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71" r:id="rId4"/>
    <p:sldId id="275" r:id="rId5"/>
    <p:sldId id="258" r:id="rId6"/>
    <p:sldId id="273" r:id="rId7"/>
    <p:sldId id="259" r:id="rId8"/>
    <p:sldId id="274" r:id="rId9"/>
    <p:sldId id="260" r:id="rId10"/>
    <p:sldId id="264" r:id="rId11"/>
    <p:sldId id="261" r:id="rId12"/>
    <p:sldId id="262" r:id="rId13"/>
    <p:sldId id="263" r:id="rId14"/>
    <p:sldId id="272" r:id="rId15"/>
    <p:sldId id="265" r:id="rId16"/>
    <p:sldId id="276" r:id="rId17"/>
    <p:sldId id="267" r:id="rId18"/>
    <p:sldId id="269" r:id="rId19"/>
    <p:sldId id="270" r:id="rId20"/>
    <p:sldId id="268"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97" autoAdjust="0"/>
    <p:restoredTop sz="94660"/>
  </p:normalViewPr>
  <p:slideViewPr>
    <p:cSldViewPr snapToGrid="0">
      <p:cViewPr>
        <p:scale>
          <a:sx n="100" d="100"/>
          <a:sy n="100" d="100"/>
        </p:scale>
        <p:origin x="48"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0.13648991141732283"/>
          <c:y val="1.7121184970399547E-2"/>
          <c:w val="0.84788508858267719"/>
          <c:h val="0.76553477082094179"/>
        </c:manualLayout>
      </c:layout>
      <c:bar3DChart>
        <c:barDir val="col"/>
        <c:grouping val="clustered"/>
        <c:varyColors val="0"/>
        <c:ser>
          <c:idx val="0"/>
          <c:order val="0"/>
          <c:tx>
            <c:strRef>
              <c:f>Sheet1!$B$1</c:f>
              <c:strCache>
                <c:ptCount val="1"/>
                <c:pt idx="0">
                  <c:v>(in seconds)</c:v>
                </c:pt>
              </c:strCache>
            </c:strRef>
          </c:tx>
          <c:spPr>
            <a:solidFill>
              <a:schemeClr val="accent1"/>
            </a:solidFill>
            <a:ln>
              <a:noFill/>
            </a:ln>
            <a:effectLst/>
            <a:sp3d/>
          </c:spPr>
          <c:invertIfNegative val="0"/>
          <c:cat>
            <c:strRef>
              <c:f>Sheet1!$A$2:$A$5</c:f>
              <c:strCache>
                <c:ptCount val="4"/>
                <c:pt idx="0">
                  <c:v>ARM Processor</c:v>
                </c:pt>
                <c:pt idx="1">
                  <c:v>MATLAB (i5 2nd Gen)</c:v>
                </c:pt>
                <c:pt idx="2">
                  <c:v>Hardware Accel. 32-bit</c:v>
                </c:pt>
                <c:pt idx="3">
                  <c:v>Hardware Accel. 64-bit</c:v>
                </c:pt>
              </c:strCache>
            </c:strRef>
          </c:cat>
          <c:val>
            <c:numRef>
              <c:f>Sheet1!$B$2:$B$5</c:f>
              <c:numCache>
                <c:formatCode>General</c:formatCode>
                <c:ptCount val="4"/>
                <c:pt idx="0">
                  <c:v>1.3594810000000001E-2</c:v>
                </c:pt>
                <c:pt idx="1">
                  <c:v>8.8000000000000005E-3</c:v>
                </c:pt>
                <c:pt idx="2">
                  <c:v>1.6265999999999999E-4</c:v>
                </c:pt>
                <c:pt idx="3">
                  <c:v>8.1379999999999997E-5</c:v>
                </c:pt>
              </c:numCache>
            </c:numRef>
          </c:val>
        </c:ser>
        <c:dLbls>
          <c:showLegendKey val="0"/>
          <c:showVal val="0"/>
          <c:showCatName val="0"/>
          <c:showSerName val="0"/>
          <c:showPercent val="0"/>
          <c:showBubbleSize val="0"/>
        </c:dLbls>
        <c:gapWidth val="150"/>
        <c:shape val="box"/>
        <c:axId val="175841712"/>
        <c:axId val="175842104"/>
        <c:axId val="0"/>
      </c:bar3DChart>
      <c:catAx>
        <c:axId val="175841712"/>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75842104"/>
        <c:crosses val="autoZero"/>
        <c:auto val="1"/>
        <c:lblAlgn val="ctr"/>
        <c:lblOffset val="100"/>
        <c:noMultiLvlLbl val="0"/>
      </c:catAx>
      <c:valAx>
        <c:axId val="17584210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baseline="0" dirty="0" smtClean="0"/>
                  <a:t>Process Execution Time</a:t>
                </a:r>
              </a:p>
              <a:p>
                <a:pPr>
                  <a:defRPr/>
                </a:pPr>
                <a:r>
                  <a:rPr lang="en-US" baseline="0" dirty="0" smtClean="0"/>
                  <a:t> (in seconds)</a:t>
                </a:r>
                <a:endParaRPr lang="en-US" dirty="0"/>
              </a:p>
            </c:rich>
          </c:tx>
          <c:layout/>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75841712"/>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1197" b="0" i="0" u="none" strike="noStrike" kern="1200" baseline="0">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0.15659764411730442"/>
          <c:y val="3.7475513684803681E-2"/>
          <c:w val="0.84340235588269552"/>
          <c:h val="0.79373886185952525"/>
        </c:manualLayout>
      </c:layout>
      <c:bar3DChart>
        <c:barDir val="col"/>
        <c:grouping val="clustered"/>
        <c:varyColors val="0"/>
        <c:ser>
          <c:idx val="0"/>
          <c:order val="0"/>
          <c:tx>
            <c:strRef>
              <c:f>Sheet1!$B$1</c:f>
              <c:strCache>
                <c:ptCount val="1"/>
                <c:pt idx="0">
                  <c:v>(in seconds)</c:v>
                </c:pt>
              </c:strCache>
            </c:strRef>
          </c:tx>
          <c:spPr>
            <a:gradFill rotWithShape="1">
              <a:gsLst>
                <a:gs pos="0">
                  <a:schemeClr val="accent1">
                    <a:tint val="96000"/>
                    <a:lumMod val="100000"/>
                  </a:schemeClr>
                </a:gs>
                <a:gs pos="78000">
                  <a:schemeClr val="accent1">
                    <a:shade val="94000"/>
                    <a:lumMod val="94000"/>
                  </a:schemeClr>
                </a:gs>
              </a:gsLst>
              <a:lin ang="5400000" scaled="0"/>
            </a:gradFill>
            <a:ln>
              <a:noFill/>
            </a:ln>
            <a:effectLst>
              <a:outerShdw blurRad="38100" dist="25400" dir="5400000" rotWithShape="0">
                <a:srgbClr val="000000">
                  <a:alpha val="35000"/>
                </a:srgbClr>
              </a:outerShdw>
            </a:effectLst>
            <a:sp3d/>
          </c:spPr>
          <c:invertIfNegative val="0"/>
          <c:cat>
            <c:strRef>
              <c:f>Sheet1!$A$2:$A$5</c:f>
              <c:strCache>
                <c:ptCount val="2"/>
                <c:pt idx="0">
                  <c:v>Hardware Accel. 32-bit </c:v>
                </c:pt>
                <c:pt idx="1">
                  <c:v>Hardware Accel. 64-bit </c:v>
                </c:pt>
              </c:strCache>
            </c:strRef>
          </c:cat>
          <c:val>
            <c:numRef>
              <c:f>Sheet1!$B$2:$B$5</c:f>
              <c:numCache>
                <c:formatCode>General</c:formatCode>
                <c:ptCount val="4"/>
                <c:pt idx="0">
                  <c:v>1.6265999999999999E-4</c:v>
                </c:pt>
                <c:pt idx="1">
                  <c:v>8.1359999999999994E-5</c:v>
                </c:pt>
              </c:numCache>
            </c:numRef>
          </c:val>
        </c:ser>
        <c:dLbls>
          <c:showLegendKey val="0"/>
          <c:showVal val="0"/>
          <c:showCatName val="0"/>
          <c:showSerName val="0"/>
          <c:showPercent val="0"/>
          <c:showBubbleSize val="0"/>
        </c:dLbls>
        <c:gapWidth val="150"/>
        <c:shape val="box"/>
        <c:axId val="175843280"/>
        <c:axId val="175843672"/>
        <c:axId val="0"/>
      </c:bar3DChart>
      <c:catAx>
        <c:axId val="175843280"/>
        <c:scaling>
          <c:orientation val="minMax"/>
        </c:scaling>
        <c:delete val="0"/>
        <c:axPos val="b"/>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crossAx val="175843672"/>
        <c:crosses val="autoZero"/>
        <c:auto val="1"/>
        <c:lblAlgn val="ctr"/>
        <c:lblOffset val="100"/>
        <c:noMultiLvlLbl val="0"/>
      </c:catAx>
      <c:valAx>
        <c:axId val="175843672"/>
        <c:scaling>
          <c:orientation val="minMax"/>
        </c:scaling>
        <c:delete val="0"/>
        <c:axPos val="l"/>
        <c:majorGridlines>
          <c:spPr>
            <a:ln w="9525" cap="flat" cmpd="sng" algn="ctr">
              <a:solidFill>
                <a:schemeClr val="tx2">
                  <a:lumMod val="15000"/>
                  <a:lumOff val="85000"/>
                </a:schemeClr>
              </a:solidFill>
              <a:round/>
            </a:ln>
            <a:effectLst/>
          </c:spPr>
        </c:majorGridlines>
        <c:title>
          <c:tx>
            <c:rich>
              <a:bodyPr rot="-5400000" spcFirstLastPara="1" vertOverflow="ellipsis" vert="horz" wrap="square" anchor="ctr" anchorCtr="1"/>
              <a:lstStyle/>
              <a:p>
                <a:pPr>
                  <a:defRPr sz="1197" b="1" i="0" u="none" strike="noStrike" kern="1200" baseline="0">
                    <a:solidFill>
                      <a:schemeClr val="tx2"/>
                    </a:solidFill>
                    <a:latin typeface="+mn-lt"/>
                    <a:ea typeface="+mn-ea"/>
                    <a:cs typeface="+mn-cs"/>
                  </a:defRPr>
                </a:pPr>
                <a:r>
                  <a:rPr lang="en-US" sz="1200" b="0" i="0" baseline="0" dirty="0" smtClean="0">
                    <a:effectLst/>
                  </a:rPr>
                  <a:t>Process Execution Time</a:t>
                </a:r>
                <a:endParaRPr lang="en-US" sz="1200" dirty="0" smtClean="0">
                  <a:effectLst/>
                </a:endParaRPr>
              </a:p>
              <a:p>
                <a:pPr>
                  <a:defRPr/>
                </a:pPr>
                <a:r>
                  <a:rPr lang="en-US" sz="1200" b="0" i="0" baseline="0" dirty="0" smtClean="0">
                    <a:effectLst/>
                  </a:rPr>
                  <a:t> (in seconds)</a:t>
                </a:r>
                <a:endParaRPr lang="en-US" sz="1200" dirty="0">
                  <a:effectLst/>
                </a:endParaRPr>
              </a:p>
            </c:rich>
          </c:tx>
          <c:layout/>
          <c:overlay val="0"/>
          <c:spPr>
            <a:noFill/>
            <a:ln>
              <a:noFill/>
            </a:ln>
            <a:effectLst/>
          </c:spPr>
          <c:txPr>
            <a:bodyPr rot="-5400000" spcFirstLastPara="1" vertOverflow="ellipsis" vert="horz" wrap="square" anchor="ctr" anchorCtr="1"/>
            <a:lstStyle/>
            <a:p>
              <a:pPr>
                <a:defRPr sz="1197" b="1" i="0" u="none" strike="noStrike" kern="1200" baseline="0">
                  <a:solidFill>
                    <a:schemeClr val="tx2"/>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crossAx val="175843280"/>
        <c:crosses val="autoZero"/>
        <c:crossBetween val="between"/>
      </c:valAx>
      <c:dTable>
        <c:showHorzBorder val="1"/>
        <c:showVertBorder val="1"/>
        <c:showOutline val="1"/>
        <c:showKeys val="1"/>
        <c:spPr>
          <a:noFill/>
          <a:ln w="9525">
            <a:solidFill>
              <a:schemeClr val="tx2">
                <a:lumMod val="15000"/>
                <a:lumOff val="85000"/>
              </a:schemeClr>
            </a:solidFill>
          </a:ln>
          <a:effectLst/>
        </c:spPr>
        <c:txPr>
          <a:bodyPr rot="0" spcFirstLastPara="1" vertOverflow="ellipsis" vert="horz" wrap="square" anchor="ctr" anchorCtr="1"/>
          <a:lstStyle/>
          <a:p>
            <a:pPr rtl="0">
              <a:defRPr sz="1197" b="0" i="0" u="none" strike="noStrike" kern="1200" baseline="0">
                <a:solidFill>
                  <a:schemeClr val="tx2"/>
                </a:solidFill>
                <a:latin typeface="+mn-lt"/>
                <a:ea typeface="+mn-ea"/>
                <a:cs typeface="+mn-cs"/>
              </a:defRPr>
            </a:pPr>
            <a:endParaRPr lang="en-US"/>
          </a:p>
        </c:txPr>
      </c:dTable>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90">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4/27/2015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4/27/2015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4/27/2015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4/27/2015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4/27/2015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4/27/2015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4/27/2015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4/27/2015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4/27/2015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4/27/2015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4/27/2015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4/27/2015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4/27/2015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4/27/2015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4/27/2015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4/27/2015</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4/27/2015</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7.jpg"/><Relationship Id="rId1" Type="http://schemas.openxmlformats.org/officeDocument/2006/relationships/slideLayout" Target="../slideLayouts/slideLayout2.xml"/><Relationship Id="rId6" Type="http://schemas.openxmlformats.org/officeDocument/2006/relationships/image" Target="../media/image20.jpeg"/><Relationship Id="rId5" Type="http://schemas.openxmlformats.org/officeDocument/2006/relationships/image" Target="../media/image19.jpeg"/><Relationship Id="rId4" Type="http://schemas.openxmlformats.org/officeDocument/2006/relationships/image" Target="../media/image18.jpeg"/></Relationships>
</file>

<file path=ppt/slides/_rels/slide1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lightning.ece.ufl.edu/gelogo.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856" y="5731101"/>
            <a:ext cx="1510922" cy="1090407"/>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ctrTitle"/>
          </p:nvPr>
        </p:nvSpPr>
        <p:spPr>
          <a:xfrm>
            <a:off x="1507067" y="793568"/>
            <a:ext cx="7766936" cy="1646302"/>
          </a:xfrm>
        </p:spPr>
        <p:txBody>
          <a:bodyPr/>
          <a:lstStyle/>
          <a:p>
            <a:r>
              <a:rPr lang="en-US" dirty="0" smtClean="0"/>
              <a:t>High Pass Spatial Filter</a:t>
            </a:r>
            <a:endParaRPr lang="en-US" dirty="0"/>
          </a:p>
        </p:txBody>
      </p:sp>
      <p:sp>
        <p:nvSpPr>
          <p:cNvPr id="3" name="Subtitle 2"/>
          <p:cNvSpPr>
            <a:spLocks noGrp="1"/>
          </p:cNvSpPr>
          <p:nvPr>
            <p:ph type="subTitle" idx="1"/>
          </p:nvPr>
        </p:nvSpPr>
        <p:spPr>
          <a:xfrm>
            <a:off x="1507067" y="2841793"/>
            <a:ext cx="7766936" cy="2248367"/>
          </a:xfrm>
        </p:spPr>
        <p:txBody>
          <a:bodyPr>
            <a:normAutofit fontScale="92500" lnSpcReduction="10000"/>
          </a:bodyPr>
          <a:lstStyle/>
          <a:p>
            <a:pPr algn="ctr"/>
            <a:r>
              <a:rPr lang="en-US" dirty="0" smtClean="0"/>
              <a:t>EEL4720: Reconfigurable Computing</a:t>
            </a:r>
          </a:p>
          <a:p>
            <a:pPr algn="ctr"/>
            <a:r>
              <a:rPr lang="en-US" dirty="0" smtClean="0"/>
              <a:t>Professor:</a:t>
            </a:r>
          </a:p>
          <a:p>
            <a:pPr algn="ctr"/>
            <a:r>
              <a:rPr lang="en-US" dirty="0" smtClean="0"/>
              <a:t>Herman Lam</a:t>
            </a:r>
          </a:p>
          <a:p>
            <a:pPr algn="ctr"/>
            <a:r>
              <a:rPr lang="en-US" dirty="0" smtClean="0"/>
              <a:t>Members:</a:t>
            </a:r>
          </a:p>
          <a:p>
            <a:pPr algn="ctr"/>
            <a:r>
              <a:rPr lang="en-US" dirty="0" smtClean="0"/>
              <a:t>Jonathan Ganyer</a:t>
            </a:r>
          </a:p>
          <a:p>
            <a:pPr algn="ctr"/>
            <a:r>
              <a:rPr lang="en-US" dirty="0" smtClean="0"/>
              <a:t>Jason Lewis</a:t>
            </a:r>
            <a:endParaRPr lang="en-US" dirty="0"/>
          </a:p>
        </p:txBody>
      </p:sp>
    </p:spTree>
    <p:extLst>
      <p:ext uri="{BB962C8B-B14F-4D97-AF65-F5344CB8AC3E}">
        <p14:creationId xmlns:p14="http://schemas.microsoft.com/office/powerpoint/2010/main" val="44352736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Datapath Implementation</a:t>
            </a:r>
            <a:br>
              <a:rPr lang="en-US" dirty="0" smtClean="0"/>
            </a:br>
            <a:r>
              <a:rPr lang="en-US" dirty="0" smtClean="0"/>
              <a:t>Spatial Filter Algorithm</a:t>
            </a:r>
            <a:endParaRPr lang="en-US" dirty="0"/>
          </a:p>
        </p:txBody>
      </p:sp>
      <p:sp>
        <p:nvSpPr>
          <p:cNvPr id="3" name="Content Placeholder 2"/>
          <p:cNvSpPr>
            <a:spLocks noGrp="1"/>
          </p:cNvSpPr>
          <p:nvPr>
            <p:ph idx="1"/>
          </p:nvPr>
        </p:nvSpPr>
        <p:spPr>
          <a:xfrm>
            <a:off x="677334" y="2160589"/>
            <a:ext cx="9238826" cy="3880773"/>
          </a:xfrm>
        </p:spPr>
        <p:txBody>
          <a:bodyPr/>
          <a:lstStyle/>
          <a:p>
            <a:pPr marL="346075">
              <a:buFont typeface="Wingdings" panose="05000000000000000000" pitchFamily="2" charset="2"/>
              <a:buChar char="§"/>
            </a:pPr>
            <a:r>
              <a:rPr lang="en-US" dirty="0" smtClean="0"/>
              <a:t>Each data path will take 72 bits(24 bits per BRAM) and one valid bit.</a:t>
            </a:r>
          </a:p>
          <a:p>
            <a:pPr lvl="1">
              <a:buFont typeface="Arial" panose="020B0604020202020204" pitchFamily="34" charset="0"/>
              <a:buChar char="•"/>
            </a:pPr>
            <a:r>
              <a:rPr lang="en-US" sz="1800" dirty="0" smtClean="0"/>
              <a:t>Eight of nine input pixels will be multiplied by a (-1) and the remaining by (9). </a:t>
            </a:r>
          </a:p>
          <a:p>
            <a:pPr lvl="1">
              <a:buFont typeface="Arial" panose="020B0604020202020204" pitchFamily="34" charset="0"/>
              <a:buChar char="•"/>
            </a:pPr>
            <a:r>
              <a:rPr lang="en-US" sz="1800" dirty="0" smtClean="0"/>
              <a:t>Higher value = higher contrast. </a:t>
            </a:r>
          </a:p>
          <a:p>
            <a:pPr lvl="1">
              <a:buFont typeface="Arial" panose="020B0604020202020204" pitchFamily="34" charset="0"/>
              <a:buChar char="•"/>
            </a:pPr>
            <a:r>
              <a:rPr lang="en-US" sz="1800" dirty="0" smtClean="0"/>
              <a:t>Sum the products</a:t>
            </a:r>
          </a:p>
          <a:p>
            <a:pPr lvl="1">
              <a:buFont typeface="Arial" panose="020B0604020202020204" pitchFamily="34" charset="0"/>
              <a:buChar char="•"/>
            </a:pPr>
            <a:r>
              <a:rPr lang="en-US" sz="1800" dirty="0" smtClean="0"/>
              <a:t>Divide by nine</a:t>
            </a:r>
          </a:p>
          <a:p>
            <a:pPr lvl="1">
              <a:buFont typeface="Arial" panose="020B0604020202020204" pitchFamily="34" charset="0"/>
              <a:buChar char="•"/>
            </a:pPr>
            <a:r>
              <a:rPr lang="en-US" sz="1800" dirty="0" smtClean="0"/>
              <a:t>If the final is less than zero, output zero; Else output final</a:t>
            </a:r>
          </a:p>
          <a:p>
            <a:pPr marL="346075" lvl="1" indent="-346075">
              <a:buFont typeface="Wingdings" panose="05000000000000000000" pitchFamily="2" charset="2"/>
              <a:buChar char="§"/>
            </a:pPr>
            <a:r>
              <a:rPr lang="en-US" sz="1800" dirty="0" smtClean="0"/>
              <a:t>The data paths will have an initial latency of </a:t>
            </a:r>
            <a:r>
              <a:rPr lang="en-US" sz="1800" dirty="0" smtClean="0"/>
              <a:t>9 </a:t>
            </a:r>
            <a:r>
              <a:rPr lang="en-US" sz="1800" dirty="0" smtClean="0"/>
              <a:t>clock cycles from which the valid out will enable the output BRAM write enable and output address generator enable.</a:t>
            </a:r>
          </a:p>
        </p:txBody>
      </p:sp>
    </p:spTree>
    <p:extLst>
      <p:ext uri="{BB962C8B-B14F-4D97-AF65-F5344CB8AC3E}">
        <p14:creationId xmlns:p14="http://schemas.microsoft.com/office/powerpoint/2010/main" val="158109006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7676" y="260514"/>
            <a:ext cx="7362924" cy="6449115"/>
          </a:xfrm>
          <a:prstGeom prst="rect">
            <a:avLst/>
          </a:prstGeom>
        </p:spPr>
      </p:pic>
      <p:sp>
        <p:nvSpPr>
          <p:cNvPr id="2" name="Title 1"/>
          <p:cNvSpPr>
            <a:spLocks noGrp="1"/>
          </p:cNvSpPr>
          <p:nvPr>
            <p:ph type="title"/>
          </p:nvPr>
        </p:nvSpPr>
        <p:spPr/>
        <p:txBody>
          <a:bodyPr/>
          <a:lstStyle/>
          <a:p>
            <a:r>
              <a:rPr lang="en-US" dirty="0" smtClean="0"/>
              <a:t>Hardware Integration</a:t>
            </a:r>
            <a:br>
              <a:rPr lang="en-US" dirty="0" smtClean="0"/>
            </a:br>
            <a:r>
              <a:rPr lang="en-US" dirty="0" smtClean="0"/>
              <a:t>Block Diagram</a:t>
            </a:r>
            <a:endParaRPr lang="en-US" dirty="0"/>
          </a:p>
        </p:txBody>
      </p:sp>
    </p:spTree>
    <p:extLst>
      <p:ext uri="{BB962C8B-B14F-4D97-AF65-F5344CB8AC3E}">
        <p14:creationId xmlns:p14="http://schemas.microsoft.com/office/powerpoint/2010/main" val="342899974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Block RAM Instantiation</a:t>
            </a:r>
            <a:br>
              <a:rPr lang="en-US" dirty="0" smtClean="0"/>
            </a:br>
            <a:r>
              <a:rPr lang="en-US" dirty="0" smtClean="0"/>
              <a:t>Mirroring Technique</a:t>
            </a:r>
            <a:endParaRPr lang="en-US" dirty="0"/>
          </a:p>
        </p:txBody>
      </p:sp>
      <p:sp>
        <p:nvSpPr>
          <p:cNvPr id="3" name="Content Placeholder 2"/>
          <p:cNvSpPr>
            <a:spLocks noGrp="1"/>
          </p:cNvSpPr>
          <p:nvPr>
            <p:ph idx="1"/>
          </p:nvPr>
        </p:nvSpPr>
        <p:spPr>
          <a:xfrm>
            <a:off x="677334" y="2179640"/>
            <a:ext cx="8596668" cy="1296986"/>
          </a:xfrm>
        </p:spPr>
        <p:txBody>
          <a:bodyPr/>
          <a:lstStyle/>
          <a:p>
            <a:r>
              <a:rPr lang="en-US" dirty="0" smtClean="0"/>
              <a:t>Block RAMs are mirrored into three separate instances so that images can continue being processed even after row transitions. Example below uses a 256x256 image.</a:t>
            </a:r>
            <a:endParaRPr lang="en-US" dirty="0"/>
          </a:p>
        </p:txBody>
      </p:sp>
      <p:pic>
        <p:nvPicPr>
          <p:cNvPr id="9" name="Picture 8"/>
          <p:cNvPicPr>
            <a:picLocks noChangeAspect="1"/>
          </p:cNvPicPr>
          <p:nvPr/>
        </p:nvPicPr>
        <p:blipFill>
          <a:blip r:embed="rId2"/>
          <a:stretch>
            <a:fillRect/>
          </a:stretch>
        </p:blipFill>
        <p:spPr>
          <a:xfrm>
            <a:off x="2785561" y="3142032"/>
            <a:ext cx="4843462" cy="3715968"/>
          </a:xfrm>
          <a:prstGeom prst="rect">
            <a:avLst/>
          </a:prstGeom>
        </p:spPr>
      </p:pic>
    </p:spTree>
    <p:extLst>
      <p:ext uri="{BB962C8B-B14F-4D97-AF65-F5344CB8AC3E}">
        <p14:creationId xmlns:p14="http://schemas.microsoft.com/office/powerpoint/2010/main" val="200357911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Smart-buffer Implementation</a:t>
            </a:r>
            <a:br>
              <a:rPr lang="en-US" dirty="0" smtClean="0"/>
            </a:br>
            <a:r>
              <a:rPr lang="en-US" dirty="0" smtClean="0"/>
              <a:t>FIFO Technique</a:t>
            </a:r>
            <a:endParaRPr lang="en-US" dirty="0"/>
          </a:p>
        </p:txBody>
      </p:sp>
      <p:sp>
        <p:nvSpPr>
          <p:cNvPr id="3" name="Content Placeholder 2"/>
          <p:cNvSpPr>
            <a:spLocks noGrp="1"/>
          </p:cNvSpPr>
          <p:nvPr>
            <p:ph idx="1"/>
          </p:nvPr>
        </p:nvSpPr>
        <p:spPr>
          <a:xfrm>
            <a:off x="677334" y="3781425"/>
            <a:ext cx="8596668" cy="2876550"/>
          </a:xfrm>
        </p:spPr>
        <p:txBody>
          <a:bodyPr>
            <a:normAutofit lnSpcReduction="10000"/>
          </a:bodyPr>
          <a:lstStyle/>
          <a:p>
            <a:pPr>
              <a:buFont typeface="Wingdings" panose="05000000000000000000" pitchFamily="2" charset="2"/>
              <a:buChar char="§"/>
            </a:pPr>
            <a:r>
              <a:rPr lang="en-US" dirty="0" smtClean="0"/>
              <a:t>Each BRAM outputs 64 bits each clock cycle so smart-buffer is needed to maximize iterations.</a:t>
            </a:r>
          </a:p>
          <a:p>
            <a:pPr lvl="1">
              <a:buFont typeface="Arial" panose="020B0604020202020204" pitchFamily="34" charset="0"/>
              <a:buChar char="•"/>
            </a:pPr>
            <a:r>
              <a:rPr lang="en-US" sz="1800" dirty="0" smtClean="0"/>
              <a:t>Each smart buffer outputs 80 bits.</a:t>
            </a:r>
          </a:p>
          <a:p>
            <a:pPr lvl="1">
              <a:buFont typeface="Arial" panose="020B0604020202020204" pitchFamily="34" charset="0"/>
              <a:buChar char="•"/>
            </a:pPr>
            <a:r>
              <a:rPr lang="en-US" sz="1800" dirty="0" smtClean="0"/>
              <a:t>Input and shift 64 bits every clock cycle.</a:t>
            </a:r>
          </a:p>
          <a:p>
            <a:pPr marL="290513" lvl="1">
              <a:buFont typeface="Wingdings" panose="05000000000000000000" pitchFamily="2" charset="2"/>
              <a:buChar char="§"/>
            </a:pPr>
            <a:r>
              <a:rPr lang="en-US" sz="1800" dirty="0" smtClean="0"/>
              <a:t>Implementing eight iteration without starvation would need 80 bits.</a:t>
            </a:r>
          </a:p>
          <a:p>
            <a:pPr marL="747713" lvl="2" indent="-285750">
              <a:buFont typeface="Arial" panose="020B0604020202020204" pitchFamily="34" charset="0"/>
              <a:buChar char="•"/>
            </a:pPr>
            <a:r>
              <a:rPr lang="en-US" sz="1800" dirty="0" smtClean="0"/>
              <a:t>Bits [64-80] necessary to prevent loss of data.</a:t>
            </a:r>
            <a:endParaRPr lang="en-US" sz="1800" dirty="0"/>
          </a:p>
          <a:p>
            <a:pPr marL="290513" lvl="2" indent="-285750">
              <a:buFont typeface="Wingdings" panose="05000000000000000000" pitchFamily="2" charset="2"/>
              <a:buChar char="§"/>
            </a:pPr>
            <a:r>
              <a:rPr lang="en-US" sz="1800" dirty="0" smtClean="0"/>
              <a:t>After the initial latency 64 bits are outputted from datapath and stored into output BRAM.</a:t>
            </a:r>
          </a:p>
        </p:txBody>
      </p:sp>
      <p:pic>
        <p:nvPicPr>
          <p:cNvPr id="4" name="Picture 3"/>
          <p:cNvPicPr>
            <a:picLocks noChangeAspect="1"/>
          </p:cNvPicPr>
          <p:nvPr/>
        </p:nvPicPr>
        <p:blipFill>
          <a:blip r:embed="rId2"/>
          <a:stretch>
            <a:fillRect/>
          </a:stretch>
        </p:blipFill>
        <p:spPr>
          <a:xfrm>
            <a:off x="677334" y="1797050"/>
            <a:ext cx="9087208" cy="2070100"/>
          </a:xfrm>
          <a:prstGeom prst="rect">
            <a:avLst/>
          </a:prstGeom>
        </p:spPr>
      </p:pic>
    </p:spTree>
    <p:extLst>
      <p:ext uri="{BB962C8B-B14F-4D97-AF65-F5344CB8AC3E}">
        <p14:creationId xmlns:p14="http://schemas.microsoft.com/office/powerpoint/2010/main" val="163358312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 Level Test Bench</a:t>
            </a:r>
            <a:br>
              <a:rPr lang="en-US" dirty="0" smtClean="0"/>
            </a:br>
            <a:r>
              <a:rPr lang="en-US" dirty="0" smtClean="0"/>
              <a:t>Results</a:t>
            </a:r>
            <a:endParaRPr lang="en-US" dirty="0"/>
          </a:p>
        </p:txBody>
      </p:sp>
      <p:sp>
        <p:nvSpPr>
          <p:cNvPr id="3" name="Content Placeholder 2"/>
          <p:cNvSpPr>
            <a:spLocks noGrp="1"/>
          </p:cNvSpPr>
          <p:nvPr>
            <p:ph idx="1"/>
          </p:nvPr>
        </p:nvSpPr>
        <p:spPr>
          <a:xfrm>
            <a:off x="667174" y="2160589"/>
            <a:ext cx="8596668" cy="2005011"/>
          </a:xfrm>
        </p:spPr>
        <p:txBody>
          <a:bodyPr>
            <a:normAutofit/>
          </a:bodyPr>
          <a:lstStyle/>
          <a:p>
            <a:pPr>
              <a:buFont typeface="Wingdings" panose="05000000000000000000" pitchFamily="2" charset="2"/>
              <a:buChar char="§"/>
            </a:pPr>
            <a:r>
              <a:rPr lang="en-US" dirty="0" smtClean="0"/>
              <a:t>Test bench was run for the top level entity to determine if the data in the output BRAM was valid after the done signal was asserted. </a:t>
            </a:r>
          </a:p>
          <a:p>
            <a:pPr>
              <a:buFont typeface="Wingdings" panose="05000000000000000000" pitchFamily="2" charset="2"/>
              <a:buChar char="§"/>
            </a:pPr>
            <a:r>
              <a:rPr lang="en-US" dirty="0" smtClean="0"/>
              <a:t>Results from the signal connected to our output BRAM (rdata_out) matched those we calculated by hand. </a:t>
            </a:r>
          </a:p>
          <a:p>
            <a:pPr>
              <a:buFont typeface="Wingdings" panose="05000000000000000000" pitchFamily="2" charset="2"/>
              <a:buChar char="§"/>
            </a:pPr>
            <a:r>
              <a:rPr lang="en-US" dirty="0" smtClean="0"/>
              <a:t>Data was formatted with MSB being the highest pixel iteration and the LSB being the lowest. </a:t>
            </a:r>
            <a:endParaRPr lang="en-US" dirty="0"/>
          </a:p>
        </p:txBody>
      </p:sp>
      <p:pic>
        <p:nvPicPr>
          <p:cNvPr id="6" name="Picture 5"/>
          <p:cNvPicPr>
            <a:picLocks noChangeAspect="1"/>
          </p:cNvPicPr>
          <p:nvPr/>
        </p:nvPicPr>
        <p:blipFill>
          <a:blip r:embed="rId2"/>
          <a:stretch>
            <a:fillRect/>
          </a:stretch>
        </p:blipFill>
        <p:spPr>
          <a:xfrm>
            <a:off x="677334" y="4245292"/>
            <a:ext cx="8686800" cy="2390775"/>
          </a:xfrm>
          <a:prstGeom prst="rect">
            <a:avLst/>
          </a:prstGeom>
        </p:spPr>
      </p:pic>
    </p:spTree>
    <p:extLst>
      <p:ext uri="{BB962C8B-B14F-4D97-AF65-F5344CB8AC3E}">
        <p14:creationId xmlns:p14="http://schemas.microsoft.com/office/powerpoint/2010/main" val="272539391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and Demonstration</a:t>
            </a:r>
            <a:br>
              <a:rPr lang="en-US" dirty="0" smtClean="0"/>
            </a:br>
            <a:r>
              <a:rPr lang="en-US" dirty="0" smtClean="0"/>
              <a:t>Running the SDK</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
            </a:pPr>
            <a:r>
              <a:rPr lang="en-US" dirty="0" smtClean="0"/>
              <a:t>Due to memory constraints on BRAM, we will be processing a 256x256 grey scale image.</a:t>
            </a:r>
          </a:p>
          <a:p>
            <a:pPr>
              <a:buFont typeface="Wingdings" panose="05000000000000000000" pitchFamily="2" charset="2"/>
              <a:buChar char="§"/>
            </a:pPr>
            <a:r>
              <a:rPr lang="en-US" dirty="0" smtClean="0"/>
              <a:t>We will demonstrate that the output BRAM is receiving the correct data on the actual hardware and show that it matches our previous simulation results.</a:t>
            </a:r>
          </a:p>
          <a:p>
            <a:pPr>
              <a:buFont typeface="Wingdings" panose="05000000000000000000" pitchFamily="2" charset="2"/>
              <a:buChar char="§"/>
            </a:pPr>
            <a:r>
              <a:rPr lang="en-US" dirty="0" smtClean="0"/>
              <a:t>The image below of a brick wall was chosen due to its hard edges and consistent texture so that the filter could reach its full potential.</a:t>
            </a:r>
          </a:p>
          <a:p>
            <a:pPr>
              <a:buFont typeface="Wingdings" panose="05000000000000000000" pitchFamily="2" charset="2"/>
              <a:buChar char="§"/>
            </a:pPr>
            <a:r>
              <a:rPr lang="en-US" dirty="0" smtClean="0"/>
              <a:t>The resulting data will be read into MATLAB where a function we wrote will reconstruct it into a grey scale image that can be compared against similar results in C. </a:t>
            </a:r>
          </a:p>
          <a:p>
            <a:pPr marL="0" indent="0">
              <a:buNone/>
            </a:pPr>
            <a:endParaRPr lang="en-US" dirty="0"/>
          </a:p>
        </p:txBody>
      </p:sp>
      <p:sp>
        <p:nvSpPr>
          <p:cNvPr id="4" name="Freeform 3"/>
          <p:cNvSpPr/>
          <p:nvPr/>
        </p:nvSpPr>
        <p:spPr>
          <a:xfrm>
            <a:off x="4304471" y="4988559"/>
            <a:ext cx="1334329" cy="1557311"/>
          </a:xfrm>
          <a:custGeom>
            <a:avLst/>
            <a:gdLst/>
            <a:ahLst/>
            <a:cxnLst/>
            <a:rect l="0" t="0" r="r" b="b"/>
            <a:pathLst>
              <a:path w="6773" h="6773">
                <a:moveTo>
                  <a:pt x="0" y="6772"/>
                </a:moveTo>
                <a:cubicBezTo>
                  <a:pt x="0" y="4515"/>
                  <a:pt x="0" y="2257"/>
                  <a:pt x="0" y="0"/>
                </a:cubicBezTo>
                <a:cubicBezTo>
                  <a:pt x="2257" y="0"/>
                  <a:pt x="4515" y="0"/>
                  <a:pt x="6772" y="0"/>
                </a:cubicBezTo>
                <a:cubicBezTo>
                  <a:pt x="6772" y="2257"/>
                  <a:pt x="6772" y="4515"/>
                  <a:pt x="6772" y="6772"/>
                </a:cubicBezTo>
                <a:cubicBezTo>
                  <a:pt x="4515" y="6772"/>
                  <a:pt x="2257" y="6772"/>
                  <a:pt x="0" y="6772"/>
                </a:cubicBezTo>
              </a:path>
            </a:pathLst>
          </a:custGeom>
          <a:blipFill>
            <a:blip r:embed="rId2"/>
            <a:stretch>
              <a:fillRect/>
            </a:stretch>
          </a:blipFill>
          <a:ln>
            <a:noFill/>
          </a:ln>
        </p:spPr>
      </p:sp>
    </p:spTree>
    <p:extLst>
      <p:ext uri="{BB962C8B-B14F-4D97-AF65-F5344CB8AC3E}">
        <p14:creationId xmlns:p14="http://schemas.microsoft.com/office/powerpoint/2010/main" val="269968469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Post-Processing Memory Fetching</a:t>
            </a:r>
            <a:br>
              <a:rPr lang="en-US" dirty="0" smtClean="0"/>
            </a:br>
            <a:r>
              <a:rPr lang="en-US" dirty="0" smtClean="0"/>
              <a:t>Putty to MATLAB </a:t>
            </a:r>
            <a:endParaRPr lang="en-US" dirty="0"/>
          </a:p>
        </p:txBody>
      </p:sp>
      <p:sp>
        <p:nvSpPr>
          <p:cNvPr id="3" name="Content Placeholder 2"/>
          <p:cNvSpPr>
            <a:spLocks noGrp="1"/>
          </p:cNvSpPr>
          <p:nvPr>
            <p:ph idx="1"/>
          </p:nvPr>
        </p:nvSpPr>
        <p:spPr>
          <a:xfrm>
            <a:off x="677334" y="2160589"/>
            <a:ext cx="8596668" cy="1964371"/>
          </a:xfrm>
        </p:spPr>
        <p:txBody>
          <a:bodyPr>
            <a:normAutofit/>
          </a:bodyPr>
          <a:lstStyle/>
          <a:p>
            <a:r>
              <a:rPr lang="en-US" dirty="0" smtClean="0"/>
              <a:t>Two instances of the C program outputs the clock count and output data of both the FPGA and ARM processor from Putty. </a:t>
            </a:r>
          </a:p>
          <a:p>
            <a:r>
              <a:rPr lang="en-US" dirty="0" smtClean="0"/>
              <a:t>These result are stored into *.txt files where they are easily converted into images that can be displayed in MATLAB.</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3213" y="3850640"/>
            <a:ext cx="6234349" cy="2306617"/>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19643" y="3850640"/>
            <a:ext cx="3762788" cy="1061748"/>
          </a:xfrm>
          <a:prstGeom prst="rect">
            <a:avLst/>
          </a:prstGeom>
        </p:spPr>
      </p:pic>
    </p:spTree>
    <p:extLst>
      <p:ext uri="{BB962C8B-B14F-4D97-AF65-F5344CB8AC3E}">
        <p14:creationId xmlns:p14="http://schemas.microsoft.com/office/powerpoint/2010/main" val="125255661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97905" y="4124246"/>
            <a:ext cx="2614573" cy="2126686"/>
          </a:xfrm>
          <a:prstGeom prst="rect">
            <a:avLst/>
          </a:prstGeom>
        </p:spPr>
      </p:pic>
      <p:sp>
        <p:nvSpPr>
          <p:cNvPr id="2" name="Title 1"/>
          <p:cNvSpPr>
            <a:spLocks noGrp="1"/>
          </p:cNvSpPr>
          <p:nvPr>
            <p:ph type="title"/>
          </p:nvPr>
        </p:nvSpPr>
        <p:spPr>
          <a:xfrm>
            <a:off x="677334" y="609600"/>
            <a:ext cx="8142816" cy="723900"/>
          </a:xfrm>
        </p:spPr>
        <p:txBody>
          <a:bodyPr>
            <a:normAutofit fontScale="90000"/>
          </a:bodyPr>
          <a:lstStyle/>
          <a:p>
            <a:r>
              <a:rPr lang="en-US" sz="4000" dirty="0" smtClean="0"/>
              <a:t>Test Results</a:t>
            </a:r>
            <a:br>
              <a:rPr lang="en-US" sz="4000" dirty="0" smtClean="0"/>
            </a:br>
            <a:r>
              <a:rPr lang="en-US" dirty="0" smtClean="0"/>
              <a:t/>
            </a:r>
            <a:br>
              <a:rPr lang="en-US" dirty="0" smtClean="0"/>
            </a:br>
            <a:endParaRPr lang="en-US" dirty="0"/>
          </a:p>
        </p:txBody>
      </p:sp>
      <p:pic>
        <p:nvPicPr>
          <p:cNvPr id="4" name="Picture 3"/>
          <p:cNvPicPr/>
          <p:nvPr/>
        </p:nvPicPr>
        <p:blipFill>
          <a:blip r:embed="rId3"/>
          <a:stretch/>
        </p:blipFill>
        <p:spPr>
          <a:xfrm>
            <a:off x="2453932" y="1969760"/>
            <a:ext cx="1460133" cy="1476375"/>
          </a:xfrm>
          <a:prstGeom prst="rect">
            <a:avLst/>
          </a:prstGeom>
          <a:ln>
            <a:noFill/>
          </a:ln>
        </p:spPr>
      </p:pic>
      <p:sp>
        <p:nvSpPr>
          <p:cNvPr id="5" name="TextBox 4"/>
          <p:cNvSpPr txBox="1"/>
          <p:nvPr/>
        </p:nvSpPr>
        <p:spPr>
          <a:xfrm>
            <a:off x="2616374" y="1706093"/>
            <a:ext cx="1135247" cy="307777"/>
          </a:xfrm>
          <a:prstGeom prst="rect">
            <a:avLst/>
          </a:prstGeom>
          <a:noFill/>
        </p:spPr>
        <p:txBody>
          <a:bodyPr wrap="none" rtlCol="0">
            <a:spAutoFit/>
          </a:bodyPr>
          <a:lstStyle/>
          <a:p>
            <a:r>
              <a:rPr lang="en-US" sz="1400" dirty="0" smtClean="0"/>
              <a:t>Input Image</a:t>
            </a:r>
            <a:endParaRPr lang="en-US" sz="1400" dirty="0"/>
          </a:p>
        </p:txBody>
      </p:sp>
      <p:pic>
        <p:nvPicPr>
          <p:cNvPr id="6" name="Picture 5"/>
          <p:cNvPicPr/>
          <p:nvPr/>
        </p:nvPicPr>
        <p:blipFill>
          <a:blip r:embed="rId4"/>
          <a:stretch/>
        </p:blipFill>
        <p:spPr>
          <a:xfrm>
            <a:off x="6045887" y="1763108"/>
            <a:ext cx="2621861" cy="2002857"/>
          </a:xfrm>
          <a:prstGeom prst="rect">
            <a:avLst/>
          </a:prstGeom>
          <a:ln>
            <a:noFill/>
          </a:ln>
        </p:spPr>
      </p:pic>
      <p:pic>
        <p:nvPicPr>
          <p:cNvPr id="7" name="Picture 6"/>
          <p:cNvPicPr/>
          <p:nvPr/>
        </p:nvPicPr>
        <p:blipFill>
          <a:blip r:embed="rId5"/>
          <a:stretch/>
        </p:blipFill>
        <p:spPr>
          <a:xfrm>
            <a:off x="804525" y="4198127"/>
            <a:ext cx="2893116" cy="2126686"/>
          </a:xfrm>
          <a:prstGeom prst="rect">
            <a:avLst/>
          </a:prstGeom>
          <a:ln>
            <a:noFill/>
          </a:ln>
        </p:spPr>
      </p:pic>
      <p:pic>
        <p:nvPicPr>
          <p:cNvPr id="8" name="Picture 7"/>
          <p:cNvPicPr/>
          <p:nvPr/>
        </p:nvPicPr>
        <p:blipFill>
          <a:blip r:embed="rId6"/>
          <a:stretch/>
        </p:blipFill>
        <p:spPr>
          <a:xfrm>
            <a:off x="3697641" y="4144566"/>
            <a:ext cx="2804160" cy="2126686"/>
          </a:xfrm>
          <a:prstGeom prst="rect">
            <a:avLst/>
          </a:prstGeom>
          <a:ln>
            <a:noFill/>
          </a:ln>
        </p:spPr>
      </p:pic>
      <p:sp>
        <p:nvSpPr>
          <p:cNvPr id="9" name="TextBox 8"/>
          <p:cNvSpPr txBox="1"/>
          <p:nvPr/>
        </p:nvSpPr>
        <p:spPr>
          <a:xfrm>
            <a:off x="6382736" y="1673415"/>
            <a:ext cx="1948162" cy="307777"/>
          </a:xfrm>
          <a:prstGeom prst="rect">
            <a:avLst/>
          </a:prstGeom>
          <a:noFill/>
        </p:spPr>
        <p:txBody>
          <a:bodyPr wrap="none" rtlCol="0">
            <a:spAutoFit/>
          </a:bodyPr>
          <a:lstStyle/>
          <a:p>
            <a:r>
              <a:rPr lang="en-US" sz="1400" dirty="0" smtClean="0"/>
              <a:t>MATLAB Output Image</a:t>
            </a:r>
            <a:endParaRPr lang="en-US" sz="1400" dirty="0"/>
          </a:p>
        </p:txBody>
      </p:sp>
      <p:sp>
        <p:nvSpPr>
          <p:cNvPr id="10" name="TextBox 9"/>
          <p:cNvSpPr txBox="1"/>
          <p:nvPr/>
        </p:nvSpPr>
        <p:spPr>
          <a:xfrm>
            <a:off x="1318167" y="4017578"/>
            <a:ext cx="1865832" cy="307777"/>
          </a:xfrm>
          <a:prstGeom prst="rect">
            <a:avLst/>
          </a:prstGeom>
          <a:noFill/>
        </p:spPr>
        <p:txBody>
          <a:bodyPr wrap="none" rtlCol="0">
            <a:spAutoFit/>
          </a:bodyPr>
          <a:lstStyle/>
          <a:p>
            <a:r>
              <a:rPr lang="en-US" sz="1400" dirty="0" smtClean="0"/>
              <a:t>ARM Processor Image</a:t>
            </a:r>
            <a:endParaRPr lang="en-US" sz="1400" dirty="0"/>
          </a:p>
        </p:txBody>
      </p:sp>
      <p:sp>
        <p:nvSpPr>
          <p:cNvPr id="11" name="TextBox 10"/>
          <p:cNvSpPr txBox="1"/>
          <p:nvPr/>
        </p:nvSpPr>
        <p:spPr>
          <a:xfrm>
            <a:off x="3914065" y="4022154"/>
            <a:ext cx="2404569" cy="307777"/>
          </a:xfrm>
          <a:prstGeom prst="rect">
            <a:avLst/>
          </a:prstGeom>
          <a:noFill/>
        </p:spPr>
        <p:txBody>
          <a:bodyPr wrap="none" rtlCol="0">
            <a:spAutoFit/>
          </a:bodyPr>
          <a:lstStyle/>
          <a:p>
            <a:r>
              <a:rPr lang="en-US" sz="1400" dirty="0" smtClean="0"/>
              <a:t>FPGA Output Image (32-bit)</a:t>
            </a:r>
            <a:endParaRPr lang="en-US" sz="1400" dirty="0"/>
          </a:p>
        </p:txBody>
      </p:sp>
      <p:sp>
        <p:nvSpPr>
          <p:cNvPr id="13" name="TextBox 12"/>
          <p:cNvSpPr txBox="1"/>
          <p:nvPr/>
        </p:nvSpPr>
        <p:spPr>
          <a:xfrm>
            <a:off x="6823226" y="4017578"/>
            <a:ext cx="2404569" cy="307777"/>
          </a:xfrm>
          <a:prstGeom prst="rect">
            <a:avLst/>
          </a:prstGeom>
          <a:noFill/>
        </p:spPr>
        <p:txBody>
          <a:bodyPr wrap="none" rtlCol="0">
            <a:spAutoFit/>
          </a:bodyPr>
          <a:lstStyle/>
          <a:p>
            <a:r>
              <a:rPr lang="en-US" sz="1400" dirty="0" smtClean="0"/>
              <a:t>FPGA Output Image (64-bit)</a:t>
            </a:r>
            <a:endParaRPr lang="en-US" sz="1400" dirty="0"/>
          </a:p>
        </p:txBody>
      </p:sp>
    </p:spTree>
    <p:extLst>
      <p:ext uri="{BB962C8B-B14F-4D97-AF65-F5344CB8AC3E}">
        <p14:creationId xmlns:p14="http://schemas.microsoft.com/office/powerpoint/2010/main" val="70231688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Results</a:t>
            </a:r>
            <a:br>
              <a:rPr lang="en-US" dirty="0" smtClean="0"/>
            </a:br>
            <a:r>
              <a:rPr lang="en-US" dirty="0" smtClean="0"/>
              <a:t>Software/Hardware Timing</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107712054"/>
              </p:ext>
            </p:extLst>
          </p:nvPr>
        </p:nvGraphicFramePr>
        <p:xfrm>
          <a:off x="677863" y="2160588"/>
          <a:ext cx="8596312" cy="388143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0545887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Results</a:t>
            </a:r>
            <a:br>
              <a:rPr lang="en-US" dirty="0" smtClean="0"/>
            </a:br>
            <a:r>
              <a:rPr lang="en-US" dirty="0" smtClean="0"/>
              <a:t>Hardware Timing Comparison</a:t>
            </a:r>
            <a:endParaRPr lang="en-US" dirty="0"/>
          </a:p>
        </p:txBody>
      </p:sp>
      <p:graphicFrame>
        <p:nvGraphicFramePr>
          <p:cNvPr id="14" name="Content Placeholder 13"/>
          <p:cNvGraphicFramePr>
            <a:graphicFrameLocks noGrp="1"/>
          </p:cNvGraphicFramePr>
          <p:nvPr>
            <p:ph idx="1"/>
            <p:extLst>
              <p:ext uri="{D42A27DB-BD31-4B8C-83A1-F6EECF244321}">
                <p14:modId xmlns:p14="http://schemas.microsoft.com/office/powerpoint/2010/main" val="1500292439"/>
              </p:ext>
            </p:extLst>
          </p:nvPr>
        </p:nvGraphicFramePr>
        <p:xfrm>
          <a:off x="1922290" y="2198688"/>
          <a:ext cx="7837487" cy="404971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69620178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Description</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
            </a:pPr>
            <a:r>
              <a:rPr lang="en-US" b="1" dirty="0" smtClean="0"/>
              <a:t>Objective</a:t>
            </a:r>
          </a:p>
          <a:p>
            <a:pPr lvl="1">
              <a:buFont typeface="Arial" panose="020B0604020202020204" pitchFamily="34" charset="0"/>
              <a:buChar char="•"/>
            </a:pPr>
            <a:r>
              <a:rPr lang="en-US" sz="1800" dirty="0" smtClean="0"/>
              <a:t>Takes a grey scale input image and enhances it through sharpening (high pass spatial filtering).</a:t>
            </a:r>
          </a:p>
          <a:p>
            <a:pPr marL="347663" lvl="1">
              <a:buFont typeface="Wingdings" panose="05000000000000000000" pitchFamily="2" charset="2"/>
              <a:buChar char="§"/>
            </a:pPr>
            <a:r>
              <a:rPr lang="en-US" sz="1800" b="1" dirty="0" smtClean="0"/>
              <a:t>Approach</a:t>
            </a:r>
          </a:p>
          <a:p>
            <a:pPr lvl="1">
              <a:buFont typeface="Arial" panose="020B0604020202020204" pitchFamily="34" charset="0"/>
              <a:buChar char="•"/>
            </a:pPr>
            <a:r>
              <a:rPr lang="en-US" sz="1800" dirty="0" smtClean="0"/>
              <a:t>Mirrors source image into BRAMs using offset mirroring method to reduce controller complexity and runtime.</a:t>
            </a:r>
          </a:p>
          <a:p>
            <a:pPr lvl="1">
              <a:buFont typeface="Arial" panose="020B0604020202020204" pitchFamily="34" charset="0"/>
              <a:buChar char="•"/>
            </a:pPr>
            <a:r>
              <a:rPr lang="en-US" sz="1800" dirty="0" smtClean="0"/>
              <a:t>Implement 128-bit smart buffer to instantiate eight instances of our data path in order to substantially outperform traditional image processing methods.</a:t>
            </a:r>
          </a:p>
          <a:p>
            <a:pPr lvl="1">
              <a:buFont typeface="Arial" panose="020B0604020202020204" pitchFamily="34" charset="0"/>
              <a:buChar char="•"/>
            </a:pPr>
            <a:r>
              <a:rPr lang="en-US" sz="1800" dirty="0" smtClean="0"/>
              <a:t>Output to Putty terminal to import into MATLAB for image verification.</a:t>
            </a:r>
          </a:p>
          <a:p>
            <a:endParaRPr lang="en-US" dirty="0" smtClean="0"/>
          </a:p>
        </p:txBody>
      </p:sp>
    </p:spTree>
    <p:extLst>
      <p:ext uri="{BB962C8B-B14F-4D97-AF65-F5344CB8AC3E}">
        <p14:creationId xmlns:p14="http://schemas.microsoft.com/office/powerpoint/2010/main" val="8571120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r>
              <a:rPr lang="en-US" dirty="0" smtClean="0"/>
              <a:t>The use of hardware acceleration resulted in drastic throughput increases over traditional programming methods. </a:t>
            </a:r>
          </a:p>
          <a:p>
            <a:r>
              <a:rPr lang="en-US" dirty="0" smtClean="0"/>
              <a:t>Using a 32-bit pipeline implementation of the High Pass Spatial Filter resulted in a 84 times throughput increase over software methods on the Zedboard.</a:t>
            </a:r>
          </a:p>
          <a:p>
            <a:r>
              <a:rPr lang="en-US" dirty="0" smtClean="0"/>
              <a:t>Upgrading to a 64-bit pipeline implementation nearly doubled this, increasing to 167 times throughput compared to a C program running on </a:t>
            </a:r>
            <a:r>
              <a:rPr lang="en-US" smtClean="0"/>
              <a:t>the Zedboard.</a:t>
            </a:r>
            <a:endParaRPr lang="en-US" dirty="0"/>
          </a:p>
        </p:txBody>
      </p:sp>
    </p:spTree>
    <p:extLst>
      <p:ext uri="{BB962C8B-B14F-4D97-AF65-F5344CB8AC3E}">
        <p14:creationId xmlns:p14="http://schemas.microsoft.com/office/powerpoint/2010/main" val="303718806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High Pass Spatial Filter</a:t>
            </a:r>
            <a:br>
              <a:rPr lang="en-US" dirty="0" smtClean="0"/>
            </a:br>
            <a:r>
              <a:rPr lang="en-US" dirty="0" smtClean="0"/>
              <a:t>Theory Explained</a:t>
            </a:r>
            <a:endParaRPr lang="en-US" dirty="0"/>
          </a:p>
        </p:txBody>
      </p:sp>
      <p:sp>
        <p:nvSpPr>
          <p:cNvPr id="3" name="Content Placeholder 2"/>
          <p:cNvSpPr>
            <a:spLocks noGrp="1"/>
          </p:cNvSpPr>
          <p:nvPr>
            <p:ph idx="1"/>
          </p:nvPr>
        </p:nvSpPr>
        <p:spPr>
          <a:xfrm>
            <a:off x="677334" y="2160589"/>
            <a:ext cx="8596668" cy="2310628"/>
          </a:xfrm>
        </p:spPr>
        <p:txBody>
          <a:bodyPr/>
          <a:lstStyle/>
          <a:p>
            <a:r>
              <a:rPr lang="en-US" dirty="0" smtClean="0"/>
              <a:t>Pixel data with high frequency neighboring pixels are attenuated and low frequency are accentuated. The resulting image will focus on edge-sharpening.</a:t>
            </a:r>
          </a:p>
          <a:p>
            <a:r>
              <a:rPr lang="en-US" dirty="0" smtClean="0"/>
              <a:t>As seen below, the sky and ocean are attenuated due to their high frequency. The bridge on the other hand, has different levels of grey due to shadows and positioning. Therefore, all the edges of the bridge are sharpened.</a:t>
            </a:r>
          </a:p>
          <a:p>
            <a:endParaRPr lang="en-US" dirty="0"/>
          </a:p>
        </p:txBody>
      </p:sp>
      <p:pic>
        <p:nvPicPr>
          <p:cNvPr id="4" name="Picture 3"/>
          <p:cNvPicPr>
            <a:picLocks noChangeAspect="1"/>
          </p:cNvPicPr>
          <p:nvPr/>
        </p:nvPicPr>
        <p:blipFill>
          <a:blip r:embed="rId2"/>
          <a:stretch>
            <a:fillRect/>
          </a:stretch>
        </p:blipFill>
        <p:spPr>
          <a:xfrm>
            <a:off x="2172026" y="4090694"/>
            <a:ext cx="5409874" cy="2614906"/>
          </a:xfrm>
          <a:prstGeom prst="rect">
            <a:avLst/>
          </a:prstGeom>
        </p:spPr>
      </p:pic>
    </p:spTree>
    <p:extLst>
      <p:ext uri="{BB962C8B-B14F-4D97-AF65-F5344CB8AC3E}">
        <p14:creationId xmlns:p14="http://schemas.microsoft.com/office/powerpoint/2010/main" val="36212378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Performance Differences</a:t>
            </a:r>
            <a:br>
              <a:rPr lang="en-US" dirty="0" smtClean="0"/>
            </a:br>
            <a:r>
              <a:rPr lang="en-US" dirty="0" smtClean="0"/>
              <a:t>Why Accelerate?</a:t>
            </a:r>
            <a:endParaRPr lang="en-US" dirty="0"/>
          </a:p>
        </p:txBody>
      </p:sp>
      <p:sp>
        <p:nvSpPr>
          <p:cNvPr id="3" name="Content Placeholder 2"/>
          <p:cNvSpPr>
            <a:spLocks noGrp="1"/>
          </p:cNvSpPr>
          <p:nvPr>
            <p:ph idx="1"/>
          </p:nvPr>
        </p:nvSpPr>
        <p:spPr>
          <a:xfrm>
            <a:off x="677334" y="1806575"/>
            <a:ext cx="8596668" cy="2462211"/>
          </a:xfrm>
        </p:spPr>
        <p:txBody>
          <a:bodyPr/>
          <a:lstStyle/>
          <a:p>
            <a:pPr>
              <a:buFont typeface="Wingdings" panose="05000000000000000000" pitchFamily="2" charset="2"/>
              <a:buChar char="§"/>
            </a:pPr>
            <a:r>
              <a:rPr lang="en-US" dirty="0" smtClean="0"/>
              <a:t>Traditional methods for solving these computations involve processing the filtering algorithm sequentially. This requires a great amount of time to process as the program cannot do anything else.</a:t>
            </a:r>
          </a:p>
          <a:p>
            <a:pPr>
              <a:buFont typeface="Wingdings" panose="05000000000000000000" pitchFamily="2" charset="2"/>
              <a:buChar char="§"/>
            </a:pPr>
            <a:r>
              <a:rPr lang="en-US" dirty="0" smtClean="0"/>
              <a:t>The benefits of using the Zedboard as a hardware accelerator is that we can create a custom IP in our FPGA fabric to execute this specific algorithm.</a:t>
            </a:r>
          </a:p>
          <a:p>
            <a:pPr>
              <a:buFont typeface="Wingdings" panose="05000000000000000000" pitchFamily="2" charset="2"/>
              <a:buChar char="§"/>
            </a:pPr>
            <a:r>
              <a:rPr lang="en-US" dirty="0" smtClean="0"/>
              <a:t>Dedicated processing also means pipelining the algorithm is possible since subsequent pixels require previous pixels in the image.</a:t>
            </a:r>
            <a:endParaRPr lang="en-US" dirty="0"/>
          </a:p>
        </p:txBody>
      </p:sp>
      <p:pic>
        <p:nvPicPr>
          <p:cNvPr id="4" name="Picture 3"/>
          <p:cNvPicPr>
            <a:picLocks noChangeAspect="1"/>
          </p:cNvPicPr>
          <p:nvPr/>
        </p:nvPicPr>
        <p:blipFill>
          <a:blip r:embed="rId2"/>
          <a:stretch>
            <a:fillRect/>
          </a:stretch>
        </p:blipFill>
        <p:spPr>
          <a:xfrm>
            <a:off x="2438400" y="4086224"/>
            <a:ext cx="4747821" cy="2588421"/>
          </a:xfrm>
          <a:prstGeom prst="rect">
            <a:avLst/>
          </a:prstGeom>
        </p:spPr>
      </p:pic>
    </p:spTree>
    <p:extLst>
      <p:ext uri="{BB962C8B-B14F-4D97-AF65-F5344CB8AC3E}">
        <p14:creationId xmlns:p14="http://schemas.microsoft.com/office/powerpoint/2010/main" val="108709912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stretch>
            <a:fillRect/>
          </a:stretch>
        </p:blipFill>
        <p:spPr>
          <a:xfrm>
            <a:off x="365241" y="1385639"/>
            <a:ext cx="8908761" cy="4948486"/>
          </a:xfrm>
          <a:prstGeom prst="rect">
            <a:avLst/>
          </a:prstGeom>
        </p:spPr>
      </p:pic>
      <p:sp>
        <p:nvSpPr>
          <p:cNvPr id="2" name="Title 1"/>
          <p:cNvSpPr>
            <a:spLocks noGrp="1"/>
          </p:cNvSpPr>
          <p:nvPr>
            <p:ph type="title"/>
          </p:nvPr>
        </p:nvSpPr>
        <p:spPr/>
        <p:txBody>
          <a:bodyPr/>
          <a:lstStyle/>
          <a:p>
            <a:r>
              <a:rPr lang="en-US" dirty="0" smtClean="0"/>
              <a:t>Implementation Process</a:t>
            </a:r>
            <a:endParaRPr lang="en-US" dirty="0"/>
          </a:p>
        </p:txBody>
      </p:sp>
    </p:spTree>
    <p:extLst>
      <p:ext uri="{BB962C8B-B14F-4D97-AF65-F5344CB8AC3E}">
        <p14:creationId xmlns:p14="http://schemas.microsoft.com/office/powerpoint/2010/main" val="220886491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Block RAM Instantiation</a:t>
            </a:r>
            <a:br>
              <a:rPr lang="en-US" dirty="0" smtClean="0"/>
            </a:br>
            <a:r>
              <a:rPr lang="en-US" dirty="0" smtClean="0"/>
              <a:t>MATLAB Integration</a:t>
            </a:r>
            <a:endParaRPr lang="en-US" dirty="0"/>
          </a:p>
        </p:txBody>
      </p:sp>
      <p:sp>
        <p:nvSpPr>
          <p:cNvPr id="3" name="Content Placeholder 2"/>
          <p:cNvSpPr>
            <a:spLocks noGrp="1"/>
          </p:cNvSpPr>
          <p:nvPr>
            <p:ph idx="1"/>
          </p:nvPr>
        </p:nvSpPr>
        <p:spPr>
          <a:xfrm>
            <a:off x="677334" y="2160589"/>
            <a:ext cx="8596668" cy="2851249"/>
          </a:xfrm>
        </p:spPr>
        <p:txBody>
          <a:bodyPr/>
          <a:lstStyle/>
          <a:p>
            <a:pPr>
              <a:buFont typeface="Wingdings" panose="05000000000000000000" pitchFamily="2" charset="2"/>
              <a:buChar char="§"/>
            </a:pPr>
            <a:r>
              <a:rPr lang="en-US" dirty="0" smtClean="0"/>
              <a:t>We needed a way to import images we wanted to process into the Xilinx ISE environment. Using the Block RAM generator IP core, we’re able to initialize our BRAMs with .coe files. </a:t>
            </a:r>
          </a:p>
          <a:p>
            <a:pPr>
              <a:buFont typeface="Wingdings" panose="05000000000000000000" pitchFamily="2" charset="2"/>
              <a:buChar char="§"/>
            </a:pPr>
            <a:r>
              <a:rPr lang="en-US" dirty="0" smtClean="0"/>
              <a:t>We used MATLAB to generate the appropriate memory files we needed for our application. It was also written to take into account the formatting used by .coe files. </a:t>
            </a:r>
          </a:p>
          <a:p>
            <a:pPr>
              <a:buFont typeface="Wingdings" panose="05000000000000000000" pitchFamily="2" charset="2"/>
              <a:buChar char="§"/>
            </a:pPr>
            <a:r>
              <a:rPr lang="en-US" dirty="0" smtClean="0"/>
              <a:t>Likewise MATLAB was used extensively in taking the resulting image from the output BRAM and converting this into a greyscale image. </a:t>
            </a:r>
            <a:endParaRPr lang="en-US" dirty="0"/>
          </a:p>
        </p:txBody>
      </p:sp>
      <p:pic>
        <p:nvPicPr>
          <p:cNvPr id="5" name="Picture 4"/>
          <p:cNvPicPr>
            <a:picLocks noChangeAspect="1"/>
          </p:cNvPicPr>
          <p:nvPr/>
        </p:nvPicPr>
        <p:blipFill>
          <a:blip r:embed="rId2"/>
          <a:stretch>
            <a:fillRect/>
          </a:stretch>
        </p:blipFill>
        <p:spPr>
          <a:xfrm>
            <a:off x="1714472" y="4798692"/>
            <a:ext cx="6248910" cy="1972962"/>
          </a:xfrm>
          <a:prstGeom prst="rect">
            <a:avLst/>
          </a:prstGeom>
        </p:spPr>
      </p:pic>
    </p:spTree>
    <p:extLst>
      <p:ext uri="{BB962C8B-B14F-4D97-AF65-F5344CB8AC3E}">
        <p14:creationId xmlns:p14="http://schemas.microsoft.com/office/powerpoint/2010/main" val="290687346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High Pass Spatial Filter</a:t>
            </a:r>
            <a:br>
              <a:rPr lang="en-US" dirty="0" smtClean="0"/>
            </a:br>
            <a:r>
              <a:rPr lang="en-US" dirty="0" smtClean="0"/>
              <a:t>(Algorithm Explained)</a:t>
            </a:r>
            <a:endParaRPr lang="en-US" dirty="0"/>
          </a:p>
        </p:txBody>
      </p:sp>
      <p:sp>
        <p:nvSpPr>
          <p:cNvPr id="3" name="Content Placeholder 2"/>
          <p:cNvSpPr>
            <a:spLocks noGrp="1"/>
          </p:cNvSpPr>
          <p:nvPr>
            <p:ph idx="1"/>
          </p:nvPr>
        </p:nvSpPr>
        <p:spPr/>
        <p:txBody>
          <a:bodyPr>
            <a:normAutofit fontScale="92500" lnSpcReduction="20000"/>
          </a:bodyPr>
          <a:lstStyle/>
          <a:p>
            <a:pPr marL="0" indent="0">
              <a:lnSpc>
                <a:spcPct val="50000"/>
              </a:lnSpc>
              <a:buNone/>
            </a:pPr>
            <a:r>
              <a:rPr lang="en-US" dirty="0" smtClean="0">
                <a:solidFill>
                  <a:srgbClr val="000000"/>
                </a:solidFill>
                <a:latin typeface="+mj-lt"/>
                <a:ea typeface="Courier New"/>
              </a:rPr>
              <a:t>int </a:t>
            </a:r>
            <a:r>
              <a:rPr lang="en-US" dirty="0">
                <a:solidFill>
                  <a:srgbClr val="000000"/>
                </a:solidFill>
                <a:latin typeface="+mj-lt"/>
                <a:ea typeface="Courier New"/>
              </a:rPr>
              <a:t>sum;</a:t>
            </a:r>
            <a:endParaRPr lang="en-US" dirty="0">
              <a:latin typeface="+mj-lt"/>
            </a:endParaRPr>
          </a:p>
          <a:p>
            <a:pPr marL="0" indent="0">
              <a:lnSpc>
                <a:spcPct val="50000"/>
              </a:lnSpc>
              <a:buNone/>
            </a:pPr>
            <a:r>
              <a:rPr lang="en-US" dirty="0" smtClean="0">
                <a:solidFill>
                  <a:srgbClr val="000000"/>
                </a:solidFill>
                <a:latin typeface="+mj-lt"/>
                <a:ea typeface="Courier New"/>
              </a:rPr>
              <a:t>for </a:t>
            </a:r>
            <a:r>
              <a:rPr lang="en-US" dirty="0">
                <a:solidFill>
                  <a:srgbClr val="000000"/>
                </a:solidFill>
                <a:latin typeface="+mj-lt"/>
                <a:ea typeface="Courier New"/>
              </a:rPr>
              <a:t>(i=0; i &lt; max_col-3; i</a:t>
            </a:r>
            <a:r>
              <a:rPr lang="en-US" dirty="0" smtClean="0">
                <a:solidFill>
                  <a:srgbClr val="000000"/>
                </a:solidFill>
                <a:latin typeface="+mj-lt"/>
                <a:ea typeface="Courier New"/>
              </a:rPr>
              <a:t>++)</a:t>
            </a:r>
          </a:p>
          <a:p>
            <a:pPr marL="0" indent="0">
              <a:lnSpc>
                <a:spcPct val="50000"/>
              </a:lnSpc>
              <a:buNone/>
            </a:pPr>
            <a:r>
              <a:rPr lang="en-US" dirty="0" smtClean="0">
                <a:solidFill>
                  <a:srgbClr val="000000"/>
                </a:solidFill>
                <a:latin typeface="+mj-lt"/>
                <a:ea typeface="Courier New"/>
              </a:rPr>
              <a:t>{</a:t>
            </a:r>
            <a:endParaRPr lang="en-US" dirty="0">
              <a:latin typeface="+mj-lt"/>
            </a:endParaRPr>
          </a:p>
          <a:p>
            <a:pPr marL="0" indent="0">
              <a:lnSpc>
                <a:spcPct val="50000"/>
              </a:lnSpc>
              <a:buNone/>
            </a:pPr>
            <a:r>
              <a:rPr lang="en-US" dirty="0" smtClean="0">
                <a:solidFill>
                  <a:srgbClr val="000000"/>
                </a:solidFill>
                <a:latin typeface="+mj-lt"/>
                <a:ea typeface="Courier New"/>
              </a:rPr>
              <a:t>	for(j </a:t>
            </a:r>
            <a:r>
              <a:rPr lang="en-US" dirty="0">
                <a:solidFill>
                  <a:srgbClr val="000000"/>
                </a:solidFill>
                <a:latin typeface="+mj-lt"/>
                <a:ea typeface="Courier New"/>
              </a:rPr>
              <a:t>= 0; j &lt; max_row-3; i</a:t>
            </a:r>
            <a:r>
              <a:rPr lang="en-US" dirty="0" smtClean="0">
                <a:solidFill>
                  <a:srgbClr val="000000"/>
                </a:solidFill>
                <a:latin typeface="+mj-lt"/>
                <a:ea typeface="Courier New"/>
              </a:rPr>
              <a:t>++)</a:t>
            </a:r>
          </a:p>
          <a:p>
            <a:pPr marL="0" indent="0">
              <a:lnSpc>
                <a:spcPct val="50000"/>
              </a:lnSpc>
              <a:buNone/>
            </a:pPr>
            <a:r>
              <a:rPr lang="en-US" dirty="0">
                <a:solidFill>
                  <a:srgbClr val="000000"/>
                </a:solidFill>
                <a:latin typeface="+mj-lt"/>
                <a:ea typeface="Courier New"/>
              </a:rPr>
              <a:t>	</a:t>
            </a:r>
            <a:r>
              <a:rPr lang="en-US" dirty="0" smtClean="0">
                <a:solidFill>
                  <a:srgbClr val="000000"/>
                </a:solidFill>
                <a:latin typeface="+mj-lt"/>
                <a:ea typeface="Courier New"/>
              </a:rPr>
              <a:t>{</a:t>
            </a:r>
            <a:endParaRPr lang="en-US" dirty="0">
              <a:latin typeface="+mj-lt"/>
            </a:endParaRPr>
          </a:p>
          <a:p>
            <a:pPr marL="0" indent="0">
              <a:lnSpc>
                <a:spcPct val="50000"/>
              </a:lnSpc>
              <a:buNone/>
            </a:pPr>
            <a:r>
              <a:rPr lang="en-US" dirty="0">
                <a:solidFill>
                  <a:srgbClr val="000000"/>
                </a:solidFill>
                <a:latin typeface="+mj-lt"/>
                <a:ea typeface="Courier New"/>
              </a:rPr>
              <a:t>    </a:t>
            </a:r>
            <a:r>
              <a:rPr lang="en-US" dirty="0" smtClean="0">
                <a:solidFill>
                  <a:srgbClr val="000000"/>
                </a:solidFill>
                <a:latin typeface="+mj-lt"/>
                <a:ea typeface="Courier New"/>
              </a:rPr>
              <a:t>		//Summation of 3x3 window with scaling factors applied.</a:t>
            </a:r>
          </a:p>
          <a:p>
            <a:pPr marL="0" indent="0">
              <a:lnSpc>
                <a:spcPct val="50000"/>
              </a:lnSpc>
              <a:buNone/>
            </a:pPr>
            <a:r>
              <a:rPr lang="en-US" dirty="0">
                <a:solidFill>
                  <a:srgbClr val="000000"/>
                </a:solidFill>
                <a:latin typeface="+mj-lt"/>
                <a:ea typeface="Courier New"/>
              </a:rPr>
              <a:t>	</a:t>
            </a:r>
            <a:r>
              <a:rPr lang="en-US" dirty="0" smtClean="0">
                <a:solidFill>
                  <a:srgbClr val="000000"/>
                </a:solidFill>
                <a:latin typeface="+mj-lt"/>
                <a:ea typeface="Courier New"/>
              </a:rPr>
              <a:t>	sum </a:t>
            </a:r>
            <a:r>
              <a:rPr lang="en-US" dirty="0">
                <a:solidFill>
                  <a:srgbClr val="000000"/>
                </a:solidFill>
                <a:latin typeface="+mj-lt"/>
                <a:ea typeface="Courier New"/>
              </a:rPr>
              <a:t>= </a:t>
            </a:r>
            <a:r>
              <a:rPr lang="en-US" dirty="0" smtClean="0">
                <a:solidFill>
                  <a:srgbClr val="000000"/>
                </a:solidFill>
                <a:latin typeface="+mj-lt"/>
                <a:ea typeface="Courier New"/>
              </a:rPr>
              <a:t>( (-</a:t>
            </a:r>
            <a:r>
              <a:rPr lang="en-US" dirty="0">
                <a:solidFill>
                  <a:srgbClr val="000000"/>
                </a:solidFill>
                <a:latin typeface="+mj-lt"/>
                <a:ea typeface="Courier New"/>
              </a:rPr>
              <a:t>1</a:t>
            </a:r>
            <a:r>
              <a:rPr lang="en-US" dirty="0" smtClean="0">
                <a:solidFill>
                  <a:srgbClr val="000000"/>
                </a:solidFill>
                <a:latin typeface="+mj-lt"/>
                <a:ea typeface="Courier New"/>
              </a:rPr>
              <a:t>) * (pixel[j</a:t>
            </a:r>
            <a:r>
              <a:rPr lang="en-US" dirty="0">
                <a:solidFill>
                  <a:srgbClr val="000000"/>
                </a:solidFill>
                <a:latin typeface="+mj-lt"/>
                <a:ea typeface="Courier New"/>
              </a:rPr>
              <a:t>][i</a:t>
            </a:r>
            <a:r>
              <a:rPr lang="en-US" dirty="0" smtClean="0">
                <a:solidFill>
                  <a:srgbClr val="000000"/>
                </a:solidFill>
                <a:latin typeface="+mj-lt"/>
                <a:ea typeface="Courier New"/>
              </a:rPr>
              <a:t>]) ) + ( (-</a:t>
            </a:r>
            <a:r>
              <a:rPr lang="en-US" dirty="0">
                <a:solidFill>
                  <a:srgbClr val="000000"/>
                </a:solidFill>
                <a:latin typeface="+mj-lt"/>
                <a:ea typeface="Courier New"/>
              </a:rPr>
              <a:t>1</a:t>
            </a:r>
            <a:r>
              <a:rPr lang="en-US" dirty="0" smtClean="0">
                <a:solidFill>
                  <a:srgbClr val="000000"/>
                </a:solidFill>
                <a:latin typeface="+mj-lt"/>
                <a:ea typeface="Courier New"/>
              </a:rPr>
              <a:t>) * ( pixel[j</a:t>
            </a:r>
            <a:r>
              <a:rPr lang="en-US" dirty="0">
                <a:solidFill>
                  <a:srgbClr val="000000"/>
                </a:solidFill>
                <a:latin typeface="+mj-lt"/>
                <a:ea typeface="Courier New"/>
              </a:rPr>
              <a:t>][i+1</a:t>
            </a:r>
            <a:r>
              <a:rPr lang="en-US" dirty="0" smtClean="0">
                <a:solidFill>
                  <a:srgbClr val="000000"/>
                </a:solidFill>
                <a:latin typeface="+mj-lt"/>
                <a:ea typeface="Courier New"/>
              </a:rPr>
              <a:t>]) )+</a:t>
            </a:r>
            <a:endParaRPr lang="en-US" dirty="0">
              <a:latin typeface="+mj-lt"/>
            </a:endParaRPr>
          </a:p>
          <a:p>
            <a:pPr marL="0" indent="0">
              <a:lnSpc>
                <a:spcPct val="50000"/>
              </a:lnSpc>
              <a:buNone/>
            </a:pPr>
            <a:r>
              <a:rPr lang="en-US" dirty="0">
                <a:solidFill>
                  <a:srgbClr val="000000"/>
                </a:solidFill>
                <a:latin typeface="+mj-lt"/>
                <a:ea typeface="Courier New"/>
              </a:rPr>
              <a:t>      </a:t>
            </a:r>
            <a:r>
              <a:rPr lang="en-US" dirty="0" smtClean="0">
                <a:solidFill>
                  <a:srgbClr val="000000"/>
                </a:solidFill>
                <a:latin typeface="+mj-lt"/>
                <a:ea typeface="Courier New"/>
              </a:rPr>
              <a:t>		( (-</a:t>
            </a:r>
            <a:r>
              <a:rPr lang="en-US" dirty="0">
                <a:solidFill>
                  <a:srgbClr val="000000"/>
                </a:solidFill>
                <a:latin typeface="+mj-lt"/>
                <a:ea typeface="Courier New"/>
              </a:rPr>
              <a:t>1</a:t>
            </a:r>
            <a:r>
              <a:rPr lang="en-US" dirty="0" smtClean="0">
                <a:solidFill>
                  <a:srgbClr val="000000"/>
                </a:solidFill>
                <a:latin typeface="+mj-lt"/>
                <a:ea typeface="Courier New"/>
              </a:rPr>
              <a:t>) * ( pixel[j</a:t>
            </a:r>
            <a:r>
              <a:rPr lang="en-US" dirty="0">
                <a:solidFill>
                  <a:srgbClr val="000000"/>
                </a:solidFill>
                <a:latin typeface="+mj-lt"/>
                <a:ea typeface="Courier New"/>
              </a:rPr>
              <a:t>][i+2</a:t>
            </a:r>
            <a:r>
              <a:rPr lang="en-US" dirty="0" smtClean="0">
                <a:solidFill>
                  <a:srgbClr val="000000"/>
                </a:solidFill>
                <a:latin typeface="+mj-lt"/>
                <a:ea typeface="Courier New"/>
              </a:rPr>
              <a:t>]) ) + ( (-</a:t>
            </a:r>
            <a:r>
              <a:rPr lang="en-US" dirty="0">
                <a:solidFill>
                  <a:srgbClr val="000000"/>
                </a:solidFill>
                <a:latin typeface="+mj-lt"/>
                <a:ea typeface="Courier New"/>
              </a:rPr>
              <a:t>1</a:t>
            </a:r>
            <a:r>
              <a:rPr lang="en-US" dirty="0" smtClean="0">
                <a:solidFill>
                  <a:srgbClr val="000000"/>
                </a:solidFill>
                <a:latin typeface="+mj-lt"/>
                <a:ea typeface="Courier New"/>
              </a:rPr>
              <a:t>) * ( pixel[j+1</a:t>
            </a:r>
            <a:r>
              <a:rPr lang="en-US" dirty="0">
                <a:solidFill>
                  <a:srgbClr val="000000"/>
                </a:solidFill>
                <a:latin typeface="+mj-lt"/>
                <a:ea typeface="Courier New"/>
              </a:rPr>
              <a:t>][i</a:t>
            </a:r>
            <a:r>
              <a:rPr lang="en-US" dirty="0" smtClean="0">
                <a:solidFill>
                  <a:srgbClr val="000000"/>
                </a:solidFill>
                <a:latin typeface="+mj-lt"/>
                <a:ea typeface="Courier New"/>
              </a:rPr>
              <a:t>]) )+</a:t>
            </a:r>
            <a:endParaRPr lang="en-US" dirty="0">
              <a:latin typeface="+mj-lt"/>
            </a:endParaRPr>
          </a:p>
          <a:p>
            <a:pPr marL="0" indent="0">
              <a:lnSpc>
                <a:spcPct val="50000"/>
              </a:lnSpc>
              <a:buNone/>
            </a:pPr>
            <a:r>
              <a:rPr lang="en-US" dirty="0">
                <a:solidFill>
                  <a:srgbClr val="000000"/>
                </a:solidFill>
                <a:latin typeface="+mj-lt"/>
                <a:ea typeface="Courier New"/>
              </a:rPr>
              <a:t>      </a:t>
            </a:r>
            <a:r>
              <a:rPr lang="en-US" dirty="0" smtClean="0">
                <a:solidFill>
                  <a:srgbClr val="000000"/>
                </a:solidFill>
                <a:latin typeface="+mj-lt"/>
                <a:ea typeface="Courier New"/>
              </a:rPr>
              <a:t>		( (</a:t>
            </a:r>
            <a:r>
              <a:rPr lang="en-US" dirty="0">
                <a:solidFill>
                  <a:srgbClr val="000000"/>
                </a:solidFill>
                <a:latin typeface="+mj-lt"/>
                <a:ea typeface="Courier New"/>
              </a:rPr>
              <a:t>9</a:t>
            </a:r>
            <a:r>
              <a:rPr lang="en-US" dirty="0" smtClean="0">
                <a:solidFill>
                  <a:srgbClr val="000000"/>
                </a:solidFill>
                <a:latin typeface="+mj-lt"/>
                <a:ea typeface="Courier New"/>
              </a:rPr>
              <a:t>) * ( pixel[j+1</a:t>
            </a:r>
            <a:r>
              <a:rPr lang="en-US" dirty="0">
                <a:solidFill>
                  <a:srgbClr val="000000"/>
                </a:solidFill>
                <a:latin typeface="+mj-lt"/>
                <a:ea typeface="Courier New"/>
              </a:rPr>
              <a:t>][i+1</a:t>
            </a:r>
            <a:r>
              <a:rPr lang="en-US" dirty="0" smtClean="0">
                <a:solidFill>
                  <a:srgbClr val="000000"/>
                </a:solidFill>
                <a:latin typeface="+mj-lt"/>
                <a:ea typeface="Courier New"/>
              </a:rPr>
              <a:t>] ) ) + ( (-</a:t>
            </a:r>
            <a:r>
              <a:rPr lang="en-US" dirty="0">
                <a:solidFill>
                  <a:srgbClr val="000000"/>
                </a:solidFill>
                <a:latin typeface="+mj-lt"/>
                <a:ea typeface="Courier New"/>
              </a:rPr>
              <a:t>1</a:t>
            </a:r>
            <a:r>
              <a:rPr lang="en-US" dirty="0" smtClean="0">
                <a:solidFill>
                  <a:srgbClr val="000000"/>
                </a:solidFill>
                <a:latin typeface="+mj-lt"/>
                <a:ea typeface="Courier New"/>
              </a:rPr>
              <a:t>) * ( pixel[j+1</a:t>
            </a:r>
            <a:r>
              <a:rPr lang="en-US" dirty="0">
                <a:solidFill>
                  <a:srgbClr val="000000"/>
                </a:solidFill>
                <a:latin typeface="+mj-lt"/>
                <a:ea typeface="Courier New"/>
              </a:rPr>
              <a:t>][i+2</a:t>
            </a:r>
            <a:r>
              <a:rPr lang="en-US" dirty="0" smtClean="0">
                <a:solidFill>
                  <a:srgbClr val="000000"/>
                </a:solidFill>
                <a:latin typeface="+mj-lt"/>
                <a:ea typeface="Courier New"/>
              </a:rPr>
              <a:t>]) )+</a:t>
            </a:r>
            <a:endParaRPr lang="en-US" dirty="0">
              <a:latin typeface="+mj-lt"/>
            </a:endParaRPr>
          </a:p>
          <a:p>
            <a:pPr marL="0" indent="0">
              <a:lnSpc>
                <a:spcPct val="50000"/>
              </a:lnSpc>
              <a:buNone/>
            </a:pPr>
            <a:r>
              <a:rPr lang="en-US" dirty="0">
                <a:solidFill>
                  <a:srgbClr val="000000"/>
                </a:solidFill>
                <a:latin typeface="+mj-lt"/>
                <a:ea typeface="Courier New"/>
              </a:rPr>
              <a:t>      </a:t>
            </a:r>
            <a:r>
              <a:rPr lang="en-US" dirty="0" smtClean="0">
                <a:solidFill>
                  <a:srgbClr val="000000"/>
                </a:solidFill>
                <a:latin typeface="+mj-lt"/>
                <a:ea typeface="Courier New"/>
              </a:rPr>
              <a:t>		( (-</a:t>
            </a:r>
            <a:r>
              <a:rPr lang="en-US" dirty="0">
                <a:solidFill>
                  <a:srgbClr val="000000"/>
                </a:solidFill>
                <a:latin typeface="+mj-lt"/>
                <a:ea typeface="Courier New"/>
              </a:rPr>
              <a:t>1</a:t>
            </a:r>
            <a:r>
              <a:rPr lang="en-US" dirty="0" smtClean="0">
                <a:solidFill>
                  <a:srgbClr val="000000"/>
                </a:solidFill>
                <a:latin typeface="+mj-lt"/>
                <a:ea typeface="Courier New"/>
              </a:rPr>
              <a:t>) * ( pixel[j+2</a:t>
            </a:r>
            <a:r>
              <a:rPr lang="en-US" dirty="0">
                <a:solidFill>
                  <a:srgbClr val="000000"/>
                </a:solidFill>
                <a:latin typeface="+mj-lt"/>
                <a:ea typeface="Courier New"/>
              </a:rPr>
              <a:t>][i</a:t>
            </a:r>
            <a:r>
              <a:rPr lang="en-US" dirty="0" smtClean="0">
                <a:solidFill>
                  <a:srgbClr val="000000"/>
                </a:solidFill>
                <a:latin typeface="+mj-lt"/>
                <a:ea typeface="Courier New"/>
              </a:rPr>
              <a:t>] ) )+( (-</a:t>
            </a:r>
            <a:r>
              <a:rPr lang="en-US" dirty="0">
                <a:solidFill>
                  <a:srgbClr val="000000"/>
                </a:solidFill>
                <a:latin typeface="+mj-lt"/>
                <a:ea typeface="Courier New"/>
              </a:rPr>
              <a:t>1</a:t>
            </a:r>
            <a:r>
              <a:rPr lang="en-US" dirty="0" smtClean="0">
                <a:solidFill>
                  <a:srgbClr val="000000"/>
                </a:solidFill>
                <a:latin typeface="+mj-lt"/>
                <a:ea typeface="Courier New"/>
              </a:rPr>
              <a:t>) * ( pixel[j+2</a:t>
            </a:r>
            <a:r>
              <a:rPr lang="en-US" dirty="0">
                <a:solidFill>
                  <a:srgbClr val="000000"/>
                </a:solidFill>
                <a:latin typeface="+mj-lt"/>
                <a:ea typeface="Courier New"/>
              </a:rPr>
              <a:t>][i+1</a:t>
            </a:r>
            <a:r>
              <a:rPr lang="en-US" dirty="0" smtClean="0">
                <a:solidFill>
                  <a:srgbClr val="000000"/>
                </a:solidFill>
                <a:latin typeface="+mj-lt"/>
                <a:ea typeface="Courier New"/>
              </a:rPr>
              <a:t>] ) )+</a:t>
            </a:r>
            <a:endParaRPr lang="en-US" dirty="0">
              <a:latin typeface="+mj-lt"/>
            </a:endParaRPr>
          </a:p>
          <a:p>
            <a:pPr marL="0" indent="0">
              <a:lnSpc>
                <a:spcPct val="50000"/>
              </a:lnSpc>
              <a:buNone/>
            </a:pPr>
            <a:r>
              <a:rPr lang="en-US" dirty="0">
                <a:solidFill>
                  <a:srgbClr val="000000"/>
                </a:solidFill>
                <a:latin typeface="+mj-lt"/>
                <a:ea typeface="Courier New"/>
              </a:rPr>
              <a:t>      </a:t>
            </a:r>
            <a:r>
              <a:rPr lang="en-US" dirty="0" smtClean="0">
                <a:solidFill>
                  <a:srgbClr val="000000"/>
                </a:solidFill>
                <a:latin typeface="+mj-lt"/>
                <a:ea typeface="Courier New"/>
              </a:rPr>
              <a:t>		( (-</a:t>
            </a:r>
            <a:r>
              <a:rPr lang="en-US" dirty="0">
                <a:solidFill>
                  <a:srgbClr val="000000"/>
                </a:solidFill>
                <a:latin typeface="+mj-lt"/>
                <a:ea typeface="Courier New"/>
              </a:rPr>
              <a:t>1</a:t>
            </a:r>
            <a:r>
              <a:rPr lang="en-US" dirty="0" smtClean="0">
                <a:solidFill>
                  <a:srgbClr val="000000"/>
                </a:solidFill>
                <a:latin typeface="+mj-lt"/>
                <a:ea typeface="Courier New"/>
              </a:rPr>
              <a:t>) * ( pixel[j+2</a:t>
            </a:r>
            <a:r>
              <a:rPr lang="en-US" dirty="0">
                <a:solidFill>
                  <a:srgbClr val="000000"/>
                </a:solidFill>
                <a:latin typeface="+mj-lt"/>
                <a:ea typeface="Courier New"/>
              </a:rPr>
              <a:t>][i+2</a:t>
            </a:r>
            <a:r>
              <a:rPr lang="en-US" dirty="0" smtClean="0">
                <a:solidFill>
                  <a:srgbClr val="000000"/>
                </a:solidFill>
                <a:latin typeface="+mj-lt"/>
                <a:ea typeface="Courier New"/>
              </a:rPr>
              <a:t>] ) );</a:t>
            </a:r>
          </a:p>
          <a:p>
            <a:pPr marL="0" indent="0">
              <a:lnSpc>
                <a:spcPct val="50000"/>
              </a:lnSpc>
              <a:buNone/>
            </a:pPr>
            <a:r>
              <a:rPr lang="en-US" dirty="0">
                <a:solidFill>
                  <a:srgbClr val="000000"/>
                </a:solidFill>
                <a:latin typeface="+mj-lt"/>
              </a:rPr>
              <a:t>	</a:t>
            </a:r>
            <a:r>
              <a:rPr lang="en-US" dirty="0" smtClean="0">
                <a:solidFill>
                  <a:srgbClr val="000000"/>
                </a:solidFill>
                <a:latin typeface="+mj-lt"/>
              </a:rPr>
              <a:t>	//Resulting pixel is the average of the summation of these values.</a:t>
            </a:r>
            <a:endParaRPr lang="en-US" dirty="0">
              <a:latin typeface="+mj-lt"/>
            </a:endParaRPr>
          </a:p>
          <a:p>
            <a:pPr marL="0" indent="0">
              <a:lnSpc>
                <a:spcPct val="50000"/>
              </a:lnSpc>
              <a:buNone/>
            </a:pPr>
            <a:r>
              <a:rPr lang="en-US" dirty="0">
                <a:solidFill>
                  <a:srgbClr val="000000"/>
                </a:solidFill>
                <a:latin typeface="+mj-lt"/>
                <a:ea typeface="Courier New"/>
              </a:rPr>
              <a:t>      </a:t>
            </a:r>
            <a:r>
              <a:rPr lang="en-US" dirty="0" smtClean="0">
                <a:solidFill>
                  <a:srgbClr val="000000"/>
                </a:solidFill>
                <a:latin typeface="+mj-lt"/>
                <a:ea typeface="Courier New"/>
              </a:rPr>
              <a:t>		if ( ( sum / 9</a:t>
            </a:r>
            <a:r>
              <a:rPr lang="en-US" dirty="0">
                <a:solidFill>
                  <a:srgbClr val="000000"/>
                </a:solidFill>
                <a:latin typeface="+mj-lt"/>
                <a:ea typeface="Courier New"/>
              </a:rPr>
              <a:t>) &gt;= </a:t>
            </a:r>
            <a:r>
              <a:rPr lang="en-US" dirty="0" smtClean="0">
                <a:solidFill>
                  <a:srgbClr val="000000"/>
                </a:solidFill>
                <a:latin typeface="+mj-lt"/>
                <a:ea typeface="Courier New"/>
              </a:rPr>
              <a:t>0 )</a:t>
            </a:r>
            <a:endParaRPr lang="en-US" dirty="0">
              <a:latin typeface="+mj-lt"/>
            </a:endParaRPr>
          </a:p>
          <a:p>
            <a:pPr marL="0" indent="0">
              <a:lnSpc>
                <a:spcPct val="50000"/>
              </a:lnSpc>
              <a:buNone/>
            </a:pPr>
            <a:r>
              <a:rPr lang="en-US" dirty="0">
                <a:solidFill>
                  <a:srgbClr val="000000"/>
                </a:solidFill>
                <a:latin typeface="+mj-lt"/>
                <a:ea typeface="Courier New"/>
              </a:rPr>
              <a:t>        </a:t>
            </a:r>
            <a:r>
              <a:rPr lang="en-US" dirty="0" smtClean="0">
                <a:solidFill>
                  <a:srgbClr val="000000"/>
                </a:solidFill>
                <a:latin typeface="+mj-lt"/>
                <a:ea typeface="Courier New"/>
              </a:rPr>
              <a:t>		a[j+1</a:t>
            </a:r>
            <a:r>
              <a:rPr lang="en-US" dirty="0">
                <a:solidFill>
                  <a:srgbClr val="000000"/>
                </a:solidFill>
                <a:latin typeface="+mj-lt"/>
                <a:ea typeface="Courier New"/>
              </a:rPr>
              <a:t>][i+1] = </a:t>
            </a:r>
            <a:r>
              <a:rPr lang="en-US" dirty="0" smtClean="0">
                <a:solidFill>
                  <a:srgbClr val="000000"/>
                </a:solidFill>
                <a:latin typeface="+mj-lt"/>
                <a:ea typeface="Courier New"/>
              </a:rPr>
              <a:t>sum / 9;</a:t>
            </a:r>
          </a:p>
          <a:p>
            <a:pPr marL="0" indent="0">
              <a:lnSpc>
                <a:spcPct val="50000"/>
              </a:lnSpc>
              <a:buNone/>
            </a:pPr>
            <a:r>
              <a:rPr lang="en-US" dirty="0">
                <a:solidFill>
                  <a:srgbClr val="000000"/>
                </a:solidFill>
                <a:latin typeface="+mj-lt"/>
              </a:rPr>
              <a:t>	</a:t>
            </a:r>
            <a:r>
              <a:rPr lang="en-US" dirty="0" smtClean="0">
                <a:solidFill>
                  <a:srgbClr val="000000"/>
                </a:solidFill>
                <a:latin typeface="+mj-lt"/>
              </a:rPr>
              <a:t>	//If result of average was negative, make equal to zero.</a:t>
            </a:r>
            <a:endParaRPr lang="en-US" dirty="0">
              <a:latin typeface="+mj-lt"/>
            </a:endParaRPr>
          </a:p>
          <a:p>
            <a:pPr marL="0" indent="0">
              <a:lnSpc>
                <a:spcPct val="50000"/>
              </a:lnSpc>
              <a:buNone/>
            </a:pPr>
            <a:r>
              <a:rPr lang="en-US" dirty="0">
                <a:solidFill>
                  <a:srgbClr val="000000"/>
                </a:solidFill>
                <a:latin typeface="+mj-lt"/>
                <a:ea typeface="Courier New"/>
              </a:rPr>
              <a:t>      </a:t>
            </a:r>
            <a:r>
              <a:rPr lang="en-US" dirty="0" smtClean="0">
                <a:solidFill>
                  <a:srgbClr val="000000"/>
                </a:solidFill>
                <a:latin typeface="+mj-lt"/>
                <a:ea typeface="Courier New"/>
              </a:rPr>
              <a:t>		else</a:t>
            </a:r>
            <a:endParaRPr lang="en-US" dirty="0">
              <a:latin typeface="+mj-lt"/>
            </a:endParaRPr>
          </a:p>
          <a:p>
            <a:pPr marL="0" indent="0">
              <a:lnSpc>
                <a:spcPct val="50000"/>
              </a:lnSpc>
              <a:buNone/>
            </a:pPr>
            <a:r>
              <a:rPr lang="en-US" dirty="0">
                <a:solidFill>
                  <a:srgbClr val="000000"/>
                </a:solidFill>
                <a:latin typeface="+mj-lt"/>
                <a:ea typeface="Courier New"/>
              </a:rPr>
              <a:t>        </a:t>
            </a:r>
            <a:r>
              <a:rPr lang="en-US" dirty="0" smtClean="0">
                <a:solidFill>
                  <a:srgbClr val="000000"/>
                </a:solidFill>
                <a:latin typeface="+mj-lt"/>
                <a:ea typeface="Courier New"/>
              </a:rPr>
              <a:t>		a[j+1</a:t>
            </a:r>
            <a:r>
              <a:rPr lang="en-US" dirty="0">
                <a:solidFill>
                  <a:srgbClr val="000000"/>
                </a:solidFill>
                <a:latin typeface="+mj-lt"/>
                <a:ea typeface="Courier New"/>
              </a:rPr>
              <a:t>][i+1] = 0;</a:t>
            </a:r>
            <a:endParaRPr lang="en-US" dirty="0">
              <a:latin typeface="+mj-lt"/>
            </a:endParaRPr>
          </a:p>
          <a:p>
            <a:pPr marL="0" indent="0">
              <a:lnSpc>
                <a:spcPct val="50000"/>
              </a:lnSpc>
              <a:buNone/>
            </a:pPr>
            <a:r>
              <a:rPr lang="en-US" dirty="0" smtClean="0">
                <a:solidFill>
                  <a:srgbClr val="000000"/>
                </a:solidFill>
                <a:latin typeface="+mj-lt"/>
                <a:ea typeface="Courier New"/>
              </a:rPr>
              <a:t>	}</a:t>
            </a:r>
            <a:endParaRPr lang="en-US" dirty="0">
              <a:latin typeface="+mj-lt"/>
            </a:endParaRPr>
          </a:p>
          <a:p>
            <a:pPr marL="0" indent="0">
              <a:lnSpc>
                <a:spcPct val="50000"/>
              </a:lnSpc>
              <a:buNone/>
            </a:pPr>
            <a:r>
              <a:rPr lang="en-US" dirty="0">
                <a:solidFill>
                  <a:srgbClr val="000000"/>
                </a:solidFill>
                <a:latin typeface="+mj-lt"/>
                <a:ea typeface="Courier New"/>
              </a:rPr>
              <a:t>} </a:t>
            </a:r>
            <a:endParaRPr lang="en-US" dirty="0">
              <a:latin typeface="+mj-lt"/>
            </a:endParaRPr>
          </a:p>
          <a:p>
            <a:pPr marL="0" indent="0">
              <a:buNone/>
            </a:pPr>
            <a:endParaRPr lang="en-US" dirty="0"/>
          </a:p>
        </p:txBody>
      </p:sp>
    </p:spTree>
    <p:extLst>
      <p:ext uri="{BB962C8B-B14F-4D97-AF65-F5344CB8AC3E}">
        <p14:creationId xmlns:p14="http://schemas.microsoft.com/office/powerpoint/2010/main" val="355854586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High Pass Spatial Filter</a:t>
            </a:r>
            <a:br>
              <a:rPr lang="en-US" dirty="0" smtClean="0"/>
            </a:br>
            <a:r>
              <a:rPr lang="en-US" dirty="0" smtClean="0"/>
              <a:t>Window Technique</a:t>
            </a:r>
            <a:endParaRPr lang="en-US" dirty="0"/>
          </a:p>
        </p:txBody>
      </p:sp>
      <p:sp>
        <p:nvSpPr>
          <p:cNvPr id="3" name="Content Placeholder 2"/>
          <p:cNvSpPr>
            <a:spLocks noGrp="1"/>
          </p:cNvSpPr>
          <p:nvPr>
            <p:ph idx="1"/>
          </p:nvPr>
        </p:nvSpPr>
        <p:spPr>
          <a:xfrm>
            <a:off x="677334" y="2160589"/>
            <a:ext cx="8596668" cy="1543310"/>
          </a:xfrm>
        </p:spPr>
        <p:txBody>
          <a:bodyPr>
            <a:normAutofit/>
          </a:bodyPr>
          <a:lstStyle/>
          <a:p>
            <a:r>
              <a:rPr lang="en-US" dirty="0" smtClean="0"/>
              <a:t>Currently processed pixel becomes darker when peripheral pixels are lower values of grey scale.</a:t>
            </a:r>
          </a:p>
          <a:p>
            <a:r>
              <a:rPr lang="en-US" dirty="0" smtClean="0"/>
              <a:t>Likewise, the pixel becomes lighter when neighboring pixels are equal values of grey scale. </a:t>
            </a:r>
            <a:endParaRPr lang="en-US" dirty="0"/>
          </a:p>
        </p:txBody>
      </p:sp>
      <p:pic>
        <p:nvPicPr>
          <p:cNvPr id="8" name="Picture 7"/>
          <p:cNvPicPr>
            <a:picLocks noChangeAspect="1"/>
          </p:cNvPicPr>
          <p:nvPr/>
        </p:nvPicPr>
        <p:blipFill>
          <a:blip r:embed="rId2"/>
          <a:stretch>
            <a:fillRect/>
          </a:stretch>
        </p:blipFill>
        <p:spPr>
          <a:xfrm>
            <a:off x="1901296" y="3846171"/>
            <a:ext cx="1866900" cy="809625"/>
          </a:xfrm>
          <a:prstGeom prst="rect">
            <a:avLst/>
          </a:prstGeom>
        </p:spPr>
      </p:pic>
      <p:pic>
        <p:nvPicPr>
          <p:cNvPr id="9" name="Picture 8"/>
          <p:cNvPicPr>
            <a:picLocks noChangeAspect="1"/>
          </p:cNvPicPr>
          <p:nvPr/>
        </p:nvPicPr>
        <p:blipFill>
          <a:blip r:embed="rId3"/>
          <a:stretch>
            <a:fillRect/>
          </a:stretch>
        </p:blipFill>
        <p:spPr>
          <a:xfrm>
            <a:off x="5464697" y="3846170"/>
            <a:ext cx="3276600" cy="809625"/>
          </a:xfrm>
          <a:prstGeom prst="rect">
            <a:avLst/>
          </a:prstGeom>
        </p:spPr>
      </p:pic>
      <p:pic>
        <p:nvPicPr>
          <p:cNvPr id="10" name="Picture 9"/>
          <p:cNvPicPr>
            <a:picLocks noChangeAspect="1"/>
          </p:cNvPicPr>
          <p:nvPr/>
        </p:nvPicPr>
        <p:blipFill>
          <a:blip r:embed="rId4"/>
          <a:stretch>
            <a:fillRect/>
          </a:stretch>
        </p:blipFill>
        <p:spPr>
          <a:xfrm>
            <a:off x="5488509" y="5017384"/>
            <a:ext cx="3228975" cy="819150"/>
          </a:xfrm>
          <a:prstGeom prst="rect">
            <a:avLst/>
          </a:prstGeom>
        </p:spPr>
      </p:pic>
      <p:pic>
        <p:nvPicPr>
          <p:cNvPr id="11" name="Picture 10"/>
          <p:cNvPicPr>
            <a:picLocks noChangeAspect="1"/>
          </p:cNvPicPr>
          <p:nvPr/>
        </p:nvPicPr>
        <p:blipFill>
          <a:blip r:embed="rId5"/>
          <a:stretch>
            <a:fillRect/>
          </a:stretch>
        </p:blipFill>
        <p:spPr>
          <a:xfrm>
            <a:off x="677334" y="5117397"/>
            <a:ext cx="4324350" cy="1438275"/>
          </a:xfrm>
          <a:prstGeom prst="rect">
            <a:avLst/>
          </a:prstGeom>
        </p:spPr>
      </p:pic>
    </p:spTree>
    <p:extLst>
      <p:ext uri="{BB962C8B-B14F-4D97-AF65-F5344CB8AC3E}">
        <p14:creationId xmlns:p14="http://schemas.microsoft.com/office/powerpoint/2010/main" val="191136709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and Implementation</a:t>
            </a:r>
            <a:br>
              <a:rPr lang="en-US" dirty="0" smtClean="0"/>
            </a:br>
            <a:r>
              <a:rPr lang="en-US" dirty="0" smtClean="0"/>
              <a:t>Datapath Iterations</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
            </a:pPr>
            <a:r>
              <a:rPr lang="en-US" dirty="0" smtClean="0"/>
              <a:t>Multiple instructions (adder, divider, multiplier, comparator) used sequentially allows for pipelining of data.</a:t>
            </a:r>
          </a:p>
          <a:p>
            <a:pPr>
              <a:buFont typeface="Wingdings" panose="05000000000000000000" pitchFamily="2" charset="2"/>
              <a:buChar char="§"/>
            </a:pPr>
            <a:r>
              <a:rPr lang="en-US" dirty="0" smtClean="0"/>
              <a:t>Memory constraints of the BRAM allows for up to eight iterations per clock cycle.</a:t>
            </a:r>
          </a:p>
          <a:p>
            <a:pPr>
              <a:buFont typeface="Wingdings" panose="05000000000000000000" pitchFamily="2" charset="2"/>
              <a:buChar char="§"/>
            </a:pPr>
            <a:r>
              <a:rPr lang="en-US" dirty="0" smtClean="0"/>
              <a:t>Architecture will take in all inputs at the same time and output a result every cycle after initial latency through pipelining. Windowing method allows for old data to be used in new computations, lowering the required bandwidth to 8-bit per additional iteration.</a:t>
            </a:r>
          </a:p>
        </p:txBody>
      </p:sp>
    </p:spTree>
    <p:extLst>
      <p:ext uri="{BB962C8B-B14F-4D97-AF65-F5344CB8AC3E}">
        <p14:creationId xmlns:p14="http://schemas.microsoft.com/office/powerpoint/2010/main" val="1605109312"/>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1145</TotalTime>
  <Words>993</Words>
  <Application>Microsoft Office PowerPoint</Application>
  <PresentationFormat>Widescreen</PresentationFormat>
  <Paragraphs>99</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Courier New</vt:lpstr>
      <vt:lpstr>Trebuchet MS</vt:lpstr>
      <vt:lpstr>Wingdings</vt:lpstr>
      <vt:lpstr>Wingdings 3</vt:lpstr>
      <vt:lpstr>Facet</vt:lpstr>
      <vt:lpstr>High Pass Spatial Filter</vt:lpstr>
      <vt:lpstr>Project Description</vt:lpstr>
      <vt:lpstr>High Pass Spatial Filter Theory Explained</vt:lpstr>
      <vt:lpstr>Performance Differences Why Accelerate?</vt:lpstr>
      <vt:lpstr>Implementation Process</vt:lpstr>
      <vt:lpstr>Block RAM Instantiation MATLAB Integration</vt:lpstr>
      <vt:lpstr>High Pass Spatial Filter (Algorithm Explained)</vt:lpstr>
      <vt:lpstr>High Pass Spatial Filter Window Technique</vt:lpstr>
      <vt:lpstr>Design and Implementation Datapath Iterations</vt:lpstr>
      <vt:lpstr>Datapath Implementation Spatial Filter Algorithm</vt:lpstr>
      <vt:lpstr>Hardware Integration Block Diagram</vt:lpstr>
      <vt:lpstr>Block RAM Instantiation Mirroring Technique</vt:lpstr>
      <vt:lpstr>Smart-buffer Implementation FIFO Technique</vt:lpstr>
      <vt:lpstr>Top Level Test Bench Results</vt:lpstr>
      <vt:lpstr>Testing and Demonstration Running the SDK</vt:lpstr>
      <vt:lpstr>Post-Processing Memory Fetching Putty to MATLAB </vt:lpstr>
      <vt:lpstr>Test Results  </vt:lpstr>
      <vt:lpstr>Test Results Software/Hardware Timing</vt:lpstr>
      <vt:lpstr>Test Results Hardware Timing Comparison</vt:lpstr>
      <vt:lpstr>Conclusion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High Pass Spatial Filter</dc:title>
  <dc:creator>NecroStar</dc:creator>
  <cp:lastModifiedBy>NecroStar</cp:lastModifiedBy>
  <cp:revision>43</cp:revision>
  <dcterms:created xsi:type="dcterms:W3CDTF">2015-04-23T21:48:54Z</dcterms:created>
  <dcterms:modified xsi:type="dcterms:W3CDTF">2015-04-27T17:17:39Z</dcterms:modified>
</cp:coreProperties>
</file>