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302" r:id="rId2"/>
    <p:sldId id="322" r:id="rId3"/>
    <p:sldId id="263" r:id="rId4"/>
    <p:sldId id="325" r:id="rId5"/>
    <p:sldId id="326" r:id="rId6"/>
    <p:sldId id="257" r:id="rId7"/>
    <p:sldId id="258" r:id="rId8"/>
    <p:sldId id="259" r:id="rId9"/>
    <p:sldId id="273" r:id="rId10"/>
    <p:sldId id="260" r:id="rId11"/>
    <p:sldId id="261" r:id="rId12"/>
    <p:sldId id="277" r:id="rId13"/>
    <p:sldId id="262" r:id="rId14"/>
    <p:sldId id="264" r:id="rId15"/>
    <p:sldId id="265" r:id="rId16"/>
    <p:sldId id="327" r:id="rId17"/>
    <p:sldId id="285" r:id="rId18"/>
    <p:sldId id="328" r:id="rId19"/>
    <p:sldId id="333" r:id="rId20"/>
    <p:sldId id="268" r:id="rId21"/>
    <p:sldId id="351" r:id="rId22"/>
    <p:sldId id="352" r:id="rId23"/>
    <p:sldId id="330"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0345" autoAdjust="0"/>
  </p:normalViewPr>
  <p:slideViewPr>
    <p:cSldViewPr snapToGrid="0">
      <p:cViewPr varScale="1">
        <p:scale>
          <a:sx n="40" d="100"/>
          <a:sy n="40" d="100"/>
        </p:scale>
        <p:origin x="48" y="3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61A4DF-321C-42C6-AC8E-F5182570A833}" type="datetimeFigureOut">
              <a:rPr lang="en-AU" smtClean="0"/>
              <a:t>4/09/2018</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CB13A2-597B-4400-8DC5-416C7FC696A9}" type="slidenum">
              <a:rPr lang="en-AU" smtClean="0"/>
              <a:t>‹#›</a:t>
            </a:fld>
            <a:endParaRPr lang="en-AU"/>
          </a:p>
        </p:txBody>
      </p:sp>
    </p:spTree>
    <p:extLst>
      <p:ext uri="{BB962C8B-B14F-4D97-AF65-F5344CB8AC3E}">
        <p14:creationId xmlns:p14="http://schemas.microsoft.com/office/powerpoint/2010/main" val="8463787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Chapter 1</a:t>
            </a:r>
            <a:endParaRPr lang="en-AU" dirty="0"/>
          </a:p>
          <a:p>
            <a:endParaRPr lang="en-AU" dirty="0"/>
          </a:p>
        </p:txBody>
      </p:sp>
      <p:sp>
        <p:nvSpPr>
          <p:cNvPr id="4" name="Slide Number Placeholder 3"/>
          <p:cNvSpPr>
            <a:spLocks noGrp="1"/>
          </p:cNvSpPr>
          <p:nvPr>
            <p:ph type="sldNum" sz="quarter" idx="10"/>
          </p:nvPr>
        </p:nvSpPr>
        <p:spPr/>
        <p:txBody>
          <a:bodyPr/>
          <a:lstStyle/>
          <a:p>
            <a:fld id="{EACB13A2-597B-4400-8DC5-416C7FC696A9}" type="slidenum">
              <a:rPr lang="en-AU" smtClean="0"/>
              <a:t>1</a:t>
            </a:fld>
            <a:endParaRPr lang="en-AU"/>
          </a:p>
        </p:txBody>
      </p:sp>
    </p:spTree>
    <p:extLst>
      <p:ext uri="{BB962C8B-B14F-4D97-AF65-F5344CB8AC3E}">
        <p14:creationId xmlns:p14="http://schemas.microsoft.com/office/powerpoint/2010/main" val="11482371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Chapter 7</a:t>
            </a:r>
            <a:endParaRPr lang="en-AU" dirty="0"/>
          </a:p>
          <a:p>
            <a:endParaRPr lang="en-AU" dirty="0"/>
          </a:p>
        </p:txBody>
      </p:sp>
      <p:sp>
        <p:nvSpPr>
          <p:cNvPr id="4" name="Slide Number Placeholder 3"/>
          <p:cNvSpPr>
            <a:spLocks noGrp="1"/>
          </p:cNvSpPr>
          <p:nvPr>
            <p:ph type="sldNum" sz="quarter" idx="10"/>
          </p:nvPr>
        </p:nvSpPr>
        <p:spPr/>
        <p:txBody>
          <a:bodyPr/>
          <a:lstStyle/>
          <a:p>
            <a:fld id="{EACB13A2-597B-4400-8DC5-416C7FC696A9}" type="slidenum">
              <a:rPr lang="en-AU" smtClean="0"/>
              <a:t>10</a:t>
            </a:fld>
            <a:endParaRPr lang="en-AU"/>
          </a:p>
        </p:txBody>
      </p:sp>
    </p:spTree>
    <p:extLst>
      <p:ext uri="{BB962C8B-B14F-4D97-AF65-F5344CB8AC3E}">
        <p14:creationId xmlns:p14="http://schemas.microsoft.com/office/powerpoint/2010/main" val="30582091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Chapter 7</a:t>
            </a:r>
            <a:endParaRPr lang="en-AU" dirty="0"/>
          </a:p>
          <a:p>
            <a:endParaRPr lang="en-AU" dirty="0"/>
          </a:p>
        </p:txBody>
      </p:sp>
      <p:sp>
        <p:nvSpPr>
          <p:cNvPr id="4" name="Slide Number Placeholder 3"/>
          <p:cNvSpPr>
            <a:spLocks noGrp="1"/>
          </p:cNvSpPr>
          <p:nvPr>
            <p:ph type="sldNum" sz="quarter" idx="10"/>
          </p:nvPr>
        </p:nvSpPr>
        <p:spPr/>
        <p:txBody>
          <a:bodyPr/>
          <a:lstStyle/>
          <a:p>
            <a:fld id="{EACB13A2-597B-4400-8DC5-416C7FC696A9}" type="slidenum">
              <a:rPr lang="en-AU" smtClean="0"/>
              <a:t>11</a:t>
            </a:fld>
            <a:endParaRPr lang="en-AU"/>
          </a:p>
        </p:txBody>
      </p:sp>
    </p:spTree>
    <p:extLst>
      <p:ext uri="{BB962C8B-B14F-4D97-AF65-F5344CB8AC3E}">
        <p14:creationId xmlns:p14="http://schemas.microsoft.com/office/powerpoint/2010/main" val="18444155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Chapter 7</a:t>
            </a:r>
            <a:endParaRPr lang="en-AU" dirty="0"/>
          </a:p>
          <a:p>
            <a:endParaRPr lang="en-AU" dirty="0"/>
          </a:p>
        </p:txBody>
      </p:sp>
      <p:sp>
        <p:nvSpPr>
          <p:cNvPr id="4" name="Slide Number Placeholder 3"/>
          <p:cNvSpPr>
            <a:spLocks noGrp="1"/>
          </p:cNvSpPr>
          <p:nvPr>
            <p:ph type="sldNum" sz="quarter" idx="10"/>
          </p:nvPr>
        </p:nvSpPr>
        <p:spPr/>
        <p:txBody>
          <a:bodyPr/>
          <a:lstStyle/>
          <a:p>
            <a:fld id="{EACB13A2-597B-4400-8DC5-416C7FC696A9}" type="slidenum">
              <a:rPr lang="en-AU" smtClean="0"/>
              <a:t>12</a:t>
            </a:fld>
            <a:endParaRPr lang="en-AU"/>
          </a:p>
        </p:txBody>
      </p:sp>
    </p:spTree>
    <p:extLst>
      <p:ext uri="{BB962C8B-B14F-4D97-AF65-F5344CB8AC3E}">
        <p14:creationId xmlns:p14="http://schemas.microsoft.com/office/powerpoint/2010/main" val="11163911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Chapter 7</a:t>
            </a:r>
            <a:endParaRPr lang="en-AU" dirty="0"/>
          </a:p>
          <a:p>
            <a:endParaRPr lang="en-AU" dirty="0"/>
          </a:p>
        </p:txBody>
      </p:sp>
      <p:sp>
        <p:nvSpPr>
          <p:cNvPr id="4" name="Slide Number Placeholder 3"/>
          <p:cNvSpPr>
            <a:spLocks noGrp="1"/>
          </p:cNvSpPr>
          <p:nvPr>
            <p:ph type="sldNum" sz="quarter" idx="10"/>
          </p:nvPr>
        </p:nvSpPr>
        <p:spPr/>
        <p:txBody>
          <a:bodyPr/>
          <a:lstStyle/>
          <a:p>
            <a:fld id="{EACB13A2-597B-4400-8DC5-416C7FC696A9}" type="slidenum">
              <a:rPr lang="en-AU" smtClean="0"/>
              <a:t>13</a:t>
            </a:fld>
            <a:endParaRPr lang="en-AU"/>
          </a:p>
        </p:txBody>
      </p:sp>
    </p:spTree>
    <p:extLst>
      <p:ext uri="{BB962C8B-B14F-4D97-AF65-F5344CB8AC3E}">
        <p14:creationId xmlns:p14="http://schemas.microsoft.com/office/powerpoint/2010/main" val="33447882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Chapter 7</a:t>
            </a:r>
            <a:endParaRPr lang="en-AU" dirty="0"/>
          </a:p>
          <a:p>
            <a:endParaRPr lang="en-AU" dirty="0"/>
          </a:p>
        </p:txBody>
      </p:sp>
      <p:sp>
        <p:nvSpPr>
          <p:cNvPr id="4" name="Slide Number Placeholder 3"/>
          <p:cNvSpPr>
            <a:spLocks noGrp="1"/>
          </p:cNvSpPr>
          <p:nvPr>
            <p:ph type="sldNum" sz="quarter" idx="10"/>
          </p:nvPr>
        </p:nvSpPr>
        <p:spPr/>
        <p:txBody>
          <a:bodyPr/>
          <a:lstStyle/>
          <a:p>
            <a:fld id="{EACB13A2-597B-4400-8DC5-416C7FC696A9}" type="slidenum">
              <a:rPr lang="en-AU" smtClean="0"/>
              <a:t>14</a:t>
            </a:fld>
            <a:endParaRPr lang="en-AU"/>
          </a:p>
        </p:txBody>
      </p:sp>
    </p:spTree>
    <p:extLst>
      <p:ext uri="{BB962C8B-B14F-4D97-AF65-F5344CB8AC3E}">
        <p14:creationId xmlns:p14="http://schemas.microsoft.com/office/powerpoint/2010/main" val="11868995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Chapter 7</a:t>
            </a:r>
            <a:endParaRPr lang="en-AU" dirty="0"/>
          </a:p>
          <a:p>
            <a:endParaRPr lang="en-AU" dirty="0"/>
          </a:p>
        </p:txBody>
      </p:sp>
      <p:sp>
        <p:nvSpPr>
          <p:cNvPr id="4" name="Slide Number Placeholder 3"/>
          <p:cNvSpPr>
            <a:spLocks noGrp="1"/>
          </p:cNvSpPr>
          <p:nvPr>
            <p:ph type="sldNum" sz="quarter" idx="10"/>
          </p:nvPr>
        </p:nvSpPr>
        <p:spPr/>
        <p:txBody>
          <a:bodyPr/>
          <a:lstStyle/>
          <a:p>
            <a:fld id="{EACB13A2-597B-4400-8DC5-416C7FC696A9}" type="slidenum">
              <a:rPr lang="en-AU" smtClean="0"/>
              <a:t>15</a:t>
            </a:fld>
            <a:endParaRPr lang="en-AU"/>
          </a:p>
        </p:txBody>
      </p:sp>
    </p:spTree>
    <p:extLst>
      <p:ext uri="{BB962C8B-B14F-4D97-AF65-F5344CB8AC3E}">
        <p14:creationId xmlns:p14="http://schemas.microsoft.com/office/powerpoint/2010/main" val="6246187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Chapter 8</a:t>
            </a:r>
            <a:endParaRPr lang="en-AU" dirty="0"/>
          </a:p>
          <a:p>
            <a:endParaRPr lang="en-AU" dirty="0"/>
          </a:p>
        </p:txBody>
      </p:sp>
      <p:sp>
        <p:nvSpPr>
          <p:cNvPr id="4" name="Slide Number Placeholder 3"/>
          <p:cNvSpPr>
            <a:spLocks noGrp="1"/>
          </p:cNvSpPr>
          <p:nvPr>
            <p:ph type="sldNum" sz="quarter" idx="10"/>
          </p:nvPr>
        </p:nvSpPr>
        <p:spPr/>
        <p:txBody>
          <a:bodyPr/>
          <a:lstStyle/>
          <a:p>
            <a:fld id="{EACB13A2-597B-4400-8DC5-416C7FC696A9}" type="slidenum">
              <a:rPr lang="en-AU" smtClean="0"/>
              <a:t>16</a:t>
            </a:fld>
            <a:endParaRPr lang="en-AU"/>
          </a:p>
        </p:txBody>
      </p:sp>
    </p:spTree>
    <p:extLst>
      <p:ext uri="{BB962C8B-B14F-4D97-AF65-F5344CB8AC3E}">
        <p14:creationId xmlns:p14="http://schemas.microsoft.com/office/powerpoint/2010/main" val="32083018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Chapter 8</a:t>
            </a:r>
            <a:endParaRPr lang="en-AU" dirty="0"/>
          </a:p>
        </p:txBody>
      </p:sp>
      <p:sp>
        <p:nvSpPr>
          <p:cNvPr id="4" name="Slide Number Placeholder 3"/>
          <p:cNvSpPr>
            <a:spLocks noGrp="1"/>
          </p:cNvSpPr>
          <p:nvPr>
            <p:ph type="sldNum" sz="quarter" idx="10"/>
          </p:nvPr>
        </p:nvSpPr>
        <p:spPr/>
        <p:txBody>
          <a:bodyPr/>
          <a:lstStyle/>
          <a:p>
            <a:fld id="{EACB13A2-597B-4400-8DC5-416C7FC696A9}" type="slidenum">
              <a:rPr lang="en-AU" smtClean="0"/>
              <a:t>17</a:t>
            </a:fld>
            <a:endParaRPr lang="en-AU"/>
          </a:p>
        </p:txBody>
      </p:sp>
    </p:spTree>
    <p:extLst>
      <p:ext uri="{BB962C8B-B14F-4D97-AF65-F5344CB8AC3E}">
        <p14:creationId xmlns:p14="http://schemas.microsoft.com/office/powerpoint/2010/main" val="37770520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Chapter 8</a:t>
            </a:r>
            <a:endParaRPr lang="en-AU" dirty="0"/>
          </a:p>
        </p:txBody>
      </p:sp>
      <p:sp>
        <p:nvSpPr>
          <p:cNvPr id="4" name="Slide Number Placeholder 3"/>
          <p:cNvSpPr>
            <a:spLocks noGrp="1"/>
          </p:cNvSpPr>
          <p:nvPr>
            <p:ph type="sldNum" sz="quarter" idx="10"/>
          </p:nvPr>
        </p:nvSpPr>
        <p:spPr/>
        <p:txBody>
          <a:bodyPr/>
          <a:lstStyle/>
          <a:p>
            <a:fld id="{EACB13A2-597B-4400-8DC5-416C7FC696A9}" type="slidenum">
              <a:rPr lang="en-AU" smtClean="0"/>
              <a:t>18</a:t>
            </a:fld>
            <a:endParaRPr lang="en-AU"/>
          </a:p>
        </p:txBody>
      </p:sp>
    </p:spTree>
    <p:extLst>
      <p:ext uri="{BB962C8B-B14F-4D97-AF65-F5344CB8AC3E}">
        <p14:creationId xmlns:p14="http://schemas.microsoft.com/office/powerpoint/2010/main" val="1518863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Chapter 8</a:t>
            </a:r>
            <a:endParaRPr lang="en-AU" dirty="0"/>
          </a:p>
        </p:txBody>
      </p:sp>
      <p:sp>
        <p:nvSpPr>
          <p:cNvPr id="4" name="Slide Number Placeholder 3"/>
          <p:cNvSpPr>
            <a:spLocks noGrp="1"/>
          </p:cNvSpPr>
          <p:nvPr>
            <p:ph type="sldNum" sz="quarter" idx="10"/>
          </p:nvPr>
        </p:nvSpPr>
        <p:spPr/>
        <p:txBody>
          <a:bodyPr/>
          <a:lstStyle/>
          <a:p>
            <a:fld id="{EACB13A2-597B-4400-8DC5-416C7FC696A9}" type="slidenum">
              <a:rPr lang="en-AU" smtClean="0"/>
              <a:t>19</a:t>
            </a:fld>
            <a:endParaRPr lang="en-AU"/>
          </a:p>
        </p:txBody>
      </p:sp>
    </p:spTree>
    <p:extLst>
      <p:ext uri="{BB962C8B-B14F-4D97-AF65-F5344CB8AC3E}">
        <p14:creationId xmlns:p14="http://schemas.microsoft.com/office/powerpoint/2010/main" val="3659910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Chapter 1</a:t>
            </a:r>
            <a:endParaRPr lang="en-AU" dirty="0"/>
          </a:p>
          <a:p>
            <a:endParaRPr lang="en-AU" dirty="0"/>
          </a:p>
        </p:txBody>
      </p:sp>
      <p:sp>
        <p:nvSpPr>
          <p:cNvPr id="4" name="Slide Number Placeholder 3"/>
          <p:cNvSpPr>
            <a:spLocks noGrp="1"/>
          </p:cNvSpPr>
          <p:nvPr>
            <p:ph type="sldNum" sz="quarter" idx="10"/>
          </p:nvPr>
        </p:nvSpPr>
        <p:spPr/>
        <p:txBody>
          <a:bodyPr/>
          <a:lstStyle/>
          <a:p>
            <a:fld id="{EACB13A2-597B-4400-8DC5-416C7FC696A9}" type="slidenum">
              <a:rPr lang="en-AU" smtClean="0"/>
              <a:t>2</a:t>
            </a:fld>
            <a:endParaRPr lang="en-AU"/>
          </a:p>
        </p:txBody>
      </p:sp>
    </p:spTree>
    <p:extLst>
      <p:ext uri="{BB962C8B-B14F-4D97-AF65-F5344CB8AC3E}">
        <p14:creationId xmlns:p14="http://schemas.microsoft.com/office/powerpoint/2010/main" val="26719405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Chapter 10</a:t>
            </a:r>
            <a:endParaRPr lang="en-AU" dirty="0"/>
          </a:p>
        </p:txBody>
      </p:sp>
      <p:sp>
        <p:nvSpPr>
          <p:cNvPr id="4" name="Slide Number Placeholder 3"/>
          <p:cNvSpPr>
            <a:spLocks noGrp="1"/>
          </p:cNvSpPr>
          <p:nvPr>
            <p:ph type="sldNum" sz="quarter" idx="10"/>
          </p:nvPr>
        </p:nvSpPr>
        <p:spPr/>
        <p:txBody>
          <a:bodyPr/>
          <a:lstStyle/>
          <a:p>
            <a:fld id="{EACB13A2-597B-4400-8DC5-416C7FC696A9}" type="slidenum">
              <a:rPr lang="en-AU" smtClean="0"/>
              <a:t>20</a:t>
            </a:fld>
            <a:endParaRPr lang="en-AU"/>
          </a:p>
        </p:txBody>
      </p:sp>
    </p:spTree>
    <p:extLst>
      <p:ext uri="{BB962C8B-B14F-4D97-AF65-F5344CB8AC3E}">
        <p14:creationId xmlns:p14="http://schemas.microsoft.com/office/powerpoint/2010/main" val="30881624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Chapter 11</a:t>
            </a:r>
            <a:endParaRPr lang="en-AU" dirty="0"/>
          </a:p>
        </p:txBody>
      </p:sp>
      <p:sp>
        <p:nvSpPr>
          <p:cNvPr id="4" name="Slide Number Placeholder 3"/>
          <p:cNvSpPr>
            <a:spLocks noGrp="1"/>
          </p:cNvSpPr>
          <p:nvPr>
            <p:ph type="sldNum" sz="quarter" idx="10"/>
          </p:nvPr>
        </p:nvSpPr>
        <p:spPr/>
        <p:txBody>
          <a:bodyPr/>
          <a:lstStyle/>
          <a:p>
            <a:fld id="{EACB13A2-597B-4400-8DC5-416C7FC696A9}" type="slidenum">
              <a:rPr lang="en-AU" smtClean="0"/>
              <a:t>21</a:t>
            </a:fld>
            <a:endParaRPr lang="en-AU"/>
          </a:p>
        </p:txBody>
      </p:sp>
    </p:spTree>
    <p:extLst>
      <p:ext uri="{BB962C8B-B14F-4D97-AF65-F5344CB8AC3E}">
        <p14:creationId xmlns:p14="http://schemas.microsoft.com/office/powerpoint/2010/main" val="14132135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Chapter 18</a:t>
            </a:r>
            <a:endParaRPr lang="en-AU" dirty="0"/>
          </a:p>
        </p:txBody>
      </p:sp>
      <p:sp>
        <p:nvSpPr>
          <p:cNvPr id="4" name="Slide Number Placeholder 3"/>
          <p:cNvSpPr>
            <a:spLocks noGrp="1"/>
          </p:cNvSpPr>
          <p:nvPr>
            <p:ph type="sldNum" sz="quarter" idx="10"/>
          </p:nvPr>
        </p:nvSpPr>
        <p:spPr/>
        <p:txBody>
          <a:bodyPr/>
          <a:lstStyle/>
          <a:p>
            <a:fld id="{EACB13A2-597B-4400-8DC5-416C7FC696A9}" type="slidenum">
              <a:rPr lang="en-AU" smtClean="0"/>
              <a:t>22</a:t>
            </a:fld>
            <a:endParaRPr lang="en-AU"/>
          </a:p>
        </p:txBody>
      </p:sp>
    </p:spTree>
    <p:extLst>
      <p:ext uri="{BB962C8B-B14F-4D97-AF65-F5344CB8AC3E}">
        <p14:creationId xmlns:p14="http://schemas.microsoft.com/office/powerpoint/2010/main" val="25405314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Chapter 18</a:t>
            </a:r>
            <a:endParaRPr lang="en-AU"/>
          </a:p>
        </p:txBody>
      </p:sp>
      <p:sp>
        <p:nvSpPr>
          <p:cNvPr id="4" name="Slide Number Placeholder 3"/>
          <p:cNvSpPr>
            <a:spLocks noGrp="1"/>
          </p:cNvSpPr>
          <p:nvPr>
            <p:ph type="sldNum" sz="quarter" idx="10"/>
          </p:nvPr>
        </p:nvSpPr>
        <p:spPr/>
        <p:txBody>
          <a:bodyPr/>
          <a:lstStyle/>
          <a:p>
            <a:fld id="{EACB13A2-597B-4400-8DC5-416C7FC696A9}" type="slidenum">
              <a:rPr lang="en-AU" smtClean="0"/>
              <a:t>23</a:t>
            </a:fld>
            <a:endParaRPr lang="en-AU"/>
          </a:p>
        </p:txBody>
      </p:sp>
    </p:spTree>
    <p:extLst>
      <p:ext uri="{BB962C8B-B14F-4D97-AF65-F5344CB8AC3E}">
        <p14:creationId xmlns:p14="http://schemas.microsoft.com/office/powerpoint/2010/main" val="5382420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Chapter 1</a:t>
            </a:r>
            <a:endParaRPr lang="en-AU" dirty="0"/>
          </a:p>
          <a:p>
            <a:endParaRPr lang="en-AU" dirty="0"/>
          </a:p>
        </p:txBody>
      </p:sp>
      <p:sp>
        <p:nvSpPr>
          <p:cNvPr id="4" name="Slide Number Placeholder 3"/>
          <p:cNvSpPr>
            <a:spLocks noGrp="1"/>
          </p:cNvSpPr>
          <p:nvPr>
            <p:ph type="sldNum" sz="quarter" idx="10"/>
          </p:nvPr>
        </p:nvSpPr>
        <p:spPr/>
        <p:txBody>
          <a:bodyPr/>
          <a:lstStyle/>
          <a:p>
            <a:fld id="{EACB13A2-597B-4400-8DC5-416C7FC696A9}" type="slidenum">
              <a:rPr lang="en-AU" smtClean="0"/>
              <a:t>3</a:t>
            </a:fld>
            <a:endParaRPr lang="en-AU"/>
          </a:p>
        </p:txBody>
      </p:sp>
    </p:spTree>
    <p:extLst>
      <p:ext uri="{BB962C8B-B14F-4D97-AF65-F5344CB8AC3E}">
        <p14:creationId xmlns:p14="http://schemas.microsoft.com/office/powerpoint/2010/main" val="31361360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Chapter 1</a:t>
            </a:r>
            <a:endParaRPr lang="en-AU" dirty="0"/>
          </a:p>
          <a:p>
            <a:endParaRPr lang="en-AU" dirty="0"/>
          </a:p>
        </p:txBody>
      </p:sp>
      <p:sp>
        <p:nvSpPr>
          <p:cNvPr id="4" name="Slide Number Placeholder 3"/>
          <p:cNvSpPr>
            <a:spLocks noGrp="1"/>
          </p:cNvSpPr>
          <p:nvPr>
            <p:ph type="sldNum" sz="quarter" idx="10"/>
          </p:nvPr>
        </p:nvSpPr>
        <p:spPr/>
        <p:txBody>
          <a:bodyPr/>
          <a:lstStyle/>
          <a:p>
            <a:fld id="{EACB13A2-597B-4400-8DC5-416C7FC696A9}" type="slidenum">
              <a:rPr lang="en-AU" smtClean="0"/>
              <a:t>4</a:t>
            </a:fld>
            <a:endParaRPr lang="en-AU"/>
          </a:p>
        </p:txBody>
      </p:sp>
    </p:spTree>
    <p:extLst>
      <p:ext uri="{BB962C8B-B14F-4D97-AF65-F5344CB8AC3E}">
        <p14:creationId xmlns:p14="http://schemas.microsoft.com/office/powerpoint/2010/main" val="38016228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Chapter 1</a:t>
            </a:r>
            <a:endParaRPr lang="en-AU" dirty="0"/>
          </a:p>
        </p:txBody>
      </p:sp>
      <p:sp>
        <p:nvSpPr>
          <p:cNvPr id="4" name="Slide Number Placeholder 3"/>
          <p:cNvSpPr>
            <a:spLocks noGrp="1"/>
          </p:cNvSpPr>
          <p:nvPr>
            <p:ph type="sldNum" sz="quarter" idx="10"/>
          </p:nvPr>
        </p:nvSpPr>
        <p:spPr/>
        <p:txBody>
          <a:bodyPr/>
          <a:lstStyle/>
          <a:p>
            <a:fld id="{EACB13A2-597B-4400-8DC5-416C7FC696A9}" type="slidenum">
              <a:rPr lang="en-AU" smtClean="0"/>
              <a:t>5</a:t>
            </a:fld>
            <a:endParaRPr lang="en-AU"/>
          </a:p>
        </p:txBody>
      </p:sp>
    </p:spTree>
    <p:extLst>
      <p:ext uri="{BB962C8B-B14F-4D97-AF65-F5344CB8AC3E}">
        <p14:creationId xmlns:p14="http://schemas.microsoft.com/office/powerpoint/2010/main" val="15357812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Chapter 7</a:t>
            </a:r>
            <a:endParaRPr lang="en-AU" dirty="0"/>
          </a:p>
          <a:p>
            <a:endParaRPr lang="en-AU" dirty="0"/>
          </a:p>
        </p:txBody>
      </p:sp>
      <p:sp>
        <p:nvSpPr>
          <p:cNvPr id="4" name="Slide Number Placeholder 3"/>
          <p:cNvSpPr>
            <a:spLocks noGrp="1"/>
          </p:cNvSpPr>
          <p:nvPr>
            <p:ph type="sldNum" sz="quarter" idx="10"/>
          </p:nvPr>
        </p:nvSpPr>
        <p:spPr/>
        <p:txBody>
          <a:bodyPr/>
          <a:lstStyle/>
          <a:p>
            <a:fld id="{EACB13A2-597B-4400-8DC5-416C7FC696A9}" type="slidenum">
              <a:rPr lang="en-AU" smtClean="0"/>
              <a:t>6</a:t>
            </a:fld>
            <a:endParaRPr lang="en-AU"/>
          </a:p>
        </p:txBody>
      </p:sp>
    </p:spTree>
    <p:extLst>
      <p:ext uri="{BB962C8B-B14F-4D97-AF65-F5344CB8AC3E}">
        <p14:creationId xmlns:p14="http://schemas.microsoft.com/office/powerpoint/2010/main" val="13221325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Chapter 7</a:t>
            </a:r>
            <a:endParaRPr lang="en-AU" dirty="0"/>
          </a:p>
          <a:p>
            <a:endParaRPr lang="en-AU" dirty="0"/>
          </a:p>
        </p:txBody>
      </p:sp>
      <p:sp>
        <p:nvSpPr>
          <p:cNvPr id="4" name="Slide Number Placeholder 3"/>
          <p:cNvSpPr>
            <a:spLocks noGrp="1"/>
          </p:cNvSpPr>
          <p:nvPr>
            <p:ph type="sldNum" sz="quarter" idx="10"/>
          </p:nvPr>
        </p:nvSpPr>
        <p:spPr/>
        <p:txBody>
          <a:bodyPr/>
          <a:lstStyle/>
          <a:p>
            <a:fld id="{EACB13A2-597B-4400-8DC5-416C7FC696A9}" type="slidenum">
              <a:rPr lang="en-AU" smtClean="0"/>
              <a:t>7</a:t>
            </a:fld>
            <a:endParaRPr lang="en-AU"/>
          </a:p>
        </p:txBody>
      </p:sp>
    </p:spTree>
    <p:extLst>
      <p:ext uri="{BB962C8B-B14F-4D97-AF65-F5344CB8AC3E}">
        <p14:creationId xmlns:p14="http://schemas.microsoft.com/office/powerpoint/2010/main" val="21840208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Chapter 7</a:t>
            </a:r>
            <a:endParaRPr lang="en-AU" dirty="0"/>
          </a:p>
          <a:p>
            <a:endParaRPr lang="en-AU" dirty="0"/>
          </a:p>
        </p:txBody>
      </p:sp>
      <p:sp>
        <p:nvSpPr>
          <p:cNvPr id="4" name="Slide Number Placeholder 3"/>
          <p:cNvSpPr>
            <a:spLocks noGrp="1"/>
          </p:cNvSpPr>
          <p:nvPr>
            <p:ph type="sldNum" sz="quarter" idx="10"/>
          </p:nvPr>
        </p:nvSpPr>
        <p:spPr/>
        <p:txBody>
          <a:bodyPr/>
          <a:lstStyle/>
          <a:p>
            <a:fld id="{EACB13A2-597B-4400-8DC5-416C7FC696A9}" type="slidenum">
              <a:rPr lang="en-AU" smtClean="0"/>
              <a:t>8</a:t>
            </a:fld>
            <a:endParaRPr lang="en-AU"/>
          </a:p>
        </p:txBody>
      </p:sp>
    </p:spTree>
    <p:extLst>
      <p:ext uri="{BB962C8B-B14F-4D97-AF65-F5344CB8AC3E}">
        <p14:creationId xmlns:p14="http://schemas.microsoft.com/office/powerpoint/2010/main" val="41403533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Chapter 7</a:t>
            </a:r>
            <a:endParaRPr lang="en-AU" dirty="0"/>
          </a:p>
          <a:p>
            <a:endParaRPr lang="en-AU" dirty="0"/>
          </a:p>
        </p:txBody>
      </p:sp>
      <p:sp>
        <p:nvSpPr>
          <p:cNvPr id="4" name="Slide Number Placeholder 3"/>
          <p:cNvSpPr>
            <a:spLocks noGrp="1"/>
          </p:cNvSpPr>
          <p:nvPr>
            <p:ph type="sldNum" sz="quarter" idx="10"/>
          </p:nvPr>
        </p:nvSpPr>
        <p:spPr/>
        <p:txBody>
          <a:bodyPr/>
          <a:lstStyle/>
          <a:p>
            <a:fld id="{EACB13A2-597B-4400-8DC5-416C7FC696A9}" type="slidenum">
              <a:rPr lang="en-AU" smtClean="0"/>
              <a:t>9</a:t>
            </a:fld>
            <a:endParaRPr lang="en-AU"/>
          </a:p>
        </p:txBody>
      </p:sp>
    </p:spTree>
    <p:extLst>
      <p:ext uri="{BB962C8B-B14F-4D97-AF65-F5344CB8AC3E}">
        <p14:creationId xmlns:p14="http://schemas.microsoft.com/office/powerpoint/2010/main" val="2957170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8638C-496A-4783-98D0-C11360D3EF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4361193D-4EE9-438A-9FB2-CF22875B594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D50ED566-425C-41E4-A934-875A9F3B57C0}"/>
              </a:ext>
            </a:extLst>
          </p:cNvPr>
          <p:cNvSpPr>
            <a:spLocks noGrp="1"/>
          </p:cNvSpPr>
          <p:nvPr>
            <p:ph type="dt" sz="half" idx="10"/>
          </p:nvPr>
        </p:nvSpPr>
        <p:spPr/>
        <p:txBody>
          <a:bodyPr/>
          <a:lstStyle/>
          <a:p>
            <a:fld id="{928F0B44-CB71-4D10-B847-4024014C39EB}" type="datetimeFigureOut">
              <a:rPr lang="en-AU" smtClean="0"/>
              <a:t>4/09/2018</a:t>
            </a:fld>
            <a:endParaRPr lang="en-AU"/>
          </a:p>
        </p:txBody>
      </p:sp>
      <p:sp>
        <p:nvSpPr>
          <p:cNvPr id="5" name="Footer Placeholder 4">
            <a:extLst>
              <a:ext uri="{FF2B5EF4-FFF2-40B4-BE49-F238E27FC236}">
                <a16:creationId xmlns:a16="http://schemas.microsoft.com/office/drawing/2014/main" id="{D32626C2-A2BB-4AF5-902B-4A882A3B4C40}"/>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2AA47F98-29F3-48B6-B831-90CE493801DB}"/>
              </a:ext>
            </a:extLst>
          </p:cNvPr>
          <p:cNvSpPr>
            <a:spLocks noGrp="1"/>
          </p:cNvSpPr>
          <p:nvPr>
            <p:ph type="sldNum" sz="quarter" idx="12"/>
          </p:nvPr>
        </p:nvSpPr>
        <p:spPr/>
        <p:txBody>
          <a:bodyPr/>
          <a:lstStyle/>
          <a:p>
            <a:fld id="{67B90706-F2D7-4E70-AB1F-94CA89F394F5}" type="slidenum">
              <a:rPr lang="en-AU" smtClean="0"/>
              <a:t>‹#›</a:t>
            </a:fld>
            <a:endParaRPr lang="en-AU"/>
          </a:p>
        </p:txBody>
      </p:sp>
    </p:spTree>
    <p:extLst>
      <p:ext uri="{BB962C8B-B14F-4D97-AF65-F5344CB8AC3E}">
        <p14:creationId xmlns:p14="http://schemas.microsoft.com/office/powerpoint/2010/main" val="1300134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876C8-BC64-4FD7-943F-0F5B67B420DF}"/>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0CBA24FB-6D7F-4E65-9BB6-F7CE499A0B4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BA6D1C5D-614A-41D8-A5C0-76AD30E4ADD5}"/>
              </a:ext>
            </a:extLst>
          </p:cNvPr>
          <p:cNvSpPr>
            <a:spLocks noGrp="1"/>
          </p:cNvSpPr>
          <p:nvPr>
            <p:ph type="dt" sz="half" idx="10"/>
          </p:nvPr>
        </p:nvSpPr>
        <p:spPr/>
        <p:txBody>
          <a:bodyPr/>
          <a:lstStyle/>
          <a:p>
            <a:fld id="{928F0B44-CB71-4D10-B847-4024014C39EB}" type="datetimeFigureOut">
              <a:rPr lang="en-AU" smtClean="0"/>
              <a:t>4/09/2018</a:t>
            </a:fld>
            <a:endParaRPr lang="en-AU"/>
          </a:p>
        </p:txBody>
      </p:sp>
      <p:sp>
        <p:nvSpPr>
          <p:cNvPr id="5" name="Footer Placeholder 4">
            <a:extLst>
              <a:ext uri="{FF2B5EF4-FFF2-40B4-BE49-F238E27FC236}">
                <a16:creationId xmlns:a16="http://schemas.microsoft.com/office/drawing/2014/main" id="{B06134F2-62C9-44D4-8623-B29557CD0DCC}"/>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A3380227-6009-4B19-A14D-F4A3DDEAD5D7}"/>
              </a:ext>
            </a:extLst>
          </p:cNvPr>
          <p:cNvSpPr>
            <a:spLocks noGrp="1"/>
          </p:cNvSpPr>
          <p:nvPr>
            <p:ph type="sldNum" sz="quarter" idx="12"/>
          </p:nvPr>
        </p:nvSpPr>
        <p:spPr/>
        <p:txBody>
          <a:bodyPr/>
          <a:lstStyle/>
          <a:p>
            <a:fld id="{67B90706-F2D7-4E70-AB1F-94CA89F394F5}" type="slidenum">
              <a:rPr lang="en-AU" smtClean="0"/>
              <a:t>‹#›</a:t>
            </a:fld>
            <a:endParaRPr lang="en-AU"/>
          </a:p>
        </p:txBody>
      </p:sp>
    </p:spTree>
    <p:extLst>
      <p:ext uri="{BB962C8B-B14F-4D97-AF65-F5344CB8AC3E}">
        <p14:creationId xmlns:p14="http://schemas.microsoft.com/office/powerpoint/2010/main" val="41818924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DCE6541-773E-417E-9573-5764B35793C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97E2C86F-7947-4260-A762-A2C0BCEACA9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43E8D261-24E4-4660-940D-427EB7F4001B}"/>
              </a:ext>
            </a:extLst>
          </p:cNvPr>
          <p:cNvSpPr>
            <a:spLocks noGrp="1"/>
          </p:cNvSpPr>
          <p:nvPr>
            <p:ph type="dt" sz="half" idx="10"/>
          </p:nvPr>
        </p:nvSpPr>
        <p:spPr/>
        <p:txBody>
          <a:bodyPr/>
          <a:lstStyle/>
          <a:p>
            <a:fld id="{928F0B44-CB71-4D10-B847-4024014C39EB}" type="datetimeFigureOut">
              <a:rPr lang="en-AU" smtClean="0"/>
              <a:t>4/09/2018</a:t>
            </a:fld>
            <a:endParaRPr lang="en-AU"/>
          </a:p>
        </p:txBody>
      </p:sp>
      <p:sp>
        <p:nvSpPr>
          <p:cNvPr id="5" name="Footer Placeholder 4">
            <a:extLst>
              <a:ext uri="{FF2B5EF4-FFF2-40B4-BE49-F238E27FC236}">
                <a16:creationId xmlns:a16="http://schemas.microsoft.com/office/drawing/2014/main" id="{525C5981-F280-4B42-B1D7-1FE6522F1545}"/>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576C5324-E999-48BE-8FBD-944170FAD58A}"/>
              </a:ext>
            </a:extLst>
          </p:cNvPr>
          <p:cNvSpPr>
            <a:spLocks noGrp="1"/>
          </p:cNvSpPr>
          <p:nvPr>
            <p:ph type="sldNum" sz="quarter" idx="12"/>
          </p:nvPr>
        </p:nvSpPr>
        <p:spPr/>
        <p:txBody>
          <a:bodyPr/>
          <a:lstStyle/>
          <a:p>
            <a:fld id="{67B90706-F2D7-4E70-AB1F-94CA89F394F5}" type="slidenum">
              <a:rPr lang="en-AU" smtClean="0"/>
              <a:t>‹#›</a:t>
            </a:fld>
            <a:endParaRPr lang="en-AU"/>
          </a:p>
        </p:txBody>
      </p:sp>
    </p:spTree>
    <p:extLst>
      <p:ext uri="{BB962C8B-B14F-4D97-AF65-F5344CB8AC3E}">
        <p14:creationId xmlns:p14="http://schemas.microsoft.com/office/powerpoint/2010/main" val="480767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9EC8E-BFCB-4178-966D-AE1C2794DCDF}"/>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EA9738CB-F989-40E2-9E57-40B008B1956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2FEC1890-812F-42B5-85A7-ADA44FE1A296}"/>
              </a:ext>
            </a:extLst>
          </p:cNvPr>
          <p:cNvSpPr>
            <a:spLocks noGrp="1"/>
          </p:cNvSpPr>
          <p:nvPr>
            <p:ph type="dt" sz="half" idx="10"/>
          </p:nvPr>
        </p:nvSpPr>
        <p:spPr/>
        <p:txBody>
          <a:bodyPr/>
          <a:lstStyle/>
          <a:p>
            <a:fld id="{928F0B44-CB71-4D10-B847-4024014C39EB}" type="datetimeFigureOut">
              <a:rPr lang="en-AU" smtClean="0"/>
              <a:t>4/09/2018</a:t>
            </a:fld>
            <a:endParaRPr lang="en-AU"/>
          </a:p>
        </p:txBody>
      </p:sp>
      <p:sp>
        <p:nvSpPr>
          <p:cNvPr id="5" name="Footer Placeholder 4">
            <a:extLst>
              <a:ext uri="{FF2B5EF4-FFF2-40B4-BE49-F238E27FC236}">
                <a16:creationId xmlns:a16="http://schemas.microsoft.com/office/drawing/2014/main" id="{BABACCB7-804F-4AFC-AF26-7D5E5A7C70F7}"/>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FFD78944-CFB5-4BB3-98B4-2EFED61541E2}"/>
              </a:ext>
            </a:extLst>
          </p:cNvPr>
          <p:cNvSpPr>
            <a:spLocks noGrp="1"/>
          </p:cNvSpPr>
          <p:nvPr>
            <p:ph type="sldNum" sz="quarter" idx="12"/>
          </p:nvPr>
        </p:nvSpPr>
        <p:spPr/>
        <p:txBody>
          <a:bodyPr/>
          <a:lstStyle/>
          <a:p>
            <a:fld id="{67B90706-F2D7-4E70-AB1F-94CA89F394F5}" type="slidenum">
              <a:rPr lang="en-AU" smtClean="0"/>
              <a:t>‹#›</a:t>
            </a:fld>
            <a:endParaRPr lang="en-AU"/>
          </a:p>
        </p:txBody>
      </p:sp>
    </p:spTree>
    <p:extLst>
      <p:ext uri="{BB962C8B-B14F-4D97-AF65-F5344CB8AC3E}">
        <p14:creationId xmlns:p14="http://schemas.microsoft.com/office/powerpoint/2010/main" val="1258831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B9622-C188-403E-8399-49A5E2BAF26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9B620FA5-DD2A-4E8E-BC0D-E20C62A52DE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CFC9F42-2389-4041-842D-068ECBC934AD}"/>
              </a:ext>
            </a:extLst>
          </p:cNvPr>
          <p:cNvSpPr>
            <a:spLocks noGrp="1"/>
          </p:cNvSpPr>
          <p:nvPr>
            <p:ph type="dt" sz="half" idx="10"/>
          </p:nvPr>
        </p:nvSpPr>
        <p:spPr/>
        <p:txBody>
          <a:bodyPr/>
          <a:lstStyle/>
          <a:p>
            <a:fld id="{928F0B44-CB71-4D10-B847-4024014C39EB}" type="datetimeFigureOut">
              <a:rPr lang="en-AU" smtClean="0"/>
              <a:t>4/09/2018</a:t>
            </a:fld>
            <a:endParaRPr lang="en-AU"/>
          </a:p>
        </p:txBody>
      </p:sp>
      <p:sp>
        <p:nvSpPr>
          <p:cNvPr id="5" name="Footer Placeholder 4">
            <a:extLst>
              <a:ext uri="{FF2B5EF4-FFF2-40B4-BE49-F238E27FC236}">
                <a16:creationId xmlns:a16="http://schemas.microsoft.com/office/drawing/2014/main" id="{55AA53C7-DA20-4BCB-A819-07FB721FC1CF}"/>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E5DB94A5-AED0-4966-8A0B-174C533E4755}"/>
              </a:ext>
            </a:extLst>
          </p:cNvPr>
          <p:cNvSpPr>
            <a:spLocks noGrp="1"/>
          </p:cNvSpPr>
          <p:nvPr>
            <p:ph type="sldNum" sz="quarter" idx="12"/>
          </p:nvPr>
        </p:nvSpPr>
        <p:spPr/>
        <p:txBody>
          <a:bodyPr/>
          <a:lstStyle/>
          <a:p>
            <a:fld id="{67B90706-F2D7-4E70-AB1F-94CA89F394F5}" type="slidenum">
              <a:rPr lang="en-AU" smtClean="0"/>
              <a:t>‹#›</a:t>
            </a:fld>
            <a:endParaRPr lang="en-AU"/>
          </a:p>
        </p:txBody>
      </p:sp>
    </p:spTree>
    <p:extLst>
      <p:ext uri="{BB962C8B-B14F-4D97-AF65-F5344CB8AC3E}">
        <p14:creationId xmlns:p14="http://schemas.microsoft.com/office/powerpoint/2010/main" val="10598040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83889-CB95-4A01-AB65-47D127EF2CED}"/>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8B5E3130-A846-41BF-B527-639641CDF43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1E5B4679-AAAD-449D-9765-79BBB64ADD8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A8027C6D-3769-4DA2-9713-4F005C1F8831}"/>
              </a:ext>
            </a:extLst>
          </p:cNvPr>
          <p:cNvSpPr>
            <a:spLocks noGrp="1"/>
          </p:cNvSpPr>
          <p:nvPr>
            <p:ph type="dt" sz="half" idx="10"/>
          </p:nvPr>
        </p:nvSpPr>
        <p:spPr/>
        <p:txBody>
          <a:bodyPr/>
          <a:lstStyle/>
          <a:p>
            <a:fld id="{928F0B44-CB71-4D10-B847-4024014C39EB}" type="datetimeFigureOut">
              <a:rPr lang="en-AU" smtClean="0"/>
              <a:t>4/09/2018</a:t>
            </a:fld>
            <a:endParaRPr lang="en-AU"/>
          </a:p>
        </p:txBody>
      </p:sp>
      <p:sp>
        <p:nvSpPr>
          <p:cNvPr id="6" name="Footer Placeholder 5">
            <a:extLst>
              <a:ext uri="{FF2B5EF4-FFF2-40B4-BE49-F238E27FC236}">
                <a16:creationId xmlns:a16="http://schemas.microsoft.com/office/drawing/2014/main" id="{78427640-374D-4A0C-8B29-E24ABE369BB4}"/>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C50399AF-C718-402E-B26D-57C4717CB3DA}"/>
              </a:ext>
            </a:extLst>
          </p:cNvPr>
          <p:cNvSpPr>
            <a:spLocks noGrp="1"/>
          </p:cNvSpPr>
          <p:nvPr>
            <p:ph type="sldNum" sz="quarter" idx="12"/>
          </p:nvPr>
        </p:nvSpPr>
        <p:spPr/>
        <p:txBody>
          <a:bodyPr/>
          <a:lstStyle/>
          <a:p>
            <a:fld id="{67B90706-F2D7-4E70-AB1F-94CA89F394F5}" type="slidenum">
              <a:rPr lang="en-AU" smtClean="0"/>
              <a:t>‹#›</a:t>
            </a:fld>
            <a:endParaRPr lang="en-AU"/>
          </a:p>
        </p:txBody>
      </p:sp>
    </p:spTree>
    <p:extLst>
      <p:ext uri="{BB962C8B-B14F-4D97-AF65-F5344CB8AC3E}">
        <p14:creationId xmlns:p14="http://schemas.microsoft.com/office/powerpoint/2010/main" val="30085533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0015E-A4CC-4040-A2FB-67EFE5BE8B2D}"/>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727DAF75-D4C7-47AD-9F8E-1989EFC1E8E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C9A0BEA-2C28-4DE3-9A75-0ED986A5B19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BF796C13-1C74-44CE-A0AF-2DEAF4ED87E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DE1425D-EC7C-480D-985A-77EEBCCFF3F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891FDDF0-420C-4D83-85C6-42384E257B2B}"/>
              </a:ext>
            </a:extLst>
          </p:cNvPr>
          <p:cNvSpPr>
            <a:spLocks noGrp="1"/>
          </p:cNvSpPr>
          <p:nvPr>
            <p:ph type="dt" sz="half" idx="10"/>
          </p:nvPr>
        </p:nvSpPr>
        <p:spPr/>
        <p:txBody>
          <a:bodyPr/>
          <a:lstStyle/>
          <a:p>
            <a:fld id="{928F0B44-CB71-4D10-B847-4024014C39EB}" type="datetimeFigureOut">
              <a:rPr lang="en-AU" smtClean="0"/>
              <a:t>4/09/2018</a:t>
            </a:fld>
            <a:endParaRPr lang="en-AU"/>
          </a:p>
        </p:txBody>
      </p:sp>
      <p:sp>
        <p:nvSpPr>
          <p:cNvPr id="8" name="Footer Placeholder 7">
            <a:extLst>
              <a:ext uri="{FF2B5EF4-FFF2-40B4-BE49-F238E27FC236}">
                <a16:creationId xmlns:a16="http://schemas.microsoft.com/office/drawing/2014/main" id="{B7A10772-6006-444E-9207-FA735DB2D773}"/>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063370BB-5241-4D53-96FF-293271C5F9A8}"/>
              </a:ext>
            </a:extLst>
          </p:cNvPr>
          <p:cNvSpPr>
            <a:spLocks noGrp="1"/>
          </p:cNvSpPr>
          <p:nvPr>
            <p:ph type="sldNum" sz="quarter" idx="12"/>
          </p:nvPr>
        </p:nvSpPr>
        <p:spPr/>
        <p:txBody>
          <a:bodyPr/>
          <a:lstStyle/>
          <a:p>
            <a:fld id="{67B90706-F2D7-4E70-AB1F-94CA89F394F5}" type="slidenum">
              <a:rPr lang="en-AU" smtClean="0"/>
              <a:t>‹#›</a:t>
            </a:fld>
            <a:endParaRPr lang="en-AU"/>
          </a:p>
        </p:txBody>
      </p:sp>
    </p:spTree>
    <p:extLst>
      <p:ext uri="{BB962C8B-B14F-4D97-AF65-F5344CB8AC3E}">
        <p14:creationId xmlns:p14="http://schemas.microsoft.com/office/powerpoint/2010/main" val="17617446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A9355-899E-4DE6-A759-A2736CC96227}"/>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D36412C3-289B-4F44-AC0F-CD09D2386572}"/>
              </a:ext>
            </a:extLst>
          </p:cNvPr>
          <p:cNvSpPr>
            <a:spLocks noGrp="1"/>
          </p:cNvSpPr>
          <p:nvPr>
            <p:ph type="dt" sz="half" idx="10"/>
          </p:nvPr>
        </p:nvSpPr>
        <p:spPr/>
        <p:txBody>
          <a:bodyPr/>
          <a:lstStyle/>
          <a:p>
            <a:fld id="{928F0B44-CB71-4D10-B847-4024014C39EB}" type="datetimeFigureOut">
              <a:rPr lang="en-AU" smtClean="0"/>
              <a:t>4/09/2018</a:t>
            </a:fld>
            <a:endParaRPr lang="en-AU"/>
          </a:p>
        </p:txBody>
      </p:sp>
      <p:sp>
        <p:nvSpPr>
          <p:cNvPr id="4" name="Footer Placeholder 3">
            <a:extLst>
              <a:ext uri="{FF2B5EF4-FFF2-40B4-BE49-F238E27FC236}">
                <a16:creationId xmlns:a16="http://schemas.microsoft.com/office/drawing/2014/main" id="{52A508EA-F593-4432-A58F-3EB8B07E4237}"/>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5AED61A6-4A54-4129-840D-8CDF91FAB1E9}"/>
              </a:ext>
            </a:extLst>
          </p:cNvPr>
          <p:cNvSpPr>
            <a:spLocks noGrp="1"/>
          </p:cNvSpPr>
          <p:nvPr>
            <p:ph type="sldNum" sz="quarter" idx="12"/>
          </p:nvPr>
        </p:nvSpPr>
        <p:spPr/>
        <p:txBody>
          <a:bodyPr/>
          <a:lstStyle/>
          <a:p>
            <a:fld id="{67B90706-F2D7-4E70-AB1F-94CA89F394F5}" type="slidenum">
              <a:rPr lang="en-AU" smtClean="0"/>
              <a:t>‹#›</a:t>
            </a:fld>
            <a:endParaRPr lang="en-AU"/>
          </a:p>
        </p:txBody>
      </p:sp>
    </p:spTree>
    <p:extLst>
      <p:ext uri="{BB962C8B-B14F-4D97-AF65-F5344CB8AC3E}">
        <p14:creationId xmlns:p14="http://schemas.microsoft.com/office/powerpoint/2010/main" val="16498414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0E1DDB8-8CD7-4608-9026-6DDF2FCA393F}"/>
              </a:ext>
            </a:extLst>
          </p:cNvPr>
          <p:cNvSpPr>
            <a:spLocks noGrp="1"/>
          </p:cNvSpPr>
          <p:nvPr>
            <p:ph type="dt" sz="half" idx="10"/>
          </p:nvPr>
        </p:nvSpPr>
        <p:spPr/>
        <p:txBody>
          <a:bodyPr/>
          <a:lstStyle/>
          <a:p>
            <a:fld id="{928F0B44-CB71-4D10-B847-4024014C39EB}" type="datetimeFigureOut">
              <a:rPr lang="en-AU" smtClean="0"/>
              <a:t>4/09/2018</a:t>
            </a:fld>
            <a:endParaRPr lang="en-AU"/>
          </a:p>
        </p:txBody>
      </p:sp>
      <p:sp>
        <p:nvSpPr>
          <p:cNvPr id="3" name="Footer Placeholder 2">
            <a:extLst>
              <a:ext uri="{FF2B5EF4-FFF2-40B4-BE49-F238E27FC236}">
                <a16:creationId xmlns:a16="http://schemas.microsoft.com/office/drawing/2014/main" id="{FB8F548A-D57B-4702-A536-3586963BFE25}"/>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59ADB6F2-3031-428C-9AE1-8868FDBF8A7B}"/>
              </a:ext>
            </a:extLst>
          </p:cNvPr>
          <p:cNvSpPr>
            <a:spLocks noGrp="1"/>
          </p:cNvSpPr>
          <p:nvPr>
            <p:ph type="sldNum" sz="quarter" idx="12"/>
          </p:nvPr>
        </p:nvSpPr>
        <p:spPr/>
        <p:txBody>
          <a:bodyPr/>
          <a:lstStyle/>
          <a:p>
            <a:fld id="{67B90706-F2D7-4E70-AB1F-94CA89F394F5}" type="slidenum">
              <a:rPr lang="en-AU" smtClean="0"/>
              <a:t>‹#›</a:t>
            </a:fld>
            <a:endParaRPr lang="en-AU"/>
          </a:p>
        </p:txBody>
      </p:sp>
    </p:spTree>
    <p:extLst>
      <p:ext uri="{BB962C8B-B14F-4D97-AF65-F5344CB8AC3E}">
        <p14:creationId xmlns:p14="http://schemas.microsoft.com/office/powerpoint/2010/main" val="32096872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4DB45-2ACF-45F4-846E-6FD3AEA7D6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37791BCA-2381-458F-B542-B220029AE0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0D2F431F-4939-43A5-AF0E-B3136569BE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DB4FB58-13D1-446D-9CE5-1DD126C8B1D1}"/>
              </a:ext>
            </a:extLst>
          </p:cNvPr>
          <p:cNvSpPr>
            <a:spLocks noGrp="1"/>
          </p:cNvSpPr>
          <p:nvPr>
            <p:ph type="dt" sz="half" idx="10"/>
          </p:nvPr>
        </p:nvSpPr>
        <p:spPr/>
        <p:txBody>
          <a:bodyPr/>
          <a:lstStyle/>
          <a:p>
            <a:fld id="{928F0B44-CB71-4D10-B847-4024014C39EB}" type="datetimeFigureOut">
              <a:rPr lang="en-AU" smtClean="0"/>
              <a:t>4/09/2018</a:t>
            </a:fld>
            <a:endParaRPr lang="en-AU"/>
          </a:p>
        </p:txBody>
      </p:sp>
      <p:sp>
        <p:nvSpPr>
          <p:cNvPr id="6" name="Footer Placeholder 5">
            <a:extLst>
              <a:ext uri="{FF2B5EF4-FFF2-40B4-BE49-F238E27FC236}">
                <a16:creationId xmlns:a16="http://schemas.microsoft.com/office/drawing/2014/main" id="{91214E95-DFE4-4912-8A88-F13BB1D77B7B}"/>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4BA71674-DF50-4D28-9777-86349405C408}"/>
              </a:ext>
            </a:extLst>
          </p:cNvPr>
          <p:cNvSpPr>
            <a:spLocks noGrp="1"/>
          </p:cNvSpPr>
          <p:nvPr>
            <p:ph type="sldNum" sz="quarter" idx="12"/>
          </p:nvPr>
        </p:nvSpPr>
        <p:spPr/>
        <p:txBody>
          <a:bodyPr/>
          <a:lstStyle/>
          <a:p>
            <a:fld id="{67B90706-F2D7-4E70-AB1F-94CA89F394F5}" type="slidenum">
              <a:rPr lang="en-AU" smtClean="0"/>
              <a:t>‹#›</a:t>
            </a:fld>
            <a:endParaRPr lang="en-AU"/>
          </a:p>
        </p:txBody>
      </p:sp>
    </p:spTree>
    <p:extLst>
      <p:ext uri="{BB962C8B-B14F-4D97-AF65-F5344CB8AC3E}">
        <p14:creationId xmlns:p14="http://schemas.microsoft.com/office/powerpoint/2010/main" val="1736138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FCCA2-B5F8-46BB-B536-12BA45C888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66046199-02A4-40DF-8C61-46FAA2D979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BEBBCD6B-8D06-4D55-8A62-B82DB5DE67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7418AD7-04CD-4186-B32D-C019EF4C685A}"/>
              </a:ext>
            </a:extLst>
          </p:cNvPr>
          <p:cNvSpPr>
            <a:spLocks noGrp="1"/>
          </p:cNvSpPr>
          <p:nvPr>
            <p:ph type="dt" sz="half" idx="10"/>
          </p:nvPr>
        </p:nvSpPr>
        <p:spPr/>
        <p:txBody>
          <a:bodyPr/>
          <a:lstStyle/>
          <a:p>
            <a:fld id="{928F0B44-CB71-4D10-B847-4024014C39EB}" type="datetimeFigureOut">
              <a:rPr lang="en-AU" smtClean="0"/>
              <a:t>4/09/2018</a:t>
            </a:fld>
            <a:endParaRPr lang="en-AU"/>
          </a:p>
        </p:txBody>
      </p:sp>
      <p:sp>
        <p:nvSpPr>
          <p:cNvPr id="6" name="Footer Placeholder 5">
            <a:extLst>
              <a:ext uri="{FF2B5EF4-FFF2-40B4-BE49-F238E27FC236}">
                <a16:creationId xmlns:a16="http://schemas.microsoft.com/office/drawing/2014/main" id="{A099DEAD-2767-4D4A-B011-4E534B9A0521}"/>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3E71808D-3109-4465-8CDA-CC15A8E90AF3}"/>
              </a:ext>
            </a:extLst>
          </p:cNvPr>
          <p:cNvSpPr>
            <a:spLocks noGrp="1"/>
          </p:cNvSpPr>
          <p:nvPr>
            <p:ph type="sldNum" sz="quarter" idx="12"/>
          </p:nvPr>
        </p:nvSpPr>
        <p:spPr/>
        <p:txBody>
          <a:bodyPr/>
          <a:lstStyle/>
          <a:p>
            <a:fld id="{67B90706-F2D7-4E70-AB1F-94CA89F394F5}" type="slidenum">
              <a:rPr lang="en-AU" smtClean="0"/>
              <a:t>‹#›</a:t>
            </a:fld>
            <a:endParaRPr lang="en-AU"/>
          </a:p>
        </p:txBody>
      </p:sp>
    </p:spTree>
    <p:extLst>
      <p:ext uri="{BB962C8B-B14F-4D97-AF65-F5344CB8AC3E}">
        <p14:creationId xmlns:p14="http://schemas.microsoft.com/office/powerpoint/2010/main" val="1610593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05E8A97-91A8-4FF0-A041-29AF9C7910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7E860792-9E1B-4CF1-AF37-EAD7282C843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09A42F57-DBF6-4649-B70A-45C8F79074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8F0B44-CB71-4D10-B847-4024014C39EB}" type="datetimeFigureOut">
              <a:rPr lang="en-AU" smtClean="0"/>
              <a:t>4/09/2018</a:t>
            </a:fld>
            <a:endParaRPr lang="en-AU"/>
          </a:p>
        </p:txBody>
      </p:sp>
      <p:sp>
        <p:nvSpPr>
          <p:cNvPr id="5" name="Footer Placeholder 4">
            <a:extLst>
              <a:ext uri="{FF2B5EF4-FFF2-40B4-BE49-F238E27FC236}">
                <a16:creationId xmlns:a16="http://schemas.microsoft.com/office/drawing/2014/main" id="{E2E96B60-919E-457D-86D2-B9DA4FD9878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D3D9D8CC-9510-41B8-8BB1-0465F5BBF6B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B90706-F2D7-4E70-AB1F-94CA89F394F5}" type="slidenum">
              <a:rPr lang="en-AU" smtClean="0"/>
              <a:t>‹#›</a:t>
            </a:fld>
            <a:endParaRPr lang="en-AU"/>
          </a:p>
        </p:txBody>
      </p:sp>
    </p:spTree>
    <p:extLst>
      <p:ext uri="{BB962C8B-B14F-4D97-AF65-F5344CB8AC3E}">
        <p14:creationId xmlns:p14="http://schemas.microsoft.com/office/powerpoint/2010/main" val="30231158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weather-info-example.net/temperatures/edinburgh"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hyperlink" Target="http://weather-info-example.net/temperatures/edinburgh?date=20140226"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weather-info-example.net/temperatures/edinburgh-scotland"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hyperlink" Target="http://weather-info-example.net/temperatures/edinburgh-maryland" TargetMode="External"/><Relationship Id="rId4" Type="http://schemas.openxmlformats.org/officeDocument/2006/relationships/hyperlink" Target="http://weather-info-example.net/temperatures/edinburgh-australia"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studies</a:t>
            </a:r>
          </a:p>
        </p:txBody>
      </p:sp>
      <p:sp>
        <p:nvSpPr>
          <p:cNvPr id="3" name="Content Placeholder 2"/>
          <p:cNvSpPr>
            <a:spLocks noGrp="1"/>
          </p:cNvSpPr>
          <p:nvPr>
            <p:ph idx="1"/>
          </p:nvPr>
        </p:nvSpPr>
        <p:spPr/>
        <p:txBody>
          <a:bodyPr>
            <a:normAutofit lnSpcReduction="10000"/>
          </a:bodyPr>
          <a:lstStyle/>
          <a:p>
            <a:r>
              <a:rPr lang="en-US" dirty="0"/>
              <a:t>A personal insulin pump</a:t>
            </a:r>
          </a:p>
          <a:p>
            <a:pPr lvl="1"/>
            <a:r>
              <a:rPr lang="en-US" dirty="0"/>
              <a:t>An embedded system in an insulin pump used by diabetics to maintain blood glucose control.</a:t>
            </a:r>
          </a:p>
          <a:p>
            <a:r>
              <a:rPr lang="en-US" dirty="0"/>
              <a:t>A mental health case patient management system </a:t>
            </a:r>
          </a:p>
          <a:p>
            <a:pPr lvl="1"/>
            <a:r>
              <a:rPr lang="en-US" dirty="0"/>
              <a:t>Mentcare. A system used to maintain records of people receiving care for mental health problems.</a:t>
            </a:r>
          </a:p>
          <a:p>
            <a:r>
              <a:rPr lang="en-US" dirty="0"/>
              <a:t>A wilderness weather station</a:t>
            </a:r>
          </a:p>
          <a:p>
            <a:pPr lvl="1"/>
            <a:r>
              <a:rPr lang="en-US" dirty="0"/>
              <a:t>A data collection system that collects data about weather conditions in remote areas.</a:t>
            </a:r>
          </a:p>
          <a:p>
            <a:r>
              <a:rPr lang="en-US" dirty="0" err="1"/>
              <a:t>iLearn</a:t>
            </a:r>
            <a:r>
              <a:rPr lang="en-US" dirty="0"/>
              <a:t>: a digital learning environment</a:t>
            </a:r>
          </a:p>
          <a:p>
            <a:pPr lvl="1"/>
            <a:r>
              <a:rPr lang="en-US" dirty="0"/>
              <a:t>A system to support learning in schools</a:t>
            </a:r>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1</a:t>
            </a:fld>
            <a:endParaRPr lang="en-US"/>
          </a:p>
        </p:txBody>
      </p:sp>
    </p:spTree>
    <p:extLst>
      <p:ext uri="{BB962C8B-B14F-4D97-AF65-F5344CB8AC3E}">
        <p14:creationId xmlns:p14="http://schemas.microsoft.com/office/powerpoint/2010/main" val="21909017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High-level architecture of the weather station</a:t>
            </a:r>
            <a:r>
              <a:rPr lang="en-GB" dirty="0"/>
              <a:t> </a:t>
            </a:r>
            <a:endParaRPr lang="en-US" dirty="0"/>
          </a:p>
        </p:txBody>
      </p:sp>
      <p:pic>
        <p:nvPicPr>
          <p:cNvPr id="4" name="Content Placeholder 3" descr="7.4 WS-Architecture.eps"/>
          <p:cNvPicPr>
            <a:picLocks noGrp="1" noChangeAspect="1"/>
          </p:cNvPicPr>
          <p:nvPr>
            <p:ph idx="1"/>
          </p:nvPr>
        </p:nvPicPr>
        <p:blipFill>
          <a:blip r:embed="rId3"/>
          <a:srcRect t="-16491" b="-16491"/>
          <a:stretch>
            <a:fillRect/>
          </a:stretch>
        </p:blipFill>
        <p:spPr>
          <a:xfrm>
            <a:off x="2793493" y="1737504"/>
            <a:ext cx="6647491" cy="3655864"/>
          </a:xfrm>
        </p:spPr>
      </p:pic>
      <p:sp>
        <p:nvSpPr>
          <p:cNvPr id="6" name="Footer Placeholder 5"/>
          <p:cNvSpPr>
            <a:spLocks noGrp="1"/>
          </p:cNvSpPr>
          <p:nvPr>
            <p:ph type="ftr" sz="quarter" idx="11"/>
          </p:nvPr>
        </p:nvSpPr>
        <p:spPr/>
        <p:txBody>
          <a:bodyPr/>
          <a:lstStyle/>
          <a:p>
            <a:r>
              <a:rPr lang="en-US"/>
              <a:t>Chapter 7 Design and Implementation</a:t>
            </a:r>
          </a:p>
        </p:txBody>
      </p:sp>
      <p:sp>
        <p:nvSpPr>
          <p:cNvPr id="5" name="Slide Number Placeholder 4"/>
          <p:cNvSpPr>
            <a:spLocks noGrp="1"/>
          </p:cNvSpPr>
          <p:nvPr>
            <p:ph type="sldNum" sz="quarter" idx="12"/>
          </p:nvPr>
        </p:nvSpPr>
        <p:spPr/>
        <p:txBody>
          <a:bodyPr/>
          <a:lstStyle/>
          <a:p>
            <a:fld id="{EC83099C-5FA5-B04A-B819-64718E2A253A}" type="slidenum">
              <a:rPr lang="en-US" smtClean="0"/>
              <a:pPr/>
              <a:t>10</a:t>
            </a:fld>
            <a:endParaRPr lang="en-US"/>
          </a:p>
        </p:txBody>
      </p:sp>
      <p:sp>
        <p:nvSpPr>
          <p:cNvPr id="3" name="Date Placeholder 2"/>
          <p:cNvSpPr>
            <a:spLocks noGrp="1"/>
          </p:cNvSpPr>
          <p:nvPr>
            <p:ph type="dt" sz="half" idx="10"/>
          </p:nvPr>
        </p:nvSpPr>
        <p:spPr/>
        <p:txBody>
          <a:bodyPr/>
          <a:lstStyle/>
          <a:p>
            <a:r>
              <a:rPr lang="en-GB"/>
              <a:t>30/10/2014</a:t>
            </a:r>
            <a:endParaRPr lang="en-US"/>
          </a:p>
        </p:txBody>
      </p:sp>
    </p:spTree>
    <p:extLst>
      <p:ext uri="{BB962C8B-B14F-4D97-AF65-F5344CB8AC3E}">
        <p14:creationId xmlns:p14="http://schemas.microsoft.com/office/powerpoint/2010/main" val="14307859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 of data collection system</a:t>
            </a:r>
            <a:r>
              <a:rPr lang="en-GB" dirty="0"/>
              <a:t> </a:t>
            </a:r>
            <a:endParaRPr lang="en-US" dirty="0"/>
          </a:p>
        </p:txBody>
      </p:sp>
      <p:pic>
        <p:nvPicPr>
          <p:cNvPr id="4" name="Content Placeholder 3" descr="7.5 DataCollection.eps"/>
          <p:cNvPicPr>
            <a:picLocks noGrp="1" noChangeAspect="1"/>
          </p:cNvPicPr>
          <p:nvPr>
            <p:ph idx="1"/>
          </p:nvPr>
        </p:nvPicPr>
        <p:blipFill>
          <a:blip r:embed="rId3"/>
          <a:srcRect l="-9317" r="-9317"/>
          <a:stretch>
            <a:fillRect/>
          </a:stretch>
        </p:blipFill>
        <p:spPr>
          <a:xfrm>
            <a:off x="3262562" y="2023552"/>
            <a:ext cx="5835199" cy="3209135"/>
          </a:xfrm>
        </p:spPr>
      </p:pic>
      <p:sp>
        <p:nvSpPr>
          <p:cNvPr id="6" name="Footer Placeholder 5"/>
          <p:cNvSpPr>
            <a:spLocks noGrp="1"/>
          </p:cNvSpPr>
          <p:nvPr>
            <p:ph type="ftr" sz="quarter" idx="11"/>
          </p:nvPr>
        </p:nvSpPr>
        <p:spPr/>
        <p:txBody>
          <a:bodyPr/>
          <a:lstStyle/>
          <a:p>
            <a:r>
              <a:rPr lang="en-US"/>
              <a:t>Chapter 7 Design and Implementation</a:t>
            </a:r>
          </a:p>
        </p:txBody>
      </p:sp>
      <p:sp>
        <p:nvSpPr>
          <p:cNvPr id="5" name="Slide Number Placeholder 4"/>
          <p:cNvSpPr>
            <a:spLocks noGrp="1"/>
          </p:cNvSpPr>
          <p:nvPr>
            <p:ph type="sldNum" sz="quarter" idx="12"/>
          </p:nvPr>
        </p:nvSpPr>
        <p:spPr/>
        <p:txBody>
          <a:bodyPr/>
          <a:lstStyle/>
          <a:p>
            <a:fld id="{EC83099C-5FA5-B04A-B819-64718E2A253A}" type="slidenum">
              <a:rPr lang="en-US" smtClean="0"/>
              <a:pPr/>
              <a:t>11</a:t>
            </a:fld>
            <a:endParaRPr lang="en-US"/>
          </a:p>
        </p:txBody>
      </p:sp>
      <p:sp>
        <p:nvSpPr>
          <p:cNvPr id="3" name="Date Placeholder 2"/>
          <p:cNvSpPr>
            <a:spLocks noGrp="1"/>
          </p:cNvSpPr>
          <p:nvPr>
            <p:ph type="dt" sz="half" idx="10"/>
          </p:nvPr>
        </p:nvSpPr>
        <p:spPr/>
        <p:txBody>
          <a:bodyPr/>
          <a:lstStyle/>
          <a:p>
            <a:r>
              <a:rPr lang="en-GB"/>
              <a:t>30/10/2014</a:t>
            </a:r>
            <a:endParaRPr lang="en-US"/>
          </a:p>
        </p:txBody>
      </p:sp>
    </p:spTree>
    <p:extLst>
      <p:ext uri="{BB962C8B-B14F-4D97-AF65-F5344CB8AC3E}">
        <p14:creationId xmlns:p14="http://schemas.microsoft.com/office/powerpoint/2010/main" val="34764701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r>
              <a:rPr lang="en-GB"/>
              <a:t>Weather station object classes</a:t>
            </a:r>
          </a:p>
        </p:txBody>
      </p:sp>
      <p:sp>
        <p:nvSpPr>
          <p:cNvPr id="121859" name="Rectangle 3"/>
          <p:cNvSpPr>
            <a:spLocks noGrp="1" noChangeArrowheads="1"/>
          </p:cNvSpPr>
          <p:nvPr>
            <p:ph idx="1"/>
          </p:nvPr>
        </p:nvSpPr>
        <p:spPr/>
        <p:txBody>
          <a:bodyPr/>
          <a:lstStyle/>
          <a:p>
            <a:r>
              <a:rPr lang="en-GB" sz="2400" dirty="0"/>
              <a:t>Object class identification in the weather station system may be based </a:t>
            </a:r>
            <a:r>
              <a:rPr lang="en-GB" dirty="0"/>
              <a:t>on the tangible hardware and data in the system:</a:t>
            </a:r>
          </a:p>
          <a:p>
            <a:pPr lvl="1"/>
            <a:r>
              <a:rPr lang="en-GB" sz="2000" dirty="0"/>
              <a:t>Ground thermometer, Anemometer, Barometer</a:t>
            </a:r>
          </a:p>
          <a:p>
            <a:pPr lvl="2"/>
            <a:r>
              <a:rPr lang="en-GB" sz="1800" dirty="0"/>
              <a:t>Application domain objects that are ‘hardware’ objects related to the instruments in the system.</a:t>
            </a:r>
          </a:p>
          <a:p>
            <a:pPr lvl="1"/>
            <a:r>
              <a:rPr lang="en-GB" sz="2000" dirty="0"/>
              <a:t>Weather station</a:t>
            </a:r>
          </a:p>
          <a:p>
            <a:pPr lvl="2"/>
            <a:r>
              <a:rPr lang="en-GB" sz="1800" dirty="0"/>
              <a:t>The basic interface of the weather station to its environment. It therefore reflects the interactions identified in the use-case model.</a:t>
            </a:r>
          </a:p>
          <a:p>
            <a:pPr lvl="1"/>
            <a:r>
              <a:rPr lang="en-GB" sz="2000" dirty="0"/>
              <a:t>Weather data</a:t>
            </a:r>
          </a:p>
          <a:p>
            <a:pPr lvl="2"/>
            <a:r>
              <a:rPr lang="en-GB" sz="1800" dirty="0"/>
              <a:t>Encapsulates the summarized data from the instruments.</a:t>
            </a:r>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12</a:t>
            </a:fld>
            <a:endParaRPr lang="en-US"/>
          </a:p>
        </p:txBody>
      </p:sp>
      <p:sp>
        <p:nvSpPr>
          <p:cNvPr id="2" name="Date Placeholder 1"/>
          <p:cNvSpPr>
            <a:spLocks noGrp="1"/>
          </p:cNvSpPr>
          <p:nvPr>
            <p:ph type="dt" sz="half" idx="10"/>
          </p:nvPr>
        </p:nvSpPr>
        <p:spPr/>
        <p:txBody>
          <a:bodyPr/>
          <a:lstStyle/>
          <a:p>
            <a:r>
              <a:rPr lang="en-GB"/>
              <a:t>30/10/2014</a:t>
            </a:r>
            <a:endParaRPr lang="en-US"/>
          </a:p>
        </p:txBody>
      </p:sp>
    </p:spTree>
    <p:extLst>
      <p:ext uri="{BB962C8B-B14F-4D97-AF65-F5344CB8AC3E}">
        <p14:creationId xmlns:p14="http://schemas.microsoft.com/office/powerpoint/2010/main" val="39339253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Weather station object classes</a:t>
            </a:r>
            <a:r>
              <a:rPr lang="en-GB" dirty="0"/>
              <a:t> </a:t>
            </a:r>
            <a:endParaRPr lang="en-US" dirty="0"/>
          </a:p>
        </p:txBody>
      </p:sp>
      <p:pic>
        <p:nvPicPr>
          <p:cNvPr id="4" name="Content Placeholder 3" descr="7.6 WeatherStatObjs.eps"/>
          <p:cNvPicPr>
            <a:picLocks noGrp="1" noChangeAspect="1"/>
          </p:cNvPicPr>
          <p:nvPr>
            <p:ph idx="1"/>
          </p:nvPr>
        </p:nvPicPr>
        <p:blipFill>
          <a:blip r:embed="rId3"/>
          <a:srcRect t="17133" b="17133"/>
          <a:stretch>
            <a:fillRect/>
          </a:stretch>
        </p:blipFill>
        <p:spPr/>
      </p:pic>
      <p:sp>
        <p:nvSpPr>
          <p:cNvPr id="6" name="Footer Placeholder 5"/>
          <p:cNvSpPr>
            <a:spLocks noGrp="1"/>
          </p:cNvSpPr>
          <p:nvPr>
            <p:ph type="ftr" sz="quarter" idx="11"/>
          </p:nvPr>
        </p:nvSpPr>
        <p:spPr/>
        <p:txBody>
          <a:bodyPr/>
          <a:lstStyle/>
          <a:p>
            <a:r>
              <a:rPr lang="en-US"/>
              <a:t>Chapter 7 Design and Implementation</a:t>
            </a:r>
          </a:p>
        </p:txBody>
      </p:sp>
      <p:sp>
        <p:nvSpPr>
          <p:cNvPr id="5" name="Slide Number Placeholder 4"/>
          <p:cNvSpPr>
            <a:spLocks noGrp="1"/>
          </p:cNvSpPr>
          <p:nvPr>
            <p:ph type="sldNum" sz="quarter" idx="12"/>
          </p:nvPr>
        </p:nvSpPr>
        <p:spPr/>
        <p:txBody>
          <a:bodyPr/>
          <a:lstStyle/>
          <a:p>
            <a:fld id="{EC83099C-5FA5-B04A-B819-64718E2A253A}" type="slidenum">
              <a:rPr lang="en-US" smtClean="0"/>
              <a:pPr/>
              <a:t>13</a:t>
            </a:fld>
            <a:endParaRPr lang="en-US"/>
          </a:p>
        </p:txBody>
      </p:sp>
      <p:sp>
        <p:nvSpPr>
          <p:cNvPr id="3" name="Date Placeholder 2"/>
          <p:cNvSpPr>
            <a:spLocks noGrp="1"/>
          </p:cNvSpPr>
          <p:nvPr>
            <p:ph type="dt" sz="half" idx="10"/>
          </p:nvPr>
        </p:nvSpPr>
        <p:spPr/>
        <p:txBody>
          <a:bodyPr/>
          <a:lstStyle/>
          <a:p>
            <a:r>
              <a:rPr lang="en-GB"/>
              <a:t>30/10/2014</a:t>
            </a:r>
            <a:endParaRPr lang="en-US"/>
          </a:p>
        </p:txBody>
      </p:sp>
    </p:spTree>
    <p:extLst>
      <p:ext uri="{BB962C8B-B14F-4D97-AF65-F5344CB8AC3E}">
        <p14:creationId xmlns:p14="http://schemas.microsoft.com/office/powerpoint/2010/main" val="6481254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Weather station state diagram</a:t>
            </a:r>
            <a:r>
              <a:rPr lang="en-GB" dirty="0"/>
              <a:t> </a:t>
            </a:r>
            <a:endParaRPr lang="en-US" dirty="0"/>
          </a:p>
        </p:txBody>
      </p:sp>
      <p:pic>
        <p:nvPicPr>
          <p:cNvPr id="4" name="Content Placeholder 3" descr="7.8 WS-StateModel.eps"/>
          <p:cNvPicPr>
            <a:picLocks noGrp="1" noChangeAspect="1"/>
          </p:cNvPicPr>
          <p:nvPr>
            <p:ph idx="1"/>
          </p:nvPr>
        </p:nvPicPr>
        <p:blipFill>
          <a:blip r:embed="rId3"/>
          <a:srcRect t="4170" b="4170"/>
          <a:stretch>
            <a:fillRect/>
          </a:stretch>
        </p:blipFill>
        <p:spPr/>
      </p:pic>
      <p:sp>
        <p:nvSpPr>
          <p:cNvPr id="6" name="Footer Placeholder 5"/>
          <p:cNvSpPr>
            <a:spLocks noGrp="1"/>
          </p:cNvSpPr>
          <p:nvPr>
            <p:ph type="ftr" sz="quarter" idx="11"/>
          </p:nvPr>
        </p:nvSpPr>
        <p:spPr/>
        <p:txBody>
          <a:bodyPr/>
          <a:lstStyle/>
          <a:p>
            <a:r>
              <a:rPr lang="en-US"/>
              <a:t>Chapter 7 Design and Implementation</a:t>
            </a:r>
          </a:p>
        </p:txBody>
      </p:sp>
      <p:sp>
        <p:nvSpPr>
          <p:cNvPr id="5" name="Slide Number Placeholder 4"/>
          <p:cNvSpPr>
            <a:spLocks noGrp="1"/>
          </p:cNvSpPr>
          <p:nvPr>
            <p:ph type="sldNum" sz="quarter" idx="12"/>
          </p:nvPr>
        </p:nvSpPr>
        <p:spPr/>
        <p:txBody>
          <a:bodyPr/>
          <a:lstStyle/>
          <a:p>
            <a:fld id="{EC83099C-5FA5-B04A-B819-64718E2A253A}" type="slidenum">
              <a:rPr lang="en-US" smtClean="0"/>
              <a:pPr/>
              <a:t>14</a:t>
            </a:fld>
            <a:endParaRPr lang="en-US"/>
          </a:p>
        </p:txBody>
      </p:sp>
      <p:sp>
        <p:nvSpPr>
          <p:cNvPr id="3" name="Date Placeholder 2"/>
          <p:cNvSpPr>
            <a:spLocks noGrp="1"/>
          </p:cNvSpPr>
          <p:nvPr>
            <p:ph type="dt" sz="half" idx="10"/>
          </p:nvPr>
        </p:nvSpPr>
        <p:spPr/>
        <p:txBody>
          <a:bodyPr/>
          <a:lstStyle/>
          <a:p>
            <a:r>
              <a:rPr lang="en-GB"/>
              <a:t>30/10/2014</a:t>
            </a:r>
            <a:endParaRPr lang="en-US"/>
          </a:p>
        </p:txBody>
      </p:sp>
    </p:spTree>
    <p:extLst>
      <p:ext uri="{BB962C8B-B14F-4D97-AF65-F5344CB8AC3E}">
        <p14:creationId xmlns:p14="http://schemas.microsoft.com/office/powerpoint/2010/main" val="39002058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Weather station interfaces</a:t>
            </a:r>
            <a:r>
              <a:rPr lang="en-GB" dirty="0"/>
              <a:t> </a:t>
            </a:r>
            <a:endParaRPr lang="en-US" dirty="0"/>
          </a:p>
        </p:txBody>
      </p:sp>
      <p:pic>
        <p:nvPicPr>
          <p:cNvPr id="4" name="Content Placeholder 3" descr="7.9 Interfaces.eps"/>
          <p:cNvPicPr>
            <a:picLocks noGrp="1" noChangeAspect="1"/>
          </p:cNvPicPr>
          <p:nvPr>
            <p:ph idx="1"/>
          </p:nvPr>
        </p:nvPicPr>
        <p:blipFill>
          <a:blip r:embed="rId3"/>
          <a:srcRect t="-45645" b="-45645"/>
          <a:stretch>
            <a:fillRect/>
          </a:stretch>
        </p:blipFill>
        <p:spPr>
          <a:xfrm>
            <a:off x="2667643" y="1600201"/>
            <a:ext cx="6739016" cy="3706199"/>
          </a:xfrm>
        </p:spPr>
      </p:pic>
      <p:sp>
        <p:nvSpPr>
          <p:cNvPr id="6" name="Footer Placeholder 5"/>
          <p:cNvSpPr>
            <a:spLocks noGrp="1"/>
          </p:cNvSpPr>
          <p:nvPr>
            <p:ph type="ftr" sz="quarter" idx="11"/>
          </p:nvPr>
        </p:nvSpPr>
        <p:spPr/>
        <p:txBody>
          <a:bodyPr/>
          <a:lstStyle/>
          <a:p>
            <a:r>
              <a:rPr lang="en-US"/>
              <a:t>Chapter 7 Design and Implementation</a:t>
            </a:r>
          </a:p>
        </p:txBody>
      </p:sp>
      <p:sp>
        <p:nvSpPr>
          <p:cNvPr id="5" name="Slide Number Placeholder 4"/>
          <p:cNvSpPr>
            <a:spLocks noGrp="1"/>
          </p:cNvSpPr>
          <p:nvPr>
            <p:ph type="sldNum" sz="quarter" idx="12"/>
          </p:nvPr>
        </p:nvSpPr>
        <p:spPr/>
        <p:txBody>
          <a:bodyPr/>
          <a:lstStyle/>
          <a:p>
            <a:fld id="{EC83099C-5FA5-B04A-B819-64718E2A253A}" type="slidenum">
              <a:rPr lang="en-US" smtClean="0"/>
              <a:pPr/>
              <a:t>15</a:t>
            </a:fld>
            <a:endParaRPr lang="en-US"/>
          </a:p>
        </p:txBody>
      </p:sp>
      <p:sp>
        <p:nvSpPr>
          <p:cNvPr id="3" name="Date Placeholder 2"/>
          <p:cNvSpPr>
            <a:spLocks noGrp="1"/>
          </p:cNvSpPr>
          <p:nvPr>
            <p:ph type="dt" sz="half" idx="10"/>
          </p:nvPr>
        </p:nvSpPr>
        <p:spPr/>
        <p:txBody>
          <a:bodyPr/>
          <a:lstStyle/>
          <a:p>
            <a:r>
              <a:rPr lang="en-GB"/>
              <a:t>30/10/2014</a:t>
            </a:r>
            <a:endParaRPr lang="en-US"/>
          </a:p>
        </p:txBody>
      </p:sp>
    </p:spTree>
    <p:extLst>
      <p:ext uri="{BB962C8B-B14F-4D97-AF65-F5344CB8AC3E}">
        <p14:creationId xmlns:p14="http://schemas.microsoft.com/office/powerpoint/2010/main" val="1654214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weather station object interface</a:t>
            </a:r>
            <a:r>
              <a:rPr lang="en-GB" dirty="0"/>
              <a:t> </a:t>
            </a:r>
            <a:endParaRPr lang="en-US" dirty="0"/>
          </a:p>
        </p:txBody>
      </p:sp>
      <p:pic>
        <p:nvPicPr>
          <p:cNvPr id="4" name="Content Placeholder 3" descr="8.4 WeatherStationIface.eps"/>
          <p:cNvPicPr>
            <a:picLocks noGrp="1" noChangeAspect="1"/>
          </p:cNvPicPr>
          <p:nvPr>
            <p:ph idx="1"/>
          </p:nvPr>
        </p:nvPicPr>
        <p:blipFill>
          <a:blip r:embed="rId3"/>
          <a:srcRect l="-45966" r="-45966"/>
          <a:stretch>
            <a:fillRect/>
          </a:stretch>
        </p:blipFill>
        <p:spPr>
          <a:xfrm>
            <a:off x="2793492" y="1886250"/>
            <a:ext cx="6773339" cy="3725075"/>
          </a:xfrm>
        </p:spPr>
      </p:pic>
      <p:sp>
        <p:nvSpPr>
          <p:cNvPr id="6" name="Footer Placeholder 5"/>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16</a:t>
            </a:fld>
            <a:endParaRPr lang="en-US"/>
          </a:p>
        </p:txBody>
      </p:sp>
      <p:sp>
        <p:nvSpPr>
          <p:cNvPr id="3" name="Date Placeholder 2"/>
          <p:cNvSpPr>
            <a:spLocks noGrp="1"/>
          </p:cNvSpPr>
          <p:nvPr>
            <p:ph type="dt" sz="half" idx="10"/>
          </p:nvPr>
        </p:nvSpPr>
        <p:spPr/>
        <p:txBody>
          <a:bodyPr/>
          <a:lstStyle/>
          <a:p>
            <a:r>
              <a:rPr lang="en-GB"/>
              <a:t>30/10/2014</a:t>
            </a:r>
            <a:endParaRPr lang="en-US"/>
          </a:p>
        </p:txBody>
      </p:sp>
    </p:spTree>
    <p:extLst>
      <p:ext uri="{BB962C8B-B14F-4D97-AF65-F5344CB8AC3E}">
        <p14:creationId xmlns:p14="http://schemas.microsoft.com/office/powerpoint/2010/main" val="40418699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dirty="0"/>
              <a:t>Weather station testing</a:t>
            </a:r>
          </a:p>
        </p:txBody>
      </p:sp>
      <p:sp>
        <p:nvSpPr>
          <p:cNvPr id="44035" name="Rectangle 3"/>
          <p:cNvSpPr>
            <a:spLocks noGrp="1" noChangeArrowheads="1"/>
          </p:cNvSpPr>
          <p:nvPr>
            <p:ph idx="1"/>
          </p:nvPr>
        </p:nvSpPr>
        <p:spPr/>
        <p:txBody>
          <a:bodyPr/>
          <a:lstStyle/>
          <a:p>
            <a:r>
              <a:rPr lang="en-US" dirty="0"/>
              <a:t>Need to define test cases for </a:t>
            </a:r>
            <a:r>
              <a:rPr lang="en-US" dirty="0" err="1"/>
              <a:t>reportWeather</a:t>
            </a:r>
            <a:r>
              <a:rPr lang="en-US" dirty="0"/>
              <a:t>, calibrate, test, startup and shutdown.</a:t>
            </a:r>
          </a:p>
          <a:p>
            <a:r>
              <a:rPr lang="en-US" dirty="0"/>
              <a:t>Using a state model, identify sequences of state transitions to be tested and the event sequences to cause these transitions</a:t>
            </a:r>
          </a:p>
          <a:p>
            <a:r>
              <a:rPr lang="en-US" dirty="0"/>
              <a:t>For example:</a:t>
            </a:r>
          </a:p>
          <a:p>
            <a:pPr lvl="1"/>
            <a:r>
              <a:rPr lang="en-US" dirty="0"/>
              <a:t>Shutdown -&gt; Running-&gt; Shutdown</a:t>
            </a:r>
          </a:p>
          <a:p>
            <a:pPr lvl="1"/>
            <a:r>
              <a:rPr lang="en-US" dirty="0"/>
              <a:t>Configuring-&gt; Running-&gt; Testing -&gt; Transmitting -&gt; Running</a:t>
            </a:r>
          </a:p>
          <a:p>
            <a:pPr lvl="1"/>
            <a:r>
              <a:rPr lang="en-US" dirty="0"/>
              <a:t>Running-&gt; Collecting-&gt; Running-&gt; Summarizing -&gt; Transmitting -&gt; Running</a:t>
            </a:r>
          </a:p>
          <a:p>
            <a:pPr lvl="1"/>
            <a:endParaRPr lang="en-US" dirty="0"/>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17</a:t>
            </a:fld>
            <a:endParaRPr lang="en-US"/>
          </a:p>
        </p:txBody>
      </p:sp>
      <p:sp>
        <p:nvSpPr>
          <p:cNvPr id="2" name="Date Placeholder 1"/>
          <p:cNvSpPr>
            <a:spLocks noGrp="1"/>
          </p:cNvSpPr>
          <p:nvPr>
            <p:ph type="dt" sz="half" idx="10"/>
          </p:nvPr>
        </p:nvSpPr>
        <p:spPr/>
        <p:txBody>
          <a:bodyPr/>
          <a:lstStyle/>
          <a:p>
            <a:r>
              <a:rPr lang="en-GB"/>
              <a:t>30/10/2014</a:t>
            </a:r>
            <a:endParaRPr lang="en-US"/>
          </a:p>
        </p:txBody>
      </p:sp>
    </p:spTree>
    <p:extLst>
      <p:ext uri="{BB962C8B-B14F-4D97-AF65-F5344CB8AC3E}">
        <p14:creationId xmlns:p14="http://schemas.microsoft.com/office/powerpoint/2010/main" val="28940017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Collect</a:t>
            </a:r>
            <a:r>
              <a:rPr lang="en-US" b="1" dirty="0"/>
              <a:t> </a:t>
            </a:r>
            <a:r>
              <a:rPr lang="en-US" dirty="0"/>
              <a:t>weather data sequence chart</a:t>
            </a:r>
            <a:r>
              <a:rPr lang="en-GB" dirty="0"/>
              <a:t> </a:t>
            </a:r>
            <a:endParaRPr lang="en-US" dirty="0"/>
          </a:p>
        </p:txBody>
      </p:sp>
      <p:pic>
        <p:nvPicPr>
          <p:cNvPr id="4" name="Content Placeholder 3" descr="8.8 WS-SeqDiagram.eps"/>
          <p:cNvPicPr>
            <a:picLocks noGrp="1" noChangeAspect="1"/>
          </p:cNvPicPr>
          <p:nvPr>
            <p:ph idx="1"/>
          </p:nvPr>
        </p:nvPicPr>
        <p:blipFill>
          <a:blip r:embed="rId3"/>
          <a:srcRect t="4378" b="4378"/>
          <a:stretch>
            <a:fillRect/>
          </a:stretch>
        </p:blipFill>
        <p:spPr/>
      </p:pic>
      <p:sp>
        <p:nvSpPr>
          <p:cNvPr id="6" name="Footer Placeholder 5"/>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18</a:t>
            </a:fld>
            <a:endParaRPr lang="en-US"/>
          </a:p>
        </p:txBody>
      </p:sp>
      <p:sp>
        <p:nvSpPr>
          <p:cNvPr id="3" name="Date Placeholder 2"/>
          <p:cNvSpPr>
            <a:spLocks noGrp="1"/>
          </p:cNvSpPr>
          <p:nvPr>
            <p:ph type="dt" sz="half" idx="10"/>
          </p:nvPr>
        </p:nvSpPr>
        <p:spPr/>
        <p:txBody>
          <a:bodyPr/>
          <a:lstStyle/>
          <a:p>
            <a:r>
              <a:rPr lang="en-GB"/>
              <a:t>30/10/2014</a:t>
            </a:r>
            <a:endParaRPr lang="en-US"/>
          </a:p>
        </p:txBody>
      </p:sp>
    </p:spTree>
    <p:extLst>
      <p:ext uri="{BB962C8B-B14F-4D97-AF65-F5344CB8AC3E}">
        <p14:creationId xmlns:p14="http://schemas.microsoft.com/office/powerpoint/2010/main" val="35571438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cases derived from sequence diagram</a:t>
            </a:r>
          </a:p>
        </p:txBody>
      </p:sp>
      <p:sp>
        <p:nvSpPr>
          <p:cNvPr id="3" name="Content Placeholder 2"/>
          <p:cNvSpPr>
            <a:spLocks noGrp="1"/>
          </p:cNvSpPr>
          <p:nvPr>
            <p:ph idx="1"/>
          </p:nvPr>
        </p:nvSpPr>
        <p:spPr/>
        <p:txBody>
          <a:bodyPr/>
          <a:lstStyle/>
          <a:p>
            <a:r>
              <a:rPr lang="en-US" dirty="0"/>
              <a:t>An input of a request for a report should have an associated acknowledgement. A report should ultimately be returned from the request. </a:t>
            </a:r>
          </a:p>
          <a:p>
            <a:pPr lvl="1"/>
            <a:r>
              <a:rPr lang="en-US" dirty="0"/>
              <a:t>You should create summarized data that can be used to check that the report is correctly organized. </a:t>
            </a:r>
            <a:endParaRPr lang="en-GB" dirty="0"/>
          </a:p>
          <a:p>
            <a:r>
              <a:rPr lang="en-US" dirty="0"/>
              <a:t>An input request for a report to </a:t>
            </a:r>
            <a:r>
              <a:rPr lang="en-US" dirty="0" err="1"/>
              <a:t>WeatherStation</a:t>
            </a:r>
            <a:r>
              <a:rPr lang="en-US" dirty="0"/>
              <a:t> results in a summarized report being generated. </a:t>
            </a:r>
          </a:p>
          <a:p>
            <a:pPr lvl="1"/>
            <a:r>
              <a:rPr lang="en-US" dirty="0"/>
              <a:t>Can be tested by creating raw data corresponding to the summary that you have prepared for the test of </a:t>
            </a:r>
            <a:r>
              <a:rPr lang="en-US" dirty="0" err="1"/>
              <a:t>SatComms</a:t>
            </a:r>
            <a:r>
              <a:rPr lang="en-US" dirty="0"/>
              <a:t> and checking that the </a:t>
            </a:r>
            <a:r>
              <a:rPr lang="en-US" dirty="0" err="1"/>
              <a:t>WeatherStation</a:t>
            </a:r>
            <a:r>
              <a:rPr lang="en-US" dirty="0"/>
              <a:t> object correctly produces this summary. This raw data is also used to test the </a:t>
            </a:r>
            <a:r>
              <a:rPr lang="en-US" dirty="0" err="1"/>
              <a:t>WeatherData</a:t>
            </a:r>
            <a:r>
              <a:rPr lang="en-US" dirty="0"/>
              <a:t> object.</a:t>
            </a:r>
            <a:endParaRPr lang="en-GB" dirty="0"/>
          </a:p>
          <a:p>
            <a:endParaRPr lang="en-US" dirty="0"/>
          </a:p>
        </p:txBody>
      </p:sp>
      <p:sp>
        <p:nvSpPr>
          <p:cNvPr id="4" name="Footer Placeholder 3"/>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19</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extLst>
      <p:ext uri="{BB962C8B-B14F-4D97-AF65-F5344CB8AC3E}">
        <p14:creationId xmlns:p14="http://schemas.microsoft.com/office/powerpoint/2010/main" val="20499124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Wilderness weather station</a:t>
            </a:r>
          </a:p>
        </p:txBody>
      </p:sp>
      <p:sp>
        <p:nvSpPr>
          <p:cNvPr id="3" name="Content Placeholder 2"/>
          <p:cNvSpPr>
            <a:spLocks noGrp="1"/>
          </p:cNvSpPr>
          <p:nvPr>
            <p:ph idx="1"/>
          </p:nvPr>
        </p:nvSpPr>
        <p:spPr/>
        <p:txBody>
          <a:bodyPr>
            <a:normAutofit lnSpcReduction="10000"/>
          </a:bodyPr>
          <a:lstStyle/>
          <a:p>
            <a:r>
              <a:rPr lang="en-GB" dirty="0"/>
              <a:t>The government of a country with large areas of wilderness decides to deploy several hundred weather stations in remote areas. </a:t>
            </a:r>
          </a:p>
          <a:p>
            <a:r>
              <a:rPr lang="en-GB" dirty="0"/>
              <a:t>Weather stations collect data from a set of instruments that measure temperature and pressure, sunshine, rainfall, wind speed and wind direction.</a:t>
            </a:r>
          </a:p>
          <a:p>
            <a:pPr lvl="1"/>
            <a:r>
              <a:rPr lang="en-GB" dirty="0"/>
              <a:t>The weather station includes a number of instruments that measure weather parameters such as the wind speed and direction, the ground and air temperatures, the barometric pressure and the rainfall over a 24-hour period. Each of these instruments is controlled by a software system that takes parameter readings periodically and manages the data collected from the instruments.  </a:t>
            </a:r>
          </a:p>
          <a:p>
            <a:r>
              <a:rPr lang="en-GB" dirty="0"/>
              <a:t> </a:t>
            </a:r>
          </a:p>
          <a:p>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2</a:t>
            </a:fld>
            <a:endParaRPr lang="en-US"/>
          </a:p>
        </p:txBody>
      </p:sp>
    </p:spTree>
    <p:extLst>
      <p:ext uri="{BB962C8B-B14F-4D97-AF65-F5344CB8AC3E}">
        <p14:creationId xmlns:p14="http://schemas.microsoft.com/office/powerpoint/2010/main" val="2843068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Systems and software</a:t>
            </a:r>
          </a:p>
        </p:txBody>
      </p:sp>
      <p:sp>
        <p:nvSpPr>
          <p:cNvPr id="3" name="Content Placeholder 2"/>
          <p:cNvSpPr>
            <a:spLocks noGrp="1"/>
          </p:cNvSpPr>
          <p:nvPr>
            <p:ph idx="1"/>
          </p:nvPr>
        </p:nvSpPr>
        <p:spPr/>
        <p:txBody>
          <a:bodyPr/>
          <a:lstStyle/>
          <a:p>
            <a:r>
              <a:rPr lang="en-US" dirty="0"/>
              <a:t>Software engineering is not an isolated activity but is part of a broader systems engineering process.</a:t>
            </a:r>
          </a:p>
          <a:p>
            <a:r>
              <a:rPr lang="en-US" dirty="0"/>
              <a:t>Software systems are therefore not isolated systems but are essential components of broader systems that have a human, social or organizational purpose.</a:t>
            </a:r>
          </a:p>
          <a:p>
            <a:r>
              <a:rPr lang="en-US" dirty="0"/>
              <a:t>Example</a:t>
            </a:r>
          </a:p>
          <a:p>
            <a:pPr lvl="1"/>
            <a:r>
              <a:rPr lang="en-US" dirty="0"/>
              <a:t>The wilderness weather system is part of broader weather recording and forecasting systems</a:t>
            </a:r>
          </a:p>
          <a:p>
            <a:pPr lvl="1"/>
            <a:r>
              <a:rPr lang="en-US" dirty="0"/>
              <a:t>These include hardware and software, forecasting processes, system users, the organizations that depend on weather forecasts, etc.</a:t>
            </a:r>
          </a:p>
        </p:txBody>
      </p:sp>
      <p:sp>
        <p:nvSpPr>
          <p:cNvPr id="4" name="Footer Placeholder 3"/>
          <p:cNvSpPr>
            <a:spLocks noGrp="1"/>
          </p:cNvSpPr>
          <p:nvPr>
            <p:ph type="ftr" sz="quarter" idx="11"/>
          </p:nvPr>
        </p:nvSpPr>
        <p:spPr/>
        <p:txBody>
          <a:bodyPr/>
          <a:lstStyle/>
          <a:p>
            <a:r>
              <a:rPr lang="en-US"/>
              <a:t>Chapter 10 Dependable Systems</a:t>
            </a:r>
          </a:p>
        </p:txBody>
      </p:sp>
      <p:sp>
        <p:nvSpPr>
          <p:cNvPr id="5" name="Slide Number Placeholder 4"/>
          <p:cNvSpPr>
            <a:spLocks noGrp="1"/>
          </p:cNvSpPr>
          <p:nvPr>
            <p:ph type="sldNum" sz="quarter" idx="12"/>
          </p:nvPr>
        </p:nvSpPr>
        <p:spPr/>
        <p:txBody>
          <a:bodyPr/>
          <a:lstStyle/>
          <a:p>
            <a:fld id="{A86F8904-DFC0-E240-BFF8-1216C9CAE37B}" type="slidenum">
              <a:rPr lang="en-US" smtClean="0"/>
              <a:pPr/>
              <a:t>20</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extLst>
      <p:ext uri="{BB962C8B-B14F-4D97-AF65-F5344CB8AC3E}">
        <p14:creationId xmlns:p14="http://schemas.microsoft.com/office/powerpoint/2010/main" val="10381650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Faults, errors and failures</a:t>
            </a:r>
            <a:endParaRPr lang="en-US" dirty="0"/>
          </a:p>
        </p:txBody>
      </p:sp>
      <p:graphicFrame>
        <p:nvGraphicFramePr>
          <p:cNvPr id="4" name="Content Placeholder 3"/>
          <p:cNvGraphicFramePr>
            <a:graphicFrameLocks noGrp="1"/>
          </p:cNvGraphicFramePr>
          <p:nvPr>
            <p:ph idx="1"/>
          </p:nvPr>
        </p:nvGraphicFramePr>
        <p:xfrm>
          <a:off x="1981200" y="2280921"/>
          <a:ext cx="8229600" cy="3357880"/>
        </p:xfrm>
        <a:graphic>
          <a:graphicData uri="http://schemas.openxmlformats.org/drawingml/2006/table">
            <a:tbl>
              <a:tblPr firstRow="1" bandRow="1">
                <a:tableStyleId>{5C22544A-7EE6-4342-B048-85BDC9FD1C3A}</a:tableStyleId>
              </a:tblPr>
              <a:tblGrid>
                <a:gridCol w="1718173">
                  <a:extLst>
                    <a:ext uri="{9D8B030D-6E8A-4147-A177-3AD203B41FA5}">
                      <a16:colId xmlns:a16="http://schemas.microsoft.com/office/drawing/2014/main" val="20000"/>
                    </a:ext>
                  </a:extLst>
                </a:gridCol>
                <a:gridCol w="6511427">
                  <a:extLst>
                    <a:ext uri="{9D8B030D-6E8A-4147-A177-3AD203B41FA5}">
                      <a16:colId xmlns:a16="http://schemas.microsoft.com/office/drawing/2014/main" val="20001"/>
                    </a:ext>
                  </a:extLst>
                </a:gridCol>
              </a:tblGrid>
              <a:tr h="370840">
                <a:tc>
                  <a:txBody>
                    <a:bodyPr/>
                    <a:lstStyle/>
                    <a:p>
                      <a:pPr>
                        <a:spcAft>
                          <a:spcPts val="0"/>
                        </a:spcAft>
                      </a:pPr>
                      <a:r>
                        <a:rPr lang="en-US" sz="1400" b="1" dirty="0">
                          <a:latin typeface="Arial"/>
                          <a:ea typeface="Calibri"/>
                          <a:cs typeface="Arial"/>
                        </a:rPr>
                        <a:t>Term</a:t>
                      </a:r>
                      <a:endParaRPr lang="en-GB" sz="1400" dirty="0">
                        <a:latin typeface="Arial"/>
                        <a:ea typeface="Calibri"/>
                        <a:cs typeface="Arial"/>
                      </a:endParaRPr>
                    </a:p>
                  </a:txBody>
                  <a:tcPr marL="68580" marR="68580" marT="0" marB="0"/>
                </a:tc>
                <a:tc>
                  <a:txBody>
                    <a:bodyPr/>
                    <a:lstStyle/>
                    <a:p>
                      <a:pPr>
                        <a:spcAft>
                          <a:spcPts val="0"/>
                        </a:spcAft>
                      </a:pPr>
                      <a:r>
                        <a:rPr lang="en-US" sz="1400" b="1" dirty="0">
                          <a:latin typeface="Arial"/>
                          <a:ea typeface="Calibri"/>
                          <a:cs typeface="Arial"/>
                        </a:rPr>
                        <a:t>Description</a:t>
                      </a:r>
                      <a:endParaRPr lang="en-GB" sz="1400" dirty="0">
                        <a:latin typeface="Arial"/>
                        <a:ea typeface="Calibri"/>
                        <a:cs typeface="Arial"/>
                      </a:endParaRPr>
                    </a:p>
                  </a:txBody>
                  <a:tcPr marL="68580" marR="68580" marT="0" marB="0"/>
                </a:tc>
                <a:extLst>
                  <a:ext uri="{0D108BD9-81ED-4DB2-BD59-A6C34878D82A}">
                    <a16:rowId xmlns:a16="http://schemas.microsoft.com/office/drawing/2014/main" val="10000"/>
                  </a:ext>
                </a:extLst>
              </a:tr>
              <a:tr h="370840">
                <a:tc>
                  <a:txBody>
                    <a:bodyPr/>
                    <a:lstStyle/>
                    <a:p>
                      <a:pPr>
                        <a:spcAft>
                          <a:spcPts val="400"/>
                        </a:spcAft>
                      </a:pPr>
                      <a:r>
                        <a:rPr lang="en-US" sz="1400" dirty="0">
                          <a:latin typeface="Arial"/>
                          <a:ea typeface="Calibri"/>
                          <a:cs typeface="Arial"/>
                        </a:rPr>
                        <a:t>Human error or</a:t>
                      </a:r>
                      <a:endParaRPr lang="en-GB" sz="1400" dirty="0">
                        <a:latin typeface="Arial"/>
                        <a:ea typeface="Calibri"/>
                        <a:cs typeface="Arial"/>
                      </a:endParaRPr>
                    </a:p>
                    <a:p>
                      <a:pPr>
                        <a:spcAft>
                          <a:spcPts val="400"/>
                        </a:spcAft>
                      </a:pPr>
                      <a:r>
                        <a:rPr lang="en-US" sz="1400" dirty="0">
                          <a:latin typeface="Arial"/>
                          <a:ea typeface="Calibri"/>
                          <a:cs typeface="Arial"/>
                        </a:rPr>
                        <a:t>mistake</a:t>
                      </a:r>
                      <a:endParaRPr lang="en-GB" sz="1400" dirty="0">
                        <a:latin typeface="Arial"/>
                        <a:ea typeface="Calibri"/>
                        <a:cs typeface="Arial"/>
                      </a:endParaRPr>
                    </a:p>
                  </a:txBody>
                  <a:tcPr marL="68580" marR="68580" marT="0" marB="0"/>
                </a:tc>
                <a:tc>
                  <a:txBody>
                    <a:bodyPr/>
                    <a:lstStyle/>
                    <a:p>
                      <a:pPr>
                        <a:spcAft>
                          <a:spcPts val="0"/>
                        </a:spcAft>
                      </a:pPr>
                      <a:r>
                        <a:rPr lang="en-US" sz="1400" dirty="0">
                          <a:latin typeface="Arial"/>
                          <a:ea typeface="Calibri"/>
                          <a:cs typeface="Arial"/>
                        </a:rPr>
                        <a:t>Human behavior that results in the introduction of faults into a system. For example, in the wilderness weather system, a programmer might decide that the way to compute the time for the next transmission is to add 1 hour to the current time. This works except when the transmission time is between 23.00 and midnight (midnight is 00.00 in the 24-hour clock).</a:t>
                      </a:r>
                      <a:endParaRPr lang="en-GB" sz="1400" dirty="0">
                        <a:latin typeface="Arial"/>
                        <a:ea typeface="Calibri"/>
                        <a:cs typeface="Arial"/>
                      </a:endParaRPr>
                    </a:p>
                  </a:txBody>
                  <a:tcPr marL="68580" marR="68580" marT="0" marB="0"/>
                </a:tc>
                <a:extLst>
                  <a:ext uri="{0D108BD9-81ED-4DB2-BD59-A6C34878D82A}">
                    <a16:rowId xmlns:a16="http://schemas.microsoft.com/office/drawing/2014/main" val="10001"/>
                  </a:ext>
                </a:extLst>
              </a:tr>
              <a:tr h="370840">
                <a:tc>
                  <a:txBody>
                    <a:bodyPr/>
                    <a:lstStyle/>
                    <a:p>
                      <a:pPr>
                        <a:spcAft>
                          <a:spcPts val="400"/>
                        </a:spcAft>
                      </a:pPr>
                      <a:r>
                        <a:rPr lang="en-US" sz="1400">
                          <a:latin typeface="Arial"/>
                          <a:ea typeface="Calibri"/>
                          <a:cs typeface="Arial"/>
                        </a:rPr>
                        <a:t>System fault</a:t>
                      </a:r>
                      <a:endParaRPr lang="en-GB" sz="1400">
                        <a:latin typeface="Arial"/>
                        <a:ea typeface="Calibri"/>
                        <a:cs typeface="Arial"/>
                      </a:endParaRPr>
                    </a:p>
                  </a:txBody>
                  <a:tcPr marL="68580" marR="68580" marT="0" marB="0"/>
                </a:tc>
                <a:tc>
                  <a:txBody>
                    <a:bodyPr/>
                    <a:lstStyle/>
                    <a:p>
                      <a:pPr>
                        <a:spcAft>
                          <a:spcPts val="400"/>
                        </a:spcAft>
                      </a:pPr>
                      <a:r>
                        <a:rPr lang="en-US" sz="1400" dirty="0">
                          <a:latin typeface="Arial"/>
                          <a:ea typeface="Calibri"/>
                          <a:cs typeface="Arial"/>
                        </a:rPr>
                        <a:t>A characteristic of a software system that can lead to a system error. The fault is the inclusion of the code to add 1 hour to the time of the last transmission, without a check if the time is greater than or equal to 23.00.</a:t>
                      </a:r>
                      <a:endParaRPr lang="en-GB" sz="1400" dirty="0">
                        <a:latin typeface="Arial"/>
                        <a:ea typeface="Calibri"/>
                        <a:cs typeface="Arial"/>
                      </a:endParaRPr>
                    </a:p>
                  </a:txBody>
                  <a:tcPr marL="68580" marR="68580" marT="0" marB="0"/>
                </a:tc>
                <a:extLst>
                  <a:ext uri="{0D108BD9-81ED-4DB2-BD59-A6C34878D82A}">
                    <a16:rowId xmlns:a16="http://schemas.microsoft.com/office/drawing/2014/main" val="10002"/>
                  </a:ext>
                </a:extLst>
              </a:tr>
              <a:tr h="370840">
                <a:tc>
                  <a:txBody>
                    <a:bodyPr/>
                    <a:lstStyle/>
                    <a:p>
                      <a:pPr>
                        <a:spcAft>
                          <a:spcPts val="400"/>
                        </a:spcAft>
                      </a:pPr>
                      <a:r>
                        <a:rPr lang="en-US" sz="1400">
                          <a:latin typeface="Arial"/>
                          <a:ea typeface="Calibri"/>
                          <a:cs typeface="Arial"/>
                        </a:rPr>
                        <a:t>System error</a:t>
                      </a:r>
                      <a:endParaRPr lang="en-GB" sz="1400">
                        <a:latin typeface="Arial"/>
                        <a:ea typeface="Calibri"/>
                        <a:cs typeface="Arial"/>
                      </a:endParaRPr>
                    </a:p>
                  </a:txBody>
                  <a:tcPr marL="68580" marR="68580" marT="0" marB="0"/>
                </a:tc>
                <a:tc>
                  <a:txBody>
                    <a:bodyPr/>
                    <a:lstStyle/>
                    <a:p>
                      <a:pPr>
                        <a:spcAft>
                          <a:spcPts val="400"/>
                        </a:spcAft>
                      </a:pPr>
                      <a:r>
                        <a:rPr lang="en-US" sz="1400" dirty="0">
                          <a:latin typeface="Arial"/>
                          <a:ea typeface="Calibri"/>
                          <a:cs typeface="Arial"/>
                        </a:rPr>
                        <a:t>An erroneous system state that can lead to system behavior that is unexpected by system users. The value of transmission time is set incorrectly (to 24.XX rather than 00.XX) when the faulty code is executed.</a:t>
                      </a:r>
                      <a:endParaRPr lang="en-GB" sz="1400" dirty="0">
                        <a:latin typeface="Arial"/>
                        <a:ea typeface="Calibri"/>
                        <a:cs typeface="Arial"/>
                      </a:endParaRPr>
                    </a:p>
                  </a:txBody>
                  <a:tcPr marL="68580" marR="68580" marT="0" marB="0"/>
                </a:tc>
                <a:extLst>
                  <a:ext uri="{0D108BD9-81ED-4DB2-BD59-A6C34878D82A}">
                    <a16:rowId xmlns:a16="http://schemas.microsoft.com/office/drawing/2014/main" val="10003"/>
                  </a:ext>
                </a:extLst>
              </a:tr>
              <a:tr h="370840">
                <a:tc>
                  <a:txBody>
                    <a:bodyPr/>
                    <a:lstStyle/>
                    <a:p>
                      <a:pPr>
                        <a:spcAft>
                          <a:spcPts val="400"/>
                        </a:spcAft>
                      </a:pPr>
                      <a:r>
                        <a:rPr lang="en-US" sz="1400">
                          <a:latin typeface="Arial"/>
                          <a:ea typeface="Calibri"/>
                          <a:cs typeface="Arial"/>
                        </a:rPr>
                        <a:t>System failure</a:t>
                      </a:r>
                      <a:endParaRPr lang="en-GB" sz="1400">
                        <a:latin typeface="Arial"/>
                        <a:ea typeface="Calibri"/>
                        <a:cs typeface="Arial"/>
                      </a:endParaRPr>
                    </a:p>
                  </a:txBody>
                  <a:tcPr marL="68580" marR="68580" marT="0" marB="0"/>
                </a:tc>
                <a:tc>
                  <a:txBody>
                    <a:bodyPr/>
                    <a:lstStyle/>
                    <a:p>
                      <a:pPr>
                        <a:spcAft>
                          <a:spcPts val="400"/>
                        </a:spcAft>
                      </a:pPr>
                      <a:r>
                        <a:rPr lang="en-US" sz="1400" dirty="0">
                          <a:latin typeface="Arial"/>
                          <a:ea typeface="Calibri"/>
                          <a:cs typeface="Arial"/>
                        </a:rPr>
                        <a:t>An event that occurs at some point in time when the system does not deliver a service as expected by its users. No weather data is transmitted because the time is invalid.</a:t>
                      </a:r>
                      <a:endParaRPr lang="en-GB" sz="1400" dirty="0">
                        <a:latin typeface="Arial"/>
                        <a:ea typeface="Calibri"/>
                        <a:cs typeface="Arial"/>
                      </a:endParaRPr>
                    </a:p>
                  </a:txBody>
                  <a:tcPr marL="68580" marR="68580" marT="0" marB="0"/>
                </a:tc>
                <a:extLst>
                  <a:ext uri="{0D108BD9-81ED-4DB2-BD59-A6C34878D82A}">
                    <a16:rowId xmlns:a16="http://schemas.microsoft.com/office/drawing/2014/main" val="10004"/>
                  </a:ext>
                </a:extLst>
              </a:tr>
            </a:tbl>
          </a:graphicData>
        </a:graphic>
      </p:graphicFrame>
      <p:sp>
        <p:nvSpPr>
          <p:cNvPr id="5" name="Slide Number Placeholder 4"/>
          <p:cNvSpPr>
            <a:spLocks noGrp="1"/>
          </p:cNvSpPr>
          <p:nvPr>
            <p:ph type="sldNum" sz="quarter" idx="12"/>
          </p:nvPr>
        </p:nvSpPr>
        <p:spPr/>
        <p:txBody>
          <a:bodyPr/>
          <a:lstStyle/>
          <a:p>
            <a:fld id="{745CE82A-87C3-2841-AAF3-37DF1E34DC62}" type="slidenum">
              <a:rPr lang="en-US" smtClean="0"/>
              <a:pPr/>
              <a:t>21</a:t>
            </a:fld>
            <a:endParaRPr lang="en-US"/>
          </a:p>
        </p:txBody>
      </p:sp>
      <p:sp>
        <p:nvSpPr>
          <p:cNvPr id="8" name="Footer Placeholder 3"/>
          <p:cNvSpPr>
            <a:spLocks noGrp="1"/>
          </p:cNvSpPr>
          <p:nvPr>
            <p:ph type="ftr" sz="quarter" idx="11"/>
          </p:nvPr>
        </p:nvSpPr>
        <p:spPr/>
        <p:txBody>
          <a:bodyPr/>
          <a:lstStyle/>
          <a:p>
            <a:pPr>
              <a:defRPr/>
            </a:pPr>
            <a:r>
              <a:rPr lang="en-US" dirty="0"/>
              <a:t>Chapter 11 Reliability Engineering</a:t>
            </a:r>
          </a:p>
        </p:txBody>
      </p:sp>
      <p:sp>
        <p:nvSpPr>
          <p:cNvPr id="3" name="Date Placeholder 2"/>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13045186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 access</a:t>
            </a:r>
          </a:p>
        </p:txBody>
      </p:sp>
      <p:sp>
        <p:nvSpPr>
          <p:cNvPr id="3" name="Content Placeholder 2"/>
          <p:cNvSpPr>
            <a:spLocks noGrp="1"/>
          </p:cNvSpPr>
          <p:nvPr>
            <p:ph idx="1"/>
          </p:nvPr>
        </p:nvSpPr>
        <p:spPr/>
        <p:txBody>
          <a:bodyPr/>
          <a:lstStyle/>
          <a:p>
            <a:r>
              <a:rPr lang="en-GB" dirty="0"/>
              <a:t>When a </a:t>
            </a:r>
            <a:r>
              <a:rPr lang="en-GB" dirty="0" err="1"/>
              <a:t>RESTful</a:t>
            </a:r>
            <a:r>
              <a:rPr lang="en-GB" dirty="0"/>
              <a:t> approach is used, the data is exposed and is accessed using its URL. </a:t>
            </a:r>
          </a:p>
          <a:p>
            <a:r>
              <a:rPr lang="en-GB" dirty="0"/>
              <a:t>Therefore, the weather data for each place in the database, might be accessed using URLs such as:</a:t>
            </a:r>
          </a:p>
          <a:p>
            <a:pPr lvl="1"/>
            <a:r>
              <a:rPr lang="en-GB" dirty="0"/>
              <a:t>http://weather-info-</a:t>
            </a:r>
            <a:r>
              <a:rPr lang="en-GB" dirty="0" err="1"/>
              <a:t>example.net</a:t>
            </a:r>
            <a:r>
              <a:rPr lang="en-GB" dirty="0"/>
              <a:t>/temperatures/</a:t>
            </a:r>
            <a:r>
              <a:rPr lang="en-GB" dirty="0" err="1"/>
              <a:t>boston</a:t>
            </a:r>
            <a:br>
              <a:rPr lang="en-GB" dirty="0"/>
            </a:br>
            <a:r>
              <a:rPr lang="en-GB" u="sng" dirty="0">
                <a:hlinkClick r:id="rId3"/>
              </a:rPr>
              <a:t>http://weather-info-example.net/temperatures/edinburgh</a:t>
            </a:r>
            <a:endParaRPr lang="en-GB" dirty="0"/>
          </a:p>
          <a:p>
            <a:r>
              <a:rPr lang="en-GB" dirty="0"/>
              <a:t>Invokes the GET operation and returns a list of maximum and minimum temperatures. </a:t>
            </a:r>
          </a:p>
          <a:p>
            <a:r>
              <a:rPr lang="en-GB" dirty="0"/>
              <a:t>To request the temperatures for a specific date, a URL query is used:</a:t>
            </a:r>
          </a:p>
          <a:p>
            <a:pPr lvl="1"/>
            <a:r>
              <a:rPr lang="en-GB" u="sng" dirty="0">
                <a:hlinkClick r:id="rId4"/>
              </a:rPr>
              <a:t>http://weather-info-example.net/temperatures/edinburgh?date=20140226</a:t>
            </a:r>
            <a:endParaRPr lang="en-GB" dirty="0"/>
          </a:p>
        </p:txBody>
      </p:sp>
      <p:sp>
        <p:nvSpPr>
          <p:cNvPr id="6" name="Date Placeholder 5"/>
          <p:cNvSpPr>
            <a:spLocks noGrp="1"/>
          </p:cNvSpPr>
          <p:nvPr>
            <p:ph type="dt" sz="half" idx="10"/>
          </p:nvPr>
        </p:nvSpPr>
        <p:spPr/>
        <p:txBody>
          <a:bodyPr/>
          <a:lstStyle/>
          <a:p>
            <a:r>
              <a:rPr lang="en-GB"/>
              <a:t>26/11/2014</a:t>
            </a:r>
            <a:endParaRPr lang="en-US"/>
          </a:p>
        </p:txBody>
      </p:sp>
      <p:sp>
        <p:nvSpPr>
          <p:cNvPr id="4" name="Footer Placeholder 3"/>
          <p:cNvSpPr>
            <a:spLocks noGrp="1"/>
          </p:cNvSpPr>
          <p:nvPr>
            <p:ph type="ftr" sz="quarter" idx="11"/>
          </p:nvPr>
        </p:nvSpPr>
        <p:spPr/>
        <p:txBody>
          <a:bodyPr/>
          <a:lstStyle/>
          <a:p>
            <a:r>
              <a:rPr lang="en-US"/>
              <a:t>Chapter 18 Service-oriented software engineering</a:t>
            </a:r>
          </a:p>
        </p:txBody>
      </p:sp>
      <p:sp>
        <p:nvSpPr>
          <p:cNvPr id="5" name="Slide Number Placeholder 4"/>
          <p:cNvSpPr>
            <a:spLocks noGrp="1"/>
          </p:cNvSpPr>
          <p:nvPr>
            <p:ph type="sldNum" sz="quarter" idx="12"/>
          </p:nvPr>
        </p:nvSpPr>
        <p:spPr/>
        <p:txBody>
          <a:bodyPr/>
          <a:lstStyle/>
          <a:p>
            <a:fld id="{79E88437-7EE6-ED48-AB3C-19DA85FCB265}" type="slidenum">
              <a:rPr lang="en-US" smtClean="0"/>
              <a:pPr/>
              <a:t>22</a:t>
            </a:fld>
            <a:endParaRPr lang="en-US"/>
          </a:p>
        </p:txBody>
      </p:sp>
    </p:spTree>
    <p:extLst>
      <p:ext uri="{BB962C8B-B14F-4D97-AF65-F5344CB8AC3E}">
        <p14:creationId xmlns:p14="http://schemas.microsoft.com/office/powerpoint/2010/main" val="30172441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 results</a:t>
            </a:r>
          </a:p>
        </p:txBody>
      </p:sp>
      <p:sp>
        <p:nvSpPr>
          <p:cNvPr id="3" name="Content Placeholder 2"/>
          <p:cNvSpPr>
            <a:spLocks noGrp="1"/>
          </p:cNvSpPr>
          <p:nvPr>
            <p:ph idx="1"/>
          </p:nvPr>
        </p:nvSpPr>
        <p:spPr/>
        <p:txBody>
          <a:bodyPr/>
          <a:lstStyle/>
          <a:p>
            <a:r>
              <a:rPr lang="en-GB" dirty="0"/>
              <a:t>The response to a GET request in a </a:t>
            </a:r>
            <a:r>
              <a:rPr lang="en-GB" dirty="0" err="1"/>
              <a:t>RESTful</a:t>
            </a:r>
            <a:r>
              <a:rPr lang="en-GB" dirty="0"/>
              <a:t> service may include URLs. </a:t>
            </a:r>
          </a:p>
          <a:p>
            <a:r>
              <a:rPr lang="en-GB" dirty="0"/>
              <a:t>If the response to a request is a set of resources, then the URL of each of these may be included. </a:t>
            </a:r>
          </a:p>
          <a:p>
            <a:pPr lvl="1"/>
            <a:r>
              <a:rPr lang="en-GB" u="sng" dirty="0">
                <a:hlinkClick r:id="rId3"/>
              </a:rPr>
              <a:t>http://weather-info-example.net/temperatures/edinburgh-scotland</a:t>
            </a:r>
            <a:br>
              <a:rPr lang="en-GB" dirty="0"/>
            </a:br>
            <a:r>
              <a:rPr lang="en-GB" u="sng" dirty="0">
                <a:hlinkClick r:id="rId4"/>
              </a:rPr>
              <a:t>http://weather-info-example.net/temperatures/edinburgh-australia</a:t>
            </a:r>
            <a:br>
              <a:rPr lang="en-GB" dirty="0"/>
            </a:br>
            <a:r>
              <a:rPr lang="en-GB" u="sng" dirty="0">
                <a:hlinkClick r:id="rId5"/>
              </a:rPr>
              <a:t>http://weather-info-example.net/temperatures/edinburgh-maryland</a:t>
            </a:r>
            <a:endParaRPr lang="en-GB" u="sng" dirty="0"/>
          </a:p>
          <a:p>
            <a:endParaRPr lang="en-GB" dirty="0"/>
          </a:p>
        </p:txBody>
      </p:sp>
      <p:sp>
        <p:nvSpPr>
          <p:cNvPr id="6" name="Date Placeholder 5"/>
          <p:cNvSpPr>
            <a:spLocks noGrp="1"/>
          </p:cNvSpPr>
          <p:nvPr>
            <p:ph type="dt" sz="half" idx="10"/>
          </p:nvPr>
        </p:nvSpPr>
        <p:spPr/>
        <p:txBody>
          <a:bodyPr/>
          <a:lstStyle/>
          <a:p>
            <a:r>
              <a:rPr lang="en-GB"/>
              <a:t>26/11/2014</a:t>
            </a:r>
            <a:endParaRPr lang="en-US"/>
          </a:p>
        </p:txBody>
      </p:sp>
      <p:sp>
        <p:nvSpPr>
          <p:cNvPr id="4" name="Footer Placeholder 3"/>
          <p:cNvSpPr>
            <a:spLocks noGrp="1"/>
          </p:cNvSpPr>
          <p:nvPr>
            <p:ph type="ftr" sz="quarter" idx="11"/>
          </p:nvPr>
        </p:nvSpPr>
        <p:spPr/>
        <p:txBody>
          <a:bodyPr/>
          <a:lstStyle/>
          <a:p>
            <a:r>
              <a:rPr lang="en-US"/>
              <a:t>Chapter 18 Service-oriented software engineering</a:t>
            </a:r>
          </a:p>
        </p:txBody>
      </p:sp>
      <p:sp>
        <p:nvSpPr>
          <p:cNvPr id="5" name="Slide Number Placeholder 4"/>
          <p:cNvSpPr>
            <a:spLocks noGrp="1"/>
          </p:cNvSpPr>
          <p:nvPr>
            <p:ph type="sldNum" sz="quarter" idx="12"/>
          </p:nvPr>
        </p:nvSpPr>
        <p:spPr/>
        <p:txBody>
          <a:bodyPr/>
          <a:lstStyle/>
          <a:p>
            <a:fld id="{79E88437-7EE6-ED48-AB3C-19DA85FCB265}" type="slidenum">
              <a:rPr lang="en-US" smtClean="0"/>
              <a:pPr/>
              <a:t>23</a:t>
            </a:fld>
            <a:endParaRPr lang="en-US"/>
          </a:p>
        </p:txBody>
      </p:sp>
    </p:spTree>
    <p:extLst>
      <p:ext uri="{BB962C8B-B14F-4D97-AF65-F5344CB8AC3E}">
        <p14:creationId xmlns:p14="http://schemas.microsoft.com/office/powerpoint/2010/main" val="34733493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eaLnBrk="1" hangingPunct="1"/>
            <a:r>
              <a:rPr lang="en-GB" dirty="0"/>
              <a:t>The weather station’s environment </a:t>
            </a:r>
            <a:endParaRPr lang="en-US" dirty="0"/>
          </a:p>
        </p:txBody>
      </p:sp>
      <p:pic>
        <p:nvPicPr>
          <p:cNvPr id="4" name="Picture 3" descr="1.7 WeatherStationEnv.eps"/>
          <p:cNvPicPr>
            <a:picLocks noChangeAspect="1"/>
          </p:cNvPicPr>
          <p:nvPr/>
        </p:nvPicPr>
        <p:blipFill>
          <a:blip r:embed="rId3"/>
          <a:stretch>
            <a:fillRect/>
          </a:stretch>
        </p:blipFill>
        <p:spPr>
          <a:xfrm>
            <a:off x="3456944" y="2314698"/>
            <a:ext cx="5159738" cy="2490908"/>
          </a:xfrm>
          <a:prstGeom prst="rect">
            <a:avLst/>
          </a:prstGeom>
        </p:spPr>
      </p:pic>
      <p:sp>
        <p:nvSpPr>
          <p:cNvPr id="3" name="Footer Placeholder 2"/>
          <p:cNvSpPr>
            <a:spLocks noGrp="1"/>
          </p:cNvSpPr>
          <p:nvPr>
            <p:ph type="ftr" sz="quarter" idx="10"/>
          </p:nvPr>
        </p:nvSpPr>
        <p:spPr/>
        <p:txBody>
          <a:bodyPr/>
          <a:lstStyle/>
          <a:p>
            <a:r>
              <a:rPr lang="en-US"/>
              <a:t>Chapter 1 Introduction</a:t>
            </a:r>
            <a:endParaRPr lang="en-US" dirty="0"/>
          </a:p>
        </p:txBody>
      </p:sp>
      <p:sp>
        <p:nvSpPr>
          <p:cNvPr id="7" name="Date Placeholder 6"/>
          <p:cNvSpPr>
            <a:spLocks noGrp="1"/>
          </p:cNvSpPr>
          <p:nvPr>
            <p:ph type="dt" sz="half" idx="11"/>
          </p:nvPr>
        </p:nvSpPr>
        <p:spPr/>
        <p:txBody>
          <a:bodyPr/>
          <a:lstStyle/>
          <a:p>
            <a:r>
              <a:rPr lang="en-GB"/>
              <a:t>30/10/2014</a:t>
            </a:r>
            <a:endParaRPr lang="en-US"/>
          </a:p>
        </p:txBody>
      </p:sp>
      <p:sp>
        <p:nvSpPr>
          <p:cNvPr id="8" name="Slide Number Placeholder 7"/>
          <p:cNvSpPr>
            <a:spLocks noGrp="1"/>
          </p:cNvSpPr>
          <p:nvPr>
            <p:ph type="sldNum" sz="quarter" idx="12"/>
          </p:nvPr>
        </p:nvSpPr>
        <p:spPr/>
        <p:txBody>
          <a:bodyPr/>
          <a:lstStyle/>
          <a:p>
            <a:fld id="{1D5CD492-2BC6-F348-9965-EC1D86DF57A8}" type="slidenum">
              <a:rPr lang="en-US" smtClean="0"/>
              <a:t>3</a:t>
            </a:fld>
            <a:endParaRPr lang="en-US"/>
          </a:p>
        </p:txBody>
      </p:sp>
    </p:spTree>
    <p:extLst>
      <p:ext uri="{BB962C8B-B14F-4D97-AF65-F5344CB8AC3E}">
        <p14:creationId xmlns:p14="http://schemas.microsoft.com/office/powerpoint/2010/main" val="33454776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Weather information system</a:t>
            </a:r>
          </a:p>
        </p:txBody>
      </p:sp>
      <p:sp>
        <p:nvSpPr>
          <p:cNvPr id="3" name="Content Placeholder 2"/>
          <p:cNvSpPr>
            <a:spLocks noGrp="1"/>
          </p:cNvSpPr>
          <p:nvPr>
            <p:ph idx="1"/>
          </p:nvPr>
        </p:nvSpPr>
        <p:spPr>
          <a:xfrm>
            <a:off x="1807745" y="1600201"/>
            <a:ext cx="8606912" cy="4525963"/>
          </a:xfrm>
        </p:spPr>
        <p:txBody>
          <a:bodyPr>
            <a:normAutofit lnSpcReduction="10000"/>
          </a:bodyPr>
          <a:lstStyle/>
          <a:p>
            <a:r>
              <a:rPr lang="en-GB" dirty="0"/>
              <a:t>	The weather station system </a:t>
            </a:r>
          </a:p>
          <a:p>
            <a:pPr lvl="1"/>
            <a:r>
              <a:rPr lang="en-GB" dirty="0"/>
              <a:t>This is responsible for collecting weather data, carrying out some initial data processing and transmitting it to the data management system.</a:t>
            </a:r>
          </a:p>
          <a:p>
            <a:r>
              <a:rPr lang="en-GB" dirty="0"/>
              <a:t>The data management and archiving system </a:t>
            </a:r>
          </a:p>
          <a:p>
            <a:pPr lvl="1"/>
            <a:r>
              <a:rPr lang="en-GB" dirty="0"/>
              <a:t>This system collects the data from all of the wilderness weather stations, carries out data processing and analysis and archives the data.</a:t>
            </a:r>
          </a:p>
          <a:p>
            <a:r>
              <a:rPr lang="en-GB" dirty="0"/>
              <a:t>The station maintenance system </a:t>
            </a:r>
          </a:p>
          <a:p>
            <a:pPr lvl="1"/>
            <a:r>
              <a:rPr lang="en-GB" dirty="0"/>
              <a:t>This system can communicate by satellite with all wilderness weather stations to monitor the health of these systems and provide reports of problems. </a:t>
            </a:r>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4</a:t>
            </a:fld>
            <a:endParaRPr lang="en-US"/>
          </a:p>
        </p:txBody>
      </p:sp>
    </p:spTree>
    <p:extLst>
      <p:ext uri="{BB962C8B-B14F-4D97-AF65-F5344CB8AC3E}">
        <p14:creationId xmlns:p14="http://schemas.microsoft.com/office/powerpoint/2010/main" val="36199677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software functionality</a:t>
            </a:r>
          </a:p>
        </p:txBody>
      </p:sp>
      <p:sp>
        <p:nvSpPr>
          <p:cNvPr id="3" name="Content Placeholder 2"/>
          <p:cNvSpPr>
            <a:spLocks noGrp="1"/>
          </p:cNvSpPr>
          <p:nvPr>
            <p:ph idx="1"/>
          </p:nvPr>
        </p:nvSpPr>
        <p:spPr/>
        <p:txBody>
          <a:bodyPr/>
          <a:lstStyle/>
          <a:p>
            <a:r>
              <a:rPr lang="en-GB" dirty="0"/>
              <a:t>Monitor the instruments, power and communication hardware and report faults to the management system.</a:t>
            </a:r>
          </a:p>
          <a:p>
            <a:r>
              <a:rPr lang="en-GB" dirty="0"/>
              <a:t>Manage the system power, ensuring that batteries are charged whenever the environmental conditions permit but also that generators are shut down in potentially damaging weather conditions, such as high wind.</a:t>
            </a:r>
          </a:p>
          <a:p>
            <a:r>
              <a:rPr lang="en-GB" dirty="0"/>
              <a:t>Support dynamic reconfiguration where parts of the software are replaced with new versions and where backup instruments are switched into the system in the event of system failure.</a:t>
            </a:r>
          </a:p>
          <a:p>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5</a:t>
            </a:fld>
            <a:endParaRPr lang="en-US"/>
          </a:p>
        </p:txBody>
      </p:sp>
    </p:spTree>
    <p:extLst>
      <p:ext uri="{BB962C8B-B14F-4D97-AF65-F5344CB8AC3E}">
        <p14:creationId xmlns:p14="http://schemas.microsoft.com/office/powerpoint/2010/main" val="5974433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t>System context for the weather station</a:t>
            </a:r>
            <a:r>
              <a:rPr lang="en-GB" sz="2400" dirty="0"/>
              <a:t> </a:t>
            </a:r>
            <a:endParaRPr lang="en-US" sz="2400" dirty="0"/>
          </a:p>
        </p:txBody>
      </p:sp>
      <p:pic>
        <p:nvPicPr>
          <p:cNvPr id="4" name="Content Placeholder 3" descr="7.1 WeatherStatContext.eps"/>
          <p:cNvPicPr>
            <a:picLocks noGrp="1" noChangeAspect="1"/>
          </p:cNvPicPr>
          <p:nvPr>
            <p:ph idx="1"/>
          </p:nvPr>
        </p:nvPicPr>
        <p:blipFill>
          <a:blip r:embed="rId3"/>
          <a:srcRect l="-3566" r="-3566"/>
          <a:stretch>
            <a:fillRect/>
          </a:stretch>
        </p:blipFill>
        <p:spPr>
          <a:xfrm>
            <a:off x="3136713" y="2172297"/>
            <a:ext cx="5629266" cy="3095879"/>
          </a:xfrm>
        </p:spPr>
      </p:pic>
      <p:sp>
        <p:nvSpPr>
          <p:cNvPr id="6" name="Footer Placeholder 5"/>
          <p:cNvSpPr>
            <a:spLocks noGrp="1"/>
          </p:cNvSpPr>
          <p:nvPr>
            <p:ph type="ftr" sz="quarter" idx="11"/>
          </p:nvPr>
        </p:nvSpPr>
        <p:spPr/>
        <p:txBody>
          <a:bodyPr/>
          <a:lstStyle/>
          <a:p>
            <a:r>
              <a:rPr lang="en-US"/>
              <a:t>Chapter 7 Design and Implementation</a:t>
            </a:r>
          </a:p>
        </p:txBody>
      </p:sp>
      <p:sp>
        <p:nvSpPr>
          <p:cNvPr id="5" name="Slide Number Placeholder 4"/>
          <p:cNvSpPr>
            <a:spLocks noGrp="1"/>
          </p:cNvSpPr>
          <p:nvPr>
            <p:ph type="sldNum" sz="quarter" idx="12"/>
          </p:nvPr>
        </p:nvSpPr>
        <p:spPr/>
        <p:txBody>
          <a:bodyPr/>
          <a:lstStyle/>
          <a:p>
            <a:fld id="{EC83099C-5FA5-B04A-B819-64718E2A253A}" type="slidenum">
              <a:rPr lang="en-US" smtClean="0"/>
              <a:pPr/>
              <a:t>6</a:t>
            </a:fld>
            <a:endParaRPr lang="en-US"/>
          </a:p>
        </p:txBody>
      </p:sp>
      <p:sp>
        <p:nvSpPr>
          <p:cNvPr id="3" name="Date Placeholder 2"/>
          <p:cNvSpPr>
            <a:spLocks noGrp="1"/>
          </p:cNvSpPr>
          <p:nvPr>
            <p:ph type="dt" sz="half" idx="10"/>
          </p:nvPr>
        </p:nvSpPr>
        <p:spPr/>
        <p:txBody>
          <a:bodyPr/>
          <a:lstStyle/>
          <a:p>
            <a:r>
              <a:rPr lang="en-GB"/>
              <a:t>30/10/2014</a:t>
            </a:r>
            <a:endParaRPr lang="en-US"/>
          </a:p>
        </p:txBody>
      </p:sp>
    </p:spTree>
    <p:extLst>
      <p:ext uri="{BB962C8B-B14F-4D97-AF65-F5344CB8AC3E}">
        <p14:creationId xmlns:p14="http://schemas.microsoft.com/office/powerpoint/2010/main" val="38035338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Weather station use cases</a:t>
            </a:r>
            <a:r>
              <a:rPr lang="en-GB" dirty="0"/>
              <a:t> </a:t>
            </a:r>
            <a:endParaRPr lang="en-US" dirty="0"/>
          </a:p>
        </p:txBody>
      </p:sp>
      <p:sp>
        <p:nvSpPr>
          <p:cNvPr id="6" name="Footer Placeholder 5"/>
          <p:cNvSpPr>
            <a:spLocks noGrp="1"/>
          </p:cNvSpPr>
          <p:nvPr>
            <p:ph type="ftr" sz="quarter" idx="11"/>
          </p:nvPr>
        </p:nvSpPr>
        <p:spPr/>
        <p:txBody>
          <a:bodyPr/>
          <a:lstStyle/>
          <a:p>
            <a:r>
              <a:rPr lang="en-US"/>
              <a:t>Chapter 7 Design and Implementation</a:t>
            </a:r>
          </a:p>
        </p:txBody>
      </p:sp>
      <p:sp>
        <p:nvSpPr>
          <p:cNvPr id="5" name="Slide Number Placeholder 4"/>
          <p:cNvSpPr>
            <a:spLocks noGrp="1"/>
          </p:cNvSpPr>
          <p:nvPr>
            <p:ph type="sldNum" sz="quarter" idx="12"/>
          </p:nvPr>
        </p:nvSpPr>
        <p:spPr/>
        <p:txBody>
          <a:bodyPr/>
          <a:lstStyle/>
          <a:p>
            <a:fld id="{EC83099C-5FA5-B04A-B819-64718E2A253A}" type="slidenum">
              <a:rPr lang="en-US" smtClean="0"/>
              <a:pPr/>
              <a:t>7</a:t>
            </a:fld>
            <a:endParaRPr lang="en-US"/>
          </a:p>
        </p:txBody>
      </p:sp>
      <p:sp>
        <p:nvSpPr>
          <p:cNvPr id="3" name="Date Placeholder 2"/>
          <p:cNvSpPr>
            <a:spLocks noGrp="1"/>
          </p:cNvSpPr>
          <p:nvPr>
            <p:ph type="dt" sz="half" idx="10"/>
          </p:nvPr>
        </p:nvSpPr>
        <p:spPr/>
        <p:txBody>
          <a:bodyPr/>
          <a:lstStyle/>
          <a:p>
            <a:r>
              <a:rPr lang="en-GB"/>
              <a:t>30/10/2014</a:t>
            </a:r>
            <a:endParaRPr lang="en-US"/>
          </a:p>
        </p:txBody>
      </p:sp>
      <p:pic>
        <p:nvPicPr>
          <p:cNvPr id="11" name="Picture 10" descr="7.2 WS-UseCases.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66096" y="1607931"/>
            <a:ext cx="3277704" cy="4802746"/>
          </a:xfrm>
          <a:prstGeom prst="rect">
            <a:avLst/>
          </a:prstGeom>
        </p:spPr>
      </p:pic>
    </p:spTree>
    <p:extLst>
      <p:ext uri="{BB962C8B-B14F-4D97-AF65-F5344CB8AC3E}">
        <p14:creationId xmlns:p14="http://schemas.microsoft.com/office/powerpoint/2010/main" val="34507411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description—Report weather</a:t>
            </a:r>
            <a:r>
              <a:rPr lang="en-GB" dirty="0"/>
              <a:t> </a:t>
            </a:r>
            <a:endParaRPr lang="en-US" dirty="0"/>
          </a:p>
        </p:txBody>
      </p:sp>
      <p:graphicFrame>
        <p:nvGraphicFramePr>
          <p:cNvPr id="5" name="Content Placeholder 4"/>
          <p:cNvGraphicFramePr>
            <a:graphicFrameLocks noGrp="1"/>
          </p:cNvGraphicFramePr>
          <p:nvPr>
            <p:ph idx="1"/>
          </p:nvPr>
        </p:nvGraphicFramePr>
        <p:xfrm>
          <a:off x="1981200" y="1661727"/>
          <a:ext cx="8229600" cy="4196080"/>
        </p:xfrm>
        <a:graphic>
          <a:graphicData uri="http://schemas.openxmlformats.org/drawingml/2006/table">
            <a:tbl>
              <a:tblPr firstRow="1" bandRow="1">
                <a:tableStyleId>{5C22544A-7EE6-4342-B048-85BDC9FD1C3A}</a:tableStyleId>
              </a:tblPr>
              <a:tblGrid>
                <a:gridCol w="1556034">
                  <a:extLst>
                    <a:ext uri="{9D8B030D-6E8A-4147-A177-3AD203B41FA5}">
                      <a16:colId xmlns:a16="http://schemas.microsoft.com/office/drawing/2014/main" val="20000"/>
                    </a:ext>
                  </a:extLst>
                </a:gridCol>
                <a:gridCol w="6673566">
                  <a:extLst>
                    <a:ext uri="{9D8B030D-6E8A-4147-A177-3AD203B41FA5}">
                      <a16:colId xmlns:a16="http://schemas.microsoft.com/office/drawing/2014/main" val="20001"/>
                    </a:ext>
                  </a:extLst>
                </a:gridCol>
              </a:tblGrid>
              <a:tr h="370840">
                <a:tc>
                  <a:txBody>
                    <a:bodyPr/>
                    <a:lstStyle/>
                    <a:p>
                      <a:r>
                        <a:rPr lang="en-US" sz="1600" dirty="0"/>
                        <a:t>System</a:t>
                      </a:r>
                    </a:p>
                  </a:txBody>
                  <a:tcPr/>
                </a:tc>
                <a:tc>
                  <a:txBody>
                    <a:bodyPr/>
                    <a:lstStyle/>
                    <a:p>
                      <a:r>
                        <a:rPr lang="en-US" sz="1600" dirty="0"/>
                        <a:t>Weather station</a:t>
                      </a:r>
                    </a:p>
                  </a:txBody>
                  <a:tcPr/>
                </a:tc>
                <a:extLst>
                  <a:ext uri="{0D108BD9-81ED-4DB2-BD59-A6C34878D82A}">
                    <a16:rowId xmlns:a16="http://schemas.microsoft.com/office/drawing/2014/main" val="10000"/>
                  </a:ext>
                </a:extLst>
              </a:tr>
              <a:tr h="370840">
                <a:tc>
                  <a:txBody>
                    <a:bodyPr/>
                    <a:lstStyle/>
                    <a:p>
                      <a:r>
                        <a:rPr lang="en-US" sz="1600" dirty="0"/>
                        <a:t>Use case</a:t>
                      </a:r>
                    </a:p>
                  </a:txBody>
                  <a:tcPr/>
                </a:tc>
                <a:tc>
                  <a:txBody>
                    <a:bodyPr/>
                    <a:lstStyle/>
                    <a:p>
                      <a:r>
                        <a:rPr lang="en-US" sz="1600" dirty="0"/>
                        <a:t>Report weather</a:t>
                      </a:r>
                    </a:p>
                  </a:txBody>
                  <a:tcPr/>
                </a:tc>
                <a:extLst>
                  <a:ext uri="{0D108BD9-81ED-4DB2-BD59-A6C34878D82A}">
                    <a16:rowId xmlns:a16="http://schemas.microsoft.com/office/drawing/2014/main" val="10001"/>
                  </a:ext>
                </a:extLst>
              </a:tr>
              <a:tr h="370840">
                <a:tc>
                  <a:txBody>
                    <a:bodyPr/>
                    <a:lstStyle/>
                    <a:p>
                      <a:r>
                        <a:rPr lang="en-US" sz="1600" dirty="0"/>
                        <a:t>Actors</a:t>
                      </a:r>
                    </a:p>
                  </a:txBody>
                  <a:tcPr/>
                </a:tc>
                <a:tc>
                  <a:txBody>
                    <a:bodyPr/>
                    <a:lstStyle/>
                    <a:p>
                      <a:r>
                        <a:rPr lang="en-US" sz="1600" kern="1200" dirty="0">
                          <a:solidFill>
                            <a:schemeClr val="dk1"/>
                          </a:solidFill>
                          <a:latin typeface="+mn-lt"/>
                          <a:ea typeface="+mn-ea"/>
                          <a:cs typeface="+mn-cs"/>
                        </a:rPr>
                        <a:t>Weather information system, Weather station</a:t>
                      </a:r>
                      <a:r>
                        <a:rPr lang="en-GB" sz="1600" dirty="0"/>
                        <a:t> </a:t>
                      </a:r>
                      <a:endParaRPr lang="en-US" sz="1600" dirty="0"/>
                    </a:p>
                  </a:txBody>
                  <a:tcPr/>
                </a:tc>
                <a:extLst>
                  <a:ext uri="{0D108BD9-81ED-4DB2-BD59-A6C34878D82A}">
                    <a16:rowId xmlns:a16="http://schemas.microsoft.com/office/drawing/2014/main" val="10002"/>
                  </a:ext>
                </a:extLst>
              </a:tr>
              <a:tr h="370840">
                <a:tc>
                  <a:txBody>
                    <a:bodyPr/>
                    <a:lstStyle/>
                    <a:p>
                      <a:r>
                        <a:rPr lang="en-US" sz="1600" dirty="0"/>
                        <a:t>Description</a:t>
                      </a:r>
                    </a:p>
                  </a:txBody>
                  <a:tcPr/>
                </a:tc>
                <a:tc>
                  <a:txBody>
                    <a:bodyPr/>
                    <a:lstStyle/>
                    <a:p>
                      <a:r>
                        <a:rPr lang="en-US" sz="1600" kern="1200" dirty="0">
                          <a:solidFill>
                            <a:schemeClr val="dk1"/>
                          </a:solidFill>
                          <a:latin typeface="+mn-lt"/>
                          <a:ea typeface="+mn-ea"/>
                          <a:cs typeface="+mn-cs"/>
                        </a:rPr>
                        <a:t>The weather station sends a summary of the weather data that has been collected from the instruments in the collection period to the weather information system. The data sent are the maximum, minimum, and average ground and air temperatures; the maximum, minimum, and average air pressures; the maximum, minimum, and average wind speeds; the total rainfall; and the wind direction as sampled at five-minute intervals.</a:t>
                      </a:r>
                      <a:r>
                        <a:rPr lang="en-GB" sz="1600" dirty="0"/>
                        <a:t> </a:t>
                      </a:r>
                      <a:endParaRPr lang="en-US" sz="1600" dirty="0"/>
                    </a:p>
                  </a:txBody>
                  <a:tcPr/>
                </a:tc>
                <a:extLst>
                  <a:ext uri="{0D108BD9-81ED-4DB2-BD59-A6C34878D82A}">
                    <a16:rowId xmlns:a16="http://schemas.microsoft.com/office/drawing/2014/main" val="10003"/>
                  </a:ext>
                </a:extLst>
              </a:tr>
              <a:tr h="370840">
                <a:tc>
                  <a:txBody>
                    <a:bodyPr/>
                    <a:lstStyle/>
                    <a:p>
                      <a:r>
                        <a:rPr lang="en-US" sz="1600" dirty="0"/>
                        <a:t>Stimulus</a:t>
                      </a:r>
                    </a:p>
                  </a:txBody>
                  <a:tcPr/>
                </a:tc>
                <a:tc>
                  <a:txBody>
                    <a:bodyPr/>
                    <a:lstStyle/>
                    <a:p>
                      <a:r>
                        <a:rPr lang="en-US" sz="1600" kern="1200" dirty="0">
                          <a:solidFill>
                            <a:schemeClr val="dk1"/>
                          </a:solidFill>
                          <a:latin typeface="+mn-lt"/>
                          <a:ea typeface="+mn-ea"/>
                          <a:cs typeface="+mn-cs"/>
                        </a:rPr>
                        <a:t>The weather information system establishes a satellite communication link with the weather station and requests transmission of the data.</a:t>
                      </a:r>
                      <a:r>
                        <a:rPr lang="en-GB" sz="1600" dirty="0"/>
                        <a:t> </a:t>
                      </a:r>
                      <a:endParaRPr lang="en-US" sz="1600" dirty="0"/>
                    </a:p>
                  </a:txBody>
                  <a:tcPr/>
                </a:tc>
                <a:extLst>
                  <a:ext uri="{0D108BD9-81ED-4DB2-BD59-A6C34878D82A}">
                    <a16:rowId xmlns:a16="http://schemas.microsoft.com/office/drawing/2014/main" val="10004"/>
                  </a:ext>
                </a:extLst>
              </a:tr>
              <a:tr h="370840">
                <a:tc>
                  <a:txBody>
                    <a:bodyPr/>
                    <a:lstStyle/>
                    <a:p>
                      <a:r>
                        <a:rPr lang="en-US" sz="1600" dirty="0"/>
                        <a:t>Response</a:t>
                      </a:r>
                    </a:p>
                  </a:txBody>
                  <a:tcPr/>
                </a:tc>
                <a:tc>
                  <a:txBody>
                    <a:bodyPr/>
                    <a:lstStyle/>
                    <a:p>
                      <a:r>
                        <a:rPr lang="en-US" sz="1600" kern="1200" dirty="0">
                          <a:solidFill>
                            <a:schemeClr val="dk1"/>
                          </a:solidFill>
                          <a:latin typeface="+mn-lt"/>
                          <a:ea typeface="+mn-ea"/>
                          <a:cs typeface="+mn-cs"/>
                        </a:rPr>
                        <a:t>The summarized data is sent to the weather information system.</a:t>
                      </a:r>
                      <a:r>
                        <a:rPr lang="en-GB" sz="1600" dirty="0"/>
                        <a:t> </a:t>
                      </a:r>
                      <a:endParaRPr lang="en-US" sz="1600" dirty="0"/>
                    </a:p>
                  </a:txBody>
                  <a:tcPr/>
                </a:tc>
                <a:extLst>
                  <a:ext uri="{0D108BD9-81ED-4DB2-BD59-A6C34878D82A}">
                    <a16:rowId xmlns:a16="http://schemas.microsoft.com/office/drawing/2014/main" val="10005"/>
                  </a:ext>
                </a:extLst>
              </a:tr>
              <a:tr h="370840">
                <a:tc>
                  <a:txBody>
                    <a:bodyPr/>
                    <a:lstStyle/>
                    <a:p>
                      <a:r>
                        <a:rPr lang="en-US" sz="1600" dirty="0"/>
                        <a:t>Comments</a:t>
                      </a:r>
                    </a:p>
                  </a:txBody>
                  <a:tcPr/>
                </a:tc>
                <a:tc>
                  <a:txBody>
                    <a:bodyPr/>
                    <a:lstStyle/>
                    <a:p>
                      <a:r>
                        <a:rPr lang="en-US" sz="1600" kern="1200" dirty="0">
                          <a:solidFill>
                            <a:schemeClr val="dk1"/>
                          </a:solidFill>
                          <a:latin typeface="+mn-lt"/>
                          <a:ea typeface="+mn-ea"/>
                          <a:cs typeface="+mn-cs"/>
                        </a:rPr>
                        <a:t>Weather stations are usually asked to report once per hour but this frequency may differ from one station to another and may be modified in the future.</a:t>
                      </a:r>
                      <a:r>
                        <a:rPr lang="en-GB" sz="1600" dirty="0"/>
                        <a:t> </a:t>
                      </a:r>
                      <a:endParaRPr lang="en-US" sz="1600" dirty="0"/>
                    </a:p>
                  </a:txBody>
                  <a:tcPr/>
                </a:tc>
                <a:extLst>
                  <a:ext uri="{0D108BD9-81ED-4DB2-BD59-A6C34878D82A}">
                    <a16:rowId xmlns:a16="http://schemas.microsoft.com/office/drawing/2014/main" val="10006"/>
                  </a:ext>
                </a:extLst>
              </a:tr>
            </a:tbl>
          </a:graphicData>
        </a:graphic>
      </p:graphicFrame>
      <p:sp>
        <p:nvSpPr>
          <p:cNvPr id="6" name="Footer Placeholder 5"/>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8</a:t>
            </a:fld>
            <a:endParaRPr lang="en-US"/>
          </a:p>
        </p:txBody>
      </p:sp>
      <p:sp>
        <p:nvSpPr>
          <p:cNvPr id="3" name="Date Placeholder 2"/>
          <p:cNvSpPr>
            <a:spLocks noGrp="1"/>
          </p:cNvSpPr>
          <p:nvPr>
            <p:ph type="dt" sz="half" idx="10"/>
          </p:nvPr>
        </p:nvSpPr>
        <p:spPr/>
        <p:txBody>
          <a:bodyPr/>
          <a:lstStyle/>
          <a:p>
            <a:r>
              <a:rPr lang="en-GB"/>
              <a:t>30/10/2014</a:t>
            </a:r>
            <a:endParaRPr lang="en-US"/>
          </a:p>
        </p:txBody>
      </p:sp>
    </p:spTree>
    <p:extLst>
      <p:ext uri="{BB962C8B-B14F-4D97-AF65-F5344CB8AC3E}">
        <p14:creationId xmlns:p14="http://schemas.microsoft.com/office/powerpoint/2010/main" val="18334074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r>
              <a:rPr lang="en-GB"/>
              <a:t>Architectural design</a:t>
            </a:r>
          </a:p>
        </p:txBody>
      </p:sp>
      <p:sp>
        <p:nvSpPr>
          <p:cNvPr id="120835" name="Rectangle 3"/>
          <p:cNvSpPr>
            <a:spLocks noGrp="1" noChangeArrowheads="1"/>
          </p:cNvSpPr>
          <p:nvPr>
            <p:ph idx="1"/>
          </p:nvPr>
        </p:nvSpPr>
        <p:spPr/>
        <p:txBody>
          <a:bodyPr/>
          <a:lstStyle/>
          <a:p>
            <a:r>
              <a:rPr lang="en-GB" sz="2400" dirty="0"/>
              <a:t>Once interactions between the system and its environment have been understood, you use this information for designing the system architecture.</a:t>
            </a:r>
          </a:p>
          <a:p>
            <a:r>
              <a:rPr lang="en-US" dirty="0"/>
              <a:t>You identify the major components that make up the system and their interactions, and then may organize the components using an architectural pattern such as a layered or client-server model. </a:t>
            </a:r>
          </a:p>
          <a:p>
            <a:r>
              <a:rPr lang="en-US" dirty="0"/>
              <a:t>The weather station is composed of independent subsystems that communicate by broadcasting messages on a common infrastructure.</a:t>
            </a:r>
            <a:endParaRPr lang="en-GB" sz="2400" dirty="0"/>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9</a:t>
            </a:fld>
            <a:endParaRPr lang="en-US"/>
          </a:p>
        </p:txBody>
      </p:sp>
      <p:sp>
        <p:nvSpPr>
          <p:cNvPr id="2" name="Date Placeholder 1"/>
          <p:cNvSpPr>
            <a:spLocks noGrp="1"/>
          </p:cNvSpPr>
          <p:nvPr>
            <p:ph type="dt" sz="half" idx="10"/>
          </p:nvPr>
        </p:nvSpPr>
        <p:spPr/>
        <p:txBody>
          <a:bodyPr/>
          <a:lstStyle/>
          <a:p>
            <a:r>
              <a:rPr lang="en-GB"/>
              <a:t>30/10/2014</a:t>
            </a:r>
            <a:endParaRPr lang="en-US"/>
          </a:p>
        </p:txBody>
      </p:sp>
    </p:spTree>
    <p:extLst>
      <p:ext uri="{BB962C8B-B14F-4D97-AF65-F5344CB8AC3E}">
        <p14:creationId xmlns:p14="http://schemas.microsoft.com/office/powerpoint/2010/main" val="39860659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TotalTime>
  <Words>1410</Words>
  <Application>Microsoft Office PowerPoint</Application>
  <PresentationFormat>Widescreen</PresentationFormat>
  <Paragraphs>218</Paragraphs>
  <Slides>23</Slides>
  <Notes>23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Calibri Light</vt:lpstr>
      <vt:lpstr>Office Theme</vt:lpstr>
      <vt:lpstr>Case studies</vt:lpstr>
      <vt:lpstr>Wilderness weather station</vt:lpstr>
      <vt:lpstr>The weather station’s environment </vt:lpstr>
      <vt:lpstr>Weather information system</vt:lpstr>
      <vt:lpstr>Additional software functionality</vt:lpstr>
      <vt:lpstr>System context for the weather station </vt:lpstr>
      <vt:lpstr>Weather station use cases </vt:lpstr>
      <vt:lpstr>Use case description—Report weather </vt:lpstr>
      <vt:lpstr>Architectural design</vt:lpstr>
      <vt:lpstr>High-level architecture of the weather station </vt:lpstr>
      <vt:lpstr>Architecture of data collection system </vt:lpstr>
      <vt:lpstr>Weather station object classes</vt:lpstr>
      <vt:lpstr>Weather station object classes </vt:lpstr>
      <vt:lpstr>Weather station state diagram </vt:lpstr>
      <vt:lpstr>Weather station interfaces </vt:lpstr>
      <vt:lpstr>The weather station object interface </vt:lpstr>
      <vt:lpstr>Weather station testing</vt:lpstr>
      <vt:lpstr>Collect weather data sequence chart </vt:lpstr>
      <vt:lpstr>Test cases derived from sequence diagram</vt:lpstr>
      <vt:lpstr>Systems and software</vt:lpstr>
      <vt:lpstr>Faults, errors and failures</vt:lpstr>
      <vt:lpstr>Resource access</vt:lpstr>
      <vt:lpstr>Query 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studies</dc:title>
  <dc:creator>Errol O'Brien</dc:creator>
  <cp:lastModifiedBy>Errol O'Brien</cp:lastModifiedBy>
  <cp:revision>3</cp:revision>
  <dcterms:created xsi:type="dcterms:W3CDTF">2018-09-03T23:58:04Z</dcterms:created>
  <dcterms:modified xsi:type="dcterms:W3CDTF">2018-09-04T00:20:50Z</dcterms:modified>
</cp:coreProperties>
</file>