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4" r:id="rId5"/>
    <p:sldId id="258" r:id="rId6"/>
    <p:sldId id="265" r:id="rId7"/>
    <p:sldId id="266" r:id="rId8"/>
    <p:sldId id="259" r:id="rId9"/>
    <p:sldId id="260" r:id="rId10"/>
    <p:sldId id="267" r:id="rId11"/>
    <p:sldId id="261" r:id="rId12"/>
    <p:sldId id="268" r:id="rId13"/>
    <p:sldId id="269" r:id="rId14"/>
    <p:sldId id="270" r:id="rId15"/>
    <p:sldId id="271" r:id="rId16"/>
    <p:sldId id="273" r:id="rId17"/>
    <p:sldId id="272" r:id="rId18"/>
    <p:sldId id="274" r:id="rId19"/>
    <p:sldId id="263" r:id="rId2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7CA"/>
    <a:srgbClr val="FFFAF0"/>
    <a:srgbClr val="005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89436E-1D78-C801-E6CD-D848548DD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DBB4AE-E802-2F3D-F26B-04469A13A4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885CA4-5F03-FAD2-9A4E-BA222634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00138C-4219-6156-8956-4A4F309D3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6A2DDC-6C6B-71D4-CFDF-B8B55D84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9579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0C3CAD-95E9-920C-E23E-08346C91E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F233A2-23BE-5DAC-0A3B-DFA9B7375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383A6A-7A0B-3C6F-0DE6-47112758D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FCA14C-B16F-0A58-CEC3-AE3E45EB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179DE-C648-76C2-AB2D-53A0EA59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392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9242BB-13D0-D235-C8FF-894315B32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A418E92-C83F-E274-7BF2-708C0DC66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A20A01-3D74-4EBE-3E73-5A85B134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EBA2D3-C8EE-2961-6FE9-489E45CB7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74FCC2-55B2-B3A9-2847-D8F71C16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13492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A97455-BF86-0BB9-EE5B-7343D6D6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929645-C550-664C-2361-683133245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DEF0C9-59B1-46AA-FDF0-976151715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860D25-EC80-E42D-9C49-AE22A0F1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8A2B48-4AEE-A8D3-8904-AEC54F66D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391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B0104-B844-4324-6357-7573DE5AF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6632BE-D7CF-5DCC-00CE-2C9C4F304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071661-71C2-1290-527B-7BBB65877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8031CA-7238-FF20-A6D5-460A69BE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E75DD1-6930-C987-9362-03E408CF1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13083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94708-EE17-12FD-D1D9-D1B41234E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0B4751-0B6D-667F-94E2-A5532947AC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8FF5CA-7418-8882-3B85-CB14BF438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8BEF0E-3870-FBC0-350C-B3719975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BCA442B-59E9-072B-7E8E-F91CD698E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87EFAB-58C2-41F4-0003-71A56390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5949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D74B3-CEF7-42DD-48C7-8F21BF241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6D729D-B2B7-E9DF-1F0D-B85919B92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DECDB68-7FD5-97DD-FD17-81A405792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02EF58-260A-2348-07D5-5C7902DC1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8DAA044-1C1A-5A06-4004-A94A8BDC5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4FFF85F-1D85-45AB-B661-19D29CD5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3FAB97D-C44E-CADF-1DEF-3686D496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EDE191B-0C31-01CD-74CD-70F25DEC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946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7A3E5-6FAE-5F45-8530-3B0CAB33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01206E-EFCD-E2FC-34AE-74568BE9A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9C03CA-798B-9140-F3AB-AB37AD05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6152CA8-AA70-4DA7-65B6-4A781732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4617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06FC32-54D4-BBEF-2D3D-EB25B6A0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983B4B-236A-AB17-A675-415DC697E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43D4B2-145D-DE88-E74C-F696B034B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3973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90828-478B-F639-F23A-FD1D77AE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25D84A-E971-9ECE-F0FF-B7A49D0E2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78E2A13-1D3C-9324-C9C1-2EDF210A9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88C726-9A73-2556-7353-6DF345588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A14250-7841-1A61-E137-4A377B92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59EE9C-55FA-18AB-C412-F6368F69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573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F602F4-A3D9-A084-D251-12A00DFD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4BC88D-394D-1231-4F17-33907BD0ED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6E272B-155D-1578-C93B-7A9045437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0F025C-516E-0C7D-C9D4-0A0A91776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D4415-CDC5-8543-8E64-9960E752CE73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5F34F5-EAA8-C4C8-F96A-123ACB61B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B833DD-95EE-DCE8-76AA-42416437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184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E41FB4D-5F2A-8AE7-DF64-858D12C4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16259D-EA89-33C3-307F-C49013582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41BB666-9CB5-0CED-BD5D-A97F83968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D4415-CDC5-8543-8E64-9960E752CE73}" type="datetimeFigureOut">
              <a:rPr lang="es-CO" smtClean="0"/>
              <a:t>5/11/2024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A95792-3B23-796F-F715-CB199ED746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4B1B15-7EC4-659D-FF33-3D75FF3800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4D7C-DC9C-FE4D-B15C-D947FA42A43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060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32498B5F-92CA-731A-023A-C0A3A455FB99}"/>
              </a:ext>
            </a:extLst>
          </p:cNvPr>
          <p:cNvSpPr txBox="1"/>
          <p:nvPr/>
        </p:nvSpPr>
        <p:spPr>
          <a:xfrm>
            <a:off x="6053559" y="361130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9DEAB05-D598-71E2-1193-8475BA138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091" y="1721505"/>
            <a:ext cx="5086935" cy="315239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172C8C5-C7B2-7664-DEA4-3E72755E2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564" y="2178356"/>
            <a:ext cx="10623451" cy="585672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BDD7A487-655E-2082-EA18-429B8A2F8D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911" y="2955553"/>
            <a:ext cx="10096130" cy="102508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 sz="3200" b="1" dirty="0">
                <a:solidFill>
                  <a:srgbClr val="00505E"/>
                </a:solidFill>
              </a:rPr>
              <a:t>Plataforma para la Evaluación Ética Automatizada de Proyectos Tecnológicos usando un Agente IA</a:t>
            </a:r>
            <a:endParaRPr lang="es-CO" sz="3200" b="1" dirty="0">
              <a:solidFill>
                <a:srgbClr val="00505E"/>
              </a:solidFill>
            </a:endParaRP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62057131-9660-811F-28BE-AABB91BB8237}"/>
              </a:ext>
            </a:extLst>
          </p:cNvPr>
          <p:cNvSpPr txBox="1">
            <a:spLocks/>
          </p:cNvSpPr>
          <p:nvPr/>
        </p:nvSpPr>
        <p:spPr>
          <a:xfrm>
            <a:off x="1573924" y="4064306"/>
            <a:ext cx="9144000" cy="556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3200" b="1" dirty="0">
                <a:solidFill>
                  <a:srgbClr val="00505E"/>
                </a:solidFill>
              </a:rPr>
              <a:t>Juan Carlos Vega Rueda</a:t>
            </a:r>
          </a:p>
        </p:txBody>
      </p:sp>
      <p:sp>
        <p:nvSpPr>
          <p:cNvPr id="12" name="Subtítulo 2">
            <a:extLst>
              <a:ext uri="{FF2B5EF4-FFF2-40B4-BE49-F238E27FC236}">
                <a16:creationId xmlns:a16="http://schemas.microsoft.com/office/drawing/2014/main" id="{546A25B6-703A-9332-E1D5-EDCA4FAEC413}"/>
              </a:ext>
            </a:extLst>
          </p:cNvPr>
          <p:cNvSpPr txBox="1">
            <a:spLocks/>
          </p:cNvSpPr>
          <p:nvPr/>
        </p:nvSpPr>
        <p:spPr>
          <a:xfrm>
            <a:off x="1524000" y="4918662"/>
            <a:ext cx="9144000" cy="13421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b="1" dirty="0">
                <a:solidFill>
                  <a:srgbClr val="00505E"/>
                </a:solidFill>
              </a:rPr>
              <a:t>Maestría en Inteligencia Artificial</a:t>
            </a:r>
          </a:p>
          <a:p>
            <a:r>
              <a:rPr lang="es-CO" b="1" dirty="0">
                <a:solidFill>
                  <a:srgbClr val="00505E"/>
                </a:solidFill>
              </a:rPr>
              <a:t>Universidad De La Salle</a:t>
            </a:r>
          </a:p>
        </p:txBody>
      </p:sp>
    </p:spTree>
    <p:extLst>
      <p:ext uri="{BB962C8B-B14F-4D97-AF65-F5344CB8AC3E}">
        <p14:creationId xmlns:p14="http://schemas.microsoft.com/office/powerpoint/2010/main" val="1807371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5F368-33D0-D9DF-E8FE-35C3B0464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5C939D0-9168-3D6E-9560-E05DC2BD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3D7C8759-97A7-40EE-7D58-E2D88320ACE3}"/>
              </a:ext>
            </a:extLst>
          </p:cNvPr>
          <p:cNvSpPr txBox="1"/>
          <p:nvPr/>
        </p:nvSpPr>
        <p:spPr>
          <a:xfrm>
            <a:off x="1155164" y="3198167"/>
            <a:ext cx="42939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/>
              <a:t>Exacerbación de Desigualdades</a:t>
            </a:r>
          </a:p>
          <a:p>
            <a:r>
              <a:rPr lang="es-CO" sz="2400" b="1" dirty="0"/>
              <a:t>Desplazamiento Laboral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BFD8907-5614-A4E9-E9DC-33104E577F5F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Consecuencias Sociales</a:t>
            </a:r>
            <a:endParaRPr lang="es-CO" sz="24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898FC21-8197-3AD6-6A1A-F72A697BF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2756" y="2121365"/>
            <a:ext cx="5057947" cy="296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64D2777-CDB4-B5FB-507B-F853D0F04603}"/>
              </a:ext>
            </a:extLst>
          </p:cNvPr>
          <p:cNvSpPr txBox="1"/>
          <p:nvPr/>
        </p:nvSpPr>
        <p:spPr>
          <a:xfrm>
            <a:off x="6412755" y="5105972"/>
            <a:ext cx="53658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https://www.imf.org/es/Blogs/Articles/2020/12/02/blog-how-artificial-intelligence-could-widen-the-gap-between-rich-and-poor-nations</a:t>
            </a:r>
          </a:p>
        </p:txBody>
      </p:sp>
    </p:spTree>
    <p:extLst>
      <p:ext uri="{BB962C8B-B14F-4D97-AF65-F5344CB8AC3E}">
        <p14:creationId xmlns:p14="http://schemas.microsoft.com/office/powerpoint/2010/main" val="2936490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335D30-3D16-164B-65F0-BA483DFE1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2308401-3D4D-8151-C826-6486003B7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DDEEAE3-6EAF-4344-9A8E-0E58B0B147A2}"/>
              </a:ext>
            </a:extLst>
          </p:cNvPr>
          <p:cNvSpPr txBox="1"/>
          <p:nvPr/>
        </p:nvSpPr>
        <p:spPr>
          <a:xfrm>
            <a:off x="1155164" y="3198167"/>
            <a:ext cx="42939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/>
              <a:t>Concentración de Riqueza</a:t>
            </a:r>
          </a:p>
          <a:p>
            <a:r>
              <a:rPr lang="es-CO" sz="2400" b="1" dirty="0"/>
              <a:t>Disrupción de Mercados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61AC8D-1C84-0CC3-5683-BE74FD84DAED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Consecuencias Económicas</a:t>
            </a:r>
            <a:endParaRPr lang="es-CO" sz="2400" b="1" dirty="0"/>
          </a:p>
        </p:txBody>
      </p:sp>
      <p:pic>
        <p:nvPicPr>
          <p:cNvPr id="3074" name="Picture 2" descr="Disrupción de Mercados: La IA transformando sectores enteros, chatbots reemplazando agentes humanos, impacto en empleo y calidad del servicio">
            <a:extLst>
              <a:ext uri="{FF2B5EF4-FFF2-40B4-BE49-F238E27FC236}">
                <a16:creationId xmlns:a16="http://schemas.microsoft.com/office/drawing/2014/main" id="{085AE865-F31B-4EDD-7F39-4C5BEF160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951" y="1982755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E1A1498-3C90-9153-9C80-39CCCA069108}"/>
              </a:ext>
            </a:extLst>
          </p:cNvPr>
          <p:cNvSpPr txBox="1"/>
          <p:nvPr/>
        </p:nvSpPr>
        <p:spPr>
          <a:xfrm>
            <a:off x="7083063" y="5402424"/>
            <a:ext cx="19127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Imagen generada por IA</a:t>
            </a:r>
          </a:p>
        </p:txBody>
      </p:sp>
    </p:spTree>
    <p:extLst>
      <p:ext uri="{BB962C8B-B14F-4D97-AF65-F5344CB8AC3E}">
        <p14:creationId xmlns:p14="http://schemas.microsoft.com/office/powerpoint/2010/main" val="1322598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107546-90C3-CCC4-2E3A-4727B376F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E30A058-B25E-797A-8765-69FA879B0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78652A9-46FE-C13E-2036-EE375186A9CE}"/>
              </a:ext>
            </a:extLst>
          </p:cNvPr>
          <p:cNvSpPr txBox="1"/>
          <p:nvPr/>
        </p:nvSpPr>
        <p:spPr>
          <a:xfrm>
            <a:off x="623319" y="2993658"/>
            <a:ext cx="1106793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s-MX" sz="2400" b="1" dirty="0"/>
              <a:t>Diseñar un prototipo de plataforma de IA que permita a desarrolladores o evaluadores auditar proyectos tecnológicos de forma automática y continua, identificando los riesgos éticos asociados y generando recomendaciones para mitigar estos riesgos.</a:t>
            </a:r>
            <a:endParaRPr lang="es-CO" sz="2400" b="1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588C03A-CE59-C568-0882-40E01A7C03CB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OBJETIVO PROPUESTA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927948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4F22C0-70CE-A06E-6C06-DA5A57A5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E410F91-AB7A-EEB8-315D-2E587C4A3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B868E15-8538-54C3-79CD-D19D2BADDED6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CO" dirty="0"/>
              <a:t>Posibles Criterios Éticos de Evaluación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529B0B1-025E-525B-F2F5-04642550A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244" y="2887267"/>
            <a:ext cx="11299371" cy="1754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Equidad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s-CO" dirty="0">
                <a:solidFill>
                  <a:schemeClr val="tx1"/>
                </a:solidFill>
                <a:latin typeface="Arial" panose="020B0604020202020204" pitchFamily="34" charset="0"/>
              </a:rPr>
              <a:t>Asegurar que los modelos de IA no produzcan resultados injustos o sesgados para ningún grupo.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Transparencia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Evalúa la claridad en la comunicación de decisiones para que los usuarios puedan entenderlas y auditarlas.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Privacidad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Verifica el manejo seguro de datos personales y el cumplimiento de normativas.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Impacto Social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Analiza el efecto del proyecto en el bienestar social y la equidad.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Seguridad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Examina la protección contra ciberataques y el riesgo de uso indebido. </a:t>
            </a:r>
          </a:p>
        </p:txBody>
      </p:sp>
    </p:spTree>
    <p:extLst>
      <p:ext uri="{BB962C8B-B14F-4D97-AF65-F5344CB8AC3E}">
        <p14:creationId xmlns:p14="http://schemas.microsoft.com/office/powerpoint/2010/main" val="718037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569BE2-7E8A-56DD-86B3-2B10D597A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4FB740F-2748-11F8-3C51-C178D6859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100822E1-73D3-2375-8715-0E6227A41DAD}"/>
              </a:ext>
            </a:extLst>
          </p:cNvPr>
          <p:cNvSpPr txBox="1"/>
          <p:nvPr/>
        </p:nvSpPr>
        <p:spPr>
          <a:xfrm>
            <a:off x="356564" y="1876041"/>
            <a:ext cx="6268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MX" dirty="0"/>
              <a:t>Recopilación de Datos para el Entrenamiento</a:t>
            </a:r>
            <a:endParaRPr lang="es-CO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8091EE0-5C95-FA05-6821-A822AC75C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4" y="3105625"/>
            <a:ext cx="9677649" cy="1200329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Estudios de Caso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Evaluaciones éticas de proyectos en sectores como salud y finanzas.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Normativas Éticas y Regulatorias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Guías éticas de IA, como las de la Unión Europea.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Documentación Técnica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Informes detallados sobre el funcionamiento de los sistemas.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Recomendaciones de Expertos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Reportes de comités de ética y análisis de riesgos en IA. </a:t>
            </a:r>
          </a:p>
        </p:txBody>
      </p:sp>
    </p:spTree>
    <p:extLst>
      <p:ext uri="{BB962C8B-B14F-4D97-AF65-F5344CB8AC3E}">
        <p14:creationId xmlns:p14="http://schemas.microsoft.com/office/powerpoint/2010/main" val="270650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407A3C-A6F7-F8DE-FBB6-5BE8479B2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B940868-33A2-BD22-2444-E4BC38BA6B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F1CB7D9F-23E3-8DEA-9529-FF2EF1B6F377}"/>
              </a:ext>
            </a:extLst>
          </p:cNvPr>
          <p:cNvSpPr txBox="1"/>
          <p:nvPr/>
        </p:nvSpPr>
        <p:spPr>
          <a:xfrm>
            <a:off x="356564" y="1876041"/>
            <a:ext cx="6268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MX" dirty="0"/>
              <a:t>Algoritmos que se utilizarían en el Agente IA</a:t>
            </a:r>
            <a:endParaRPr lang="es-C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9870DE3-7BD0-D56F-2595-FDC01ED5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89" y="2567809"/>
            <a:ext cx="10120022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Modelos Supervisados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Clasificación de proyectos por riesgo ético (alto, medio, bajo) con algoritmos como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Forest, SVM, y Redes Neuronales.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Modelos No Supervisados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K-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para agrupar proyectos con riesgos éticos similares.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y Deep </a:t>
            </a:r>
            <a:r>
              <a:rPr kumimoji="0" lang="es-CO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 de modelos avanzados de lenguaje (LLM) para analizar informes extensos y extraer información relevante. </a:t>
            </a:r>
          </a:p>
        </p:txBody>
      </p:sp>
    </p:spTree>
    <p:extLst>
      <p:ext uri="{BB962C8B-B14F-4D97-AF65-F5344CB8AC3E}">
        <p14:creationId xmlns:p14="http://schemas.microsoft.com/office/powerpoint/2010/main" val="41895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5C52EA-8262-E2D3-4EFF-B71C17ABB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D5B528C-4B88-35FA-B9E6-1F35C1B22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8748061-BC0C-A300-A9D1-20F6DD2B5F32}"/>
              </a:ext>
            </a:extLst>
          </p:cNvPr>
          <p:cNvSpPr txBox="1"/>
          <p:nvPr/>
        </p:nvSpPr>
        <p:spPr>
          <a:xfrm>
            <a:off x="356564" y="1876041"/>
            <a:ext cx="6268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MX" dirty="0"/>
              <a:t>Algoritmos que se utilizarían en el Agente IA</a:t>
            </a:r>
            <a:endParaRPr lang="es-C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ECC9BDB-AD12-308B-4132-646CAD3FF5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989" y="2567809"/>
            <a:ext cx="10120022" cy="230832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Modelos Supervisados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Clasificación de proyectos por riesgo ético (alto, medio, bajo) con algoritmos como 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Forest, SVM, y Redes Neuronales.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Modelos No Supervisados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K-</a:t>
            </a:r>
            <a:r>
              <a:rPr kumimoji="0" lang="es-CO" altLang="es-CO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means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para agrupar proyectos con riesgos éticos similares.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 y Deep </a:t>
            </a:r>
            <a:r>
              <a:rPr kumimoji="0" lang="es-CO" altLang="es-CO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Uso de modelos avanzados de lenguaje (LLM) para analizar informes extensos y extraer información relevante. </a:t>
            </a:r>
          </a:p>
        </p:txBody>
      </p:sp>
    </p:spTree>
    <p:extLst>
      <p:ext uri="{BB962C8B-B14F-4D97-AF65-F5344CB8AC3E}">
        <p14:creationId xmlns:p14="http://schemas.microsoft.com/office/powerpoint/2010/main" val="2877195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2DCBFE-2B03-23E7-25BF-56A371DC8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BB96D89-D5BA-97F5-C489-589778D34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212A2FAF-FE20-9CBC-6445-CF6A9EC9D7FC}"/>
              </a:ext>
            </a:extLst>
          </p:cNvPr>
          <p:cNvSpPr txBox="1"/>
          <p:nvPr/>
        </p:nvSpPr>
        <p:spPr>
          <a:xfrm>
            <a:off x="628261" y="2334893"/>
            <a:ext cx="109354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MX" b="1" dirty="0"/>
              <a:t>Necesidad y Relevancia: </a:t>
            </a:r>
            <a:r>
              <a:rPr lang="es-MX" dirty="0"/>
              <a:t>Existe una creciente necesidad de herramientas que puedan evaluar de forma consistente los riesgos éticos en el desarrollo de proyectos de IA. Esto es crucial para que las empresas y organizaciones cumplan con normativas éticas y reduzcan riesgos de sesgos, falta de transparencia y consecuencias no intencionadas.</a:t>
            </a:r>
          </a:p>
          <a:p>
            <a:pPr marL="342900" indent="-342900">
              <a:buAutoNum type="arabicPeriod"/>
            </a:pPr>
            <a:r>
              <a:rPr lang="es-MX" b="1" dirty="0"/>
              <a:t>Automatización del Proceso Ético</a:t>
            </a:r>
            <a:r>
              <a:rPr lang="es-MX" dirty="0"/>
              <a:t>: Una plataforma basada en IA permite que la evaluación ética sea menos subjetiva y más repetible. Esto podría facilitar que los equipos de desarrollo tecnológico apliquen principios éticos de manera más sistemática en lugar de depender exclusivamente de evaluaciones manuales.</a:t>
            </a:r>
          </a:p>
          <a:p>
            <a:pPr marL="342900" indent="-342900">
              <a:buAutoNum type="arabicPeriod"/>
            </a:pPr>
            <a:r>
              <a:rPr lang="es-MX" b="1" dirty="0"/>
              <a:t>Detección Temprana de Riesgos Éticos</a:t>
            </a:r>
            <a:r>
              <a:rPr lang="es-MX" dirty="0"/>
              <a:t>: Implementar una plataforma de este tipo podría facilitar la identificación temprana de sesgos, inequidades, y fallos éticos que a menudo pasan desapercibidos en las etapas iniciales de desarrollo.</a:t>
            </a:r>
          </a:p>
          <a:p>
            <a:pPr marL="342900" indent="-342900">
              <a:buAutoNum type="arabicPeriod"/>
            </a:pPr>
            <a:r>
              <a:rPr lang="es-MX" b="1" dirty="0"/>
              <a:t>Adaptabilidad y Personalización</a:t>
            </a:r>
            <a:r>
              <a:rPr lang="es-MX" dirty="0"/>
              <a:t>: La plataforma podría ajustarse a diferentes tipos de proyectos y contextos tecnológicos, considerando regulaciones y estándares específicos en distintos sectores. 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A1AD892-1F78-98E2-0D17-25E827FD1207}"/>
              </a:ext>
            </a:extLst>
          </p:cNvPr>
          <p:cNvSpPr txBox="1"/>
          <p:nvPr/>
        </p:nvSpPr>
        <p:spPr>
          <a:xfrm>
            <a:off x="356564" y="1876041"/>
            <a:ext cx="6268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MX" dirty="0"/>
              <a:t>Conclusiones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4740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C0A283-2548-D3D3-4C21-F92A8BACA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AD9C00C-282B-C247-76A9-D6B088EE0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15EF37AC-2E3C-93A9-E2F3-2897D2A8D37F}"/>
              </a:ext>
            </a:extLst>
          </p:cNvPr>
          <p:cNvSpPr txBox="1"/>
          <p:nvPr/>
        </p:nvSpPr>
        <p:spPr>
          <a:xfrm>
            <a:off x="627989" y="2733094"/>
            <a:ext cx="61553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MX" dirty="0"/>
              <a:t>Reducción de Sesgos y Discriminación en Proyectos de IA</a:t>
            </a:r>
          </a:p>
          <a:p>
            <a:pPr marL="342900" indent="-342900">
              <a:buAutoNum type="arabicPeriod"/>
            </a:pPr>
            <a:r>
              <a:rPr lang="es-MX" dirty="0"/>
              <a:t>Aumento de Transparencia y </a:t>
            </a:r>
            <a:r>
              <a:rPr lang="es-MX" dirty="0" err="1"/>
              <a:t>Explicabilidad</a:t>
            </a:r>
            <a:endParaRPr lang="es-MX" dirty="0"/>
          </a:p>
          <a:p>
            <a:pPr marL="342900" indent="-342900">
              <a:buAutoNum type="arabicPeriod"/>
            </a:pPr>
            <a:r>
              <a:rPr lang="es-MX" dirty="0"/>
              <a:t>Integración con Procesos de Desarrollo</a:t>
            </a:r>
          </a:p>
          <a:p>
            <a:pPr marL="342900" indent="-342900">
              <a:buAutoNum type="arabicPeriod"/>
            </a:pPr>
            <a:r>
              <a:rPr lang="es-MX" dirty="0"/>
              <a:t>Cumplimiento con Normativas Internacionales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0794B13-6D62-823A-18EE-8A31BBCD15A7}"/>
              </a:ext>
            </a:extLst>
          </p:cNvPr>
          <p:cNvSpPr txBox="1"/>
          <p:nvPr/>
        </p:nvSpPr>
        <p:spPr>
          <a:xfrm>
            <a:off x="345401" y="1915722"/>
            <a:ext cx="62681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/>
            </a:lvl1pPr>
          </a:lstStyle>
          <a:p>
            <a:r>
              <a:rPr lang="es-MX" dirty="0"/>
              <a:t>Resultados Deseados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44551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0F395E-0438-71A1-4300-4D87C2546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08B3E7B-DE84-2846-7BB4-9E794F4DD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59AFEEF5-DCED-F048-CB68-CE74522A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5164" y="2060308"/>
            <a:ext cx="10045959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Floridi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Cowls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Beltrametti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M., Chatila, R.,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Chazerand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Dignum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V., ... &amp;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Vayena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E. (2018). AI4People—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Good AI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Society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Opportunities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Minds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Machines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28(4), 689-707.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Pasquale, F. (2019).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Silicon Valley Sets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Federal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Surveillance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Harvard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Law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131, 222-239.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Benjamin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 (2019).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Race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Abolitionist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New Jim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Polity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Eubanks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V. (2018).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Automating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Inequality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High-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Tools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Police, and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Punish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Poor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St.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Martin's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Whittlestone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J.,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Nyrup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Alexandrova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A., &amp;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Dihal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K. (2019).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Ethical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Societal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Implications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Data, and Artificial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Intelligence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Roadmap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Nuffield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Foundation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Jobin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A.,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Ienca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M., &amp;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Vayena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E. (2019).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Global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Landscape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Ethics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Guidelines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Machine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Intelligence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1(9), 389-399.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Binns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R. (2020).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Apparent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Conflict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Individual and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Group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Fairness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Proceedings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2020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Conference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Fairness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Accountability</a:t>
            </a:r>
            <a:r>
              <a:rPr kumimoji="0" lang="es-CO" altLang="es-CO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s-CO" altLang="es-CO" sz="16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Transparency</a:t>
            </a:r>
            <a:r>
              <a:rPr kumimoji="0" lang="es-CO" altLang="es-CO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514-524.</a:t>
            </a:r>
          </a:p>
        </p:txBody>
      </p:sp>
    </p:spTree>
    <p:extLst>
      <p:ext uri="{BB962C8B-B14F-4D97-AF65-F5344CB8AC3E}">
        <p14:creationId xmlns:p14="http://schemas.microsoft.com/office/powerpoint/2010/main" val="267532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2">
            <a:extLst>
              <a:ext uri="{FF2B5EF4-FFF2-40B4-BE49-F238E27FC236}">
                <a16:creationId xmlns:a16="http://schemas.microsoft.com/office/drawing/2014/main" id="{920F8205-E7C4-9ECE-B6E3-0773F751DA32}"/>
              </a:ext>
            </a:extLst>
          </p:cNvPr>
          <p:cNvSpPr txBox="1">
            <a:spLocks/>
          </p:cNvSpPr>
          <p:nvPr/>
        </p:nvSpPr>
        <p:spPr>
          <a:xfrm>
            <a:off x="560173" y="2335428"/>
            <a:ext cx="9144000" cy="556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CO" sz="2400" dirty="0">
                <a:solidFill>
                  <a:srgbClr val="00505E"/>
                </a:solidFill>
              </a:rPr>
              <a:t>Contenido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3279926-C01E-B310-B772-3AAAC317B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04D87C60-EAE4-A661-5875-6C45A49557E0}"/>
              </a:ext>
            </a:extLst>
          </p:cNvPr>
          <p:cNvSpPr txBox="1"/>
          <p:nvPr/>
        </p:nvSpPr>
        <p:spPr>
          <a:xfrm>
            <a:off x="1155164" y="3143641"/>
            <a:ext cx="615536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s-MX" dirty="0"/>
              <a:t>Contexto y Motivación</a:t>
            </a:r>
          </a:p>
          <a:p>
            <a:pPr marL="342900" indent="-342900">
              <a:buAutoNum type="arabicPeriod"/>
            </a:pPr>
            <a:r>
              <a:rPr lang="es-MX" dirty="0"/>
              <a:t>Causas</a:t>
            </a:r>
          </a:p>
          <a:p>
            <a:pPr marL="342900" indent="-342900">
              <a:buAutoNum type="arabicPeriod"/>
            </a:pPr>
            <a:r>
              <a:rPr lang="es-MX" dirty="0"/>
              <a:t>Consecuencias</a:t>
            </a:r>
          </a:p>
          <a:p>
            <a:pPr marL="342900" indent="-342900">
              <a:buAutoNum type="arabicPeriod"/>
            </a:pPr>
            <a:r>
              <a:rPr lang="es-MX" dirty="0"/>
              <a:t>Propuesta y Metodología</a:t>
            </a:r>
          </a:p>
          <a:p>
            <a:pPr marL="342900" indent="-342900">
              <a:buAutoNum type="arabicPeriod"/>
            </a:pPr>
            <a:r>
              <a:rPr lang="es-MX" dirty="0"/>
              <a:t>Conclusiones</a:t>
            </a:r>
          </a:p>
          <a:p>
            <a:pPr marL="342900" indent="-342900">
              <a:buAutoNum type="arabicPeriod"/>
            </a:pPr>
            <a:r>
              <a:rPr lang="es-MX" dirty="0"/>
              <a:t>Resultados deseados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053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C95078-519B-2728-112F-C27265C52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A12A7F9-BE79-8FFB-123E-6357623AE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A29EB28-29D1-23B4-9769-650281C490ED}"/>
              </a:ext>
            </a:extLst>
          </p:cNvPr>
          <p:cNvSpPr txBox="1"/>
          <p:nvPr/>
        </p:nvSpPr>
        <p:spPr>
          <a:xfrm>
            <a:off x="784274" y="2762061"/>
            <a:ext cx="1062345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/>
              <a:t>"La inteligencia artificial plantea una serie de retos éticos sin precedentes, que van desde la equidad y privacidad hasta el impacto social y la autonomía humana" (</a:t>
            </a:r>
            <a:r>
              <a:rPr lang="es-MX" sz="3200" dirty="0" err="1"/>
              <a:t>Floridi</a:t>
            </a:r>
            <a:r>
              <a:rPr lang="es-MX" sz="3200" dirty="0"/>
              <a:t> et al., 2018).</a:t>
            </a:r>
            <a:endParaRPr lang="es-CO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CB7FB5-D32B-56B4-59D8-7E5D0075CA99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Contexto y Motivación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241960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D5569D-38D5-B141-2D6F-B0DCE08F2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6FF697C-794B-E3C4-EBCF-F211C615F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47ADF22-779C-39DB-1A94-BC1C0478729C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Contexto y Motivación</a:t>
            </a:r>
            <a:endParaRPr lang="es-CO" sz="2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347E1E0-277F-42A8-7CAA-6935CDF2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685" y="2364932"/>
            <a:ext cx="6878010" cy="182905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A5DF8FFA-78AF-1368-8252-2175E4800163}"/>
              </a:ext>
            </a:extLst>
          </p:cNvPr>
          <p:cNvSpPr txBox="1"/>
          <p:nvPr/>
        </p:nvSpPr>
        <p:spPr>
          <a:xfrm>
            <a:off x="4204185" y="4221213"/>
            <a:ext cx="60943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https://www.dw.com/es/las-cortes-de-china-ya-utilizan-inteligencia-artificial-para-resolver-casos/a-64471873</a:t>
            </a:r>
          </a:p>
        </p:txBody>
      </p:sp>
    </p:spTree>
    <p:extLst>
      <p:ext uri="{BB962C8B-B14F-4D97-AF65-F5344CB8AC3E}">
        <p14:creationId xmlns:p14="http://schemas.microsoft.com/office/powerpoint/2010/main" val="396752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E72A6F-7D7C-B15B-ED9C-78296F48B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DC7CE58-878F-8FE0-CCFE-BECD285A4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5D80A95-67DD-80E9-C349-7C6B9977B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6809" y="1791477"/>
            <a:ext cx="2758142" cy="371132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04C8AF1-8148-27EB-1691-CF7CF8182FC7}"/>
              </a:ext>
            </a:extLst>
          </p:cNvPr>
          <p:cNvSpPr txBox="1"/>
          <p:nvPr/>
        </p:nvSpPr>
        <p:spPr>
          <a:xfrm>
            <a:off x="3051988" y="5523668"/>
            <a:ext cx="3414901" cy="440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00" dirty="0"/>
              <a:t>https://www.amnesty.org/es/latest/news/2019/07/the-great-hack-facebook-cambridge-analytica/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7DCF97A-F638-2A8C-FA72-AF06231449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643" y="1694242"/>
            <a:ext cx="3515216" cy="390579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6C5C577-1874-DA62-CF41-C9106788E160}"/>
              </a:ext>
            </a:extLst>
          </p:cNvPr>
          <p:cNvSpPr txBox="1"/>
          <p:nvPr/>
        </p:nvSpPr>
        <p:spPr>
          <a:xfrm>
            <a:off x="6506827" y="5588604"/>
            <a:ext cx="5464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https://es.euronews.com/next/2024/09/03/paises-bajos-multa-a-clearview-ai-por-construir-una-base-de-datos-ilegal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328B23B-3D1A-FC69-47D7-D21E6386FC8F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Contexto y Motivación</a:t>
            </a:r>
            <a:endParaRPr lang="es-CO" sz="2400" b="1" dirty="0"/>
          </a:p>
        </p:txBody>
      </p:sp>
    </p:spTree>
    <p:extLst>
      <p:ext uri="{BB962C8B-B14F-4D97-AF65-F5344CB8AC3E}">
        <p14:creationId xmlns:p14="http://schemas.microsoft.com/office/powerpoint/2010/main" val="1166151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83E1D7-78DD-E782-AB78-FE10418A8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5C9CD0B-3EE2-6877-9CE5-57C1954D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DFCADDB2-9C3A-3E4E-97E7-F0B4AFDA7254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Contexto y Motivación</a:t>
            </a:r>
            <a:endParaRPr lang="es-CO" sz="2400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1185983-E54A-4B5C-8454-EDF5A0CA0C00}"/>
              </a:ext>
            </a:extLst>
          </p:cNvPr>
          <p:cNvSpPr txBox="1"/>
          <p:nvPr/>
        </p:nvSpPr>
        <p:spPr>
          <a:xfrm>
            <a:off x="1996753" y="2967335"/>
            <a:ext cx="7791061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2400" dirty="0"/>
              <a:t>Creciente preocupación global sobre la ética en IA y tecnología; necesidad de herramientas automatizadas que integren y evalúen principios éticos en cada proyecto.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159964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0A8089-B404-E265-C4D9-42A850CEB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823356B-D58D-E26C-1501-E3712B240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F721D1E-43F0-3B67-2AA6-84B8BA19B8E1}"/>
              </a:ext>
            </a:extLst>
          </p:cNvPr>
          <p:cNvSpPr txBox="1"/>
          <p:nvPr/>
        </p:nvSpPr>
        <p:spPr>
          <a:xfrm>
            <a:off x="356564" y="1522639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Causas Identificadas</a:t>
            </a:r>
            <a:endParaRPr lang="es-CO" sz="2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08B4B86-43D7-FAD4-A705-AB77102642A4}"/>
              </a:ext>
            </a:extLst>
          </p:cNvPr>
          <p:cNvSpPr txBox="1"/>
          <p:nvPr/>
        </p:nvSpPr>
        <p:spPr>
          <a:xfrm>
            <a:off x="356564" y="2060232"/>
            <a:ext cx="4560670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Falta de Comprensión Generalizada sobre 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b="1" dirty="0"/>
              <a:t>Falta de Educación y Sensibilización sobre 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b="1" dirty="0"/>
              <a:t>Difusión de Mitos y Expectativas Irrealistas</a:t>
            </a:r>
            <a:r>
              <a:rPr lang="es-MX" sz="1400" b="1" u="sng" dirty="0"/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72EDF87-D864-551F-0C9A-B519986DD435}"/>
              </a:ext>
            </a:extLst>
          </p:cNvPr>
          <p:cNvSpPr txBox="1"/>
          <p:nvPr/>
        </p:nvSpPr>
        <p:spPr>
          <a:xfrm>
            <a:off x="356564" y="2911084"/>
            <a:ext cx="4580127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Acceso Desigual a Tecnología y Recursos de 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b="1" dirty="0"/>
              <a:t>Costos Elevados de Implementación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b="1" dirty="0"/>
              <a:t>Democratización Insuficiente de la 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7525AE2-FB99-CB42-4EC5-0A629AB9975F}"/>
              </a:ext>
            </a:extLst>
          </p:cNvPr>
          <p:cNvSpPr txBox="1"/>
          <p:nvPr/>
        </p:nvSpPr>
        <p:spPr>
          <a:xfrm>
            <a:off x="356564" y="3752736"/>
            <a:ext cx="4580127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Uso de Datos Sensibles en Entrenamiento de 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b="1" dirty="0"/>
              <a:t>Falta de Normativas Claras y Universales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b="1" dirty="0"/>
              <a:t>Riesgos de Violaciones de Privacidad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7D8E996-0820-560B-E0EE-D49E9E21EA15}"/>
              </a:ext>
            </a:extLst>
          </p:cNvPr>
          <p:cNvSpPr txBox="1"/>
          <p:nvPr/>
        </p:nvSpPr>
        <p:spPr>
          <a:xfrm>
            <a:off x="356564" y="4626033"/>
            <a:ext cx="4580127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Subestimación de las Consecuencias Éticas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b="1" dirty="0"/>
              <a:t>Desconexión entre Desarrolladores y Usuarios Finales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b="1" dirty="0"/>
              <a:t>Prioridad en el Desempeño sobre la Ética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92B7C6E-01B2-2BC6-48ED-23C6131C4FD9}"/>
              </a:ext>
            </a:extLst>
          </p:cNvPr>
          <p:cNvSpPr txBox="1"/>
          <p:nvPr/>
        </p:nvSpPr>
        <p:spPr>
          <a:xfrm>
            <a:off x="5976974" y="2230708"/>
            <a:ext cx="5157828" cy="7694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Falta de Diversidad en los Equipos de Desarrollo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b="1" dirty="0"/>
              <a:t>Sesgos en los Datos de Entrenamiento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b="1" dirty="0"/>
              <a:t>Perspectivas Limitadas en la Toma de Decisiones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0283A00-B0C5-1A74-4718-D83A707E34B7}"/>
              </a:ext>
            </a:extLst>
          </p:cNvPr>
          <p:cNvSpPr txBox="1"/>
          <p:nvPr/>
        </p:nvSpPr>
        <p:spPr>
          <a:xfrm>
            <a:off x="5976975" y="3109849"/>
            <a:ext cx="5157828" cy="98488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Deficiencias en la Regulación y Supervisión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b="1" dirty="0"/>
              <a:t>Normativas Desactualizadas o Inexistentes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b="1" dirty="0"/>
              <a:t>Falta de Supervisión en el Uso de I</a:t>
            </a:r>
            <a:r>
              <a:rPr lang="es-MX" sz="1400" dirty="0"/>
              <a:t>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b="1" dirty="0"/>
              <a:t>Regulación Fragmentada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03CA787-B8C2-CE0C-BB5E-DCD5566ADA09}"/>
              </a:ext>
            </a:extLst>
          </p:cNvPr>
          <p:cNvSpPr txBox="1"/>
          <p:nvPr/>
        </p:nvSpPr>
        <p:spPr>
          <a:xfrm>
            <a:off x="5976974" y="4199377"/>
            <a:ext cx="5157827" cy="10156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MX" sz="1600" b="1" dirty="0"/>
              <a:t>Dependencia Excesiva en IA para Toma de Decisiones Críticas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b="1" dirty="0"/>
              <a:t>Automatización de Procesos Decisivos sin Supervisión Humana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400" b="1" dirty="0"/>
              <a:t>Pérdida de Responsabilidad Humana</a:t>
            </a:r>
          </a:p>
        </p:txBody>
      </p:sp>
    </p:spTree>
    <p:extLst>
      <p:ext uri="{BB962C8B-B14F-4D97-AF65-F5344CB8AC3E}">
        <p14:creationId xmlns:p14="http://schemas.microsoft.com/office/powerpoint/2010/main" val="4151869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44B8B3-A85D-A982-8DF6-9FD8A7E3D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666A954-48B1-3404-6690-60DD21CEB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136754-F889-216D-F041-0F8D80FD4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594" y="1676645"/>
            <a:ext cx="2947441" cy="414279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BB53807-8657-6FCA-C467-7264B1894854}"/>
              </a:ext>
            </a:extLst>
          </p:cNvPr>
          <p:cNvSpPr txBox="1"/>
          <p:nvPr/>
        </p:nvSpPr>
        <p:spPr>
          <a:xfrm>
            <a:off x="4803984" y="5768769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400" dirty="0"/>
              <a:t>https://www.bbc.com/mundo/noticias-45823470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F938FA-8F0E-F7EA-1FAB-56C619BEE556}"/>
              </a:ext>
            </a:extLst>
          </p:cNvPr>
          <p:cNvSpPr txBox="1"/>
          <p:nvPr/>
        </p:nvSpPr>
        <p:spPr>
          <a:xfrm>
            <a:off x="1155164" y="3198167"/>
            <a:ext cx="3528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/>
              <a:t>Sesgos y Discriminación</a:t>
            </a:r>
          </a:p>
          <a:p>
            <a:r>
              <a:rPr lang="es-CO" sz="2400" b="1" dirty="0"/>
              <a:t>Desconfianza Pública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CD13461-078D-5D8A-7FD6-E4268937789E}"/>
              </a:ext>
            </a:extLst>
          </p:cNvPr>
          <p:cNvSpPr txBox="1"/>
          <p:nvPr/>
        </p:nvSpPr>
        <p:spPr>
          <a:xfrm>
            <a:off x="356564" y="1876041"/>
            <a:ext cx="43274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Consecuencias Éticas</a:t>
            </a:r>
            <a:endParaRPr lang="es-CO" sz="2400" b="1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9D01FB1-B5E5-76A4-CD35-4D4D1E49E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6645" y="2541313"/>
            <a:ext cx="3922581" cy="22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42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99FF7-3A43-57B7-1D3F-E43B7F883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3697E00-823E-71B6-A955-D9B6CED09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164" y="6050269"/>
            <a:ext cx="10623451" cy="58567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F503730-05D6-FF5F-4BCC-98F14FFB5894}"/>
              </a:ext>
            </a:extLst>
          </p:cNvPr>
          <p:cNvSpPr txBox="1"/>
          <p:nvPr/>
        </p:nvSpPr>
        <p:spPr>
          <a:xfrm>
            <a:off x="1155164" y="3198167"/>
            <a:ext cx="42939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2400" b="1" dirty="0"/>
              <a:t>Conflictos y Litigios</a:t>
            </a:r>
          </a:p>
          <a:p>
            <a:r>
              <a:rPr lang="es-CO" sz="2400" b="1" dirty="0"/>
              <a:t>Marco Regulatorio Retrasado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0A30803-AC81-AEA0-0D70-BFDAEFA9DE5E}"/>
              </a:ext>
            </a:extLst>
          </p:cNvPr>
          <p:cNvSpPr txBox="1"/>
          <p:nvPr/>
        </p:nvSpPr>
        <p:spPr>
          <a:xfrm>
            <a:off x="356564" y="1876041"/>
            <a:ext cx="55104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dirty="0"/>
              <a:t>Consecuencias Legales</a:t>
            </a:r>
            <a:endParaRPr lang="es-CO" sz="2400" b="1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C4D34C28-1029-1517-FE11-2BAC048F98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9078" y="2337706"/>
            <a:ext cx="6132654" cy="228191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9C37B2A-5E98-022B-960A-188CD648759F}"/>
              </a:ext>
            </a:extLst>
          </p:cNvPr>
          <p:cNvSpPr txBox="1"/>
          <p:nvPr/>
        </p:nvSpPr>
        <p:spPr>
          <a:xfrm>
            <a:off x="5449078" y="4706846"/>
            <a:ext cx="6097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200" dirty="0"/>
              <a:t>https://www.infobae.com/tecno/2024/10/13/investigan-el-codigo-de-openai-en-medio-del-conflicto-de-derechos-de-autor-que-enfrenta-a-medios-y-empresas-de-ia/</a:t>
            </a:r>
          </a:p>
        </p:txBody>
      </p:sp>
    </p:spTree>
    <p:extLst>
      <p:ext uri="{BB962C8B-B14F-4D97-AF65-F5344CB8AC3E}">
        <p14:creationId xmlns:p14="http://schemas.microsoft.com/office/powerpoint/2010/main" val="19697902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1143</Words>
  <Application>Microsoft Office PowerPoint</Application>
  <PresentationFormat>Panorámica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Blanca Alexandra Leon Ruiz</dc:creator>
  <cp:lastModifiedBy>Juan Carlos Vega Rueda</cp:lastModifiedBy>
  <cp:revision>5</cp:revision>
  <dcterms:created xsi:type="dcterms:W3CDTF">2024-10-15T16:06:33Z</dcterms:created>
  <dcterms:modified xsi:type="dcterms:W3CDTF">2024-11-06T03:26:45Z</dcterms:modified>
</cp:coreProperties>
</file>