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8" r:id="rId6"/>
    <p:sldId id="261" r:id="rId7"/>
    <p:sldId id="263" r:id="rId8"/>
    <p:sldId id="264" r:id="rId9"/>
    <p:sldId id="265" r:id="rId10"/>
    <p:sldId id="26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 Wilburn" initials="JW" lastIdx="1" clrIdx="0">
    <p:extLst>
      <p:ext uri="{19B8F6BF-5375-455C-9EA6-DF929625EA0E}">
        <p15:presenceInfo xmlns:p15="http://schemas.microsoft.com/office/powerpoint/2012/main" userId="Jeff Wilbur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3:47:40.81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3:47:58.72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3:48:00.37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3:50:22.4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3:50:31.05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6339 227,'-27'-31,"23"25,-1-1,-1 1,1 0,-1 1,0-1,0 1,-6-3,-16-10,-2 2,-13-5,29 16,0 0,0 0,0 2,-1 0,1 0,-13 0,-105 0,-5 6,-14 0,-493-3,606-3,-1 0,-32-9,-13-2,-13 1,24 3,0 2,-20 4,-1955 5,2004 3,1 1,0 2,1 2,0 2,-27 11,-49 12,39-18,-1-3,-13-3,0 4,52-7,0-1,-19-2,-573-3,296-3,299 5,1 1,-1 2,1 1,-36 13,-20 3,82-20,-1 0,1 0,0 1,0 1,0 0,1 0,-1 1,1 0,1 1,-1 0,-4 5,8-5,0-1,1 0,-1 1,1 0,1 1,-1-1,1 1,1 0,-1 0,1 0,1 0,-1 0,1 1,1-1,-1 9,1-6,0 0,1-1,0 1,1 0,1 3,-2-10,1-1,0 0,0 1,1-1,-1 0,1 0,-1 0,1 0,0 0,0 0,0 0,1-1,-1 1,1-1,-1 0,1 0,0 0,1 1,13 8,0-1,1 0,0-1,1-1,-1-1,2-1,8 2,6 2,0 1,32 15,-31-11,0-1,19 3,28 5,-41-10,-1-1,1-2,1-2,0-2,7-1,760-4,-341-2,-213 4,281-5,-431-6,0-5,35-11,-47 6,2 5,0 4,11 4,1028 6,-444 2,35-2,-712 0,-1-1,0 0,0 0,0-2,0 1,0-2,0 1,-1-2,1 1,-1-2,5-2,-10 4,0 0,-1 0,1 0,-1-1,0 0,0 0,-1 0,1-1,-1 1,-1-1,1 0,-1 0,0-1,0 1,0 0,-1-1,0 0,-1 0,1 1,-1-7,1-5,-2 0,0 0,-1 0,0 0,-2 0,0 0,-1 1,-1-1,0 1,-1 0,-1 1,-1 0,-1 0,0 0,0 1,-2 0,-7-8,-10-10,18 20,0 1,-1 0,0 0,-1 1,-9-6,-2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3:49:30.40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578 66,'-40'0,"-1"1,1 3,-24 5,46-5,-1 1,2 0,-1 1,1 2,0-1,0 2,1 0,-14 11,-153 98,180-116,0 0,0 1,0-1,0 1,0 0,1 0,-1 0,1 0,0 0,0 1,0-1,0 1,1-1,-1 1,1-1,0 1,0 0,0 0,1 0,-1-1,1 1,0 0,0 3,1-2,0 0,1 0,-1 1,1-1,0 0,0 0,0 0,1-1,0 1,0-1,0 1,0-1,1 0,0 0,0-1,2 3,0-1,11 10,1-1,12 7,-23-17,0 0,0-1,1 1,-1-1,1-1,0 0,-1 0,1 0,2-1,35 6,-1 3,25 8,-3-1,-37-10,1-1,-1 2,0 1,0 1,-1 1,0 1,14 10,-6 1,-25-14,1-1,0 0,0-1,1-1,0 0,0-1,0 0,1-1,13 3,48 5,5 5,-16-4,51 5,32-11,70-7,-74-2,-91-1,0-2,0-3,0-2,36-13,-10 4,37-3,-55 15,17 3,-39 3,1-1,-1-3,0-1,24-7,-4-4,0 2,1 3,1 2,0 3,50 1,44 9,170-4,-192-14,-67 6,17 2,39 7,-50 1,8-4,-63 1,-1-1,1-1,-1 0,0-1,0-1,7-4,-3 2,1 1,-1 0,6 0,-16 6,-1-1,0 0,-1-1,1 0,0 0,-1-1,0 1,1-2,-2 1,1-1,0 0,-1 0,0-1,0 0,-1 0,1 0,-2-1,1 0,-1 0,1 0,-2 0,1-1,-1 0,0 1,-1-1,0 0,0 0,-1 0,0-1,0 1,-1 0,0 0,-1-1,1 1,-2 0,1 0,-1 0,-1-4,-1 4,1 0,-1 0,0 1,-1 0,0-1,0 1,0 1,-1-1,0 1,0 0,-1 1,0-1,0 1,0 0,-1 1,1 0,-1 0,-4-1,-19-7,0 2,0 0,-1 2,-9 0,-18 1,-1 1,1 4,-1 2,-7 3,-48 0,-625-3,711-2,-1-2,1 0,0-2,0-1,-1-2,-5-1,-1 1,-36-2,-45 5,-74 8,47 0,-885-2,997-2,0-1,0-1,-5-4,2 2,0 1,-19 0,-195 5,113 1,108-1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10-22T13:49:39.17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4150 553,'1'-37,"-3"-47,1 76,0 0,-1 0,0 0,0 0,0 1,-1-1,-1 1,1-1,-2 0,-79-137,80 140,0 0,-1 0,0 0,1 0,-2 1,1 0,0 0,-1 0,0 1,0 0,0 0,0 0,0 1,-1 0,-1-1,-16-2,0 0,-1 2,-15 0,16 1,0-1,-23-5,-84-22,56 14,-54-20,99 26,0 3,-1 0,0 2,-1 1,-9 2,-59 0,-1 4,-17 1,62-3,-70 0,1 5,-35 9,-80 19,181-26,1-2,-1-3,-41-5,21 1,-49 6,29 11,64-9,0-1,-21 0,-129-6,68-1,-9 5,86 2,0 2,0 1,-8 5,10-3,0-2,-1-1,-22 0,25-2,1 1,0 2,0 1,1 1,-31 15,28-11,10-1,1 1,0 1,1 1,1 2,1 0,0 2,0 2,-170 161,189-179,0 1,0-1,1 1,-1-1,1 1,1 0,-1 0,1 1,-1-1,2 0,-1 1,0-1,0 6,2-8,0-1,-1 1,1-1,0 1,0 0,0-1,1 1,-1 0,1-1,-1 1,1-1,0 1,0-1,0 0,0 1,1-1,-1 0,0 0,1 0,0 1,-1-2,1 1,0 0,0 0,0-1,0 1,1-1,-1 1,0-1,2 1,5 1,1 0,-1 0,1-1,0 0,0-1,0 0,5 0,74-5,-39 1,15 1,-24-1,1 2,0 2,0 1,17 5,-39-2,-1 1,0 1,8 4,-6-2,0-1,16 3,8 0,1-2,0-2,0-2,25-2,894-5,-934 4,1 2,0 0,18 7,-2-2,-33-6,48 9,0-2,1-4,20-1,637-7,-668 0,0-3,24-6,23-3,-1 1,-20 3,19 1,-77 7,1-1,-1-1,0-1,0-1,0-1,-1-1,0-1,8-5,-17 9,20-7,-23 9,1 0,-1-1,0 0,0 0,0-1,0 0,5-5,22-20,-21 19,-1 0,-1-1,1 0,-2-1,7-10,-7 8,-5 6,1 1,-2-1,1 0,-1 0,-1 0,0-1,0 0,0 0,-2 0,1 0,-1-3,1-15,-2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CBC07-16F1-4ACE-B080-AA5EED3BE8A5}" type="datetimeFigureOut">
              <a:rPr lang="en-US" smtClean="0"/>
              <a:t>10/21/2018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0DE9B-C421-40B0-9AEF-961479AC3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77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10/21/2018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6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D370-E837-4F81-B7DA-A6323D7FF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08904"/>
            <a:ext cx="9995398" cy="3329581"/>
          </a:xfrm>
        </p:spPr>
        <p:txBody>
          <a:bodyPr/>
          <a:lstStyle/>
          <a:p>
            <a:r>
              <a:rPr lang="en-US" dirty="0"/>
              <a:t>Movie Performance Based on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BAE79-E3D0-41F4-B2C7-106011007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631414" cy="861420"/>
          </a:xfrm>
        </p:spPr>
        <p:txBody>
          <a:bodyPr/>
          <a:lstStyle/>
          <a:p>
            <a:r>
              <a:rPr lang="en-US" dirty="0"/>
              <a:t>Jeff Wilburn,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17088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E5D3-BEBA-47B2-8DFF-7F80D92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A4F117-00A7-4954-962B-94DDCA15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684" y="1520202"/>
            <a:ext cx="8947150" cy="4195762"/>
          </a:xfrm>
        </p:spPr>
        <p:txBody>
          <a:bodyPr/>
          <a:lstStyle/>
          <a:p>
            <a:r>
              <a:rPr lang="en-US" dirty="0"/>
              <a:t>Unlike books words are not the only thing that makes a movie successful</a:t>
            </a:r>
          </a:p>
          <a:p>
            <a:pPr lvl="1"/>
            <a:r>
              <a:rPr lang="en-US" dirty="0"/>
              <a:t>Many other variables come into play: directing, editing, acting, marketing budget,  </a:t>
            </a: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, 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These models would be really interesting to test on scripts that were passed on as well.  </a:t>
            </a:r>
          </a:p>
          <a:p>
            <a:r>
              <a:rPr lang="en-US" dirty="0"/>
              <a:t>Next, would love to look at the scripts for the Hollywood blacklist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3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BF64-FC30-4EFB-9716-6CF6CC97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5ADDB-CCAA-4F79-8789-E74AE4026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Author, Stephen Follows, Article: “How many films are released each year?” August 14, 2017</a:t>
            </a:r>
          </a:p>
          <a:p>
            <a:r>
              <a:rPr lang="en-US" dirty="0"/>
              <a:t>Author, Lonzo Peroni, “</a:t>
            </a:r>
            <a:r>
              <a:rPr lang="en-US" b="1" dirty="0"/>
              <a:t>What is an average rating on IMDB for a movie?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93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5C25-6307-4F7F-9CE6-C1517DE9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 a movie 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393F0-AF65-4D19-B496-F766BED2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1591280"/>
            <a:ext cx="8487382" cy="4195481"/>
          </a:xfrm>
        </p:spPr>
        <p:txBody>
          <a:bodyPr/>
          <a:lstStyle/>
          <a:p>
            <a:r>
              <a:rPr lang="en-US" dirty="0"/>
              <a:t>A movie script or screenplay is the written story and dialogue pre-production.</a:t>
            </a:r>
          </a:p>
          <a:p>
            <a:r>
              <a:rPr lang="en-US" dirty="0"/>
              <a:t>Often viewed as the original blueprint for a movie</a:t>
            </a:r>
          </a:p>
          <a:p>
            <a:r>
              <a:rPr lang="en-US" dirty="0"/>
              <a:t>The format for a screenplay is a highly structured format </a:t>
            </a:r>
          </a:p>
          <a:p>
            <a:pPr lvl="1"/>
            <a:r>
              <a:rPr lang="en-US" dirty="0"/>
              <a:t>1” top and bottom headers</a:t>
            </a:r>
          </a:p>
          <a:p>
            <a:pPr lvl="1"/>
            <a:r>
              <a:rPr lang="en-US" dirty="0"/>
              <a:t>12 point courier font</a:t>
            </a:r>
          </a:p>
          <a:p>
            <a:pPr lvl="1"/>
            <a:r>
              <a:rPr lang="en-US" dirty="0"/>
              <a:t>Scene headings and character names are fully capitalized</a:t>
            </a:r>
          </a:p>
          <a:p>
            <a:pPr lvl="1"/>
            <a:r>
              <a:rPr lang="en-US" dirty="0"/>
              <a:t>Character dialog is centered</a:t>
            </a:r>
          </a:p>
          <a:p>
            <a:pPr lvl="1"/>
            <a:r>
              <a:rPr lang="en-US" dirty="0"/>
              <a:t>General rule of thumb: one page is about 1 minute, comedies tend to be about 90 min(pages) and dramas tend to be closer to 120 min (pages)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8" name="Picture 4" descr="Image result for screenplay format image">
            <a:extLst>
              <a:ext uri="{FF2B5EF4-FFF2-40B4-BE49-F238E27FC236}">
                <a16:creationId xmlns:a16="http://schemas.microsoft.com/office/drawing/2014/main" id="{BCE71018-329D-4922-B7F7-DC0D939A3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676" y="2032275"/>
            <a:ext cx="2319443" cy="165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2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8D47-DEA5-418D-A827-C022C2F6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by the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3E2B-0F57-4CA9-86F9-F3D0A91C3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043" y="1576668"/>
            <a:ext cx="8946541" cy="4828614"/>
          </a:xfrm>
        </p:spPr>
        <p:txBody>
          <a:bodyPr>
            <a:normAutofit/>
          </a:bodyPr>
          <a:lstStyle/>
          <a:p>
            <a:r>
              <a:rPr lang="en-US" i="1" dirty="0"/>
              <a:t>Based on best estimates “there are approximately one million people worldwide trying to write scripts.  ”</a:t>
            </a:r>
            <a:br>
              <a:rPr lang="en-US" i="1" dirty="0"/>
            </a:br>
            <a:r>
              <a:rPr lang="en-US" i="1" dirty="0"/>
              <a:t>		- </a:t>
            </a:r>
            <a:r>
              <a:rPr lang="en-US" dirty="0"/>
              <a:t>Corey Mandell “Script” a division of </a:t>
            </a:r>
            <a:r>
              <a:rPr lang="en-US"/>
              <a:t>Writer’s Digest</a:t>
            </a:r>
            <a:endParaRPr lang="en-US" dirty="0"/>
          </a:p>
          <a:p>
            <a:r>
              <a:rPr lang="en-US" dirty="0"/>
              <a:t>In 2011, 50,000 scripts were registered with the WGA</a:t>
            </a:r>
          </a:p>
          <a:p>
            <a:r>
              <a:rPr lang="en-US" dirty="0"/>
              <a:t>In 2016, 736 movies were theatrically released, but only 93 studio (6 players: </a:t>
            </a:r>
            <a:r>
              <a:rPr lang="en-US" dirty="0" err="1"/>
              <a:t>Warners</a:t>
            </a:r>
            <a:r>
              <a:rPr lang="en-US" dirty="0"/>
              <a:t>, Disney, Fox, Paramount, Sony and Universal and on at least 1,000 cinemas) were made *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i="1" dirty="0"/>
              <a:t>That’s a lot of scripts that need to be sorted through to make a small number of movies!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4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9858-C687-493D-BB1D-DD66E856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924C-8ACC-46DA-8A2F-4D37DB60E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025" y="1511380"/>
            <a:ext cx="8946541" cy="4195481"/>
          </a:xfrm>
        </p:spPr>
        <p:txBody>
          <a:bodyPr/>
          <a:lstStyle/>
          <a:p>
            <a:r>
              <a:rPr lang="en-US" i="1" dirty="0"/>
              <a:t>“Information gathered from a variety of sources indicate the average producer gets at least 10,000 scripts a year, many of which do not get read. They are more likely to reach the recycle bin before they ever get into a reader’s hands.” </a:t>
            </a:r>
            <a:br>
              <a:rPr lang="en-US" dirty="0"/>
            </a:br>
            <a:r>
              <a:rPr lang="en-US" dirty="0"/>
              <a:t>			– Dennis </a:t>
            </a:r>
            <a:r>
              <a:rPr lang="en-US" dirty="0" err="1"/>
              <a:t>Evano</a:t>
            </a:r>
            <a:r>
              <a:rPr lang="en-US" dirty="0"/>
              <a:t>, CEO Trans Media Productions</a:t>
            </a:r>
          </a:p>
          <a:p>
            <a:endParaRPr lang="en-US" dirty="0"/>
          </a:p>
          <a:p>
            <a:r>
              <a:rPr lang="en-US" dirty="0"/>
              <a:t>Could there be a way to parse through scripts and determine with any certainty if the underlying words in a script could determine it’s success?</a:t>
            </a:r>
          </a:p>
          <a:p>
            <a:r>
              <a:rPr lang="en-US" dirty="0"/>
              <a:t>Could this be streamlined for the movie industry?</a:t>
            </a:r>
          </a:p>
        </p:txBody>
      </p:sp>
    </p:spTree>
    <p:extLst>
      <p:ext uri="{BB962C8B-B14F-4D97-AF65-F5344CB8AC3E}">
        <p14:creationId xmlns:p14="http://schemas.microsoft.com/office/powerpoint/2010/main" val="144874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D89BD1BF-0FD7-4EA6-B989-0EB4E6ED67C0}"/>
              </a:ext>
            </a:extLst>
          </p:cNvPr>
          <p:cNvSpPr/>
          <p:nvPr/>
        </p:nvSpPr>
        <p:spPr>
          <a:xfrm>
            <a:off x="214312" y="257176"/>
            <a:ext cx="3020631" cy="1664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Scraped IMSDB for Scripts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B6C852-635F-42C4-A501-194382BC5A66}"/>
              </a:ext>
            </a:extLst>
          </p:cNvPr>
          <p:cNvSpPr/>
          <p:nvPr/>
        </p:nvSpPr>
        <p:spPr>
          <a:xfrm>
            <a:off x="3324226" y="352425"/>
            <a:ext cx="1362075" cy="1352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a list of titles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4BD69C0-11B2-45BB-8FD4-9D5A50208C09}"/>
              </a:ext>
            </a:extLst>
          </p:cNvPr>
          <p:cNvSpPr/>
          <p:nvPr/>
        </p:nvSpPr>
        <p:spPr>
          <a:xfrm>
            <a:off x="4972049" y="257177"/>
            <a:ext cx="3020632" cy="1803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titles to Scrape TMDB API for movie info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80BB59-9C68-4CED-A761-5839C7F219DD}"/>
              </a:ext>
            </a:extLst>
          </p:cNvPr>
          <p:cNvSpPr/>
          <p:nvPr/>
        </p:nvSpPr>
        <p:spPr>
          <a:xfrm>
            <a:off x="8081962" y="409575"/>
            <a:ext cx="1343025" cy="1390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a list TMDB Movie IDs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8092E8-73A6-400A-93BE-3D4D7B8AA398}"/>
              </a:ext>
            </a:extLst>
          </p:cNvPr>
          <p:cNvSpPr/>
          <p:nvPr/>
        </p:nvSpPr>
        <p:spPr>
          <a:xfrm>
            <a:off x="3358653" y="2733675"/>
            <a:ext cx="1343025" cy="1390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a list of IMDB Movie IDs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0203B4CC-64BD-45F1-BE47-466387EA5DA1}"/>
              </a:ext>
            </a:extLst>
          </p:cNvPr>
          <p:cNvSpPr/>
          <p:nvPr/>
        </p:nvSpPr>
        <p:spPr>
          <a:xfrm>
            <a:off x="4873844" y="2355722"/>
            <a:ext cx="3879630" cy="21465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Movie IDs to Scrape TMDB API for FULL movie info</a:t>
            </a:r>
          </a:p>
          <a:p>
            <a:pPr algn="ctr"/>
            <a:endParaRPr lang="en-US" dirty="0"/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A1685028-E538-4527-B8D2-51F0E80FC528}"/>
              </a:ext>
            </a:extLst>
          </p:cNvPr>
          <p:cNvSpPr/>
          <p:nvPr/>
        </p:nvSpPr>
        <p:spPr>
          <a:xfrm>
            <a:off x="9514268" y="1145894"/>
            <a:ext cx="1493135" cy="26737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ACB4947A-BB2A-4D9A-9F12-3633EACDE000}"/>
              </a:ext>
            </a:extLst>
          </p:cNvPr>
          <p:cNvSpPr/>
          <p:nvPr/>
        </p:nvSpPr>
        <p:spPr>
          <a:xfrm>
            <a:off x="1299789" y="3310360"/>
            <a:ext cx="1619624" cy="25811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299B717-8ADF-4E76-A684-A9121688C479}"/>
              </a:ext>
            </a:extLst>
          </p:cNvPr>
          <p:cNvSpPr/>
          <p:nvPr/>
        </p:nvSpPr>
        <p:spPr>
          <a:xfrm>
            <a:off x="3175984" y="4629420"/>
            <a:ext cx="4301261" cy="1803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IMDB Movie IDS to scrap IMDB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124991-ED13-48C4-AD36-7BDA9488FA11}"/>
              </a:ext>
            </a:extLst>
          </p:cNvPr>
          <p:cNvSpPr/>
          <p:nvPr/>
        </p:nvSpPr>
        <p:spPr>
          <a:xfrm>
            <a:off x="7733816" y="4835653"/>
            <a:ext cx="1343025" cy="13906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Created a list of IMDB Movie Ratings</a:t>
            </a:r>
          </a:p>
        </p:txBody>
      </p:sp>
    </p:spTree>
    <p:extLst>
      <p:ext uri="{BB962C8B-B14F-4D97-AF65-F5344CB8AC3E}">
        <p14:creationId xmlns:p14="http://schemas.microsoft.com/office/powerpoint/2010/main" val="154784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5BB9-A295-48C5-B424-DE7B3307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Viewer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8C34-D6FF-4DEF-BD85-847F90E65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81100"/>
            <a:ext cx="9936163" cy="2533650"/>
          </a:xfrm>
        </p:spPr>
        <p:txBody>
          <a:bodyPr>
            <a:normAutofit/>
          </a:bodyPr>
          <a:lstStyle/>
          <a:p>
            <a:r>
              <a:rPr lang="en-US" dirty="0"/>
              <a:t>Average viewer rating for out of 10 (stars)</a:t>
            </a:r>
          </a:p>
          <a:p>
            <a:pPr lvl="1"/>
            <a:r>
              <a:rPr lang="en-US" dirty="0"/>
              <a:t>For scripts </a:t>
            </a:r>
            <a:r>
              <a:rPr lang="en-US" dirty="0" err="1"/>
              <a:t>scaped</a:t>
            </a:r>
            <a:r>
              <a:rPr lang="en-US" dirty="0"/>
              <a:t>: </a:t>
            </a:r>
            <a:r>
              <a:rPr lang="en-US" b="1" dirty="0"/>
              <a:t>6.94</a:t>
            </a:r>
          </a:p>
          <a:p>
            <a:pPr lvl="2"/>
            <a:r>
              <a:rPr lang="en-US" b="1" dirty="0"/>
              <a:t>Highest Rating: 9.3 </a:t>
            </a:r>
            <a:r>
              <a:rPr lang="en-US" dirty="0"/>
              <a:t>(“Shawshank Redemption” with Tim Robbins and Morgan Freeman)</a:t>
            </a:r>
            <a:endParaRPr lang="en-US" b="1" dirty="0"/>
          </a:p>
          <a:p>
            <a:pPr lvl="2"/>
            <a:r>
              <a:rPr lang="en-US" b="1" dirty="0"/>
              <a:t>Lowest Rated: 2.3 </a:t>
            </a:r>
            <a:r>
              <a:rPr lang="en-US" dirty="0"/>
              <a:t>(“Alone in the Dark” with Christian Slater and Tara Reid)</a:t>
            </a:r>
            <a:endParaRPr lang="en-US" b="1" dirty="0"/>
          </a:p>
          <a:p>
            <a:pPr lvl="2"/>
            <a:r>
              <a:rPr lang="en-US" dirty="0"/>
              <a:t>For All movies on IMDB: </a:t>
            </a:r>
            <a:r>
              <a:rPr lang="en-US" b="1" dirty="0"/>
              <a:t>6.39</a:t>
            </a:r>
            <a:r>
              <a:rPr lang="en-US" dirty="0"/>
              <a:t> (17,845 movies with over 1000 ratings)*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B406C-6439-4D59-BFE1-46E3DD3A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85" y="3236540"/>
            <a:ext cx="5373515" cy="3306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7BDEF-5222-4FD6-84A1-2A44014C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736" y="3429000"/>
            <a:ext cx="3178003" cy="258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6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51A4-B5BB-4268-9D33-F4227B4C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CountVectorizing</a:t>
            </a:r>
            <a:r>
              <a:rPr lang="en-US" dirty="0"/>
              <a:t> and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9A876-5857-4DA2-9147-C10C24DF3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14" y="1853248"/>
            <a:ext cx="10621963" cy="3783623"/>
          </a:xfrm>
        </p:spPr>
        <p:txBody>
          <a:bodyPr>
            <a:normAutofit/>
          </a:bodyPr>
          <a:lstStyle/>
          <a:p>
            <a:r>
              <a:rPr lang="en-US" sz="2400" dirty="0"/>
              <a:t>Used </a:t>
            </a:r>
            <a:r>
              <a:rPr lang="en-US" sz="2400" dirty="0" err="1"/>
              <a:t>stopwords</a:t>
            </a:r>
            <a:r>
              <a:rPr lang="en-US" sz="2400" dirty="0"/>
              <a:t> = “</a:t>
            </a:r>
            <a:r>
              <a:rPr lang="en-US" sz="2400" dirty="0" err="1"/>
              <a:t>english</a:t>
            </a:r>
            <a:r>
              <a:rPr lang="en-US" sz="2400" dirty="0"/>
              <a:t>” </a:t>
            </a:r>
          </a:p>
          <a:p>
            <a:r>
              <a:rPr lang="en-US" sz="2400" dirty="0"/>
              <a:t>Lastly removed all floats/numbers from the corpuses as well</a:t>
            </a:r>
          </a:p>
          <a:p>
            <a:r>
              <a:rPr lang="en-US" sz="2400" dirty="0"/>
              <a:t>Tested various </a:t>
            </a:r>
            <a:r>
              <a:rPr lang="en-US" sz="2400" dirty="0" err="1"/>
              <a:t>min_df</a:t>
            </a:r>
            <a:r>
              <a:rPr lang="en-US" sz="2400" dirty="0"/>
              <a:t> and </a:t>
            </a:r>
            <a:r>
              <a:rPr lang="en-US" sz="2400" dirty="0" err="1"/>
              <a:t>max_df</a:t>
            </a:r>
            <a:r>
              <a:rPr lang="en-US" sz="2400" dirty="0"/>
              <a:t> parameters </a:t>
            </a:r>
          </a:p>
          <a:p>
            <a:r>
              <a:rPr lang="en-US" sz="2400" dirty="0"/>
              <a:t>As well as </a:t>
            </a:r>
            <a:r>
              <a:rPr lang="en-US" sz="2400" dirty="0" err="1"/>
              <a:t>ngram</a:t>
            </a:r>
            <a:r>
              <a:rPr lang="en-US" sz="2400" dirty="0"/>
              <a:t> sizes</a:t>
            </a:r>
          </a:p>
          <a:p>
            <a:r>
              <a:rPr lang="en-US" sz="2400" dirty="0"/>
              <a:t>In general, used </a:t>
            </a:r>
            <a:r>
              <a:rPr lang="en-US" sz="2400" dirty="0" err="1"/>
              <a:t>min_df</a:t>
            </a:r>
            <a:r>
              <a:rPr lang="en-US" sz="2400" dirty="0"/>
              <a:t> 10% and </a:t>
            </a:r>
            <a:r>
              <a:rPr lang="en-US" sz="2400" dirty="0" err="1"/>
              <a:t>max_df</a:t>
            </a:r>
            <a:r>
              <a:rPr lang="en-US" sz="2400" dirty="0"/>
              <a:t> 90% to removal the distinct character names on the low end as well as any words that would essentially be categorized as stop words.</a:t>
            </a:r>
          </a:p>
        </p:txBody>
      </p:sp>
    </p:spTree>
    <p:extLst>
      <p:ext uri="{BB962C8B-B14F-4D97-AF65-F5344CB8AC3E}">
        <p14:creationId xmlns:p14="http://schemas.microsoft.com/office/powerpoint/2010/main" val="4138569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083E-E38F-4FEE-8729-71CD1713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034901" cy="1400530"/>
          </a:xfrm>
        </p:spPr>
        <p:txBody>
          <a:bodyPr/>
          <a:lstStyle/>
          <a:p>
            <a:r>
              <a:rPr lang="en-US" dirty="0"/>
              <a:t>Linear Regression and 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2ECC4-EF88-4161-A514-2C23ECB56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dirty="0" err="1"/>
              <a:t>CountVectorizing</a:t>
            </a:r>
            <a:r>
              <a:rPr lang="en-US" dirty="0"/>
              <a:t> and TF-IDF, fit and scored on these two models…. To no avail,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5F6F4-8D01-419F-BDCF-CD5D352C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97" y="2817901"/>
            <a:ext cx="10129333" cy="14218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81B996C-0C10-41E3-B7A6-A2E2AF2025D6}"/>
                  </a:ext>
                </a:extLst>
              </p14:cNvPr>
              <p14:cNvContentPartPr/>
              <p14:nvPr/>
            </p14:nvContentPartPr>
            <p14:xfrm>
              <a:off x="8506773" y="543997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81B996C-0C10-41E3-B7A6-A2E2AF2025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89133" y="540397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9A8AF12-07A0-44D5-8F83-AB7E9207DFAC}"/>
                  </a:ext>
                </a:extLst>
              </p14:cNvPr>
              <p14:cNvContentPartPr/>
              <p14:nvPr/>
            </p14:nvContentPartPr>
            <p14:xfrm>
              <a:off x="6296013" y="108757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9A8AF12-07A0-44D5-8F83-AB7E9207DF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8373" y="1051938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C341AE-3581-4D1E-B8B0-C6634895DC8A}"/>
                  </a:ext>
                </a:extLst>
              </p14:cNvPr>
              <p14:cNvContentPartPr/>
              <p14:nvPr/>
            </p14:nvContentPartPr>
            <p14:xfrm>
              <a:off x="6400413" y="81001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C341AE-3581-4D1E-B8B0-C6634895DC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773" y="774018"/>
                <a:ext cx="36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81846D9-7B8A-41E9-B7B1-B928C18B2D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697" y="4730569"/>
            <a:ext cx="10466010" cy="11521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CC4E3C7-111A-44F4-B495-1883C85FF6DC}"/>
                  </a:ext>
                </a:extLst>
              </p14:cNvPr>
              <p14:cNvContentPartPr/>
              <p14:nvPr/>
            </p14:nvContentPartPr>
            <p14:xfrm>
              <a:off x="-683307" y="7453818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CC4E3C7-111A-44F4-B495-1883C85FF6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718947" y="7382178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783CE55-4D8C-48B4-86A0-576006FE757D}"/>
                  </a:ext>
                </a:extLst>
              </p14:cNvPr>
              <p14:cNvContentPartPr/>
              <p14:nvPr/>
            </p14:nvContentPartPr>
            <p14:xfrm>
              <a:off x="8216253" y="5276898"/>
              <a:ext cx="2294640" cy="279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783CE55-4D8C-48B4-86A0-576006FE75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80613" y="5205258"/>
                <a:ext cx="2366280" cy="4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748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1089-F2C8-4BEF-BC47-CD72F5B2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and 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A82D1-B51E-4602-A1E7-BB400B5C6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Financial success classifier = (Revenue – Budget) &gt; $20M</a:t>
            </a:r>
          </a:p>
          <a:p>
            <a:pPr lvl="2"/>
            <a:r>
              <a:rPr lang="en-US" dirty="0"/>
              <a:t>545 Successful, 464 Unsuccessful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Critical success classifier = (Number of Stars &gt; Mean Star Value</a:t>
            </a:r>
          </a:p>
          <a:p>
            <a:pPr lvl="2"/>
            <a:r>
              <a:rPr lang="en-US" dirty="0"/>
              <a:t>541 Successful, 468 Unsuccessful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B6862-03F2-40A1-969F-BDACCD8D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51" y="2882518"/>
            <a:ext cx="10045967" cy="10929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2B1087-0334-4DD8-B120-B9E2D31F1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2" y="5155435"/>
            <a:ext cx="9905706" cy="10929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FF6652-1231-4D94-A163-EA124B95B391}"/>
                  </a:ext>
                </a:extLst>
              </p14:cNvPr>
              <p14:cNvContentPartPr/>
              <p14:nvPr/>
            </p14:nvContentPartPr>
            <p14:xfrm>
              <a:off x="4745830" y="3425418"/>
              <a:ext cx="1551600" cy="290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FF6652-1231-4D94-A163-EA124B95B3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7830" y="3389778"/>
                <a:ext cx="15872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F22FE7-6556-4A90-B3A0-279167A2B857}"/>
                  </a:ext>
                </a:extLst>
              </p14:cNvPr>
              <p14:cNvContentPartPr/>
              <p14:nvPr/>
            </p14:nvContentPartPr>
            <p14:xfrm>
              <a:off x="4825773" y="5669298"/>
              <a:ext cx="1506960" cy="315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F22FE7-6556-4A90-B3A0-279167A2B8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7773" y="5633658"/>
                <a:ext cx="1542600" cy="3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153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1412</TotalTime>
  <Words>534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Movie Performance Based on Script</vt:lpstr>
      <vt:lpstr>What in a movie script?</vt:lpstr>
      <vt:lpstr>Scripts by the Numbers</vt:lpstr>
      <vt:lpstr>Problem: </vt:lpstr>
      <vt:lpstr>PowerPoint Presentation</vt:lpstr>
      <vt:lpstr>Predicting Viewer Ratings</vt:lpstr>
      <vt:lpstr>CountVectorizing and TF-IDF</vt:lpstr>
      <vt:lpstr>Linear Regression and Random Forest Regression</vt:lpstr>
      <vt:lpstr>Logistic Regression and Random Forest Regression</vt:lpstr>
      <vt:lpstr>Conclusions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Script Analysis</dc:title>
  <dc:creator>Jeff Wilburn</dc:creator>
  <cp:lastModifiedBy>Jeff Wilburn</cp:lastModifiedBy>
  <cp:revision>35</cp:revision>
  <dcterms:created xsi:type="dcterms:W3CDTF">2018-10-21T15:34:11Z</dcterms:created>
  <dcterms:modified xsi:type="dcterms:W3CDTF">2018-10-22T15:06:13Z</dcterms:modified>
</cp:coreProperties>
</file>