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8" r:id="rId5"/>
    <p:sldId id="654" r:id="rId6"/>
    <p:sldId id="655" r:id="rId7"/>
    <p:sldId id="656" r:id="rId8"/>
    <p:sldId id="657" r:id="rId9"/>
    <p:sldId id="667" r:id="rId10"/>
    <p:sldId id="658" r:id="rId11"/>
    <p:sldId id="659" r:id="rId12"/>
    <p:sldId id="660" r:id="rId13"/>
    <p:sldId id="668" r:id="rId14"/>
    <p:sldId id="661" r:id="rId15"/>
    <p:sldId id="662" r:id="rId16"/>
    <p:sldId id="663" r:id="rId17"/>
    <p:sldId id="669" r:id="rId18"/>
    <p:sldId id="665" r:id="rId19"/>
    <p:sldId id="666" r:id="rId20"/>
    <p:sldId id="670" r:id="rId21"/>
    <p:sldId id="671" r:id="rId22"/>
    <p:sldId id="672" r:id="rId23"/>
    <p:sldId id="673" r:id="rId24"/>
    <p:sldId id="675" r:id="rId25"/>
    <p:sldId id="676" r:id="rId26"/>
    <p:sldId id="677" r:id="rId27"/>
    <p:sldId id="678" r:id="rId28"/>
    <p:sldId id="679" r:id="rId29"/>
    <p:sldId id="680" r:id="rId30"/>
    <p:sldId id="681" r:id="rId31"/>
    <p:sldId id="682" r:id="rId32"/>
    <p:sldId id="683" r:id="rId33"/>
    <p:sldId id="653" r:id="rId34"/>
  </p:sldIdLst>
  <p:sldSz cx="12192000" cy="6858000"/>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00"/>
    <a:srgbClr val="2F2984"/>
    <a:srgbClr val="4F2984"/>
    <a:srgbClr val="FF00FF"/>
    <a:srgbClr val="F2A10E"/>
    <a:srgbClr val="000000"/>
    <a:srgbClr val="C96009"/>
    <a:srgbClr val="4F7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varScale="1">
        <p:scale>
          <a:sx n="114" d="100"/>
          <a:sy n="114" d="100"/>
        </p:scale>
        <p:origin x="846" y="7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7"/>
          </a:xfrm>
          <a:prstGeom prst="rect">
            <a:avLst/>
          </a:prstGeom>
        </p:spPr>
        <p:txBody>
          <a:bodyPr vert="horz" lIns="94104" tIns="47052" rIns="94104" bIns="47052"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7"/>
          </a:xfrm>
          <a:prstGeom prst="rect">
            <a:avLst/>
          </a:prstGeom>
        </p:spPr>
        <p:txBody>
          <a:bodyPr vert="horz" lIns="94104" tIns="47052" rIns="94104" bIns="47052" rtlCol="0"/>
          <a:lstStyle>
            <a:lvl1pPr algn="r">
              <a:defRPr sz="1200"/>
            </a:lvl1pPr>
          </a:lstStyle>
          <a:p>
            <a:fld id="{C4D7F1F4-8A0E-4A45-82EE-59C3FBC7CCF6}" type="datetimeFigureOut">
              <a:rPr lang="en-US" smtClean="0"/>
              <a:t>3/18/2024</a:t>
            </a:fld>
            <a:endParaRPr lang="en-US"/>
          </a:p>
        </p:txBody>
      </p:sp>
      <p:sp>
        <p:nvSpPr>
          <p:cNvPr id="4" name="Footer Placeholder 3"/>
          <p:cNvSpPr>
            <a:spLocks noGrp="1"/>
          </p:cNvSpPr>
          <p:nvPr>
            <p:ph type="ftr" sz="quarter" idx="2"/>
          </p:nvPr>
        </p:nvSpPr>
        <p:spPr>
          <a:xfrm>
            <a:off x="0" y="8887265"/>
            <a:ext cx="3056414" cy="467837"/>
          </a:xfrm>
          <a:prstGeom prst="rect">
            <a:avLst/>
          </a:prstGeom>
        </p:spPr>
        <p:txBody>
          <a:bodyPr vert="horz" lIns="94104" tIns="47052" rIns="94104" bIns="47052"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7"/>
          </a:xfrm>
          <a:prstGeom prst="rect">
            <a:avLst/>
          </a:prstGeom>
        </p:spPr>
        <p:txBody>
          <a:bodyPr vert="horz" lIns="94104" tIns="47052" rIns="94104" bIns="47052" rtlCol="0" anchor="b"/>
          <a:lstStyle>
            <a:lvl1pPr algn="r">
              <a:defRPr sz="1200"/>
            </a:lvl1pPr>
          </a:lstStyle>
          <a:p>
            <a:fld id="{7DE31115-90D3-48F9-B25E-A41BC240D5AB}" type="slidenum">
              <a:rPr lang="en-US" smtClean="0"/>
              <a:t>‹#›</a:t>
            </a:fld>
            <a:endParaRPr lang="en-US"/>
          </a:p>
        </p:txBody>
      </p:sp>
    </p:spTree>
    <p:extLst>
      <p:ext uri="{BB962C8B-B14F-4D97-AF65-F5344CB8AC3E}">
        <p14:creationId xmlns:p14="http://schemas.microsoft.com/office/powerpoint/2010/main" val="8633341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7"/>
          </a:xfrm>
          <a:prstGeom prst="rect">
            <a:avLst/>
          </a:prstGeom>
        </p:spPr>
        <p:txBody>
          <a:bodyPr vert="horz" lIns="94104" tIns="47052" rIns="94104" bIns="47052" rtlCol="0"/>
          <a:lstStyle>
            <a:lvl1pPr algn="l">
              <a:defRPr sz="1200"/>
            </a:lvl1pPr>
          </a:lstStyle>
          <a:p>
            <a:endParaRPr lang="en-US"/>
          </a:p>
        </p:txBody>
      </p:sp>
      <p:sp>
        <p:nvSpPr>
          <p:cNvPr id="3" name="Date Placeholder 2"/>
          <p:cNvSpPr>
            <a:spLocks noGrp="1"/>
          </p:cNvSpPr>
          <p:nvPr>
            <p:ph type="dt" idx="1"/>
          </p:nvPr>
        </p:nvSpPr>
        <p:spPr>
          <a:xfrm>
            <a:off x="3995217" y="0"/>
            <a:ext cx="3056414" cy="467837"/>
          </a:xfrm>
          <a:prstGeom prst="rect">
            <a:avLst/>
          </a:prstGeom>
        </p:spPr>
        <p:txBody>
          <a:bodyPr vert="horz" lIns="94104" tIns="47052" rIns="94104" bIns="47052" rtlCol="0"/>
          <a:lstStyle>
            <a:lvl1pPr algn="r">
              <a:defRPr sz="1200"/>
            </a:lvl1pPr>
          </a:lstStyle>
          <a:p>
            <a:fld id="{90AF466C-DD3D-484E-A42B-8A01E3A77137}" type="datetimeFigureOut">
              <a:rPr lang="en-US" smtClean="0"/>
              <a:t>3/18/2024</a:t>
            </a:fld>
            <a:endParaRPr lang="en-US"/>
          </a:p>
        </p:txBody>
      </p:sp>
      <p:sp>
        <p:nvSpPr>
          <p:cNvPr id="4" name="Slide Image Placeholder 3"/>
          <p:cNvSpPr>
            <a:spLocks noGrp="1" noRot="1" noChangeAspect="1"/>
          </p:cNvSpPr>
          <p:nvPr>
            <p:ph type="sldImg" idx="2"/>
          </p:nvPr>
        </p:nvSpPr>
        <p:spPr>
          <a:xfrm>
            <a:off x="409575" y="701675"/>
            <a:ext cx="6235700" cy="3508375"/>
          </a:xfrm>
          <a:prstGeom prst="rect">
            <a:avLst/>
          </a:prstGeom>
          <a:noFill/>
          <a:ln w="12700">
            <a:solidFill>
              <a:prstClr val="black"/>
            </a:solidFill>
          </a:ln>
        </p:spPr>
        <p:txBody>
          <a:bodyPr vert="horz" lIns="94104" tIns="47052" rIns="94104" bIns="47052" rtlCol="0" anchor="ctr"/>
          <a:lstStyle/>
          <a:p>
            <a:endParaRPr lang="en-US"/>
          </a:p>
        </p:txBody>
      </p:sp>
      <p:sp>
        <p:nvSpPr>
          <p:cNvPr id="5" name="Notes Placeholder 4"/>
          <p:cNvSpPr>
            <a:spLocks noGrp="1"/>
          </p:cNvSpPr>
          <p:nvPr>
            <p:ph type="body" sz="quarter" idx="3"/>
          </p:nvPr>
        </p:nvSpPr>
        <p:spPr>
          <a:xfrm>
            <a:off x="705327" y="4444445"/>
            <a:ext cx="5642610" cy="4210527"/>
          </a:xfrm>
          <a:prstGeom prst="rect">
            <a:avLst/>
          </a:prstGeom>
        </p:spPr>
        <p:txBody>
          <a:bodyPr vert="horz" lIns="94104" tIns="47052" rIns="94104" bIns="470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87265"/>
            <a:ext cx="3056414" cy="467837"/>
          </a:xfrm>
          <a:prstGeom prst="rect">
            <a:avLst/>
          </a:prstGeom>
        </p:spPr>
        <p:txBody>
          <a:bodyPr vert="horz" lIns="94104" tIns="47052" rIns="94104" bIns="47052"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7"/>
          </a:xfrm>
          <a:prstGeom prst="rect">
            <a:avLst/>
          </a:prstGeom>
        </p:spPr>
        <p:txBody>
          <a:bodyPr vert="horz" lIns="94104" tIns="47052" rIns="94104" bIns="47052" rtlCol="0" anchor="b"/>
          <a:lstStyle>
            <a:lvl1pPr algn="r">
              <a:defRPr sz="1200"/>
            </a:lvl1pPr>
          </a:lstStyle>
          <a:p>
            <a:fld id="{40B6C0B6-8DB3-4C8B-8605-AEAF53EB3609}" type="slidenum">
              <a:rPr lang="en-US" smtClean="0"/>
              <a:t>‹#›</a:t>
            </a:fld>
            <a:endParaRPr lang="en-US"/>
          </a:p>
        </p:txBody>
      </p:sp>
    </p:spTree>
    <p:extLst>
      <p:ext uri="{BB962C8B-B14F-4D97-AF65-F5344CB8AC3E}">
        <p14:creationId xmlns:p14="http://schemas.microsoft.com/office/powerpoint/2010/main" val="7242402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6096000" cy="6858000"/>
          </a:xfrm>
          <a:prstGeom prst="rect">
            <a:avLst/>
          </a:prstGeom>
          <a:solidFill>
            <a:srgbClr val="6010A2"/>
          </a:solidFill>
          <a:ln w="9525">
            <a:noFill/>
            <a:miter lim="800000"/>
            <a:headEnd/>
            <a:tailEnd/>
          </a:ln>
          <a:effectLst/>
        </p:spPr>
        <p:txBody>
          <a:bodyPr wrap="none" anchor="ctr"/>
          <a:lstStyle/>
          <a:p>
            <a:pPr algn="ctr" fontAlgn="base">
              <a:spcBef>
                <a:spcPct val="0"/>
              </a:spcBef>
              <a:spcAft>
                <a:spcPct val="0"/>
              </a:spcAft>
              <a:defRPr/>
            </a:pPr>
            <a:endParaRPr kumimoji="1" lang="en-US" sz="1800">
              <a:solidFill>
                <a:srgbClr val="003366"/>
              </a:solidFill>
              <a:latin typeface="Times New Roman" pitchFamily="18" charset="0"/>
              <a:cs typeface="Arial" charset="0"/>
            </a:endParaRPr>
          </a:p>
        </p:txBody>
      </p:sp>
      <p:sp>
        <p:nvSpPr>
          <p:cNvPr id="5" name="AutoShape 3"/>
          <p:cNvSpPr>
            <a:spLocks noChangeArrowheads="1"/>
          </p:cNvSpPr>
          <p:nvPr/>
        </p:nvSpPr>
        <p:spPr bwMode="auto">
          <a:xfrm>
            <a:off x="914400" y="990600"/>
            <a:ext cx="6908800" cy="1905000"/>
          </a:xfrm>
          <a:prstGeom prst="roundRect">
            <a:avLst>
              <a:gd name="adj" fmla="val 50000"/>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en-US" sz="1800">
              <a:solidFill>
                <a:srgbClr val="003366"/>
              </a:solidFill>
              <a:latin typeface="Times New Roman" pitchFamily="18" charset="0"/>
              <a:cs typeface="Arial" charset="0"/>
            </a:endParaRPr>
          </a:p>
        </p:txBody>
      </p:sp>
      <p:grpSp>
        <p:nvGrpSpPr>
          <p:cNvPr id="6" name="Group 5"/>
          <p:cNvGrpSpPr>
            <a:grpSpLocks/>
          </p:cNvGrpSpPr>
          <p:nvPr/>
        </p:nvGrpSpPr>
        <p:grpSpPr bwMode="auto">
          <a:xfrm>
            <a:off x="4842933" y="4889500"/>
            <a:ext cx="65024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rgbClr val="FFCC00"/>
            </a:solidFill>
            <a:ln w="9525">
              <a:noFill/>
              <a:round/>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sp>
          <p:nvSpPr>
            <p:cNvPr id="8" name="AutoShape 7"/>
            <p:cNvSpPr>
              <a:spLocks noChangeArrowheads="1"/>
            </p:cNvSpPr>
            <p:nvPr/>
          </p:nvSpPr>
          <p:spPr bwMode="auto">
            <a:xfrm>
              <a:off x="5196" y="3080"/>
              <a:ext cx="164" cy="201"/>
            </a:xfrm>
            <a:prstGeom prst="flowChartDelay">
              <a:avLst/>
            </a:prstGeom>
            <a:solidFill>
              <a:srgbClr val="FFCC00"/>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grpSp>
      <p:sp>
        <p:nvSpPr>
          <p:cNvPr id="87044" name="Rectangle 4"/>
          <p:cNvSpPr>
            <a:spLocks noGrp="1" noChangeArrowheads="1"/>
          </p:cNvSpPr>
          <p:nvPr>
            <p:ph type="subTitle" idx="1"/>
          </p:nvPr>
        </p:nvSpPr>
        <p:spPr>
          <a:xfrm>
            <a:off x="6231467" y="2927350"/>
            <a:ext cx="48768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87051" name="Rectangle 11"/>
          <p:cNvSpPr>
            <a:spLocks noGrp="1" noChangeArrowheads="1"/>
          </p:cNvSpPr>
          <p:nvPr>
            <p:ph type="ctrTitle" sz="quarter"/>
          </p:nvPr>
        </p:nvSpPr>
        <p:spPr>
          <a:xfrm>
            <a:off x="1248833" y="1425575"/>
            <a:ext cx="10363200" cy="1143000"/>
          </a:xfr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ftr" sz="quarter" idx="11"/>
          </p:nvPr>
        </p:nvSpPr>
        <p:spPr>
          <a:xfrm>
            <a:off x="6096000" y="6334780"/>
            <a:ext cx="6096000" cy="523220"/>
          </a:xfrm>
        </p:spPr>
        <p:txBody>
          <a:bodyPr/>
          <a:lstStyle>
            <a:lvl1pPr algn="ctr">
              <a:tabLst/>
              <a:defRPr/>
            </a:lvl1pPr>
          </a:lstStyle>
          <a:p>
            <a:pPr>
              <a:defRPr/>
            </a:pPr>
            <a:r>
              <a:rPr lang="en-US">
                <a:solidFill>
                  <a:srgbClr val="003366"/>
                </a:solidFill>
              </a:rPr>
              <a:t>TTU College of Engineering                                                                  Revolutionizing Engineering</a:t>
            </a:r>
          </a:p>
        </p:txBody>
      </p:sp>
      <p:sp>
        <p:nvSpPr>
          <p:cNvPr id="11" name="Rectangle 10"/>
          <p:cNvSpPr>
            <a:spLocks noGrp="1" noChangeArrowheads="1"/>
          </p:cNvSpPr>
          <p:nvPr>
            <p:ph type="sldNum" sz="quarter" idx="12"/>
          </p:nvPr>
        </p:nvSpPr>
        <p:spPr>
          <a:xfrm>
            <a:off x="12701" y="6359525"/>
            <a:ext cx="783167" cy="488950"/>
          </a:xfrm>
        </p:spPr>
        <p:txBody>
          <a:bodyPr anchorCtr="0"/>
          <a:lstStyle>
            <a:lvl1pPr>
              <a:defRPr/>
            </a:lvl1pPr>
          </a:lstStyle>
          <a:p>
            <a:pPr>
              <a:defRPr/>
            </a:pPr>
            <a:fld id="{0847AAD2-2139-4DAC-B367-031CB8058E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45906463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A638780B-E630-46D9-B138-F1DD48BE2EA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10371371"/>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762000"/>
            <a:ext cx="26670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762000"/>
            <a:ext cx="77978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B08F66CC-05CC-4818-86B3-28756275D1F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3263584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3178DB15-5E6D-4B0D-B1D9-DE8388881A9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806865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5" name="Rectangle 10"/>
          <p:cNvSpPr>
            <a:spLocks noGrp="1" noChangeArrowheads="1"/>
          </p:cNvSpPr>
          <p:nvPr>
            <p:ph type="sldNum" sz="quarter" idx="11"/>
          </p:nvPr>
        </p:nvSpPr>
        <p:spPr/>
        <p:txBody>
          <a:bodyPr/>
          <a:lstStyle>
            <a:lvl1pPr>
              <a:defRPr/>
            </a:lvl1pPr>
          </a:lstStyle>
          <a:p>
            <a:pPr>
              <a:defRPr/>
            </a:pPr>
            <a:fld id="{1E88BF13-85F3-4C1C-9BA3-ADE6ADF799D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8728238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2362200"/>
            <a:ext cx="52324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54800" y="2362200"/>
            <a:ext cx="52324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6" name="Rectangle 10"/>
          <p:cNvSpPr>
            <a:spLocks noGrp="1" noChangeArrowheads="1"/>
          </p:cNvSpPr>
          <p:nvPr>
            <p:ph type="sldNum" sz="quarter" idx="11"/>
          </p:nvPr>
        </p:nvSpPr>
        <p:spPr/>
        <p:txBody>
          <a:bodyPr/>
          <a:lstStyle>
            <a:lvl1pPr>
              <a:defRPr/>
            </a:lvl1pPr>
          </a:lstStyle>
          <a:p>
            <a:pPr>
              <a:defRPr/>
            </a:pPr>
            <a:fld id="{1B4E832A-B2AB-43F9-BDAF-402AF934C9C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869551201"/>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8" name="Rectangle 10"/>
          <p:cNvSpPr>
            <a:spLocks noGrp="1" noChangeArrowheads="1"/>
          </p:cNvSpPr>
          <p:nvPr>
            <p:ph type="sldNum" sz="quarter" idx="11"/>
          </p:nvPr>
        </p:nvSpPr>
        <p:spPr/>
        <p:txBody>
          <a:bodyPr/>
          <a:lstStyle>
            <a:lvl1pPr>
              <a:defRPr/>
            </a:lvl1pPr>
          </a:lstStyle>
          <a:p>
            <a:pPr>
              <a:defRPr/>
            </a:pPr>
            <a:fld id="{2D135C64-E973-4BF6-9958-C4B913975C0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1821911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4" name="Rectangle 10"/>
          <p:cNvSpPr>
            <a:spLocks noGrp="1" noChangeArrowheads="1"/>
          </p:cNvSpPr>
          <p:nvPr>
            <p:ph type="sldNum" sz="quarter" idx="11"/>
          </p:nvPr>
        </p:nvSpPr>
        <p:spPr/>
        <p:txBody>
          <a:bodyPr/>
          <a:lstStyle>
            <a:lvl1pPr>
              <a:defRPr/>
            </a:lvl1pPr>
          </a:lstStyle>
          <a:p>
            <a:pPr>
              <a:defRPr/>
            </a:pPr>
            <a:fld id="{B6B80790-C305-40C3-9919-7D7065B9909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87697754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3" name="Rectangle 10"/>
          <p:cNvSpPr>
            <a:spLocks noGrp="1" noChangeArrowheads="1"/>
          </p:cNvSpPr>
          <p:nvPr>
            <p:ph type="sldNum" sz="quarter" idx="11"/>
          </p:nvPr>
        </p:nvSpPr>
        <p:spPr/>
        <p:txBody>
          <a:bodyPr/>
          <a:lstStyle>
            <a:lvl1pPr>
              <a:defRPr/>
            </a:lvl1pPr>
          </a:lstStyle>
          <a:p>
            <a:pPr>
              <a:defRPr/>
            </a:pPr>
            <a:fld id="{2896BD5E-7E68-46CC-8DC7-0DD04793A59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777513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6" name="Rectangle 10"/>
          <p:cNvSpPr>
            <a:spLocks noGrp="1" noChangeArrowheads="1"/>
          </p:cNvSpPr>
          <p:nvPr>
            <p:ph type="sldNum" sz="quarter" idx="11"/>
          </p:nvPr>
        </p:nvSpPr>
        <p:spPr/>
        <p:txBody>
          <a:bodyPr/>
          <a:lstStyle>
            <a:lvl1pPr>
              <a:defRPr/>
            </a:lvl1pPr>
          </a:lstStyle>
          <a:p>
            <a:pPr>
              <a:defRPr/>
            </a:pPr>
            <a:fld id="{863D67E1-0A4D-4ED9-9ED1-21212E076B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43475517"/>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r>
              <a:rPr lang="en-US">
                <a:solidFill>
                  <a:srgbClr val="003366"/>
                </a:solidFill>
              </a:rPr>
              <a:t>TTU College of Engineering                                                                  Revolutionizing Engineering</a:t>
            </a:r>
            <a:endParaRPr lang="en-US" dirty="0">
              <a:solidFill>
                <a:srgbClr val="003366"/>
              </a:solidFill>
            </a:endParaRPr>
          </a:p>
        </p:txBody>
      </p:sp>
      <p:sp>
        <p:nvSpPr>
          <p:cNvPr id="6" name="Rectangle 10"/>
          <p:cNvSpPr>
            <a:spLocks noGrp="1" noChangeArrowheads="1"/>
          </p:cNvSpPr>
          <p:nvPr>
            <p:ph type="sldNum" sz="quarter" idx="11"/>
          </p:nvPr>
        </p:nvSpPr>
        <p:spPr/>
        <p:txBody>
          <a:bodyPr/>
          <a:lstStyle>
            <a:lvl1pPr>
              <a:defRPr/>
            </a:lvl1pPr>
          </a:lstStyle>
          <a:p>
            <a:pPr>
              <a:defRPr/>
            </a:pPr>
            <a:fld id="{7F702AE4-20CD-444B-8084-C2A19B84FB3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81822809"/>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4267200" cy="6858000"/>
            <a:chOff x="0" y="0"/>
            <a:chExt cx="2016" cy="4320"/>
          </a:xfrm>
        </p:grpSpPr>
        <p:sp>
          <p:nvSpPr>
            <p:cNvPr id="86019" name="Rectangle 3"/>
            <p:cNvSpPr>
              <a:spLocks noChangeArrowheads="1"/>
            </p:cNvSpPr>
            <p:nvPr/>
          </p:nvSpPr>
          <p:spPr bwMode="auto">
            <a:xfrm>
              <a:off x="0" y="0"/>
              <a:ext cx="480" cy="4320"/>
            </a:xfrm>
            <a:prstGeom prst="rect">
              <a:avLst/>
            </a:prstGeom>
            <a:solidFill>
              <a:srgbClr val="6010A2"/>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sp>
          <p:nvSpPr>
            <p:cNvPr id="86020" name="Rectangle 4"/>
            <p:cNvSpPr>
              <a:spLocks noChangeArrowheads="1"/>
            </p:cNvSpPr>
            <p:nvPr/>
          </p:nvSpPr>
          <p:spPr bwMode="auto">
            <a:xfrm>
              <a:off x="432" y="0"/>
              <a:ext cx="1584" cy="672"/>
            </a:xfrm>
            <a:prstGeom prst="rect">
              <a:avLst/>
            </a:prstGeom>
            <a:solidFill>
              <a:srgbClr val="6010A2"/>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grpSp>
      <p:sp>
        <p:nvSpPr>
          <p:cNvPr id="86021" name="AutoShape 5"/>
          <p:cNvSpPr>
            <a:spLocks noChangeArrowheads="1"/>
          </p:cNvSpPr>
          <p:nvPr/>
        </p:nvSpPr>
        <p:spPr bwMode="auto">
          <a:xfrm>
            <a:off x="1016000" y="762000"/>
            <a:ext cx="6807200" cy="609600"/>
          </a:xfrm>
          <a:prstGeom prst="roundRect">
            <a:avLst>
              <a:gd name="adj" fmla="val 50000"/>
            </a:avLst>
          </a:prstGeom>
          <a:solidFill>
            <a:schemeClr val="bg1"/>
          </a:solidFill>
          <a:ln w="9525">
            <a:noFill/>
            <a:round/>
            <a:headEnd/>
            <a:tailEnd/>
          </a:ln>
          <a:effectLst/>
        </p:spPr>
        <p:txBody>
          <a:bodyPr wrap="none" anchor="ctr"/>
          <a:lstStyle/>
          <a:p>
            <a:pPr algn="ctr" fontAlgn="base">
              <a:spcBef>
                <a:spcPct val="0"/>
              </a:spcBef>
              <a:spcAft>
                <a:spcPct val="0"/>
              </a:spcAft>
              <a:defRPr/>
            </a:pPr>
            <a:endParaRPr kumimoji="1" lang="en-US" sz="1800">
              <a:solidFill>
                <a:srgbClr val="003366"/>
              </a:solidFill>
              <a:latin typeface="Times New Roman" pitchFamily="18" charset="0"/>
              <a:cs typeface="Arial" charset="0"/>
            </a:endParaRPr>
          </a:p>
        </p:txBody>
      </p:sp>
      <p:sp>
        <p:nvSpPr>
          <p:cNvPr id="20484" name="Rectangle 6"/>
          <p:cNvSpPr>
            <a:spLocks noGrp="1" noChangeArrowheads="1"/>
          </p:cNvSpPr>
          <p:nvPr>
            <p:ph type="title"/>
          </p:nvPr>
        </p:nvSpPr>
        <p:spPr bwMode="auto">
          <a:xfrm>
            <a:off x="1016000" y="762000"/>
            <a:ext cx="109728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485" name="Rectangle 7"/>
          <p:cNvSpPr>
            <a:spLocks noGrp="1" noChangeArrowheads="1"/>
          </p:cNvSpPr>
          <p:nvPr>
            <p:ph type="body" idx="1"/>
          </p:nvPr>
        </p:nvSpPr>
        <p:spPr bwMode="auto">
          <a:xfrm>
            <a:off x="1219200" y="2362200"/>
            <a:ext cx="106680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6025" name="Rectangle 9"/>
          <p:cNvSpPr>
            <a:spLocks noGrp="1" noChangeArrowheads="1"/>
          </p:cNvSpPr>
          <p:nvPr>
            <p:ph type="ftr" sz="quarter" idx="3"/>
          </p:nvPr>
        </p:nvSpPr>
        <p:spPr bwMode="auto">
          <a:xfrm>
            <a:off x="1219200" y="6477000"/>
            <a:ext cx="10668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tabLst>
                <a:tab pos="7772400" algn="r"/>
              </a:tabLst>
              <a:defRPr sz="1400" dirty="0" smtClean="0"/>
            </a:lvl1pPr>
          </a:lstStyle>
          <a:p>
            <a:pPr fontAlgn="base">
              <a:spcBef>
                <a:spcPct val="0"/>
              </a:spcBef>
              <a:spcAft>
                <a:spcPct val="0"/>
              </a:spcAft>
              <a:defRPr/>
            </a:pPr>
            <a:r>
              <a:rPr lang="en-US">
                <a:solidFill>
                  <a:srgbClr val="003366"/>
                </a:solidFill>
                <a:cs typeface="Arial" charset="0"/>
              </a:rPr>
              <a:t>TTU College of Engineering                                                                  Revolutionizing Engineering</a:t>
            </a:r>
          </a:p>
        </p:txBody>
      </p:sp>
      <p:sp>
        <p:nvSpPr>
          <p:cNvPr id="86026" name="Rectangle 10"/>
          <p:cNvSpPr>
            <a:spLocks noGrp="1" noChangeArrowheads="1"/>
          </p:cNvSpPr>
          <p:nvPr>
            <p:ph type="sldNum" sz="quarter" idx="4"/>
          </p:nvPr>
        </p:nvSpPr>
        <p:spPr bwMode="auto">
          <a:xfrm>
            <a:off x="112184" y="6343650"/>
            <a:ext cx="783167"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defRPr sz="2600" b="1">
                <a:solidFill>
                  <a:schemeClr val="bg1"/>
                </a:solidFill>
              </a:defRPr>
            </a:lvl1pPr>
          </a:lstStyle>
          <a:p>
            <a:pPr fontAlgn="base">
              <a:spcBef>
                <a:spcPct val="0"/>
              </a:spcBef>
              <a:spcAft>
                <a:spcPct val="0"/>
              </a:spcAft>
              <a:defRPr/>
            </a:pPr>
            <a:fld id="{BB592B9D-01B8-426D-8CCA-DFC8F65987A8}" type="slidenum">
              <a:rPr lang="en-US">
                <a:solidFill>
                  <a:srgbClr val="FFFFFF"/>
                </a:solidFill>
                <a:cs typeface="Arial" charset="0"/>
              </a:rPr>
              <a:pPr fontAlgn="base">
                <a:spcBef>
                  <a:spcPct val="0"/>
                </a:spcBef>
                <a:spcAft>
                  <a:spcPct val="0"/>
                </a:spcAft>
                <a:defRPr/>
              </a:pPr>
              <a:t>‹#›</a:t>
            </a:fld>
            <a:endParaRPr lang="en-US">
              <a:solidFill>
                <a:srgbClr val="FFFFFF"/>
              </a:solidFill>
              <a:cs typeface="Arial" charset="0"/>
            </a:endParaRPr>
          </a:p>
        </p:txBody>
      </p:sp>
      <p:grpSp>
        <p:nvGrpSpPr>
          <p:cNvPr id="20488" name="Group 11"/>
          <p:cNvGrpSpPr>
            <a:grpSpLocks/>
          </p:cNvGrpSpPr>
          <p:nvPr/>
        </p:nvGrpSpPr>
        <p:grpSpPr bwMode="auto">
          <a:xfrm>
            <a:off x="304800" y="1600200"/>
            <a:ext cx="9855200" cy="395288"/>
            <a:chOff x="144" y="1248"/>
            <a:chExt cx="4656" cy="201"/>
          </a:xfrm>
        </p:grpSpPr>
        <p:sp>
          <p:nvSpPr>
            <p:cNvPr id="86028" name="AutoShape 12"/>
            <p:cNvSpPr>
              <a:spLocks noChangeArrowheads="1"/>
            </p:cNvSpPr>
            <p:nvPr/>
          </p:nvSpPr>
          <p:spPr bwMode="auto">
            <a:xfrm>
              <a:off x="384" y="1248"/>
              <a:ext cx="4416" cy="200"/>
            </a:xfrm>
            <a:prstGeom prst="roundRect">
              <a:avLst>
                <a:gd name="adj" fmla="val 0"/>
              </a:avLst>
            </a:prstGeom>
            <a:solidFill>
              <a:srgbClr val="FFCC00"/>
            </a:solidFill>
            <a:ln w="9525">
              <a:noFill/>
              <a:round/>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sp>
          <p:nvSpPr>
            <p:cNvPr id="86029" name="AutoShape 13"/>
            <p:cNvSpPr>
              <a:spLocks noChangeArrowheads="1"/>
            </p:cNvSpPr>
            <p:nvPr/>
          </p:nvSpPr>
          <p:spPr bwMode="auto">
            <a:xfrm flipH="1">
              <a:off x="144" y="1248"/>
              <a:ext cx="248" cy="201"/>
            </a:xfrm>
            <a:prstGeom prst="flowChartDelay">
              <a:avLst/>
            </a:prstGeom>
            <a:solidFill>
              <a:srgbClr val="FFCC00"/>
            </a:solidFill>
            <a:ln w="9525">
              <a:noFill/>
              <a:miter lim="800000"/>
              <a:headEnd/>
              <a:tailEnd/>
            </a:ln>
            <a:effectLst/>
          </p:spPr>
          <p:txBody>
            <a:bodyPr wrap="none" anchor="ctr"/>
            <a:lstStyle/>
            <a:p>
              <a:pPr fontAlgn="base">
                <a:spcBef>
                  <a:spcPct val="0"/>
                </a:spcBef>
                <a:spcAft>
                  <a:spcPct val="0"/>
                </a:spcAft>
                <a:defRPr/>
              </a:pPr>
              <a:endParaRPr lang="en-US" sz="1800">
                <a:solidFill>
                  <a:srgbClr val="003366"/>
                </a:solidFill>
                <a:cs typeface="Arial" charset="0"/>
              </a:endParaRPr>
            </a:p>
          </p:txBody>
        </p:sp>
      </p:grpSp>
    </p:spTree>
    <p:extLst>
      <p:ext uri="{BB962C8B-B14F-4D97-AF65-F5344CB8AC3E}">
        <p14:creationId xmlns:p14="http://schemas.microsoft.com/office/powerpoint/2010/main" val="711508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hf hdr="0" dt="0"/>
  <p:txStyles>
    <p:titleStyle>
      <a:lvl1pPr algn="l" rtl="0" eaLnBrk="0" fontAlgn="base" hangingPunct="0">
        <a:lnSpc>
          <a:spcPct val="90000"/>
        </a:lnSpc>
        <a:spcBef>
          <a:spcPct val="0"/>
        </a:spcBef>
        <a:spcAft>
          <a:spcPct val="0"/>
        </a:spcAft>
        <a:defRPr sz="3200" b="1">
          <a:solidFill>
            <a:schemeClr val="tx1"/>
          </a:solidFill>
          <a:latin typeface="+mj-lt"/>
          <a:ea typeface="+mj-ea"/>
          <a:cs typeface="+mj-cs"/>
        </a:defRPr>
      </a:lvl1pPr>
      <a:lvl2pPr algn="l" rtl="0" eaLnBrk="0" fontAlgn="base" hangingPunct="0">
        <a:lnSpc>
          <a:spcPct val="90000"/>
        </a:lnSpc>
        <a:spcBef>
          <a:spcPct val="0"/>
        </a:spcBef>
        <a:spcAft>
          <a:spcPct val="0"/>
        </a:spcAft>
        <a:defRPr sz="3200" b="1">
          <a:solidFill>
            <a:schemeClr val="tx2"/>
          </a:solidFill>
          <a:latin typeface="Arial" charset="0"/>
        </a:defRPr>
      </a:lvl2pPr>
      <a:lvl3pPr algn="l" rtl="0" eaLnBrk="0" fontAlgn="base" hangingPunct="0">
        <a:lnSpc>
          <a:spcPct val="90000"/>
        </a:lnSpc>
        <a:spcBef>
          <a:spcPct val="0"/>
        </a:spcBef>
        <a:spcAft>
          <a:spcPct val="0"/>
        </a:spcAft>
        <a:defRPr sz="3200" b="1">
          <a:solidFill>
            <a:schemeClr val="tx2"/>
          </a:solidFill>
          <a:latin typeface="Arial" charset="0"/>
        </a:defRPr>
      </a:lvl3pPr>
      <a:lvl4pPr algn="l" rtl="0" eaLnBrk="0" fontAlgn="base" hangingPunct="0">
        <a:lnSpc>
          <a:spcPct val="90000"/>
        </a:lnSpc>
        <a:spcBef>
          <a:spcPct val="0"/>
        </a:spcBef>
        <a:spcAft>
          <a:spcPct val="0"/>
        </a:spcAft>
        <a:defRPr sz="3200" b="1">
          <a:solidFill>
            <a:schemeClr val="tx2"/>
          </a:solidFill>
          <a:latin typeface="Arial" charset="0"/>
        </a:defRPr>
      </a:lvl4pPr>
      <a:lvl5pPr algn="l" rtl="0" eaLnBrk="0" fontAlgn="base" hangingPunct="0">
        <a:lnSpc>
          <a:spcPct val="90000"/>
        </a:lnSpc>
        <a:spcBef>
          <a:spcPct val="0"/>
        </a:spcBef>
        <a:spcAft>
          <a:spcPct val="0"/>
        </a:spcAft>
        <a:defRPr sz="3200" b="1">
          <a:solidFill>
            <a:schemeClr val="tx2"/>
          </a:solidFill>
          <a:latin typeface="Arial" charset="0"/>
        </a:defRPr>
      </a:lvl5pPr>
      <a:lvl6pPr marL="457200" algn="l" rtl="0" eaLnBrk="1" fontAlgn="base" hangingPunct="1">
        <a:lnSpc>
          <a:spcPct val="90000"/>
        </a:lnSpc>
        <a:spcBef>
          <a:spcPct val="0"/>
        </a:spcBef>
        <a:spcAft>
          <a:spcPct val="0"/>
        </a:spcAft>
        <a:defRPr sz="4000" b="1">
          <a:solidFill>
            <a:schemeClr val="tx2"/>
          </a:solidFill>
          <a:latin typeface="Arial" charset="0"/>
        </a:defRPr>
      </a:lvl6pPr>
      <a:lvl7pPr marL="914400" algn="l" rtl="0" eaLnBrk="1" fontAlgn="base" hangingPunct="1">
        <a:lnSpc>
          <a:spcPct val="90000"/>
        </a:lnSpc>
        <a:spcBef>
          <a:spcPct val="0"/>
        </a:spcBef>
        <a:spcAft>
          <a:spcPct val="0"/>
        </a:spcAft>
        <a:defRPr sz="4000" b="1">
          <a:solidFill>
            <a:schemeClr val="tx2"/>
          </a:solidFill>
          <a:latin typeface="Arial" charset="0"/>
        </a:defRPr>
      </a:lvl7pPr>
      <a:lvl8pPr marL="1371600" algn="l" rtl="0" eaLnBrk="1" fontAlgn="base" hangingPunct="1">
        <a:lnSpc>
          <a:spcPct val="90000"/>
        </a:lnSpc>
        <a:spcBef>
          <a:spcPct val="0"/>
        </a:spcBef>
        <a:spcAft>
          <a:spcPct val="0"/>
        </a:spcAft>
        <a:defRPr sz="4000" b="1">
          <a:solidFill>
            <a:schemeClr val="tx2"/>
          </a:solidFill>
          <a:latin typeface="Arial" charset="0"/>
        </a:defRPr>
      </a:lvl8pPr>
      <a:lvl9pPr marL="1828800" algn="l" rtl="0" eaLnBrk="1" fontAlgn="base" hangingPunct="1">
        <a:lnSpc>
          <a:spcPct val="90000"/>
        </a:lnSpc>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lr>
          <a:srgbClr val="F0C200"/>
        </a:buClr>
        <a:buSzPct val="65000"/>
        <a:buFont typeface="Wingdings" pitchFamily="2" charset="2"/>
        <a:buBlip>
          <a:blip r:embed="rId13"/>
        </a:buBlip>
        <a:defRPr sz="2800">
          <a:solidFill>
            <a:srgbClr val="000018"/>
          </a:solidFill>
          <a:latin typeface="+mn-lt"/>
          <a:ea typeface="+mn-ea"/>
          <a:cs typeface="+mn-cs"/>
        </a:defRPr>
      </a:lvl1pPr>
      <a:lvl2pPr marL="742950" indent="-285750" algn="l" rtl="0" eaLnBrk="0" fontAlgn="base" hangingPunct="0">
        <a:spcBef>
          <a:spcPct val="20000"/>
        </a:spcBef>
        <a:spcAft>
          <a:spcPct val="0"/>
        </a:spcAft>
        <a:buClr>
          <a:srgbClr val="F0C200"/>
        </a:buClr>
        <a:buSzPct val="80000"/>
        <a:buBlip>
          <a:blip r:embed="rId14"/>
        </a:buBlip>
        <a:defRPr sz="2400">
          <a:solidFill>
            <a:srgbClr val="000018"/>
          </a:solidFill>
          <a:latin typeface="+mn-lt"/>
        </a:defRPr>
      </a:lvl2pPr>
      <a:lvl3pPr marL="1143000" indent="-228600" algn="l" rtl="0" eaLnBrk="0" fontAlgn="base" hangingPunct="0">
        <a:spcBef>
          <a:spcPct val="20000"/>
        </a:spcBef>
        <a:spcAft>
          <a:spcPct val="0"/>
        </a:spcAft>
        <a:buClr>
          <a:srgbClr val="F0C200"/>
        </a:buClr>
        <a:buFont typeface="Wingdings" pitchFamily="2" charset="2"/>
        <a:buChar char="l"/>
        <a:defRPr sz="2000">
          <a:solidFill>
            <a:srgbClr val="000018"/>
          </a:solidFill>
          <a:latin typeface="+mn-lt"/>
        </a:defRPr>
      </a:lvl3pPr>
      <a:lvl4pPr marL="1600200" indent="-228600" algn="l" rtl="0" eaLnBrk="0" fontAlgn="base" hangingPunct="0">
        <a:spcBef>
          <a:spcPct val="20000"/>
        </a:spcBef>
        <a:spcAft>
          <a:spcPct val="0"/>
        </a:spcAft>
        <a:buClr>
          <a:srgbClr val="F0C200"/>
        </a:buClr>
        <a:buChar char="–"/>
        <a:defRPr>
          <a:solidFill>
            <a:srgbClr val="000018"/>
          </a:solidFill>
          <a:latin typeface="+mn-lt"/>
        </a:defRPr>
      </a:lvl4pPr>
      <a:lvl5pPr marL="2057400" indent="-228600" algn="l" rtl="0" eaLnBrk="0" fontAlgn="base" hangingPunct="0">
        <a:spcBef>
          <a:spcPct val="20000"/>
        </a:spcBef>
        <a:spcAft>
          <a:spcPct val="0"/>
        </a:spcAft>
        <a:buClr>
          <a:srgbClr val="000000"/>
        </a:buClr>
        <a:buFont typeface="Arial Unicode MS" pitchFamily="34" charset="-128"/>
        <a:buChar char="*"/>
        <a:defRPr>
          <a:solidFill>
            <a:srgbClr val="000018"/>
          </a:solidFill>
          <a:latin typeface="+mn-lt"/>
        </a:defRPr>
      </a:lvl5pPr>
      <a:lvl6pPr marL="25146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6pPr>
      <a:lvl7pPr marL="29718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7pPr>
      <a:lvl8pPr marL="34290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8pPr>
      <a:lvl9pPr marL="3886200" indent="-228600" algn="l" rtl="0" eaLnBrk="1" fontAlgn="base" hangingPunct="1">
        <a:spcBef>
          <a:spcPct val="20000"/>
        </a:spcBef>
        <a:spcAft>
          <a:spcPct val="0"/>
        </a:spcAft>
        <a:buClr>
          <a:srgbClr val="F0C200"/>
        </a:buClr>
        <a:buFont typeface="Wingdings" pitchFamily="2" charset="2"/>
        <a:buChar char="l"/>
        <a:defRPr>
          <a:solidFill>
            <a:srgbClr val="00001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cshop/Raspberry-Pi-Pico-Breadboard-K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honny.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6588104" y="2959815"/>
            <a:ext cx="4474587" cy="1505997"/>
          </a:xfrm>
        </p:spPr>
        <p:txBody>
          <a:bodyPr/>
          <a:lstStyle/>
          <a:p>
            <a:r>
              <a:rPr lang="en-US" sz="1600" b="1" dirty="0">
                <a:solidFill>
                  <a:srgbClr val="4F2984"/>
                </a:solidFill>
              </a:rPr>
              <a:t>ECE 1000: Explorations in ECE</a:t>
            </a:r>
            <a:endParaRPr lang="en-US" sz="1600" b="1" dirty="0">
              <a:solidFill>
                <a:srgbClr val="4F2984"/>
              </a:solidFill>
              <a:cs typeface="Arial"/>
            </a:endParaRPr>
          </a:p>
          <a:p>
            <a:r>
              <a:rPr lang="en-US" sz="1600" b="1" dirty="0">
                <a:solidFill>
                  <a:srgbClr val="4F2984"/>
                </a:solidFill>
              </a:rPr>
              <a:t>Electrical and Computer Engineering</a:t>
            </a:r>
          </a:p>
          <a:p>
            <a:r>
              <a:rPr lang="en-US" sz="1600" b="1" dirty="0">
                <a:solidFill>
                  <a:srgbClr val="4F2984"/>
                </a:solidFill>
              </a:rPr>
              <a:t>Tennessee Tech University</a:t>
            </a:r>
          </a:p>
          <a:p>
            <a:r>
              <a:rPr lang="en-US" sz="1600" b="1" dirty="0">
                <a:solidFill>
                  <a:srgbClr val="4F2984"/>
                </a:solidFill>
              </a:rPr>
              <a:t>March 18, 2024</a:t>
            </a:r>
            <a:endParaRPr lang="en-US" sz="1600" b="1" dirty="0">
              <a:solidFill>
                <a:srgbClr val="4F2984"/>
              </a:solidFill>
              <a:cs typeface="Arial"/>
            </a:endParaRPr>
          </a:p>
        </p:txBody>
      </p:sp>
      <p:sp>
        <p:nvSpPr>
          <p:cNvPr id="6" name="Title 5"/>
          <p:cNvSpPr>
            <a:spLocks noGrp="1"/>
          </p:cNvSpPr>
          <p:nvPr>
            <p:ph type="ctrTitle" sz="quarter"/>
          </p:nvPr>
        </p:nvSpPr>
        <p:spPr>
          <a:xfrm>
            <a:off x="1603513" y="1435685"/>
            <a:ext cx="8229600" cy="1143000"/>
          </a:xfrm>
        </p:spPr>
        <p:txBody>
          <a:bodyPr/>
          <a:lstStyle/>
          <a:p>
            <a:r>
              <a:rPr lang="en-US" sz="3600" dirty="0">
                <a:solidFill>
                  <a:srgbClr val="4F2984"/>
                </a:solidFill>
                <a:cs typeface="Arial"/>
              </a:rPr>
              <a:t>Tennessee Tech ECE 1000</a:t>
            </a:r>
            <a:br>
              <a:rPr lang="en-US" sz="3600" dirty="0">
                <a:solidFill>
                  <a:srgbClr val="4F2984"/>
                </a:solidFill>
                <a:cs typeface="Arial"/>
              </a:rPr>
            </a:br>
            <a:r>
              <a:rPr lang="en-US" sz="3600" dirty="0">
                <a:solidFill>
                  <a:srgbClr val="4F2984"/>
                </a:solidFill>
                <a:cs typeface="Arial"/>
              </a:rPr>
              <a:t>Final Projects</a:t>
            </a:r>
          </a:p>
        </p:txBody>
      </p:sp>
      <p:pic>
        <p:nvPicPr>
          <p:cNvPr id="1026" name="Picture 1">
            <a:extLst>
              <a:ext uri="{FF2B5EF4-FFF2-40B4-BE49-F238E27FC236}">
                <a16:creationId xmlns:a16="http://schemas.microsoft.com/office/drawing/2014/main" id="{D56660FA-87A9-47F1-8B69-510B5C6B03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0734" y="1003935"/>
            <a:ext cx="1835506" cy="183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725015"/>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Next, we need to tell the IDE that we want to have an object turn on and off … but before we can do that, we need to </a:t>
            </a:r>
            <a:r>
              <a:rPr lang="en-US" sz="1600" b="1" u="sng" dirty="0">
                <a:solidFill>
                  <a:srgbClr val="2F2984"/>
                </a:solidFill>
              </a:rPr>
              <a:t>tell the IDE what will be turning on and off!</a:t>
            </a:r>
          </a:p>
          <a:p>
            <a:pPr marL="0" indent="0">
              <a:buNone/>
            </a:pPr>
            <a:endParaRPr lang="en-US" sz="1600" dirty="0">
              <a:solidFill>
                <a:srgbClr val="2F2984"/>
              </a:solidFill>
            </a:endParaRPr>
          </a:p>
          <a:p>
            <a:r>
              <a:rPr lang="en-US" sz="1600" dirty="0">
                <a:solidFill>
                  <a:srgbClr val="2F2984"/>
                </a:solidFill>
              </a:rPr>
              <a:t>On the Raspberry Pi Pico, the on-board LED is listed as “LED” and can be pointed to by the </a:t>
            </a:r>
            <a:r>
              <a:rPr lang="en-US" sz="1600" dirty="0" err="1">
                <a:solidFill>
                  <a:srgbClr val="2F2984"/>
                </a:solidFill>
              </a:rPr>
              <a:t>Micropython</a:t>
            </a:r>
            <a:r>
              <a:rPr lang="en-US" sz="1600" dirty="0">
                <a:solidFill>
                  <a:srgbClr val="2F2984"/>
                </a:solidFill>
              </a:rPr>
              <a:t> statement </a:t>
            </a:r>
            <a:r>
              <a:rPr lang="en-US" sz="1600" b="1" u="sng" dirty="0">
                <a:solidFill>
                  <a:srgbClr val="2F2984"/>
                </a:solidFill>
              </a:rPr>
              <a:t>led = </a:t>
            </a:r>
            <a:r>
              <a:rPr lang="en-US" sz="1600" b="1" u="sng" dirty="0" err="1">
                <a:solidFill>
                  <a:srgbClr val="2F2984"/>
                </a:solidFill>
              </a:rPr>
              <a:t>machine.Pin</a:t>
            </a:r>
            <a:r>
              <a:rPr lang="en-US" sz="1600" b="1" u="sng" dirty="0">
                <a:solidFill>
                  <a:srgbClr val="2F2984"/>
                </a:solidFill>
              </a:rPr>
              <a:t>(“LED”, </a:t>
            </a:r>
            <a:r>
              <a:rPr lang="en-US" sz="1600" b="1" u="sng" dirty="0" err="1">
                <a:solidFill>
                  <a:srgbClr val="2F2984"/>
                </a:solidFill>
              </a:rPr>
              <a:t>machine.PIN.OUT</a:t>
            </a:r>
            <a:r>
              <a:rPr lang="en-US" sz="1600" b="1" u="sng" dirty="0">
                <a:solidFill>
                  <a:srgbClr val="2F2984"/>
                </a:solidFill>
              </a:rPr>
              <a:t>)</a:t>
            </a:r>
          </a:p>
          <a:p>
            <a:pPr marL="0" indent="0">
              <a:buNone/>
            </a:pPr>
            <a:endParaRPr lang="en-US" sz="1600" b="1" u="sng" dirty="0">
              <a:solidFill>
                <a:srgbClr val="2F2984"/>
              </a:solidFill>
            </a:endParaRPr>
          </a:p>
          <a:p>
            <a:r>
              <a:rPr lang="en-US" sz="1600" dirty="0">
                <a:solidFill>
                  <a:srgbClr val="2F2984"/>
                </a:solidFill>
              </a:rPr>
              <a:t>This will tell the Raspberry Pi Pico that whatever we will be doing next, will involve the LED that is on board</a:t>
            </a:r>
          </a:p>
          <a:p>
            <a:pPr marL="0" indent="0">
              <a:buNone/>
            </a:pPr>
            <a:endParaRPr lang="en-US" sz="1600" dirty="0">
              <a:solidFill>
                <a:srgbClr val="2F2984"/>
              </a:solidFill>
            </a:endParaRPr>
          </a:p>
          <a:p>
            <a:r>
              <a:rPr lang="en-US" sz="1600" dirty="0">
                <a:solidFill>
                  <a:srgbClr val="2F2984"/>
                </a:solidFill>
              </a:rPr>
              <a:t>Next, how long do we want the Raspberry Pi Pico to blink the LED? For a second? Two seconds? … for ever?</a:t>
            </a:r>
          </a:p>
          <a:p>
            <a:pPr marL="0" indent="0">
              <a:buNone/>
            </a:pPr>
            <a:endParaRPr lang="en-US" sz="1600" dirty="0">
              <a:solidFill>
                <a:srgbClr val="2F2984"/>
              </a:solidFill>
            </a:endParaRPr>
          </a:p>
          <a:p>
            <a:r>
              <a:rPr lang="en-US" sz="1600" dirty="0">
                <a:solidFill>
                  <a:srgbClr val="2F2984"/>
                </a:solidFill>
              </a:rPr>
              <a:t>We can chose to have the Raspberry Pi Pico blink this LED for as long as power is being supplied to the device by using what is called a </a:t>
            </a:r>
            <a:r>
              <a:rPr lang="en-US" sz="1600" b="1" u="sng" dirty="0">
                <a:solidFill>
                  <a:srgbClr val="2F2984"/>
                </a:solidFill>
              </a:rPr>
              <a:t>While Loop</a:t>
            </a:r>
            <a:r>
              <a:rPr lang="en-US" sz="1600" dirty="0">
                <a:solidFill>
                  <a:srgbClr val="2F2984"/>
                </a:solidFill>
              </a:rPr>
              <a:t>, or a function that will execute the instructions inside of it as long as it stays in the loop … meaning if we don’t tell the IDE to leave the loop … we will continually blink the LED</a:t>
            </a:r>
          </a:p>
          <a:p>
            <a:endParaRPr lang="en-US" sz="1600"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728495704"/>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Finally, to actually blink the LED, we need to do what? How long do you want the time between off and on to be?</a:t>
            </a:r>
          </a:p>
          <a:p>
            <a:pPr marL="0" indent="0">
              <a:buNone/>
            </a:pPr>
            <a:endParaRPr lang="en-US" sz="1600" dirty="0">
              <a:solidFill>
                <a:srgbClr val="2F2984"/>
              </a:solidFill>
            </a:endParaRPr>
          </a:p>
          <a:p>
            <a:r>
              <a:rPr lang="en-US" sz="1600" dirty="0">
                <a:solidFill>
                  <a:srgbClr val="2F2984"/>
                </a:solidFill>
              </a:rPr>
              <a:t>Before we run the code, in the top of the </a:t>
            </a:r>
            <a:r>
              <a:rPr lang="en-US" sz="1600" dirty="0" err="1">
                <a:solidFill>
                  <a:srgbClr val="2F2984"/>
                </a:solidFill>
              </a:rPr>
              <a:t>Thonny</a:t>
            </a:r>
            <a:r>
              <a:rPr lang="en-US" sz="1600" dirty="0">
                <a:solidFill>
                  <a:srgbClr val="2F2984"/>
                </a:solidFill>
              </a:rPr>
              <a:t> application, under </a:t>
            </a:r>
            <a:r>
              <a:rPr lang="en-US" sz="1600" b="1" u="sng" dirty="0">
                <a:solidFill>
                  <a:srgbClr val="2F2984"/>
                </a:solidFill>
              </a:rPr>
              <a:t>File</a:t>
            </a:r>
            <a:r>
              <a:rPr lang="en-US" sz="1600" dirty="0">
                <a:solidFill>
                  <a:srgbClr val="2F2984"/>
                </a:solidFill>
              </a:rPr>
              <a:t>, click </a:t>
            </a:r>
            <a:r>
              <a:rPr lang="en-US" sz="1600" b="1" u="sng" dirty="0">
                <a:solidFill>
                  <a:srgbClr val="2F2984"/>
                </a:solidFill>
              </a:rPr>
              <a:t>Save As</a:t>
            </a:r>
            <a:r>
              <a:rPr lang="en-US" sz="1600" dirty="0">
                <a:solidFill>
                  <a:srgbClr val="2F2984"/>
                </a:solidFill>
              </a:rPr>
              <a:t> and then click Raspberry Pi Pico and enter the name you want this program to be saved under … make sure to add .</a:t>
            </a:r>
            <a:r>
              <a:rPr lang="en-US" sz="1600" dirty="0" err="1">
                <a:solidFill>
                  <a:srgbClr val="2F2984"/>
                </a:solidFill>
              </a:rPr>
              <a:t>py</a:t>
            </a:r>
            <a:r>
              <a:rPr lang="en-US" sz="1600" dirty="0">
                <a:solidFill>
                  <a:srgbClr val="2F2984"/>
                </a:solidFill>
              </a:rPr>
              <a:t> at the end!</a:t>
            </a:r>
          </a:p>
          <a:p>
            <a:pPr lvl="1"/>
            <a:r>
              <a:rPr lang="en-US" sz="1200" dirty="0">
                <a:solidFill>
                  <a:srgbClr val="2F2984"/>
                </a:solidFill>
              </a:rPr>
              <a:t>For example: blinking_led.py</a:t>
            </a:r>
          </a:p>
          <a:p>
            <a:pPr marL="457200" lvl="1" indent="0">
              <a:buNone/>
            </a:pPr>
            <a:endParaRPr lang="en-US" sz="1200" dirty="0">
              <a:solidFill>
                <a:srgbClr val="2F2984"/>
              </a:solidFill>
            </a:endParaRPr>
          </a:p>
          <a:p>
            <a:r>
              <a:rPr lang="en-US" sz="1600" dirty="0">
                <a:solidFill>
                  <a:srgbClr val="2F2984"/>
                </a:solidFill>
              </a:rPr>
              <a:t>Now, click the </a:t>
            </a:r>
            <a:r>
              <a:rPr lang="en-US" sz="1600" b="1" u="sng" dirty="0">
                <a:solidFill>
                  <a:srgbClr val="2F2984"/>
                </a:solidFill>
              </a:rPr>
              <a:t>green play button</a:t>
            </a:r>
            <a:r>
              <a:rPr lang="en-US" sz="1600" dirty="0">
                <a:solidFill>
                  <a:srgbClr val="2F2984"/>
                </a:solidFill>
              </a:rPr>
              <a:t> in the </a:t>
            </a:r>
            <a:r>
              <a:rPr lang="en-US" sz="1600" dirty="0" err="1">
                <a:solidFill>
                  <a:srgbClr val="2F2984"/>
                </a:solidFill>
              </a:rPr>
              <a:t>Thonny</a:t>
            </a:r>
            <a:r>
              <a:rPr lang="en-US" sz="1600" dirty="0">
                <a:solidFill>
                  <a:srgbClr val="2F2984"/>
                </a:solidFill>
              </a:rPr>
              <a:t> IDE or under </a:t>
            </a:r>
            <a:r>
              <a:rPr lang="en-US" sz="1600" b="1" u="sng" dirty="0">
                <a:solidFill>
                  <a:srgbClr val="2F2984"/>
                </a:solidFill>
              </a:rPr>
              <a:t>Run</a:t>
            </a:r>
            <a:r>
              <a:rPr lang="en-US" sz="1600" dirty="0">
                <a:solidFill>
                  <a:srgbClr val="2F2984"/>
                </a:solidFill>
              </a:rPr>
              <a:t> hit </a:t>
            </a:r>
            <a:r>
              <a:rPr lang="en-US" sz="1600" b="1" u="sng" dirty="0">
                <a:solidFill>
                  <a:srgbClr val="2F2984"/>
                </a:solidFill>
              </a:rPr>
              <a:t>Run Current Script</a:t>
            </a:r>
          </a:p>
          <a:p>
            <a:pPr marL="0" indent="0">
              <a:buNone/>
            </a:pPr>
            <a:endParaRPr lang="en-US" sz="1600" dirty="0">
              <a:solidFill>
                <a:srgbClr val="2F2984"/>
              </a:solidFill>
            </a:endParaRPr>
          </a:p>
          <a:p>
            <a:r>
              <a:rPr lang="en-US" sz="1600" dirty="0">
                <a:solidFill>
                  <a:srgbClr val="2F2984"/>
                </a:solidFill>
              </a:rPr>
              <a:t>This is a very simple code, but the process remains the same!</a:t>
            </a:r>
          </a:p>
          <a:p>
            <a:pPr lvl="1"/>
            <a:r>
              <a:rPr lang="en-US" sz="1200" dirty="0">
                <a:solidFill>
                  <a:srgbClr val="2F2984"/>
                </a:solidFill>
              </a:rPr>
              <a:t>Call any libraries you want to use (did you find a cool library that will make things easier on you? Call it at the beginning and test it out!)</a:t>
            </a:r>
          </a:p>
          <a:p>
            <a:pPr marL="457200" lvl="1" indent="0">
              <a:buNone/>
            </a:pPr>
            <a:endParaRPr lang="en-US" sz="1200" dirty="0">
              <a:solidFill>
                <a:srgbClr val="2F2984"/>
              </a:solidFill>
            </a:endParaRPr>
          </a:p>
          <a:p>
            <a:pPr lvl="1"/>
            <a:r>
              <a:rPr lang="en-US" sz="1200" dirty="0">
                <a:solidFill>
                  <a:srgbClr val="2F2984"/>
                </a:solidFill>
              </a:rPr>
              <a:t>Declare what devices are hooked up to what pins on the Raspberry Pi Pico (if you have a buzzer on Pin #, then tell the IDE so it knows!)</a:t>
            </a:r>
          </a:p>
          <a:p>
            <a:pPr marL="457200" lvl="1" indent="0">
              <a:buNone/>
            </a:pPr>
            <a:endParaRPr lang="en-US" sz="1200" dirty="0">
              <a:solidFill>
                <a:srgbClr val="2F2984"/>
              </a:solidFill>
            </a:endParaRPr>
          </a:p>
          <a:p>
            <a:pPr lvl="1"/>
            <a:r>
              <a:rPr lang="en-US" sz="1200" dirty="0">
                <a:solidFill>
                  <a:srgbClr val="2F2984"/>
                </a:solidFill>
              </a:rPr>
              <a:t>Create a While Loop or another kind of loop where the IDE knows for how long to execute your code!</a:t>
            </a:r>
          </a:p>
          <a:p>
            <a:pPr marL="457200" lvl="1" indent="0">
              <a:buNone/>
            </a:pPr>
            <a:endParaRPr lang="en-US" sz="1200" dirty="0">
              <a:solidFill>
                <a:srgbClr val="2F2984"/>
              </a:solidFill>
            </a:endParaRPr>
          </a:p>
          <a:p>
            <a:pPr lvl="1"/>
            <a:r>
              <a:rPr lang="en-US" sz="1200" dirty="0">
                <a:solidFill>
                  <a:srgbClr val="2F2984"/>
                </a:solidFill>
              </a:rPr>
              <a:t>Tell the IDE what instructions you want to execute while in the loop! One instruction? Two? Three? Do they depend on certain conditions?</a:t>
            </a: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11</a:t>
            </a:fld>
            <a:endParaRPr lang="en-US">
              <a:solidFill>
                <a:srgbClr val="FFFFFF"/>
              </a:solidFill>
            </a:endParaRPr>
          </a:p>
        </p:txBody>
      </p:sp>
    </p:spTree>
    <p:extLst>
      <p:ext uri="{BB962C8B-B14F-4D97-AF65-F5344CB8AC3E}">
        <p14:creationId xmlns:p14="http://schemas.microsoft.com/office/powerpoint/2010/main" val="86783223"/>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12</a:t>
            </a:fld>
            <a:endParaRPr lang="en-US">
              <a:solidFill>
                <a:srgbClr val="FFFFFF"/>
              </a:solidFill>
            </a:endParaRPr>
          </a:p>
        </p:txBody>
      </p:sp>
      <p:pic>
        <p:nvPicPr>
          <p:cNvPr id="2054" name="Picture 6">
            <a:extLst>
              <a:ext uri="{FF2B5EF4-FFF2-40B4-BE49-F238E27FC236}">
                <a16:creationId xmlns:a16="http://schemas.microsoft.com/office/drawing/2014/main" id="{DA1FDFB5-0DC3-458C-9E88-4D3B227A5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2650221"/>
            <a:ext cx="65722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5592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that you have programmed the Raspberry Pi Pico, lets move to something a little more difficult … programming the microcontroller with the breakout board, buzzer, buttons, and LEDs!</a:t>
            </a:r>
          </a:p>
          <a:p>
            <a:pPr marL="0" indent="0">
              <a:buNone/>
            </a:pPr>
            <a:endParaRPr lang="en-US" sz="1600" dirty="0">
              <a:solidFill>
                <a:srgbClr val="2F2984"/>
              </a:solidFill>
            </a:endParaRPr>
          </a:p>
          <a:p>
            <a:r>
              <a:rPr lang="en-US" sz="1600" dirty="0">
                <a:solidFill>
                  <a:srgbClr val="2F2984"/>
                </a:solidFill>
              </a:rPr>
              <a:t>This program will prompt a user to press a specific button, which will then turn on the buzzer at a certain tone and light up a specific LED on the breakout board. If you want, you can change the button number and LED number from what we will be doing to try different parts on the board. </a:t>
            </a:r>
          </a:p>
          <a:p>
            <a:pPr marL="0" indent="0">
              <a:buNone/>
            </a:pPr>
            <a:endParaRPr lang="en-US" sz="1600" dirty="0">
              <a:solidFill>
                <a:srgbClr val="2F2984"/>
              </a:solidFill>
            </a:endParaRPr>
          </a:p>
          <a:p>
            <a:r>
              <a:rPr lang="en-US" sz="1600" dirty="0">
                <a:solidFill>
                  <a:srgbClr val="2F2984"/>
                </a:solidFill>
              </a:rPr>
              <a:t>First, as we did last time, we are going to import two libraries to help us make controlling the buzzer, buttons, and LEDs easier … the first is </a:t>
            </a:r>
            <a:r>
              <a:rPr lang="en-US" sz="1600" b="1" u="sng" dirty="0" err="1">
                <a:solidFill>
                  <a:srgbClr val="2F2984"/>
                </a:solidFill>
              </a:rPr>
              <a:t>PicoBreadboard</a:t>
            </a:r>
            <a:r>
              <a:rPr lang="en-US" sz="1600" b="1" u="sng" dirty="0">
                <a:solidFill>
                  <a:srgbClr val="2F2984"/>
                </a:solidFill>
              </a:rPr>
              <a:t> </a:t>
            </a:r>
            <a:r>
              <a:rPr lang="en-US" sz="1600" dirty="0">
                <a:solidFill>
                  <a:srgbClr val="2F2984"/>
                </a:solidFill>
              </a:rPr>
              <a:t>and the second is </a:t>
            </a:r>
            <a:r>
              <a:rPr lang="en-US" sz="1600" b="1" u="sng" dirty="0">
                <a:solidFill>
                  <a:srgbClr val="2F2984"/>
                </a:solidFill>
              </a:rPr>
              <a:t>time</a:t>
            </a:r>
            <a:r>
              <a:rPr lang="en-US" sz="1600" dirty="0">
                <a:solidFill>
                  <a:srgbClr val="2F2984"/>
                </a:solidFill>
              </a:rPr>
              <a:t> (which is similar to </a:t>
            </a:r>
            <a:r>
              <a:rPr lang="en-US" sz="1600" dirty="0" err="1">
                <a:solidFill>
                  <a:srgbClr val="2F2984"/>
                </a:solidFill>
              </a:rPr>
              <a:t>utime</a:t>
            </a:r>
            <a:r>
              <a:rPr lang="en-US" sz="1600" dirty="0">
                <a:solidFill>
                  <a:srgbClr val="2F2984"/>
                </a:solidFill>
              </a:rPr>
              <a:t>)</a:t>
            </a:r>
          </a:p>
          <a:p>
            <a:pPr marL="0" indent="0">
              <a:buNone/>
            </a:pPr>
            <a:endParaRPr lang="en-US" sz="1600" dirty="0">
              <a:solidFill>
                <a:srgbClr val="2F2984"/>
              </a:solidFill>
            </a:endParaRPr>
          </a:p>
          <a:p>
            <a:r>
              <a:rPr lang="en-US" sz="1600" dirty="0">
                <a:solidFill>
                  <a:srgbClr val="2F2984"/>
                </a:solidFill>
              </a:rPr>
              <a:t>The </a:t>
            </a:r>
            <a:r>
              <a:rPr lang="en-US" sz="1600" b="1" u="sng" dirty="0" err="1">
                <a:solidFill>
                  <a:srgbClr val="2F2984"/>
                </a:solidFill>
              </a:rPr>
              <a:t>PicoBreadboard</a:t>
            </a:r>
            <a:r>
              <a:rPr lang="en-US" sz="1600" dirty="0">
                <a:solidFill>
                  <a:srgbClr val="2F2984"/>
                </a:solidFill>
              </a:rPr>
              <a:t> library is actually another </a:t>
            </a:r>
            <a:r>
              <a:rPr lang="en-US" sz="1600" dirty="0" err="1">
                <a:solidFill>
                  <a:srgbClr val="2F2984"/>
                </a:solidFill>
              </a:rPr>
              <a:t>Micropython</a:t>
            </a:r>
            <a:r>
              <a:rPr lang="en-US" sz="1600" dirty="0">
                <a:solidFill>
                  <a:srgbClr val="2F2984"/>
                </a:solidFill>
              </a:rPr>
              <a:t> script that was developed by the manufacturers of the breakout boards we will be using for the project. Calling this script will let us easily control the buzzer, buttons, and LEDs and tell the Raspberry Pi Pico which pins are plugged up to these devices. </a:t>
            </a: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13</a:t>
            </a:fld>
            <a:endParaRPr lang="en-US">
              <a:solidFill>
                <a:srgbClr val="FFFFFF"/>
              </a:solidFill>
            </a:endParaRPr>
          </a:p>
        </p:txBody>
      </p:sp>
    </p:spTree>
    <p:extLst>
      <p:ext uri="{BB962C8B-B14F-4D97-AF65-F5344CB8AC3E}">
        <p14:creationId xmlns:p14="http://schemas.microsoft.com/office/powerpoint/2010/main" val="24745441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endParaRPr lang="en-US" sz="1600" dirty="0">
              <a:solidFill>
                <a:srgbClr val="2F2984"/>
              </a:solidFill>
            </a:endParaRPr>
          </a:p>
          <a:p>
            <a:r>
              <a:rPr lang="en-US" sz="1600" dirty="0">
                <a:solidFill>
                  <a:srgbClr val="2F2984"/>
                </a:solidFill>
              </a:rPr>
              <a:t>The statement to import the </a:t>
            </a:r>
            <a:r>
              <a:rPr lang="en-US" sz="1600" dirty="0" err="1">
                <a:solidFill>
                  <a:srgbClr val="2F2984"/>
                </a:solidFill>
              </a:rPr>
              <a:t>PicoBreadboard</a:t>
            </a:r>
            <a:r>
              <a:rPr lang="en-US" sz="1600" dirty="0">
                <a:solidFill>
                  <a:srgbClr val="2F2984"/>
                </a:solidFill>
              </a:rPr>
              <a:t> script is: </a:t>
            </a:r>
            <a:r>
              <a:rPr lang="en-US" sz="1600" b="1" u="sng" dirty="0">
                <a:solidFill>
                  <a:srgbClr val="2F2984"/>
                </a:solidFill>
              </a:rPr>
              <a:t>from </a:t>
            </a:r>
            <a:r>
              <a:rPr lang="en-US" sz="1600" b="1" u="sng" dirty="0" err="1">
                <a:solidFill>
                  <a:srgbClr val="2F2984"/>
                </a:solidFill>
              </a:rPr>
              <a:t>PicoBreadboard</a:t>
            </a:r>
            <a:r>
              <a:rPr lang="en-US" sz="1600" b="1" u="sng" dirty="0">
                <a:solidFill>
                  <a:srgbClr val="2F2984"/>
                </a:solidFill>
              </a:rPr>
              <a:t> import </a:t>
            </a:r>
            <a:r>
              <a:rPr lang="en-US" sz="1600" b="1" u="sng" dirty="0" err="1">
                <a:solidFill>
                  <a:srgbClr val="2F2984"/>
                </a:solidFill>
              </a:rPr>
              <a:t>LED,Buzzer,Button</a:t>
            </a:r>
            <a:endParaRPr lang="en-US" sz="1600" b="1" u="sng" dirty="0">
              <a:solidFill>
                <a:srgbClr val="2F2984"/>
              </a:solidFill>
            </a:endParaRPr>
          </a:p>
          <a:p>
            <a:pPr marL="0" indent="0">
              <a:buNone/>
            </a:pPr>
            <a:endParaRPr lang="en-US" sz="1600" b="1" u="sng" dirty="0">
              <a:solidFill>
                <a:srgbClr val="2F2984"/>
              </a:solidFill>
            </a:endParaRPr>
          </a:p>
          <a:p>
            <a:r>
              <a:rPr lang="en-US" sz="1600" dirty="0">
                <a:solidFill>
                  <a:srgbClr val="2F2984"/>
                </a:solidFill>
              </a:rPr>
              <a:t>The statement to import the time library is: </a:t>
            </a:r>
            <a:r>
              <a:rPr lang="en-US" sz="1600" b="1" u="sng" dirty="0">
                <a:solidFill>
                  <a:srgbClr val="2F2984"/>
                </a:solidFill>
              </a:rPr>
              <a:t>import time</a:t>
            </a:r>
          </a:p>
          <a:p>
            <a:endParaRPr lang="en-US" sz="1600" b="1" u="sng" dirty="0">
              <a:solidFill>
                <a:srgbClr val="2F2984"/>
              </a:solidFill>
            </a:endParaRPr>
          </a:p>
          <a:p>
            <a:r>
              <a:rPr lang="en-US" sz="1600" dirty="0">
                <a:solidFill>
                  <a:srgbClr val="2F2984"/>
                </a:solidFill>
              </a:rPr>
              <a:t>Well, since we are using the </a:t>
            </a:r>
            <a:r>
              <a:rPr lang="en-US" sz="1600" b="1" u="sng" dirty="0" err="1">
                <a:solidFill>
                  <a:srgbClr val="2F2984"/>
                </a:solidFill>
              </a:rPr>
              <a:t>PicoBreadboard</a:t>
            </a:r>
            <a:r>
              <a:rPr lang="en-US" sz="1600" b="1" u="sng" dirty="0">
                <a:solidFill>
                  <a:srgbClr val="2F2984"/>
                </a:solidFill>
              </a:rPr>
              <a:t> </a:t>
            </a:r>
            <a:r>
              <a:rPr lang="en-US" sz="1600" dirty="0">
                <a:solidFill>
                  <a:srgbClr val="2F2984"/>
                </a:solidFill>
              </a:rPr>
              <a:t>script … we need to download it and upload it to the Pico! </a:t>
            </a:r>
          </a:p>
          <a:p>
            <a:pPr marL="0" indent="0">
              <a:buNone/>
            </a:pPr>
            <a:endParaRPr lang="en-US" sz="1600" dirty="0">
              <a:solidFill>
                <a:srgbClr val="2F2984"/>
              </a:solidFill>
            </a:endParaRPr>
          </a:p>
          <a:p>
            <a:r>
              <a:rPr lang="en-US" sz="1600" dirty="0">
                <a:solidFill>
                  <a:srgbClr val="2F2984"/>
                </a:solidFill>
              </a:rPr>
              <a:t>Go to the following GitHub link, click on </a:t>
            </a:r>
            <a:r>
              <a:rPr lang="en-US" sz="1600" b="1" u="sng" dirty="0">
                <a:solidFill>
                  <a:srgbClr val="2F2984"/>
                </a:solidFill>
              </a:rPr>
              <a:t>PicoBreadboard.py</a:t>
            </a:r>
            <a:r>
              <a:rPr lang="en-US" sz="1600" dirty="0">
                <a:solidFill>
                  <a:srgbClr val="2F2984"/>
                </a:solidFill>
              </a:rPr>
              <a:t> and then click the download button</a:t>
            </a:r>
          </a:p>
          <a:p>
            <a:pPr lvl="1"/>
            <a:r>
              <a:rPr lang="en-US" sz="1050" dirty="0">
                <a:hlinkClick r:id="rId2"/>
              </a:rPr>
              <a:t>GitHub - </a:t>
            </a:r>
            <a:r>
              <a:rPr lang="en-US" sz="1050" dirty="0" err="1">
                <a:hlinkClick r:id="rId2"/>
              </a:rPr>
              <a:t>sbcshop</a:t>
            </a:r>
            <a:r>
              <a:rPr lang="en-US" sz="1050" dirty="0">
                <a:hlinkClick r:id="rId2"/>
              </a:rPr>
              <a:t>/Raspberry-Pi-Pico-Breadboard-Kit: Raspberry Pi Pico Breadboard Kit is a multi-purpose Kit that consists of a “400 points half-size breadboard” on top, a Programmable Buzzer, 4 Programmable LEDs, 4 Push buttons, and dedicated 5V, 3v3, and GND pins at a single place.</a:t>
            </a:r>
            <a:endParaRPr lang="en-US" sz="1050" dirty="0"/>
          </a:p>
          <a:p>
            <a:pPr marL="457200" lvl="1" indent="0">
              <a:buNone/>
            </a:pPr>
            <a:endParaRPr lang="en-US" sz="1200" dirty="0">
              <a:solidFill>
                <a:srgbClr val="2F2984"/>
              </a:solidFill>
            </a:endParaRPr>
          </a:p>
          <a:p>
            <a:r>
              <a:rPr lang="en-US" sz="1600" dirty="0">
                <a:solidFill>
                  <a:srgbClr val="2F2984"/>
                </a:solidFill>
              </a:rPr>
              <a:t>Next, open the </a:t>
            </a:r>
            <a:r>
              <a:rPr lang="en-US" sz="1600" b="1" u="sng" dirty="0">
                <a:solidFill>
                  <a:srgbClr val="2F2984"/>
                </a:solidFill>
              </a:rPr>
              <a:t>PicoBreadboard.py</a:t>
            </a:r>
            <a:r>
              <a:rPr lang="en-US" sz="1600" dirty="0">
                <a:solidFill>
                  <a:srgbClr val="2F2984"/>
                </a:solidFill>
              </a:rPr>
              <a:t> script in the </a:t>
            </a:r>
            <a:r>
              <a:rPr lang="en-US" sz="1600" dirty="0" err="1">
                <a:solidFill>
                  <a:srgbClr val="2F2984"/>
                </a:solidFill>
              </a:rPr>
              <a:t>Thonny</a:t>
            </a:r>
            <a:r>
              <a:rPr lang="en-US" sz="1600" dirty="0">
                <a:solidFill>
                  <a:srgbClr val="2F2984"/>
                </a:solidFill>
              </a:rPr>
              <a:t> IDE, click </a:t>
            </a:r>
            <a:r>
              <a:rPr lang="en-US" sz="1600" b="1" u="sng" dirty="0">
                <a:solidFill>
                  <a:srgbClr val="2F2984"/>
                </a:solidFill>
              </a:rPr>
              <a:t>save as</a:t>
            </a:r>
            <a:r>
              <a:rPr lang="en-US" sz="1600" dirty="0">
                <a:solidFill>
                  <a:srgbClr val="2F2984"/>
                </a:solidFill>
              </a:rPr>
              <a:t>, click </a:t>
            </a:r>
            <a:r>
              <a:rPr lang="en-US" sz="1600" b="1" u="sng" dirty="0">
                <a:solidFill>
                  <a:srgbClr val="2F2984"/>
                </a:solidFill>
              </a:rPr>
              <a:t>Raspberry Pi Pico</a:t>
            </a:r>
            <a:r>
              <a:rPr lang="en-US" sz="1600" dirty="0">
                <a:solidFill>
                  <a:srgbClr val="2F2984"/>
                </a:solidFill>
              </a:rPr>
              <a:t>, and then run the script. </a:t>
            </a:r>
          </a:p>
          <a:p>
            <a:pPr marL="0" indent="0">
              <a:buNone/>
            </a:pPr>
            <a:endParaRPr lang="en-US" sz="1600" dirty="0">
              <a:solidFill>
                <a:srgbClr val="2F2984"/>
              </a:solidFill>
            </a:endParaRPr>
          </a:p>
          <a:p>
            <a:r>
              <a:rPr lang="en-US" sz="1600" dirty="0">
                <a:solidFill>
                  <a:srgbClr val="2F2984"/>
                </a:solidFill>
              </a:rPr>
              <a:t>Now, we successfully imported the needed libraries for our program! What do you think comes next in the process?</a:t>
            </a:r>
          </a:p>
          <a:p>
            <a:endParaRPr lang="en-US" sz="12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251963914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that the libraries are imported … we need to declare </a:t>
            </a:r>
            <a:r>
              <a:rPr lang="en-US" sz="1600" b="1" u="sng" dirty="0">
                <a:solidFill>
                  <a:srgbClr val="2F2984"/>
                </a:solidFill>
              </a:rPr>
              <a:t>what</a:t>
            </a:r>
            <a:r>
              <a:rPr lang="en-US" sz="1600" dirty="0">
                <a:solidFill>
                  <a:srgbClr val="2F2984"/>
                </a:solidFill>
              </a:rPr>
              <a:t> devices we will be using and what pins they will be plugged into on the Raspberry Pi Pico. For this program, we want an LED to turn on once a button is pressed and for the buzzer to play a tone … so lets just choose LED 1 to turn on when Button 1 is pressed and for the buzzer to play a tone</a:t>
            </a:r>
          </a:p>
          <a:p>
            <a:pPr marL="0" indent="0">
              <a:buNone/>
            </a:pPr>
            <a:endParaRPr lang="en-US" sz="1600" dirty="0">
              <a:solidFill>
                <a:srgbClr val="2F2984"/>
              </a:solidFill>
            </a:endParaRPr>
          </a:p>
          <a:p>
            <a:r>
              <a:rPr lang="en-US" sz="1600" dirty="0">
                <a:solidFill>
                  <a:srgbClr val="2F2984"/>
                </a:solidFill>
              </a:rPr>
              <a:t>First, lets tell the IDE to connect the LED to the GPIO 0 pin of the Raspberry Pi Pico … we do this using the following statement: </a:t>
            </a:r>
            <a:r>
              <a:rPr lang="en-US" sz="1600" b="1" u="sng" dirty="0">
                <a:solidFill>
                  <a:srgbClr val="2F2984"/>
                </a:solidFill>
              </a:rPr>
              <a:t>LED1 = LED(0) </a:t>
            </a:r>
          </a:p>
          <a:p>
            <a:pPr marL="0" indent="0">
              <a:buNone/>
            </a:pPr>
            <a:endParaRPr lang="en-US" sz="1600" b="1" u="sng" dirty="0">
              <a:solidFill>
                <a:srgbClr val="2F2984"/>
              </a:solidFill>
            </a:endParaRPr>
          </a:p>
          <a:p>
            <a:r>
              <a:rPr lang="en-US" sz="1600" dirty="0">
                <a:solidFill>
                  <a:srgbClr val="2F2984"/>
                </a:solidFill>
              </a:rPr>
              <a:t>Next, lets tell the IDE to connect the first button to the GPIO 4 pin of the Raspberry Pi Pico with the following statement: </a:t>
            </a:r>
            <a:r>
              <a:rPr lang="en-US" sz="1600" b="1" u="sng" dirty="0">
                <a:solidFill>
                  <a:srgbClr val="2F2984"/>
                </a:solidFill>
              </a:rPr>
              <a:t>BUTTON1 = BUTTON(4)</a:t>
            </a:r>
          </a:p>
          <a:p>
            <a:pPr marL="0" indent="0">
              <a:buNone/>
            </a:pPr>
            <a:endParaRPr lang="en-US" sz="1600" b="1" u="sng" dirty="0">
              <a:solidFill>
                <a:srgbClr val="2F2984"/>
              </a:solidFill>
            </a:endParaRPr>
          </a:p>
          <a:p>
            <a:r>
              <a:rPr lang="en-US" sz="1600" dirty="0">
                <a:solidFill>
                  <a:srgbClr val="2F2984"/>
                </a:solidFill>
              </a:rPr>
              <a:t>Finally, lets tell the IDE to connect the buzzer to the GPIO 8 pin of the Raspberry Pi Pico with the following statement: </a:t>
            </a:r>
            <a:r>
              <a:rPr lang="en-US" sz="1600" b="1" u="sng" dirty="0">
                <a:solidFill>
                  <a:srgbClr val="2F2984"/>
                </a:solidFill>
              </a:rPr>
              <a:t>BUZZER = BUZZER(8) </a:t>
            </a:r>
          </a:p>
          <a:p>
            <a:endParaRPr lang="en-US" sz="1600" b="1" u="sng" dirty="0">
              <a:solidFill>
                <a:srgbClr val="2F2984"/>
              </a:solidFill>
            </a:endParaRPr>
          </a:p>
          <a:p>
            <a:r>
              <a:rPr lang="en-US" sz="1600" dirty="0">
                <a:solidFill>
                  <a:srgbClr val="2F2984"/>
                </a:solidFill>
              </a:rPr>
              <a:t>Now, we have told the IDE </a:t>
            </a:r>
            <a:r>
              <a:rPr lang="en-US" sz="1600" b="1" u="sng" dirty="0">
                <a:solidFill>
                  <a:srgbClr val="2F2984"/>
                </a:solidFill>
              </a:rPr>
              <a:t>how we are going to connect these devices to the Raspberry Pi Pico … so we actually have to connect everything correctly!</a:t>
            </a:r>
          </a:p>
          <a:p>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15</a:t>
            </a:fld>
            <a:endParaRPr lang="en-US">
              <a:solidFill>
                <a:srgbClr val="FFFFFF"/>
              </a:solidFill>
            </a:endParaRPr>
          </a:p>
        </p:txBody>
      </p:sp>
    </p:spTree>
    <p:extLst>
      <p:ext uri="{BB962C8B-B14F-4D97-AF65-F5344CB8AC3E}">
        <p14:creationId xmlns:p14="http://schemas.microsoft.com/office/powerpoint/2010/main" val="271907021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Using the jumper wires in your kit, connect the LED 1 pin to the GPIO 0 pin, the Button 1 pin to the GPIO 4 pin, and the buzzer pin to the GPIO 8 pin</a:t>
            </a:r>
          </a:p>
          <a:p>
            <a:endParaRPr lang="en-US" sz="1600" dirty="0">
              <a:solidFill>
                <a:srgbClr val="2F2984"/>
              </a:solidFill>
            </a:endParaRPr>
          </a:p>
          <a:p>
            <a:r>
              <a:rPr lang="en-US" sz="1600" dirty="0">
                <a:solidFill>
                  <a:srgbClr val="2F2984"/>
                </a:solidFill>
              </a:rPr>
              <a:t>Next, we need to program the IDE with the instructions that will actually make the buzzer and LED turn on once the button is pressed (up to this point, we have just told the IDE what devices are connected where!)</a:t>
            </a:r>
          </a:p>
          <a:p>
            <a:pPr marL="0" indent="0">
              <a:buNone/>
            </a:pPr>
            <a:endParaRPr lang="en-US" sz="1600" dirty="0">
              <a:solidFill>
                <a:srgbClr val="2F2984"/>
              </a:solidFill>
            </a:endParaRPr>
          </a:p>
          <a:p>
            <a:r>
              <a:rPr lang="en-US" sz="1600" dirty="0">
                <a:solidFill>
                  <a:srgbClr val="2F2984"/>
                </a:solidFill>
              </a:rPr>
              <a:t>First, since we want this program to execute as long as we have power supplied … we are going to be using a while loop … so we will use the statement </a:t>
            </a:r>
            <a:r>
              <a:rPr lang="en-US" sz="1600" b="1" u="sng" dirty="0">
                <a:solidFill>
                  <a:srgbClr val="2F2984"/>
                </a:solidFill>
              </a:rPr>
              <a:t>while True: </a:t>
            </a:r>
            <a:r>
              <a:rPr lang="en-US" sz="1600" dirty="0">
                <a:solidFill>
                  <a:srgbClr val="2F2984"/>
                </a:solidFill>
              </a:rPr>
              <a:t> or we could use </a:t>
            </a:r>
            <a:r>
              <a:rPr lang="en-US" sz="1600" b="1" u="sng" dirty="0">
                <a:solidFill>
                  <a:srgbClr val="2F2984"/>
                </a:solidFill>
              </a:rPr>
              <a:t>while 1: </a:t>
            </a:r>
            <a:r>
              <a:rPr lang="en-US" sz="1600" dirty="0">
                <a:solidFill>
                  <a:srgbClr val="2F2984"/>
                </a:solidFill>
              </a:rPr>
              <a:t> these mean the same! </a:t>
            </a:r>
          </a:p>
          <a:p>
            <a:pPr marL="0" indent="0">
              <a:buNone/>
            </a:pPr>
            <a:endParaRPr lang="en-US" sz="1600" dirty="0">
              <a:solidFill>
                <a:srgbClr val="2F2984"/>
              </a:solidFill>
            </a:endParaRPr>
          </a:p>
          <a:p>
            <a:r>
              <a:rPr lang="en-US" sz="1600" dirty="0">
                <a:solidFill>
                  <a:srgbClr val="2F2984"/>
                </a:solidFill>
              </a:rPr>
              <a:t>Next, the actual instructions and logic will be inside the while loop, which means that once you hit enter, it should indent! Indention in Python shows that the instructions following are only executing in that specific function</a:t>
            </a:r>
          </a:p>
          <a:p>
            <a:pPr marL="0" indent="0">
              <a:buNone/>
            </a:pPr>
            <a:endParaRPr lang="en-US" sz="1600" dirty="0">
              <a:solidFill>
                <a:srgbClr val="2F2984"/>
              </a:solidFill>
            </a:endParaRPr>
          </a:p>
          <a:p>
            <a:r>
              <a:rPr lang="en-US" sz="1600" dirty="0">
                <a:solidFill>
                  <a:srgbClr val="2F2984"/>
                </a:solidFill>
              </a:rPr>
              <a:t>So … what logic do we want to use to make this happen? Take a few minutes to think about what will be needed to make the buzzer and LED come on once the button is pressed with your teammate</a:t>
            </a:r>
          </a:p>
          <a:p>
            <a:endParaRPr lang="en-US" sz="1600" dirty="0">
              <a:solidFill>
                <a:srgbClr val="2F2984"/>
              </a:solidFill>
            </a:endParaRPr>
          </a:p>
          <a:p>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16</a:t>
            </a:fld>
            <a:endParaRPr lang="en-US">
              <a:solidFill>
                <a:srgbClr val="FFFFFF"/>
              </a:solidFill>
            </a:endParaRPr>
          </a:p>
        </p:txBody>
      </p:sp>
    </p:spTree>
    <p:extLst>
      <p:ext uri="{BB962C8B-B14F-4D97-AF65-F5344CB8AC3E}">
        <p14:creationId xmlns:p14="http://schemas.microsoft.com/office/powerpoint/2010/main" val="85874757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Let’s say that in addition to making the buzzer and LED turn on once the button is pressed, we also want to show the status of the button and LED to the user … Is the button pressed? Is the LED on?</a:t>
            </a:r>
          </a:p>
          <a:p>
            <a:endParaRPr lang="en-US" sz="1600" dirty="0">
              <a:solidFill>
                <a:srgbClr val="2F2984"/>
              </a:solidFill>
            </a:endParaRPr>
          </a:p>
          <a:p>
            <a:r>
              <a:rPr lang="en-US" sz="1600" dirty="0">
                <a:solidFill>
                  <a:srgbClr val="2F2984"/>
                </a:solidFill>
              </a:rPr>
              <a:t>When the button is </a:t>
            </a:r>
            <a:r>
              <a:rPr lang="en-US" sz="1600" b="1" u="sng" dirty="0">
                <a:solidFill>
                  <a:srgbClr val="2F2984"/>
                </a:solidFill>
              </a:rPr>
              <a:t>pressed</a:t>
            </a:r>
            <a:r>
              <a:rPr lang="en-US" sz="1600" dirty="0">
                <a:solidFill>
                  <a:srgbClr val="2F2984"/>
                </a:solidFill>
              </a:rPr>
              <a:t>, we want the LED to turn on and for the buzzer to sound</a:t>
            </a:r>
          </a:p>
          <a:p>
            <a:endParaRPr lang="en-US" sz="1600" dirty="0">
              <a:solidFill>
                <a:srgbClr val="2F2984"/>
              </a:solidFill>
            </a:endParaRPr>
          </a:p>
          <a:p>
            <a:r>
              <a:rPr lang="en-US" sz="1600" dirty="0">
                <a:solidFill>
                  <a:srgbClr val="2F2984"/>
                </a:solidFill>
              </a:rPr>
              <a:t>When the button is </a:t>
            </a:r>
            <a:r>
              <a:rPr lang="en-US" sz="1600" b="1" u="sng" dirty="0">
                <a:solidFill>
                  <a:srgbClr val="2F2984"/>
                </a:solidFill>
              </a:rPr>
              <a:t>released</a:t>
            </a:r>
            <a:r>
              <a:rPr lang="en-US" sz="1600" dirty="0">
                <a:solidFill>
                  <a:srgbClr val="2F2984"/>
                </a:solidFill>
              </a:rPr>
              <a:t>, we want the LED to turn off and for the buzzer to stop sounding</a:t>
            </a:r>
          </a:p>
          <a:p>
            <a:endParaRPr lang="en-US" sz="1600" dirty="0">
              <a:solidFill>
                <a:srgbClr val="2F2984"/>
              </a:solidFill>
            </a:endParaRPr>
          </a:p>
          <a:p>
            <a:r>
              <a:rPr lang="en-US" sz="1600" dirty="0">
                <a:solidFill>
                  <a:srgbClr val="2F2984"/>
                </a:solidFill>
              </a:rPr>
              <a:t>So, we have two </a:t>
            </a:r>
            <a:r>
              <a:rPr lang="en-US" sz="1600" b="1" u="sng" dirty="0">
                <a:solidFill>
                  <a:srgbClr val="2F2984"/>
                </a:solidFill>
              </a:rPr>
              <a:t>conditions</a:t>
            </a:r>
            <a:r>
              <a:rPr lang="en-US" sz="1600" dirty="0">
                <a:solidFill>
                  <a:srgbClr val="2F2984"/>
                </a:solidFill>
              </a:rPr>
              <a:t> that we can execute using the two statements:</a:t>
            </a:r>
          </a:p>
          <a:p>
            <a:pPr lvl="1"/>
            <a:r>
              <a:rPr lang="en-US" sz="1200" b="1" u="sng" dirty="0">
                <a:solidFill>
                  <a:srgbClr val="2F2984"/>
                </a:solidFill>
              </a:rPr>
              <a:t>If BUTTON1.read() == 1:</a:t>
            </a:r>
          </a:p>
          <a:p>
            <a:pPr lvl="1"/>
            <a:r>
              <a:rPr lang="en-US" sz="1200" b="1" u="sng" dirty="0">
                <a:solidFill>
                  <a:srgbClr val="2F2984"/>
                </a:solidFill>
              </a:rPr>
              <a:t>else:</a:t>
            </a:r>
          </a:p>
          <a:p>
            <a:endParaRPr lang="en-US" sz="1600" dirty="0">
              <a:solidFill>
                <a:srgbClr val="2F2984"/>
              </a:solidFill>
            </a:endParaRPr>
          </a:p>
          <a:p>
            <a:r>
              <a:rPr lang="en-US" sz="1600" dirty="0">
                <a:solidFill>
                  <a:srgbClr val="2F2984"/>
                </a:solidFill>
              </a:rPr>
              <a:t>The first statement will execute the code beneath it </a:t>
            </a:r>
            <a:r>
              <a:rPr lang="en-US" sz="1600" b="1" u="sng" dirty="0">
                <a:solidFill>
                  <a:srgbClr val="2F2984"/>
                </a:solidFill>
              </a:rPr>
              <a:t>if the button is pressed … 1 represents a logic ON</a:t>
            </a:r>
          </a:p>
          <a:p>
            <a:endParaRPr lang="en-US" sz="1600" b="1" u="sng" dirty="0">
              <a:solidFill>
                <a:srgbClr val="2F2984"/>
              </a:solidFill>
            </a:endParaRPr>
          </a:p>
          <a:p>
            <a:r>
              <a:rPr lang="en-US" sz="1600" dirty="0">
                <a:solidFill>
                  <a:srgbClr val="2F2984"/>
                </a:solidFill>
              </a:rPr>
              <a:t>The second statement will execute the code beneath it </a:t>
            </a:r>
            <a:r>
              <a:rPr lang="en-US" sz="1600" b="1" u="sng" dirty="0">
                <a:solidFill>
                  <a:srgbClr val="2F2984"/>
                </a:solidFill>
              </a:rPr>
              <a:t>if the button is released … else means any other time</a:t>
            </a:r>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17</a:t>
            </a:fld>
            <a:endParaRPr lang="en-US">
              <a:solidFill>
                <a:srgbClr val="FFFFFF"/>
              </a:solidFill>
            </a:endParaRPr>
          </a:p>
        </p:txBody>
      </p:sp>
    </p:spTree>
    <p:extLst>
      <p:ext uri="{BB962C8B-B14F-4D97-AF65-F5344CB8AC3E}">
        <p14:creationId xmlns:p14="http://schemas.microsoft.com/office/powerpoint/2010/main" val="296977655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if we want to turn the LED on and the buzzer on … we just use the following two statements</a:t>
            </a:r>
          </a:p>
          <a:p>
            <a:pPr lvl="1"/>
            <a:r>
              <a:rPr lang="en-US" sz="1200" dirty="0">
                <a:solidFill>
                  <a:srgbClr val="2F2984"/>
                </a:solidFill>
              </a:rPr>
              <a:t>LED1.on()</a:t>
            </a:r>
          </a:p>
          <a:p>
            <a:pPr lvl="1"/>
            <a:r>
              <a:rPr lang="en-US" sz="1200" dirty="0" err="1">
                <a:solidFill>
                  <a:srgbClr val="2F2984"/>
                </a:solidFill>
              </a:rPr>
              <a:t>BUZZER.on</a:t>
            </a:r>
            <a:r>
              <a:rPr lang="en-US" sz="1200" dirty="0">
                <a:solidFill>
                  <a:srgbClr val="2F2984"/>
                </a:solidFill>
              </a:rPr>
              <a:t>()</a:t>
            </a:r>
          </a:p>
          <a:p>
            <a:endParaRPr lang="en-US" sz="1600" dirty="0">
              <a:solidFill>
                <a:srgbClr val="2F2984"/>
              </a:solidFill>
            </a:endParaRPr>
          </a:p>
          <a:p>
            <a:r>
              <a:rPr lang="en-US" sz="1600" dirty="0">
                <a:solidFill>
                  <a:srgbClr val="2F2984"/>
                </a:solidFill>
              </a:rPr>
              <a:t>Now, if we want to turn the LED and the buzzer off … we just use the following statements</a:t>
            </a:r>
          </a:p>
          <a:p>
            <a:pPr lvl="1"/>
            <a:r>
              <a:rPr lang="en-US" sz="1200" dirty="0">
                <a:solidFill>
                  <a:srgbClr val="2F2984"/>
                </a:solidFill>
              </a:rPr>
              <a:t>LED1.off()</a:t>
            </a:r>
          </a:p>
          <a:p>
            <a:pPr lvl="1"/>
            <a:r>
              <a:rPr lang="en-US" sz="1200" dirty="0" err="1">
                <a:solidFill>
                  <a:srgbClr val="2F2984"/>
                </a:solidFill>
              </a:rPr>
              <a:t>Buzzer.off</a:t>
            </a:r>
            <a:r>
              <a:rPr lang="en-US" sz="1200" dirty="0">
                <a:solidFill>
                  <a:srgbClr val="2F2984"/>
                </a:solidFill>
              </a:rPr>
              <a:t>()</a:t>
            </a:r>
          </a:p>
          <a:p>
            <a:endParaRPr lang="en-US" sz="1600" dirty="0">
              <a:solidFill>
                <a:srgbClr val="2F2984"/>
              </a:solidFill>
            </a:endParaRPr>
          </a:p>
          <a:p>
            <a:r>
              <a:rPr lang="en-US" sz="1600" dirty="0">
                <a:solidFill>
                  <a:srgbClr val="2F2984"/>
                </a:solidFill>
              </a:rPr>
              <a:t>In order to show the user the status of the button and LED, we can just use the following statements</a:t>
            </a:r>
          </a:p>
          <a:p>
            <a:pPr lvl="1"/>
            <a:r>
              <a:rPr lang="en-US" sz="1200" dirty="0">
                <a:solidFill>
                  <a:srgbClr val="2F2984"/>
                </a:solidFill>
              </a:rPr>
              <a:t>print(“LED 1 On”)</a:t>
            </a:r>
          </a:p>
          <a:p>
            <a:pPr lvl="1"/>
            <a:r>
              <a:rPr lang="en-US" sz="1200" dirty="0">
                <a:solidFill>
                  <a:srgbClr val="2F2984"/>
                </a:solidFill>
              </a:rPr>
              <a:t>print(“LED 1 Off”)</a:t>
            </a:r>
          </a:p>
          <a:p>
            <a:pPr lvl="1"/>
            <a:r>
              <a:rPr lang="en-US" sz="1200" dirty="0">
                <a:solidFill>
                  <a:srgbClr val="2F2984"/>
                </a:solidFill>
              </a:rPr>
              <a:t>print(“Buzzer 1 On”)</a:t>
            </a:r>
          </a:p>
          <a:p>
            <a:pPr lvl="1"/>
            <a:r>
              <a:rPr lang="en-US" sz="1200" dirty="0">
                <a:solidFill>
                  <a:srgbClr val="2F2984"/>
                </a:solidFill>
              </a:rPr>
              <a:t>print(“Buzzer 1 Off”)</a:t>
            </a:r>
          </a:p>
          <a:p>
            <a:pPr lvl="1"/>
            <a:endParaRPr lang="en-US" sz="1200" dirty="0">
              <a:solidFill>
                <a:srgbClr val="2F2984"/>
              </a:solidFill>
            </a:endParaRPr>
          </a:p>
          <a:p>
            <a:r>
              <a:rPr lang="en-US" sz="1600" dirty="0">
                <a:solidFill>
                  <a:srgbClr val="2F2984"/>
                </a:solidFill>
              </a:rPr>
              <a:t>Finally, sometimes when printing to the console, you want to delay the speed at which the statement is printed in order to make it easier to read what is being printed in the console</a:t>
            </a:r>
          </a:p>
          <a:p>
            <a:pPr lvl="1"/>
            <a:r>
              <a:rPr lang="en-US" sz="1200" dirty="0" err="1">
                <a:solidFill>
                  <a:srgbClr val="2F2984"/>
                </a:solidFill>
              </a:rPr>
              <a:t>time.sleep</a:t>
            </a:r>
            <a:r>
              <a:rPr lang="en-US" sz="1200" dirty="0">
                <a:solidFill>
                  <a:srgbClr val="2F2984"/>
                </a:solidFill>
              </a:rPr>
              <a:t>(0.5) </a:t>
            </a:r>
          </a:p>
          <a:p>
            <a:pPr lvl="1"/>
            <a:endParaRPr lang="en-US" sz="12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278335696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Incorporating the Breakout Board With the Raspberry Pi Pico</a:t>
            </a:r>
            <a:endParaRPr lang="en-US" sz="2900" dirty="0"/>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19</a:t>
            </a:fld>
            <a:endParaRPr lang="en-US">
              <a:solidFill>
                <a:srgbClr val="FFFFFF"/>
              </a:solidFill>
            </a:endParaRPr>
          </a:p>
        </p:txBody>
      </p:sp>
      <p:pic>
        <p:nvPicPr>
          <p:cNvPr id="1026" name="Picture 2">
            <a:extLst>
              <a:ext uri="{FF2B5EF4-FFF2-40B4-BE49-F238E27FC236}">
                <a16:creationId xmlns:a16="http://schemas.microsoft.com/office/drawing/2014/main" id="{92C6B0CE-A9CA-46F5-987C-616298E2C0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5470" y="2370589"/>
            <a:ext cx="6113859"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85041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sz="3200" dirty="0">
                <a:solidFill>
                  <a:srgbClr val="4F2984"/>
                </a:solidFill>
              </a:rPr>
              <a:t>ECE 1000 Final Project Information</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800" dirty="0">
                <a:solidFill>
                  <a:srgbClr val="2F2984"/>
                </a:solidFill>
              </a:rPr>
              <a:t>Team Based Design Project Where Students</a:t>
            </a:r>
            <a:r>
              <a:rPr lang="en-US" sz="2000" dirty="0">
                <a:solidFill>
                  <a:srgbClr val="2F2984"/>
                </a:solidFill>
              </a:rPr>
              <a:t>:</a:t>
            </a:r>
          </a:p>
          <a:p>
            <a:pPr lvl="1"/>
            <a:r>
              <a:rPr lang="en-US" sz="1800" dirty="0">
                <a:solidFill>
                  <a:srgbClr val="2F2984"/>
                </a:solidFill>
              </a:rPr>
              <a:t>Apply What They Have Learned During ECE 1000</a:t>
            </a:r>
          </a:p>
          <a:p>
            <a:pPr marL="457200" lvl="1" indent="0">
              <a:buNone/>
            </a:pPr>
            <a:endParaRPr lang="en-US" sz="1800" dirty="0">
              <a:solidFill>
                <a:srgbClr val="2F2984"/>
              </a:solidFill>
            </a:endParaRPr>
          </a:p>
          <a:p>
            <a:pPr lvl="1"/>
            <a:r>
              <a:rPr lang="en-US" sz="1800" dirty="0">
                <a:solidFill>
                  <a:srgbClr val="2F2984"/>
                </a:solidFill>
              </a:rPr>
              <a:t>Learn to Program a Raspberry Pi Pico and Interface With Sensors</a:t>
            </a:r>
          </a:p>
          <a:p>
            <a:pPr marL="457200" lvl="1" indent="0">
              <a:buNone/>
            </a:pPr>
            <a:endParaRPr lang="en-US" sz="1800" dirty="0">
              <a:solidFill>
                <a:srgbClr val="2F2984"/>
              </a:solidFill>
            </a:endParaRPr>
          </a:p>
          <a:p>
            <a:pPr lvl="1"/>
            <a:r>
              <a:rPr lang="en-US" sz="1800" dirty="0">
                <a:solidFill>
                  <a:srgbClr val="2F2984"/>
                </a:solidFill>
              </a:rPr>
              <a:t>Learn How to Relate Projects to Important Community Outreach and Innovation Themes</a:t>
            </a:r>
          </a:p>
          <a:p>
            <a:pPr marL="457200" lvl="1" indent="0">
              <a:buNone/>
            </a:pPr>
            <a:endParaRPr lang="en-US" sz="1800" dirty="0">
              <a:solidFill>
                <a:srgbClr val="2F2984"/>
              </a:solidFill>
            </a:endParaRPr>
          </a:p>
          <a:p>
            <a:pPr lvl="1"/>
            <a:r>
              <a:rPr lang="en-US" sz="1800" dirty="0">
                <a:solidFill>
                  <a:srgbClr val="2F2984"/>
                </a:solidFill>
              </a:rPr>
              <a:t>Learn How to Write a Project Report and Give a Project Demonstration</a:t>
            </a:r>
          </a:p>
          <a:p>
            <a:pPr marL="457200" lvl="1" indent="0">
              <a:buNone/>
            </a:pPr>
            <a:endParaRPr lang="en-US" sz="1800" dirty="0">
              <a:solidFill>
                <a:srgbClr val="2F2984"/>
              </a:solidFill>
            </a:endParaRPr>
          </a:p>
          <a:p>
            <a:pPr lvl="1"/>
            <a:r>
              <a:rPr lang="en-US" sz="1800" dirty="0">
                <a:solidFill>
                  <a:srgbClr val="2F2984"/>
                </a:solidFill>
              </a:rPr>
              <a:t>Learn How to Research Topics and Gather Information</a:t>
            </a:r>
          </a:p>
          <a:p>
            <a:pPr marL="457200" lvl="1" indent="0">
              <a:buNone/>
            </a:pPr>
            <a:endParaRPr lang="en-US" sz="1800" dirty="0">
              <a:solidFill>
                <a:srgbClr val="2F2984"/>
              </a:solidFill>
            </a:endParaRPr>
          </a:p>
          <a:p>
            <a:pPr lvl="1"/>
            <a:r>
              <a:rPr lang="en-US" sz="1800" dirty="0">
                <a:solidFill>
                  <a:srgbClr val="2F2984"/>
                </a:solidFill>
              </a:rPr>
              <a:t>Learn How to Create a GitHub Project Page and a Resume to Communicate Experience</a:t>
            </a:r>
          </a:p>
          <a:p>
            <a:pPr lvl="1"/>
            <a:endParaRPr lang="en-US" sz="1600" dirty="0">
              <a:solidFill>
                <a:srgbClr val="2F2984"/>
              </a:solidFill>
            </a:endParaRPr>
          </a:p>
          <a:p>
            <a:endParaRPr lang="en-US" sz="20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3076121836"/>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800" dirty="0">
                <a:solidFill>
                  <a:srgbClr val="4F2984"/>
                </a:solidFill>
              </a:rPr>
              <a:t>How to Relate Engineering Projects to Outreach and Innovation </a:t>
            </a:r>
            <a:endParaRPr lang="en-US" sz="28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a:xfrm>
            <a:off x="1219200" y="2362200"/>
            <a:ext cx="5282268" cy="3810000"/>
          </a:xfrm>
        </p:spPr>
        <p:txBody>
          <a:bodyPr/>
          <a:lstStyle/>
          <a:p>
            <a:r>
              <a:rPr lang="en-US" sz="1600" dirty="0">
                <a:solidFill>
                  <a:srgbClr val="2F2984"/>
                </a:solidFill>
              </a:rPr>
              <a:t>National Academy of Engineering 14 Grand Challenges</a:t>
            </a:r>
          </a:p>
          <a:p>
            <a:pPr lvl="1"/>
            <a:r>
              <a:rPr lang="en-US" sz="1200" b="1" u="sng" dirty="0">
                <a:solidFill>
                  <a:srgbClr val="2F2984"/>
                </a:solidFill>
              </a:rPr>
              <a:t>Advanced Personalized Learning</a:t>
            </a:r>
          </a:p>
          <a:p>
            <a:pPr lvl="1"/>
            <a:r>
              <a:rPr lang="en-US" sz="1200" b="1" u="sng" dirty="0">
                <a:solidFill>
                  <a:srgbClr val="2F2984"/>
                </a:solidFill>
              </a:rPr>
              <a:t>Make Solar Energy Economical</a:t>
            </a:r>
          </a:p>
          <a:p>
            <a:pPr lvl="1"/>
            <a:r>
              <a:rPr lang="en-US" sz="1200" dirty="0">
                <a:solidFill>
                  <a:srgbClr val="2F2984"/>
                </a:solidFill>
              </a:rPr>
              <a:t>Enhance Virtual Reality</a:t>
            </a:r>
          </a:p>
          <a:p>
            <a:pPr lvl="1"/>
            <a:r>
              <a:rPr lang="en-US" sz="1200" dirty="0">
                <a:solidFill>
                  <a:srgbClr val="2F2984"/>
                </a:solidFill>
              </a:rPr>
              <a:t>Reverse-Engineer the Brain</a:t>
            </a:r>
          </a:p>
          <a:p>
            <a:pPr lvl="1"/>
            <a:r>
              <a:rPr lang="en-US" sz="1200" dirty="0">
                <a:solidFill>
                  <a:srgbClr val="2F2984"/>
                </a:solidFill>
              </a:rPr>
              <a:t>Engineer Better Medicines</a:t>
            </a:r>
          </a:p>
          <a:p>
            <a:pPr lvl="1"/>
            <a:r>
              <a:rPr lang="en-US" sz="1200" b="1" u="sng" dirty="0">
                <a:solidFill>
                  <a:srgbClr val="2F2984"/>
                </a:solidFill>
              </a:rPr>
              <a:t>Advance Health Informatics</a:t>
            </a:r>
          </a:p>
          <a:p>
            <a:pPr lvl="1"/>
            <a:r>
              <a:rPr lang="en-US" sz="1200" dirty="0">
                <a:solidFill>
                  <a:srgbClr val="2F2984"/>
                </a:solidFill>
              </a:rPr>
              <a:t>Restore and Improve Urban Infrastructure</a:t>
            </a:r>
          </a:p>
          <a:p>
            <a:pPr lvl="1"/>
            <a:r>
              <a:rPr lang="en-US" sz="1200" dirty="0">
                <a:solidFill>
                  <a:srgbClr val="2F2984"/>
                </a:solidFill>
              </a:rPr>
              <a:t>Secure Cybersecurity</a:t>
            </a:r>
          </a:p>
          <a:p>
            <a:pPr lvl="1"/>
            <a:r>
              <a:rPr lang="en-US" sz="1200" dirty="0">
                <a:solidFill>
                  <a:srgbClr val="2F2984"/>
                </a:solidFill>
              </a:rPr>
              <a:t>Provide Access to Clean Water</a:t>
            </a:r>
          </a:p>
          <a:p>
            <a:pPr lvl="1"/>
            <a:r>
              <a:rPr lang="en-US" sz="1200" dirty="0">
                <a:solidFill>
                  <a:srgbClr val="2F2984"/>
                </a:solidFill>
              </a:rPr>
              <a:t>Provide Energy from Fusion</a:t>
            </a:r>
          </a:p>
          <a:p>
            <a:pPr lvl="1"/>
            <a:r>
              <a:rPr lang="en-US" sz="1200" dirty="0">
                <a:solidFill>
                  <a:srgbClr val="2F2984"/>
                </a:solidFill>
              </a:rPr>
              <a:t>Prevent Nuclear Terror</a:t>
            </a:r>
          </a:p>
          <a:p>
            <a:pPr lvl="1"/>
            <a:r>
              <a:rPr lang="en-US" sz="1200" dirty="0">
                <a:solidFill>
                  <a:srgbClr val="2F2984"/>
                </a:solidFill>
              </a:rPr>
              <a:t>Manage the Nitrogen Cycle</a:t>
            </a:r>
          </a:p>
          <a:p>
            <a:pPr lvl="1"/>
            <a:r>
              <a:rPr lang="en-US" sz="1200" dirty="0">
                <a:solidFill>
                  <a:srgbClr val="2F2984"/>
                </a:solidFill>
              </a:rPr>
              <a:t>Develop Carbon Sequestration Methods</a:t>
            </a:r>
          </a:p>
          <a:p>
            <a:pPr lvl="1"/>
            <a:r>
              <a:rPr lang="en-US" sz="1200" b="1" u="sng" dirty="0">
                <a:solidFill>
                  <a:srgbClr val="2F2984"/>
                </a:solidFill>
              </a:rPr>
              <a:t>Engineer the Tools for Scientific Discovery</a:t>
            </a: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20</a:t>
            </a:fld>
            <a:endParaRPr lang="en-US">
              <a:solidFill>
                <a:srgbClr val="FFFFFF"/>
              </a:solidFill>
            </a:endParaRPr>
          </a:p>
        </p:txBody>
      </p:sp>
      <p:sp>
        <p:nvSpPr>
          <p:cNvPr id="4" name="TextBox 3">
            <a:extLst>
              <a:ext uri="{FF2B5EF4-FFF2-40B4-BE49-F238E27FC236}">
                <a16:creationId xmlns:a16="http://schemas.microsoft.com/office/drawing/2014/main" id="{CA7AA803-5B6B-483E-8B23-F3AAE9B51197}"/>
              </a:ext>
            </a:extLst>
          </p:cNvPr>
          <p:cNvSpPr txBox="1"/>
          <p:nvPr/>
        </p:nvSpPr>
        <p:spPr>
          <a:xfrm>
            <a:off x="6635692" y="2399251"/>
            <a:ext cx="535310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2F2984"/>
                </a:solidFill>
              </a:rPr>
              <a:t>Institute of Electrical and Electronics Engineers (IEEE) Engineering Projects in Community Service</a:t>
            </a:r>
          </a:p>
          <a:p>
            <a:pPr marL="742950" lvl="1" indent="-285750">
              <a:buFont typeface="Arial" panose="020B0604020202020204" pitchFamily="34" charset="0"/>
              <a:buChar char="•"/>
            </a:pPr>
            <a:r>
              <a:rPr lang="en-US" sz="1200" dirty="0">
                <a:solidFill>
                  <a:srgbClr val="2F2984"/>
                </a:solidFill>
              </a:rPr>
              <a:t>Access and Abilities</a:t>
            </a:r>
          </a:p>
          <a:p>
            <a:pPr marL="742950" lvl="1" indent="-285750">
              <a:buFont typeface="Arial" panose="020B0604020202020204" pitchFamily="34" charset="0"/>
              <a:buChar char="•"/>
            </a:pPr>
            <a:r>
              <a:rPr lang="en-US" sz="1200" b="1" u="sng" dirty="0">
                <a:solidFill>
                  <a:srgbClr val="2F2984"/>
                </a:solidFill>
              </a:rPr>
              <a:t>Environment</a:t>
            </a:r>
          </a:p>
          <a:p>
            <a:pPr marL="742950" lvl="1" indent="-285750">
              <a:buFont typeface="Arial" panose="020B0604020202020204" pitchFamily="34" charset="0"/>
              <a:buChar char="•"/>
            </a:pPr>
            <a:r>
              <a:rPr lang="en-US" sz="1200" b="1" u="sng" dirty="0">
                <a:solidFill>
                  <a:srgbClr val="2F2984"/>
                </a:solidFill>
              </a:rPr>
              <a:t>Education and Outreach</a:t>
            </a:r>
          </a:p>
          <a:p>
            <a:pPr marL="742950" lvl="1" indent="-285750">
              <a:buFont typeface="Arial" panose="020B0604020202020204" pitchFamily="34" charset="0"/>
              <a:buChar char="•"/>
            </a:pPr>
            <a:r>
              <a:rPr lang="en-US" sz="1200" dirty="0">
                <a:solidFill>
                  <a:srgbClr val="2F2984"/>
                </a:solidFill>
              </a:rPr>
              <a:t>Human Services</a:t>
            </a:r>
            <a:endParaRPr lang="en-US" sz="1200" dirty="0">
              <a:solidFill>
                <a:srgbClr val="FFDD00"/>
              </a:solidFill>
            </a:endParaRPr>
          </a:p>
        </p:txBody>
      </p:sp>
    </p:spTree>
    <p:extLst>
      <p:ext uri="{BB962C8B-B14F-4D97-AF65-F5344CB8AC3E}">
        <p14:creationId xmlns:p14="http://schemas.microsoft.com/office/powerpoint/2010/main" val="105477162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Automatic Plant Watering System:</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Soil Moisture Probe</a:t>
            </a:r>
          </a:p>
          <a:p>
            <a:pPr lvl="1"/>
            <a:r>
              <a:rPr lang="en-US" sz="1200" dirty="0">
                <a:solidFill>
                  <a:srgbClr val="2F2984"/>
                </a:solidFill>
              </a:rPr>
              <a:t>Water Tank</a:t>
            </a:r>
          </a:p>
          <a:p>
            <a:pPr lvl="1"/>
            <a:r>
              <a:rPr lang="en-US" sz="1200" dirty="0">
                <a:solidFill>
                  <a:srgbClr val="2F2984"/>
                </a:solidFill>
              </a:rPr>
              <a:t>Tubes</a:t>
            </a:r>
          </a:p>
          <a:p>
            <a:pPr lvl="1"/>
            <a:r>
              <a:rPr lang="en-US" sz="1200" dirty="0">
                <a:solidFill>
                  <a:srgbClr val="2F2984"/>
                </a:solidFill>
              </a:rPr>
              <a:t>DC Motor Water Pump</a:t>
            </a:r>
          </a:p>
          <a:p>
            <a:pPr lvl="1"/>
            <a:r>
              <a:rPr lang="en-US" sz="1200" dirty="0" err="1">
                <a:solidFill>
                  <a:srgbClr val="2F2984"/>
                </a:solidFill>
              </a:rPr>
              <a:t>etc</a:t>
            </a:r>
            <a:r>
              <a:rPr lang="en-US" sz="1200" dirty="0">
                <a:solidFill>
                  <a:srgbClr val="2F2984"/>
                </a:solidFill>
              </a:rPr>
              <a:t>…</a:t>
            </a:r>
          </a:p>
          <a:p>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Measure the water level/moisture level of the soil</a:t>
            </a:r>
          </a:p>
          <a:p>
            <a:pPr lvl="1"/>
            <a:r>
              <a:rPr lang="en-US" sz="1200" dirty="0">
                <a:solidFill>
                  <a:srgbClr val="2F2984"/>
                </a:solidFill>
              </a:rPr>
              <a:t>Tell the Raspberry Pi Pico to send water if needed</a:t>
            </a:r>
          </a:p>
          <a:p>
            <a:pPr lvl="1"/>
            <a:r>
              <a:rPr lang="en-US" sz="1200" dirty="0">
                <a:solidFill>
                  <a:srgbClr val="2F2984"/>
                </a:solidFill>
              </a:rPr>
              <a:t>If not needed, continually measure the water level</a:t>
            </a:r>
          </a:p>
          <a:p>
            <a:pPr lvl="1"/>
            <a:r>
              <a:rPr lang="en-US" sz="1200" dirty="0">
                <a:solidFill>
                  <a:srgbClr val="2F2984"/>
                </a:solidFill>
              </a:rPr>
              <a:t>Be able to override and send water upon user input</a:t>
            </a: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21</a:t>
            </a:fld>
            <a:endParaRPr lang="en-US">
              <a:solidFill>
                <a:srgbClr val="FFFFFF"/>
              </a:solidFill>
            </a:endParaRPr>
          </a:p>
        </p:txBody>
      </p:sp>
      <p:pic>
        <p:nvPicPr>
          <p:cNvPr id="2052" name="Picture 4" descr="Automatic Plant Watering System with Arduino &amp; Soil Moisture Sensor">
            <a:extLst>
              <a:ext uri="{FF2B5EF4-FFF2-40B4-BE49-F238E27FC236}">
                <a16:creationId xmlns:a16="http://schemas.microsoft.com/office/drawing/2014/main" id="{D190436A-7E79-4229-BE32-D98A68FAE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4" y="2362200"/>
            <a:ext cx="6182686" cy="347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62212"/>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Renewable Energy Generation System:</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DC Motors</a:t>
            </a:r>
          </a:p>
          <a:p>
            <a:pPr lvl="1"/>
            <a:r>
              <a:rPr lang="en-US" sz="1200" dirty="0">
                <a:solidFill>
                  <a:srgbClr val="2F2984"/>
                </a:solidFill>
              </a:rPr>
              <a:t>3D Printed/Built Wind Turbine</a:t>
            </a:r>
          </a:p>
          <a:p>
            <a:pPr lvl="1"/>
            <a:r>
              <a:rPr lang="en-US" sz="1200" dirty="0">
                <a:solidFill>
                  <a:srgbClr val="2F2984"/>
                </a:solidFill>
              </a:rPr>
              <a:t>3D Printed/Built Water Wheel</a:t>
            </a:r>
          </a:p>
          <a:p>
            <a:pPr lvl="1"/>
            <a:r>
              <a:rPr lang="en-US" sz="1200" dirty="0">
                <a:solidFill>
                  <a:srgbClr val="2F2984"/>
                </a:solidFill>
              </a:rPr>
              <a:t>Solar Panel</a:t>
            </a:r>
          </a:p>
          <a:p>
            <a:pPr lvl="1"/>
            <a:r>
              <a:rPr lang="en-US" sz="1200" dirty="0">
                <a:solidFill>
                  <a:srgbClr val="2F2984"/>
                </a:solidFill>
              </a:rPr>
              <a:t>LEDs (think street lights!)</a:t>
            </a:r>
          </a:p>
          <a:p>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Provide power to LEDs or other load of choice</a:t>
            </a:r>
          </a:p>
          <a:p>
            <a:pPr lvl="1"/>
            <a:r>
              <a:rPr lang="en-US" sz="1200" dirty="0">
                <a:solidFill>
                  <a:srgbClr val="2F2984"/>
                </a:solidFill>
              </a:rPr>
              <a:t>Create windmill fans for the windmill</a:t>
            </a:r>
          </a:p>
          <a:p>
            <a:pPr lvl="1"/>
            <a:r>
              <a:rPr lang="en-US" sz="1200" dirty="0">
                <a:solidFill>
                  <a:srgbClr val="2F2984"/>
                </a:solidFill>
              </a:rPr>
              <a:t>Create waterwheel spokes for waterwheel</a:t>
            </a:r>
          </a:p>
          <a:p>
            <a:pPr lvl="1"/>
            <a:r>
              <a:rPr lang="en-US" sz="1200" dirty="0">
                <a:solidFill>
                  <a:srgbClr val="2F2984"/>
                </a:solidFill>
              </a:rPr>
              <a:t>Attach to DC Motors (spinning will generate voltage!)</a:t>
            </a:r>
          </a:p>
          <a:p>
            <a:pPr lvl="1"/>
            <a:r>
              <a:rPr lang="en-US" sz="1200" dirty="0">
                <a:solidFill>
                  <a:srgbClr val="2F2984"/>
                </a:solidFill>
              </a:rPr>
              <a:t>Use Solar Panels to Power LEDs</a:t>
            </a:r>
          </a:p>
          <a:p>
            <a:pPr lvl="1"/>
            <a:r>
              <a:rPr lang="en-US" sz="1200" dirty="0">
                <a:solidFill>
                  <a:srgbClr val="2F2984"/>
                </a:solidFill>
              </a:rPr>
              <a:t>Monitor the voltage applied and show it on a LCD screen</a:t>
            </a: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22</a:t>
            </a:fld>
            <a:endParaRPr lang="en-US">
              <a:solidFill>
                <a:srgbClr val="FFFFFF"/>
              </a:solidFill>
            </a:endParaRPr>
          </a:p>
        </p:txBody>
      </p:sp>
      <p:pic>
        <p:nvPicPr>
          <p:cNvPr id="3074" name="Picture 2" descr="How to Make the Simplest Wind Turbine Generator - Electric Generator ...">
            <a:extLst>
              <a:ext uri="{FF2B5EF4-FFF2-40B4-BE49-F238E27FC236}">
                <a16:creationId xmlns:a16="http://schemas.microsoft.com/office/drawing/2014/main" id="{6F887050-EC45-4A48-BD03-A38B735CAE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2939" y="2362200"/>
            <a:ext cx="3154261" cy="17742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WESOME DIY Powerful Water Pump - How to make Mini Water Pump using DC ...">
            <a:extLst>
              <a:ext uri="{FF2B5EF4-FFF2-40B4-BE49-F238E27FC236}">
                <a16:creationId xmlns:a16="http://schemas.microsoft.com/office/drawing/2014/main" id="{31EA07C9-64A3-42CC-9228-FAF2990CA3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939" y="4136472"/>
            <a:ext cx="3154261" cy="17742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19DF027-13EA-49DC-BEA9-F2CD73328E7F}"/>
              </a:ext>
            </a:extLst>
          </p:cNvPr>
          <p:cNvPicPr>
            <a:picLocks noChangeAspect="1"/>
          </p:cNvPicPr>
          <p:nvPr/>
        </p:nvPicPr>
        <p:blipFill>
          <a:blip r:embed="rId4"/>
          <a:stretch>
            <a:fillRect/>
          </a:stretch>
        </p:blipFill>
        <p:spPr>
          <a:xfrm>
            <a:off x="5882735" y="2362201"/>
            <a:ext cx="2850204" cy="3548544"/>
          </a:xfrm>
          <a:prstGeom prst="rect">
            <a:avLst/>
          </a:prstGeom>
        </p:spPr>
      </p:pic>
    </p:spTree>
    <p:extLst>
      <p:ext uri="{BB962C8B-B14F-4D97-AF65-F5344CB8AC3E}">
        <p14:creationId xmlns:p14="http://schemas.microsoft.com/office/powerpoint/2010/main" val="2220149435"/>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Resistor Color Code Game:</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Breakout Breadboard</a:t>
            </a:r>
          </a:p>
          <a:p>
            <a:pPr lvl="1"/>
            <a:r>
              <a:rPr lang="en-US" sz="1200" dirty="0">
                <a:solidFill>
                  <a:srgbClr val="2F2984"/>
                </a:solidFill>
              </a:rPr>
              <a:t>Buttons</a:t>
            </a:r>
          </a:p>
          <a:p>
            <a:pPr lvl="1"/>
            <a:r>
              <a:rPr lang="en-US" sz="1200" dirty="0">
                <a:solidFill>
                  <a:srgbClr val="2F2984"/>
                </a:solidFill>
              </a:rPr>
              <a:t>LCD Screen</a:t>
            </a:r>
          </a:p>
          <a:p>
            <a:pPr lvl="1"/>
            <a:r>
              <a:rPr lang="en-US" sz="1200" dirty="0">
                <a:solidFill>
                  <a:srgbClr val="2F2984"/>
                </a:solidFill>
              </a:rPr>
              <a:t>Buzzer</a:t>
            </a:r>
          </a:p>
          <a:p>
            <a:pPr lvl="1"/>
            <a:r>
              <a:rPr lang="en-US" sz="1200" dirty="0">
                <a:solidFill>
                  <a:srgbClr val="2F2984"/>
                </a:solidFill>
              </a:rPr>
              <a:t>RGB LEDs</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Resistor Color Code Game/Quiz</a:t>
            </a:r>
          </a:p>
          <a:p>
            <a:pPr lvl="1"/>
            <a:r>
              <a:rPr lang="en-US" sz="1200" dirty="0">
                <a:solidFill>
                  <a:srgbClr val="2F2984"/>
                </a:solidFill>
              </a:rPr>
              <a:t>This will be used to help students learn codes</a:t>
            </a:r>
          </a:p>
          <a:p>
            <a:pPr lvl="1"/>
            <a:r>
              <a:rPr lang="en-US" sz="1200" dirty="0">
                <a:solidFill>
                  <a:srgbClr val="2F2984"/>
                </a:solidFill>
              </a:rPr>
              <a:t>Prompt the user with a resistance for a 4 band part</a:t>
            </a:r>
          </a:p>
          <a:p>
            <a:pPr lvl="1"/>
            <a:r>
              <a:rPr lang="en-US" sz="1200" dirty="0">
                <a:solidFill>
                  <a:srgbClr val="2F2984"/>
                </a:solidFill>
              </a:rPr>
              <a:t>Ask the user to use the buttons to select the color</a:t>
            </a:r>
          </a:p>
          <a:p>
            <a:pPr lvl="1"/>
            <a:r>
              <a:rPr lang="en-US" sz="1200" dirty="0">
                <a:solidFill>
                  <a:srgbClr val="2F2984"/>
                </a:solidFill>
              </a:rPr>
              <a:t>Show the color that the user entered for the band</a:t>
            </a:r>
          </a:p>
          <a:p>
            <a:pPr lvl="1"/>
            <a:r>
              <a:rPr lang="en-US" sz="1200" dirty="0">
                <a:solidFill>
                  <a:srgbClr val="2F2984"/>
                </a:solidFill>
              </a:rPr>
              <a:t>Sound the buzzer with a song when the user is correct</a:t>
            </a:r>
          </a:p>
          <a:p>
            <a:pPr lvl="1"/>
            <a:r>
              <a:rPr lang="en-US" sz="1200" dirty="0">
                <a:solidFill>
                  <a:srgbClr val="2F2984"/>
                </a:solidFill>
              </a:rPr>
              <a:t>Keep track of the points and show it on the screen</a:t>
            </a: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23</a:t>
            </a:fld>
            <a:endParaRPr lang="en-US">
              <a:solidFill>
                <a:srgbClr val="FFFFFF"/>
              </a:solidFill>
            </a:endParaRPr>
          </a:p>
        </p:txBody>
      </p:sp>
      <p:pic>
        <p:nvPicPr>
          <p:cNvPr id="4098" name="Picture 2" descr="Image result for resistor color code quiz">
            <a:extLst>
              <a:ext uri="{FF2B5EF4-FFF2-40B4-BE49-F238E27FC236}">
                <a16:creationId xmlns:a16="http://schemas.microsoft.com/office/drawing/2014/main" id="{00720D57-4E08-4A68-82F9-A9470C00B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865" y="2362200"/>
            <a:ext cx="4002335" cy="403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6061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Weather Station:</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Temperature Sensor</a:t>
            </a:r>
          </a:p>
          <a:p>
            <a:pPr lvl="1"/>
            <a:r>
              <a:rPr lang="en-US" sz="1200" dirty="0">
                <a:solidFill>
                  <a:srgbClr val="2F2984"/>
                </a:solidFill>
              </a:rPr>
              <a:t>Humidity Sensor</a:t>
            </a:r>
          </a:p>
          <a:p>
            <a:pPr lvl="1"/>
            <a:r>
              <a:rPr lang="en-US" sz="1200" dirty="0">
                <a:solidFill>
                  <a:srgbClr val="2F2984"/>
                </a:solidFill>
              </a:rPr>
              <a:t>IR Sensor (Level Sensor)</a:t>
            </a:r>
          </a:p>
          <a:p>
            <a:pPr lvl="1"/>
            <a:r>
              <a:rPr lang="en-US" sz="1200" dirty="0">
                <a:solidFill>
                  <a:srgbClr val="2F2984"/>
                </a:solidFill>
              </a:rPr>
              <a:t>LCD Screen</a:t>
            </a:r>
          </a:p>
          <a:p>
            <a:pPr lvl="1"/>
            <a:r>
              <a:rPr lang="en-US" sz="1200" dirty="0">
                <a:solidFill>
                  <a:srgbClr val="2F2984"/>
                </a:solidFill>
              </a:rPr>
              <a:t>Smartphone (if time and interest)</a:t>
            </a:r>
          </a:p>
          <a:p>
            <a:pPr lvl="1"/>
            <a:r>
              <a:rPr lang="en-US" sz="1200" dirty="0">
                <a:solidFill>
                  <a:srgbClr val="2F2984"/>
                </a:solidFill>
              </a:rPr>
              <a:t>3D Printed Case</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Weather Station using the Pico and related sensors</a:t>
            </a:r>
          </a:p>
          <a:p>
            <a:pPr lvl="1"/>
            <a:r>
              <a:rPr lang="en-US" sz="1200" dirty="0">
                <a:solidFill>
                  <a:srgbClr val="2F2984"/>
                </a:solidFill>
              </a:rPr>
              <a:t>Calculate the current temperature and humidity of an area</a:t>
            </a:r>
          </a:p>
          <a:p>
            <a:pPr lvl="1"/>
            <a:r>
              <a:rPr lang="en-US" sz="1200" dirty="0">
                <a:solidFill>
                  <a:srgbClr val="2F2984"/>
                </a:solidFill>
              </a:rPr>
              <a:t>Calculate the water level using a rain gauge (IR sensor … level sensor)</a:t>
            </a:r>
          </a:p>
          <a:p>
            <a:pPr lvl="1"/>
            <a:r>
              <a:rPr lang="en-US" sz="1200" dirty="0">
                <a:solidFill>
                  <a:srgbClr val="2F2984"/>
                </a:solidFill>
              </a:rPr>
              <a:t>Put the weather station in a weather-proof 3D printed box</a:t>
            </a:r>
          </a:p>
          <a:p>
            <a:pPr lvl="1"/>
            <a:r>
              <a:rPr lang="en-US" sz="1200" dirty="0">
                <a:solidFill>
                  <a:srgbClr val="2F2984"/>
                </a:solidFill>
              </a:rPr>
              <a:t>If time, send the data from the weather station to a smartphone for remote viewing</a:t>
            </a:r>
          </a:p>
          <a:p>
            <a:pPr lvl="1"/>
            <a:r>
              <a:rPr lang="en-US" sz="1200" dirty="0">
                <a:solidFill>
                  <a:srgbClr val="2F2984"/>
                </a:solidFill>
              </a:rPr>
              <a:t>If time, get location data from Wi-Fi and show location data on the </a:t>
            </a:r>
          </a:p>
          <a:p>
            <a:pPr lvl="1"/>
            <a:endParaRPr lang="en-US" sz="1200" dirty="0">
              <a:solidFill>
                <a:srgbClr val="2F2984"/>
              </a:solidFill>
            </a:endParaRP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24</a:t>
            </a:fld>
            <a:endParaRPr lang="en-US">
              <a:solidFill>
                <a:srgbClr val="FFFFFF"/>
              </a:solidFill>
            </a:endParaRPr>
          </a:p>
        </p:txBody>
      </p:sp>
      <p:pic>
        <p:nvPicPr>
          <p:cNvPr id="5122" name="Picture 2" descr="Weather Station with Arduino Tutorial - Tutorial Australia">
            <a:extLst>
              <a:ext uri="{FF2B5EF4-FFF2-40B4-BE49-F238E27FC236}">
                <a16:creationId xmlns:a16="http://schemas.microsoft.com/office/drawing/2014/main" id="{E6058854-1F52-4808-9984-38BC94851F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0307" y="2362201"/>
            <a:ext cx="5076893" cy="285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3365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Memorization Game:</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Colored Buttons</a:t>
            </a:r>
          </a:p>
          <a:p>
            <a:pPr lvl="1"/>
            <a:r>
              <a:rPr lang="en-US" sz="1200" dirty="0">
                <a:solidFill>
                  <a:srgbClr val="2F2984"/>
                </a:solidFill>
              </a:rPr>
              <a:t>RGB LEDs</a:t>
            </a:r>
          </a:p>
          <a:p>
            <a:pPr lvl="1"/>
            <a:r>
              <a:rPr lang="en-US" sz="1200" dirty="0">
                <a:solidFill>
                  <a:srgbClr val="2F2984"/>
                </a:solidFill>
              </a:rPr>
              <a:t>Buttons</a:t>
            </a:r>
          </a:p>
          <a:p>
            <a:pPr lvl="1"/>
            <a:r>
              <a:rPr lang="en-US" sz="1200" dirty="0">
                <a:solidFill>
                  <a:srgbClr val="2F2984"/>
                </a:solidFill>
              </a:rPr>
              <a:t>Buzzers</a:t>
            </a:r>
          </a:p>
          <a:p>
            <a:pPr lvl="1"/>
            <a:r>
              <a:rPr lang="en-US" sz="1200" dirty="0">
                <a:solidFill>
                  <a:srgbClr val="2F2984"/>
                </a:solidFill>
              </a:rPr>
              <a:t>LCD Screen</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memorization game for kids … input the pattern!</a:t>
            </a:r>
          </a:p>
          <a:p>
            <a:pPr lvl="1"/>
            <a:r>
              <a:rPr lang="en-US" sz="1200" dirty="0">
                <a:solidFill>
                  <a:srgbClr val="2F2984"/>
                </a:solidFill>
              </a:rPr>
              <a:t>Use the Raspberry Pi Pico to make a pattern recognition game</a:t>
            </a:r>
          </a:p>
          <a:p>
            <a:pPr lvl="1"/>
            <a:r>
              <a:rPr lang="en-US" sz="1200" dirty="0">
                <a:solidFill>
                  <a:srgbClr val="2F2984"/>
                </a:solidFill>
              </a:rPr>
              <a:t>Start with small patterns (Red, Red and Green, Red and Green and Blue, </a:t>
            </a:r>
            <a:r>
              <a:rPr lang="en-US" sz="1200" dirty="0" err="1">
                <a:solidFill>
                  <a:srgbClr val="2F2984"/>
                </a:solidFill>
              </a:rPr>
              <a:t>etc</a:t>
            </a:r>
            <a:r>
              <a:rPr lang="en-US" sz="1200" dirty="0">
                <a:solidFill>
                  <a:srgbClr val="2F2984"/>
                </a:solidFill>
              </a:rPr>
              <a:t>…)</a:t>
            </a:r>
          </a:p>
          <a:p>
            <a:pPr lvl="1"/>
            <a:r>
              <a:rPr lang="en-US" sz="1200" dirty="0">
                <a:solidFill>
                  <a:srgbClr val="2F2984"/>
                </a:solidFill>
              </a:rPr>
              <a:t>Show the colors on the RGB LEDs</a:t>
            </a:r>
          </a:p>
          <a:p>
            <a:pPr lvl="1"/>
            <a:r>
              <a:rPr lang="en-US" sz="1200" dirty="0">
                <a:solidFill>
                  <a:srgbClr val="2F2984"/>
                </a:solidFill>
              </a:rPr>
              <a:t>Prompt the user to choose the colors that appeared, in the correct order, by pushing buttons</a:t>
            </a:r>
          </a:p>
          <a:p>
            <a:pPr lvl="1"/>
            <a:r>
              <a:rPr lang="en-US" sz="1200" dirty="0">
                <a:solidFill>
                  <a:srgbClr val="2F2984"/>
                </a:solidFill>
              </a:rPr>
              <a:t>Play a song when right</a:t>
            </a:r>
          </a:p>
          <a:p>
            <a:pPr lvl="1"/>
            <a:r>
              <a:rPr lang="en-US" sz="1200" dirty="0">
                <a:solidFill>
                  <a:srgbClr val="2F2984"/>
                </a:solidFill>
              </a:rPr>
              <a:t>Play an error when wrong</a:t>
            </a:r>
          </a:p>
          <a:p>
            <a:pPr lvl="1"/>
            <a:r>
              <a:rPr lang="en-US" sz="1200" dirty="0">
                <a:solidFill>
                  <a:srgbClr val="2F2984"/>
                </a:solidFill>
              </a:rPr>
              <a:t>Show points on an LCD screen</a:t>
            </a:r>
          </a:p>
          <a:p>
            <a:pPr lvl="1"/>
            <a:endParaRPr lang="en-US" sz="1200" dirty="0">
              <a:solidFill>
                <a:srgbClr val="2F2984"/>
              </a:solidFill>
            </a:endParaRP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25</a:t>
            </a:fld>
            <a:endParaRPr lang="en-US">
              <a:solidFill>
                <a:srgbClr val="FFFFFF"/>
              </a:solidFill>
            </a:endParaRPr>
          </a:p>
        </p:txBody>
      </p:sp>
      <p:pic>
        <p:nvPicPr>
          <p:cNvPr id="6148" name="Picture 4" descr="Arduino DIY Game - SIMON SAYS - YouTube">
            <a:extLst>
              <a:ext uri="{FF2B5EF4-FFF2-40B4-BE49-F238E27FC236}">
                <a16:creationId xmlns:a16="http://schemas.microsoft.com/office/drawing/2014/main" id="{4F81D33E-D68A-40E8-95CE-2FE017E819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9100" y="2362200"/>
            <a:ext cx="4868099" cy="273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9526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Health Analytics and Advancing Health Informatics</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Heartbeat Sensor</a:t>
            </a:r>
          </a:p>
          <a:p>
            <a:pPr lvl="1"/>
            <a:r>
              <a:rPr lang="en-US" sz="1200" dirty="0">
                <a:solidFill>
                  <a:srgbClr val="2F2984"/>
                </a:solidFill>
              </a:rPr>
              <a:t>Temperature Sensor</a:t>
            </a:r>
          </a:p>
          <a:p>
            <a:pPr lvl="1"/>
            <a:r>
              <a:rPr lang="en-US" sz="1200" dirty="0">
                <a:solidFill>
                  <a:srgbClr val="2F2984"/>
                </a:solidFill>
              </a:rPr>
              <a:t>3D Printed Case</a:t>
            </a:r>
          </a:p>
          <a:p>
            <a:pPr lvl="1"/>
            <a:r>
              <a:rPr lang="en-US" sz="1200" dirty="0">
                <a:solidFill>
                  <a:srgbClr val="2F2984"/>
                </a:solidFill>
              </a:rPr>
              <a:t>LCD Screen </a:t>
            </a:r>
          </a:p>
          <a:p>
            <a:pPr lvl="1"/>
            <a:r>
              <a:rPr lang="en-US" sz="1200" dirty="0">
                <a:solidFill>
                  <a:srgbClr val="2F2984"/>
                </a:solidFill>
              </a:rPr>
              <a:t>Smartphone (if time)</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low cost heart beat monitor using a heart beat sensor</a:t>
            </a:r>
          </a:p>
          <a:p>
            <a:pPr lvl="1"/>
            <a:r>
              <a:rPr lang="en-US" sz="1200" dirty="0">
                <a:solidFill>
                  <a:srgbClr val="2F2984"/>
                </a:solidFill>
              </a:rPr>
              <a:t>Display the heart beat signal on an LCD screen</a:t>
            </a:r>
          </a:p>
          <a:p>
            <a:pPr lvl="1"/>
            <a:r>
              <a:rPr lang="en-US" sz="1200" dirty="0">
                <a:solidFill>
                  <a:srgbClr val="2F2984"/>
                </a:solidFill>
              </a:rPr>
              <a:t>Also display the number of beats per minute </a:t>
            </a:r>
          </a:p>
          <a:p>
            <a:pPr lvl="1"/>
            <a:r>
              <a:rPr lang="en-US" sz="1200" dirty="0">
                <a:solidFill>
                  <a:srgbClr val="2F2984"/>
                </a:solidFill>
              </a:rPr>
              <a:t>Also display the body temperature using a temperature sensor</a:t>
            </a:r>
          </a:p>
          <a:p>
            <a:pPr lvl="1"/>
            <a:r>
              <a:rPr lang="en-US" sz="1200" dirty="0">
                <a:solidFill>
                  <a:srgbClr val="2F2984"/>
                </a:solidFill>
              </a:rPr>
              <a:t>If time, show it on a smartphone</a:t>
            </a:r>
          </a:p>
          <a:p>
            <a:pPr lvl="1"/>
            <a:endParaRPr lang="en-US" sz="1200" dirty="0">
              <a:solidFill>
                <a:srgbClr val="2F2984"/>
              </a:solidFill>
            </a:endParaRP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26</a:t>
            </a:fld>
            <a:endParaRPr lang="en-US">
              <a:solidFill>
                <a:srgbClr val="FFFFFF"/>
              </a:solidFill>
            </a:endParaRPr>
          </a:p>
        </p:txBody>
      </p:sp>
      <p:pic>
        <p:nvPicPr>
          <p:cNvPr id="7170" name="Picture 2" descr="How to use the heart pulse sensor with Arduino | Heart pulse monitoring ...">
            <a:extLst>
              <a:ext uri="{FF2B5EF4-FFF2-40B4-BE49-F238E27FC236}">
                <a16:creationId xmlns:a16="http://schemas.microsoft.com/office/drawing/2014/main" id="{E7EED27D-7979-4154-9625-4FC335CFE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749" y="2362200"/>
            <a:ext cx="5142451" cy="288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62028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Possible Themes for ECE 1000 Final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r>
              <a:rPr lang="en-US" sz="1600" b="1" u="sng" dirty="0">
                <a:solidFill>
                  <a:srgbClr val="2F2984"/>
                </a:solidFill>
              </a:rPr>
              <a:t>Joystick Controlled Robot Arm (Servo Motors)</a:t>
            </a:r>
          </a:p>
          <a:p>
            <a:pPr marL="0" indent="0">
              <a:buNone/>
            </a:pPr>
            <a:endParaRPr lang="en-US" sz="1200" dirty="0">
              <a:solidFill>
                <a:srgbClr val="2F2984"/>
              </a:solidFill>
            </a:endParaRPr>
          </a:p>
          <a:p>
            <a:r>
              <a:rPr lang="en-US" sz="1600" b="1" u="sng" dirty="0">
                <a:solidFill>
                  <a:srgbClr val="2F2984"/>
                </a:solidFill>
              </a:rPr>
              <a:t>Components:</a:t>
            </a:r>
          </a:p>
          <a:p>
            <a:pPr lvl="1"/>
            <a:r>
              <a:rPr lang="en-US" sz="1200" dirty="0">
                <a:solidFill>
                  <a:srgbClr val="2F2984"/>
                </a:solidFill>
              </a:rPr>
              <a:t>Raspberry Pi Pico</a:t>
            </a:r>
          </a:p>
          <a:p>
            <a:pPr lvl="1"/>
            <a:r>
              <a:rPr lang="en-US" sz="1200" dirty="0">
                <a:solidFill>
                  <a:srgbClr val="2F2984"/>
                </a:solidFill>
              </a:rPr>
              <a:t>Servo Motors</a:t>
            </a:r>
          </a:p>
          <a:p>
            <a:pPr lvl="1"/>
            <a:r>
              <a:rPr lang="en-US" sz="1200" dirty="0">
                <a:solidFill>
                  <a:srgbClr val="2F2984"/>
                </a:solidFill>
              </a:rPr>
              <a:t>Joystick (Wii </a:t>
            </a:r>
            <a:r>
              <a:rPr lang="en-US" sz="1200" dirty="0" err="1">
                <a:solidFill>
                  <a:srgbClr val="2F2984"/>
                </a:solidFill>
              </a:rPr>
              <a:t>Nunchuck</a:t>
            </a:r>
            <a:r>
              <a:rPr lang="en-US" sz="1200" dirty="0">
                <a:solidFill>
                  <a:srgbClr val="2F2984"/>
                </a:solidFill>
              </a:rPr>
              <a:t>)</a:t>
            </a:r>
          </a:p>
          <a:p>
            <a:pPr lvl="1"/>
            <a:r>
              <a:rPr lang="en-US" sz="1200" dirty="0">
                <a:solidFill>
                  <a:srgbClr val="2F2984"/>
                </a:solidFill>
              </a:rPr>
              <a:t>LCD Screen</a:t>
            </a:r>
            <a:endParaRPr lang="en-US" sz="1600" dirty="0">
              <a:solidFill>
                <a:srgbClr val="2F2984"/>
              </a:solidFill>
            </a:endParaRPr>
          </a:p>
          <a:p>
            <a:r>
              <a:rPr lang="en-US" sz="1600" b="1" u="sng" dirty="0">
                <a:solidFill>
                  <a:srgbClr val="2F2984"/>
                </a:solidFill>
              </a:rPr>
              <a:t>Goals:</a:t>
            </a:r>
          </a:p>
          <a:p>
            <a:pPr lvl="1"/>
            <a:r>
              <a:rPr lang="en-US" sz="1200" dirty="0">
                <a:solidFill>
                  <a:srgbClr val="2F2984"/>
                </a:solidFill>
              </a:rPr>
              <a:t>Create a low cost robot arm using 3D printed chassis and motors</a:t>
            </a:r>
          </a:p>
          <a:p>
            <a:pPr lvl="1"/>
            <a:r>
              <a:rPr lang="en-US" sz="1200" dirty="0">
                <a:solidFill>
                  <a:srgbClr val="2F2984"/>
                </a:solidFill>
              </a:rPr>
              <a:t>Use one, two, or more servo motors to create a controllable arm</a:t>
            </a:r>
          </a:p>
          <a:p>
            <a:pPr lvl="1"/>
            <a:r>
              <a:rPr lang="en-US" sz="1200" dirty="0">
                <a:solidFill>
                  <a:srgbClr val="2F2984"/>
                </a:solidFill>
              </a:rPr>
              <a:t>Use the joystick (or Wii </a:t>
            </a:r>
            <a:r>
              <a:rPr lang="en-US" sz="1200" dirty="0" err="1">
                <a:solidFill>
                  <a:srgbClr val="2F2984"/>
                </a:solidFill>
              </a:rPr>
              <a:t>Nunchuck</a:t>
            </a:r>
            <a:r>
              <a:rPr lang="en-US" sz="1200" dirty="0">
                <a:solidFill>
                  <a:srgbClr val="2F2984"/>
                </a:solidFill>
              </a:rPr>
              <a:t>) to control the arm</a:t>
            </a:r>
          </a:p>
          <a:p>
            <a:pPr lvl="1"/>
            <a:r>
              <a:rPr lang="en-US" sz="1200" dirty="0">
                <a:solidFill>
                  <a:srgbClr val="2F2984"/>
                </a:solidFill>
              </a:rPr>
              <a:t>Move the arm left and right, or left and right and up and down</a:t>
            </a:r>
          </a:p>
          <a:p>
            <a:pPr lvl="1"/>
            <a:r>
              <a:rPr lang="en-US" sz="1200" dirty="0">
                <a:solidFill>
                  <a:srgbClr val="2F2984"/>
                </a:solidFill>
              </a:rPr>
              <a:t>If time, use a third servo motor to open and close a claw!</a:t>
            </a:r>
          </a:p>
          <a:p>
            <a:pPr lvl="1"/>
            <a:r>
              <a:rPr lang="en-US" sz="1200" dirty="0">
                <a:solidFill>
                  <a:srgbClr val="2F2984"/>
                </a:solidFill>
              </a:rPr>
              <a:t>Display on a LCD screen the position of the motors …</a:t>
            </a:r>
          </a:p>
          <a:p>
            <a:pPr lvl="1"/>
            <a:endParaRPr lang="en-US" sz="12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27</a:t>
            </a:fld>
            <a:endParaRPr lang="en-US">
              <a:solidFill>
                <a:srgbClr val="FFFFFF"/>
              </a:solidFill>
            </a:endParaRPr>
          </a:p>
        </p:txBody>
      </p:sp>
      <p:pic>
        <p:nvPicPr>
          <p:cNvPr id="9" name="Picture 8">
            <a:extLst>
              <a:ext uri="{FF2B5EF4-FFF2-40B4-BE49-F238E27FC236}">
                <a16:creationId xmlns:a16="http://schemas.microsoft.com/office/drawing/2014/main" id="{E0FBF348-7D90-4F18-A076-31274F1CF350}"/>
              </a:ext>
            </a:extLst>
          </p:cNvPr>
          <p:cNvPicPr>
            <a:picLocks noChangeAspect="1"/>
          </p:cNvPicPr>
          <p:nvPr/>
        </p:nvPicPr>
        <p:blipFill>
          <a:blip r:embed="rId2"/>
          <a:stretch>
            <a:fillRect/>
          </a:stretch>
        </p:blipFill>
        <p:spPr>
          <a:xfrm>
            <a:off x="7717697" y="2362200"/>
            <a:ext cx="4169503" cy="3952503"/>
          </a:xfrm>
          <a:prstGeom prst="rect">
            <a:avLst/>
          </a:prstGeom>
        </p:spPr>
      </p:pic>
    </p:spTree>
    <p:extLst>
      <p:ext uri="{BB962C8B-B14F-4D97-AF65-F5344CB8AC3E}">
        <p14:creationId xmlns:p14="http://schemas.microsoft.com/office/powerpoint/2010/main" val="161922580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What is Expected of You for This Project?</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Complete a proper project report:</a:t>
            </a:r>
          </a:p>
          <a:p>
            <a:pPr lvl="1"/>
            <a:r>
              <a:rPr lang="en-US" sz="1200" dirty="0">
                <a:solidFill>
                  <a:srgbClr val="2F2984"/>
                </a:solidFill>
              </a:rPr>
              <a:t>Introduction and Explain the motivation of your project (how does it fit into the 14 Grand Challenges and EPICS)</a:t>
            </a:r>
          </a:p>
          <a:p>
            <a:pPr lvl="1"/>
            <a:r>
              <a:rPr lang="en-US" sz="1200" dirty="0">
                <a:solidFill>
                  <a:srgbClr val="2F2984"/>
                </a:solidFill>
              </a:rPr>
              <a:t>Describe the system and how it works … include a circuit schematic or block diagram of your parts (also any 3D prints we do)</a:t>
            </a:r>
          </a:p>
          <a:p>
            <a:pPr lvl="1"/>
            <a:r>
              <a:rPr lang="en-US" sz="1200" dirty="0">
                <a:solidFill>
                  <a:srgbClr val="2F2984"/>
                </a:solidFill>
              </a:rPr>
              <a:t>Detail the total cost of the system and the results of the system (did it perform like you wanted it to? Did it meet the expectations?)</a:t>
            </a:r>
          </a:p>
          <a:p>
            <a:pPr lvl="1"/>
            <a:r>
              <a:rPr lang="en-US" sz="1200" dirty="0">
                <a:solidFill>
                  <a:srgbClr val="2F2984"/>
                </a:solidFill>
              </a:rPr>
              <a:t>Tell readers why you were interested in this project … did it help you learn what concentration of ECE you would be interested in?</a:t>
            </a:r>
          </a:p>
          <a:p>
            <a:pPr lvl="1"/>
            <a:endParaRPr lang="en-US" sz="1200" dirty="0">
              <a:solidFill>
                <a:srgbClr val="2F2984"/>
              </a:solidFill>
            </a:endParaRPr>
          </a:p>
          <a:p>
            <a:r>
              <a:rPr lang="en-US" sz="1600" dirty="0">
                <a:solidFill>
                  <a:srgbClr val="2F2984"/>
                </a:solidFill>
              </a:rPr>
              <a:t>Create a Power Point Presentation </a:t>
            </a:r>
            <a:r>
              <a:rPr lang="en-US" sz="1600" b="1" u="sng" dirty="0">
                <a:solidFill>
                  <a:srgbClr val="2F2984"/>
                </a:solidFill>
              </a:rPr>
              <a:t>Including a Demonstration Video</a:t>
            </a:r>
            <a:r>
              <a:rPr lang="en-US" sz="1600" dirty="0">
                <a:solidFill>
                  <a:srgbClr val="2F2984"/>
                </a:solidFill>
              </a:rPr>
              <a:t>(Possibly Posterboard)</a:t>
            </a:r>
          </a:p>
          <a:p>
            <a:pPr lvl="1"/>
            <a:r>
              <a:rPr lang="en-US" sz="1200" dirty="0">
                <a:solidFill>
                  <a:srgbClr val="2F2984"/>
                </a:solidFill>
              </a:rPr>
              <a:t>Teams will give a power point presentation over their project (you can use a similar template to this one!)</a:t>
            </a:r>
          </a:p>
          <a:p>
            <a:pPr lvl="1"/>
            <a:r>
              <a:rPr lang="en-US" sz="1200" dirty="0">
                <a:solidFill>
                  <a:srgbClr val="2F2984"/>
                </a:solidFill>
              </a:rPr>
              <a:t>The presentation will outline your report and </a:t>
            </a:r>
            <a:r>
              <a:rPr lang="en-US" sz="1200" b="1" u="sng" dirty="0">
                <a:solidFill>
                  <a:srgbClr val="2F2984"/>
                </a:solidFill>
              </a:rPr>
              <a:t>also include a project demonstration video!</a:t>
            </a:r>
          </a:p>
          <a:p>
            <a:pPr lvl="1"/>
            <a:endParaRPr lang="en-US" sz="1200" b="1" u="sng" dirty="0">
              <a:solidFill>
                <a:srgbClr val="2F2984"/>
              </a:solidFill>
            </a:endParaRPr>
          </a:p>
          <a:p>
            <a:r>
              <a:rPr lang="en-US" sz="1600" dirty="0">
                <a:solidFill>
                  <a:srgbClr val="2F2984"/>
                </a:solidFill>
              </a:rPr>
              <a:t>Create a GitHub Where the Team Can Upload Their Report, Presentation, Demo, and Files </a:t>
            </a:r>
          </a:p>
          <a:p>
            <a:pPr lvl="1"/>
            <a:r>
              <a:rPr lang="en-US" sz="1200" dirty="0">
                <a:solidFill>
                  <a:srgbClr val="2F2984"/>
                </a:solidFill>
              </a:rPr>
              <a:t>This will be really nice to show your future employers for an internship, co-op, job, </a:t>
            </a:r>
            <a:r>
              <a:rPr lang="en-US" sz="1200" dirty="0" err="1">
                <a:solidFill>
                  <a:srgbClr val="2F2984"/>
                </a:solidFill>
              </a:rPr>
              <a:t>etc</a:t>
            </a:r>
            <a:r>
              <a:rPr lang="en-US" sz="1200" dirty="0">
                <a:solidFill>
                  <a:srgbClr val="2F2984"/>
                </a:solidFill>
              </a:rPr>
              <a:t> … they eat this kind of thing up!</a:t>
            </a:r>
          </a:p>
          <a:p>
            <a:pPr lvl="1"/>
            <a:endParaRPr lang="en-US" sz="1200" dirty="0">
              <a:solidFill>
                <a:srgbClr val="2F2984"/>
              </a:solidFill>
            </a:endParaRPr>
          </a:p>
          <a:p>
            <a:r>
              <a:rPr lang="en-US" sz="1600" dirty="0">
                <a:solidFill>
                  <a:srgbClr val="2F2984"/>
                </a:solidFill>
              </a:rPr>
              <a:t>Finally, create a </a:t>
            </a:r>
            <a:r>
              <a:rPr lang="en-US" sz="1600" b="1" u="sng" dirty="0">
                <a:solidFill>
                  <a:srgbClr val="2F2984"/>
                </a:solidFill>
              </a:rPr>
              <a:t>Resume</a:t>
            </a:r>
          </a:p>
          <a:p>
            <a:pPr lvl="1"/>
            <a:r>
              <a:rPr lang="en-US" sz="1200" dirty="0">
                <a:solidFill>
                  <a:srgbClr val="2F2984"/>
                </a:solidFill>
              </a:rPr>
              <a:t>While this may </a:t>
            </a:r>
            <a:r>
              <a:rPr lang="en-US" sz="1200" b="1" u="sng" dirty="0">
                <a:solidFill>
                  <a:srgbClr val="2F2984"/>
                </a:solidFill>
              </a:rPr>
              <a:t>seem</a:t>
            </a:r>
            <a:r>
              <a:rPr lang="en-US" sz="1200" dirty="0">
                <a:solidFill>
                  <a:srgbClr val="2F2984"/>
                </a:solidFill>
              </a:rPr>
              <a:t> irrelevant, this will be great to put on your GitHub and bring to the in person presentation!</a:t>
            </a:r>
          </a:p>
          <a:p>
            <a:pPr lvl="1"/>
            <a:endParaRPr lang="en-US" sz="1200" dirty="0">
              <a:solidFill>
                <a:srgbClr val="2F2984"/>
              </a:solidFill>
            </a:endParaRPr>
          </a:p>
          <a:p>
            <a:pPr lvl="1"/>
            <a:endParaRPr lang="en-US" sz="1200" dirty="0">
              <a:solidFill>
                <a:srgbClr val="2F2984"/>
              </a:solidFill>
            </a:endParaRPr>
          </a:p>
          <a:p>
            <a:pPr lvl="1"/>
            <a:endParaRPr lang="en-US" sz="12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28</a:t>
            </a:fld>
            <a:endParaRPr lang="en-US">
              <a:solidFill>
                <a:srgbClr val="FFFFFF"/>
              </a:solidFill>
            </a:endParaRPr>
          </a:p>
        </p:txBody>
      </p:sp>
    </p:spTree>
    <p:extLst>
      <p:ext uri="{BB962C8B-B14F-4D97-AF65-F5344CB8AC3E}">
        <p14:creationId xmlns:p14="http://schemas.microsoft.com/office/powerpoint/2010/main" val="4227027901"/>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a:xfrm>
            <a:off x="1016000" y="795556"/>
            <a:ext cx="10972800" cy="838200"/>
          </a:xfrm>
        </p:spPr>
        <p:txBody>
          <a:bodyPr/>
          <a:lstStyle/>
          <a:p>
            <a:r>
              <a:rPr lang="en-US" sz="2900" dirty="0">
                <a:solidFill>
                  <a:srgbClr val="4F2984"/>
                </a:solidFill>
              </a:rPr>
              <a:t>Final Thoughts</a:t>
            </a:r>
            <a:endParaRPr lang="en-US" sz="2900"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Have Fun! We don’t expect you to know how to code all of these projects by yourself, that’s why we are here!</a:t>
            </a:r>
          </a:p>
          <a:p>
            <a:endParaRPr lang="en-US" sz="1600" dirty="0">
              <a:solidFill>
                <a:srgbClr val="2F2984"/>
              </a:solidFill>
            </a:endParaRPr>
          </a:p>
          <a:p>
            <a:r>
              <a:rPr lang="en-US" sz="1600" dirty="0">
                <a:solidFill>
                  <a:srgbClr val="2F2984"/>
                </a:solidFill>
              </a:rPr>
              <a:t>Also, you have online resources you can research! (YouTube, Arduino Forums, </a:t>
            </a:r>
            <a:r>
              <a:rPr lang="en-US" sz="1600" dirty="0" err="1">
                <a:solidFill>
                  <a:srgbClr val="2F2984"/>
                </a:solidFill>
              </a:rPr>
              <a:t>Hackster.Io</a:t>
            </a:r>
            <a:r>
              <a:rPr lang="en-US" sz="1600" dirty="0">
                <a:solidFill>
                  <a:srgbClr val="2F2984"/>
                </a:solidFill>
              </a:rPr>
              <a:t>, </a:t>
            </a:r>
            <a:r>
              <a:rPr lang="en-US" sz="1600" dirty="0" err="1">
                <a:solidFill>
                  <a:srgbClr val="2F2984"/>
                </a:solidFill>
              </a:rPr>
              <a:t>Instructables</a:t>
            </a:r>
            <a:r>
              <a:rPr lang="en-US" sz="1600" dirty="0">
                <a:solidFill>
                  <a:srgbClr val="2F2984"/>
                </a:solidFill>
              </a:rPr>
              <a:t>, </a:t>
            </a:r>
            <a:r>
              <a:rPr lang="en-US" sz="1600" dirty="0" err="1">
                <a:solidFill>
                  <a:srgbClr val="2F2984"/>
                </a:solidFill>
              </a:rPr>
              <a:t>etc</a:t>
            </a:r>
            <a:r>
              <a:rPr lang="en-US" sz="1600" dirty="0">
                <a:solidFill>
                  <a:srgbClr val="2F2984"/>
                </a:solidFill>
              </a:rPr>
              <a:t>…)</a:t>
            </a:r>
          </a:p>
          <a:p>
            <a:endParaRPr lang="en-US" sz="1600" dirty="0">
              <a:solidFill>
                <a:srgbClr val="2F2984"/>
              </a:solidFill>
            </a:endParaRPr>
          </a:p>
          <a:p>
            <a:r>
              <a:rPr lang="en-US" sz="1600" dirty="0">
                <a:solidFill>
                  <a:srgbClr val="2F2984"/>
                </a:solidFill>
              </a:rPr>
              <a:t>If you use </a:t>
            </a:r>
            <a:r>
              <a:rPr lang="en-US" sz="1600" b="1" u="sng" dirty="0">
                <a:solidFill>
                  <a:srgbClr val="2F2984"/>
                </a:solidFill>
              </a:rPr>
              <a:t>anything</a:t>
            </a:r>
            <a:r>
              <a:rPr lang="en-US" sz="1600" dirty="0">
                <a:solidFill>
                  <a:srgbClr val="2F2984"/>
                </a:solidFill>
              </a:rPr>
              <a:t> someone else created … </a:t>
            </a:r>
            <a:r>
              <a:rPr lang="en-US" sz="1600" b="1" u="sng" dirty="0">
                <a:solidFill>
                  <a:srgbClr val="2F2984"/>
                </a:solidFill>
              </a:rPr>
              <a:t>You must cite it! Anything that is not your own must be cited</a:t>
            </a:r>
          </a:p>
          <a:p>
            <a:pPr lvl="1"/>
            <a:r>
              <a:rPr lang="en-US" sz="1200" b="1" u="sng" dirty="0">
                <a:solidFill>
                  <a:srgbClr val="2F2984"/>
                </a:solidFill>
              </a:rPr>
              <a:t>This also includes </a:t>
            </a:r>
            <a:r>
              <a:rPr lang="en-US" sz="1200" b="1" u="sng" dirty="0" err="1">
                <a:solidFill>
                  <a:srgbClr val="2F2984"/>
                </a:solidFill>
              </a:rPr>
              <a:t>ChatGPT</a:t>
            </a:r>
            <a:r>
              <a:rPr lang="en-US" sz="1200" b="1" u="sng" dirty="0">
                <a:solidFill>
                  <a:srgbClr val="2F2984"/>
                </a:solidFill>
              </a:rPr>
              <a:t> and other coding </a:t>
            </a:r>
            <a:r>
              <a:rPr lang="en-US" sz="1200" b="1" u="sng" dirty="0" err="1">
                <a:solidFill>
                  <a:srgbClr val="2F2984"/>
                </a:solidFill>
              </a:rPr>
              <a:t>resoruces</a:t>
            </a:r>
            <a:r>
              <a:rPr lang="en-US" sz="1200" b="1" u="sng" dirty="0">
                <a:solidFill>
                  <a:srgbClr val="2F2984"/>
                </a:solidFill>
              </a:rPr>
              <a:t>!</a:t>
            </a:r>
          </a:p>
          <a:p>
            <a:pPr lvl="1"/>
            <a:endParaRPr lang="en-US" sz="1200" b="1" u="sng" dirty="0">
              <a:solidFill>
                <a:srgbClr val="2F2984"/>
              </a:solidFill>
            </a:endParaRPr>
          </a:p>
          <a:p>
            <a:r>
              <a:rPr lang="en-US" sz="1600" b="1" u="sng" dirty="0">
                <a:solidFill>
                  <a:srgbClr val="2F2984"/>
                </a:solidFill>
              </a:rPr>
              <a:t>We want to give you a fun, meaningful project … use this time to find what you’re interested in!</a:t>
            </a:r>
          </a:p>
          <a:p>
            <a:endParaRPr lang="en-US" sz="1600" b="1" u="sng" dirty="0">
              <a:solidFill>
                <a:srgbClr val="2F2984"/>
              </a:solidFill>
            </a:endParaRPr>
          </a:p>
          <a:p>
            <a:r>
              <a:rPr lang="en-US" sz="1600" b="1" u="sng" dirty="0">
                <a:solidFill>
                  <a:srgbClr val="2F2984"/>
                </a:solidFill>
              </a:rPr>
              <a:t>If you have any other ideas, email JC and cc Dr. B and we will consider them!</a:t>
            </a:r>
            <a:endParaRPr lang="en-US" sz="1600" dirty="0">
              <a:solidFill>
                <a:srgbClr val="2F2984"/>
              </a:solidFill>
            </a:endParaRPr>
          </a:p>
          <a:p>
            <a:pPr lvl="1"/>
            <a:endParaRPr lang="en-US" sz="1200" dirty="0">
              <a:solidFill>
                <a:srgbClr val="2F2984"/>
              </a:solidFill>
            </a:endParaRPr>
          </a:p>
          <a:p>
            <a:pPr lvl="1"/>
            <a:endParaRPr lang="en-US" sz="1200" dirty="0">
              <a:solidFill>
                <a:srgbClr val="2F2984"/>
              </a:solidFill>
            </a:endParaRPr>
          </a:p>
          <a:p>
            <a:pPr lvl="1"/>
            <a:endParaRPr lang="en-US" sz="12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29</a:t>
            </a:fld>
            <a:endParaRPr lang="en-US">
              <a:solidFill>
                <a:srgbClr val="FFFFFF"/>
              </a:solidFill>
            </a:endParaRPr>
          </a:p>
        </p:txBody>
      </p:sp>
    </p:spTree>
    <p:extLst>
      <p:ext uri="{BB962C8B-B14F-4D97-AF65-F5344CB8AC3E}">
        <p14:creationId xmlns:p14="http://schemas.microsoft.com/office/powerpoint/2010/main" val="2798111592"/>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Raspberry Pi Pico Microcontroller and Breakout Boards</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endParaRPr lang="en-US" sz="1800" dirty="0">
              <a:solidFill>
                <a:srgbClr val="2F2984"/>
              </a:solidFill>
            </a:endParaRPr>
          </a:p>
          <a:p>
            <a:r>
              <a:rPr lang="en-US" sz="1800" dirty="0">
                <a:solidFill>
                  <a:srgbClr val="2F2984"/>
                </a:solidFill>
              </a:rPr>
              <a:t>The Raspberry Pi Pico is a </a:t>
            </a:r>
            <a:r>
              <a:rPr lang="en-US" sz="1800" b="1" u="sng" dirty="0">
                <a:solidFill>
                  <a:srgbClr val="2F2984"/>
                </a:solidFill>
              </a:rPr>
              <a:t>Microcontroller</a:t>
            </a:r>
            <a:r>
              <a:rPr lang="en-US" sz="1800" b="1" dirty="0">
                <a:solidFill>
                  <a:srgbClr val="2F2984"/>
                </a:solidFill>
              </a:rPr>
              <a:t> </a:t>
            </a:r>
            <a:r>
              <a:rPr lang="en-US" sz="1800" dirty="0">
                <a:solidFill>
                  <a:srgbClr val="2F2984"/>
                </a:solidFill>
              </a:rPr>
              <a:t>(similar to the Arduino) which allows users to interact with and program logic to control different actuators and I/O peripherals (motors, switches, lights, screens, </a:t>
            </a:r>
            <a:r>
              <a:rPr lang="en-US" sz="1800" dirty="0" err="1">
                <a:solidFill>
                  <a:srgbClr val="2F2984"/>
                </a:solidFill>
              </a:rPr>
              <a:t>etc</a:t>
            </a:r>
            <a:r>
              <a:rPr lang="en-US" sz="1800" dirty="0">
                <a:solidFill>
                  <a:srgbClr val="2F2984"/>
                </a:solidFill>
              </a:rPr>
              <a:t> …) </a:t>
            </a:r>
          </a:p>
          <a:p>
            <a:pPr lvl="1"/>
            <a:r>
              <a:rPr lang="en-US" sz="1400" dirty="0">
                <a:solidFill>
                  <a:srgbClr val="2F2984"/>
                </a:solidFill>
              </a:rPr>
              <a:t>The Raspberry Pi Pico WH is allows users to connect to Bluetooth devices and access Wi-Fi networks through the onboard Bluetooth and Wi-Fi chip</a:t>
            </a:r>
          </a:p>
          <a:p>
            <a:pPr marL="457200" lvl="1" indent="0">
              <a:buNone/>
            </a:pPr>
            <a:endParaRPr lang="en-US" sz="1400" dirty="0">
              <a:solidFill>
                <a:srgbClr val="2F2984"/>
              </a:solidFill>
            </a:endParaRPr>
          </a:p>
          <a:p>
            <a:pPr lvl="1"/>
            <a:r>
              <a:rPr lang="en-US" sz="1400" dirty="0">
                <a:solidFill>
                  <a:srgbClr val="2F2984"/>
                </a:solidFill>
              </a:rPr>
              <a:t>The normal Raspberry Pi Pico does not allow for access to Bluetooth and Wi-fi</a:t>
            </a:r>
          </a:p>
          <a:p>
            <a:pPr marL="457200" lvl="1" indent="0">
              <a:buNone/>
            </a:pPr>
            <a:endParaRPr lang="en-US" sz="1400" dirty="0">
              <a:solidFill>
                <a:srgbClr val="2F2984"/>
              </a:solidFill>
            </a:endParaRPr>
          </a:p>
          <a:p>
            <a:r>
              <a:rPr lang="en-US" sz="1800" dirty="0">
                <a:solidFill>
                  <a:srgbClr val="2F2984"/>
                </a:solidFill>
              </a:rPr>
              <a:t>To program the Raspberry Pi Pico, we use a variation called </a:t>
            </a:r>
            <a:r>
              <a:rPr lang="en-US" sz="1800" dirty="0" err="1">
                <a:solidFill>
                  <a:srgbClr val="2F2984"/>
                </a:solidFill>
              </a:rPr>
              <a:t>MicroPython</a:t>
            </a:r>
            <a:r>
              <a:rPr lang="en-US" sz="1800" dirty="0">
                <a:solidFill>
                  <a:srgbClr val="2F2984"/>
                </a:solidFill>
              </a:rPr>
              <a:t>, </a:t>
            </a:r>
          </a:p>
          <a:p>
            <a:pPr lvl="1"/>
            <a:r>
              <a:rPr lang="en-US" sz="1400" dirty="0" err="1">
                <a:solidFill>
                  <a:srgbClr val="2F2984"/>
                </a:solidFill>
              </a:rPr>
              <a:t>Micropython</a:t>
            </a:r>
            <a:r>
              <a:rPr lang="en-US" sz="1400" dirty="0">
                <a:solidFill>
                  <a:srgbClr val="2F2984"/>
                </a:solidFill>
              </a:rPr>
              <a:t> allows for users to easily program microcontrollers with a Python style programming language instead of C++</a:t>
            </a:r>
          </a:p>
          <a:p>
            <a:pPr marL="457200" lvl="1" indent="0">
              <a:buNone/>
            </a:pPr>
            <a:endParaRPr lang="en-US" sz="1400" dirty="0">
              <a:solidFill>
                <a:srgbClr val="2F2984"/>
              </a:solidFill>
            </a:endParaRPr>
          </a:p>
          <a:p>
            <a:r>
              <a:rPr lang="en-US" sz="1800" dirty="0">
                <a:solidFill>
                  <a:srgbClr val="2F2984"/>
                </a:solidFill>
              </a:rPr>
              <a:t>The Breakout Breadboard Kit allows for users to easily connect different sensors and devices to the Raspberry Pi Pico and also provides buttons, LEDs, and a buzzer that students can use for their projects and for learning how to program!</a:t>
            </a:r>
          </a:p>
          <a:p>
            <a:endParaRPr lang="en-US" sz="1800" dirty="0">
              <a:solidFill>
                <a:srgbClr val="2F2984"/>
              </a:solidFill>
            </a:endParaRPr>
          </a:p>
          <a:p>
            <a:pPr lvl="1"/>
            <a:endParaRPr lang="en-US" sz="1600" dirty="0">
              <a:solidFill>
                <a:srgbClr val="2F2984"/>
              </a:solidFill>
            </a:endParaRPr>
          </a:p>
          <a:p>
            <a:endParaRPr lang="en-US" sz="20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343146270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62859-5276-6B80-7C93-F5B4B448B258}"/>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0BDC08E1-DF79-D8B7-AB06-830D3D824770}"/>
              </a:ext>
            </a:extLst>
          </p:cNvPr>
          <p:cNvSpPr>
            <a:spLocks noGrp="1"/>
          </p:cNvSpPr>
          <p:nvPr>
            <p:ph type="title"/>
          </p:nvPr>
        </p:nvSpPr>
        <p:spPr>
          <a:xfrm>
            <a:off x="1016000" y="762000"/>
            <a:ext cx="9148588" cy="838200"/>
          </a:xfrm>
        </p:spPr>
        <p:txBody>
          <a:bodyPr/>
          <a:lstStyle/>
          <a:p>
            <a:r>
              <a:rPr lang="en-US" sz="2800" dirty="0">
                <a:solidFill>
                  <a:srgbClr val="4F2984"/>
                </a:solidFill>
              </a:rPr>
              <a:t>Thank You!</a:t>
            </a:r>
          </a:p>
        </p:txBody>
      </p:sp>
      <p:sp>
        <p:nvSpPr>
          <p:cNvPr id="29" name="Slide Number Placeholder 4">
            <a:extLst>
              <a:ext uri="{FF2B5EF4-FFF2-40B4-BE49-F238E27FC236}">
                <a16:creationId xmlns:a16="http://schemas.microsoft.com/office/drawing/2014/main" id="{D53732D6-A6B4-2199-1715-52DF006CAA4E}"/>
              </a:ext>
            </a:extLst>
          </p:cNvPr>
          <p:cNvSpPr>
            <a:spLocks noGrp="1"/>
          </p:cNvSpPr>
          <p:nvPr>
            <p:ph type="sldNum" sz="quarter" idx="11"/>
          </p:nvPr>
        </p:nvSpPr>
        <p:spPr>
          <a:xfrm>
            <a:off x="112184" y="6343650"/>
            <a:ext cx="783167" cy="488950"/>
          </a:xfrm>
        </p:spPr>
        <p:txBody>
          <a:bodyPr/>
          <a:lstStyle/>
          <a:p>
            <a:pPr>
              <a:defRPr/>
            </a:pPr>
            <a:fld id="{3178DB15-5E6D-4B0D-B1D9-DE8388881A99}" type="slidenum">
              <a:rPr lang="en-US" smtClean="0">
                <a:solidFill>
                  <a:srgbClr val="FFFFFF"/>
                </a:solidFill>
              </a:rPr>
              <a:pPr>
                <a:defRPr/>
              </a:pPr>
              <a:t>30</a:t>
            </a:fld>
            <a:endParaRPr lang="en-US" dirty="0">
              <a:solidFill>
                <a:srgbClr val="FFFFFF"/>
              </a:solidFill>
            </a:endParaRPr>
          </a:p>
        </p:txBody>
      </p:sp>
      <p:pic>
        <p:nvPicPr>
          <p:cNvPr id="5" name="Picture 4" descr="Dwight Schrute Meme GIFs | Tenor">
            <a:extLst>
              <a:ext uri="{FF2B5EF4-FFF2-40B4-BE49-F238E27FC236}">
                <a16:creationId xmlns:a16="http://schemas.microsoft.com/office/drawing/2014/main" id="{4A63A075-DC4C-B8C0-85B0-3A87B8FE435B}"/>
              </a:ext>
            </a:extLst>
          </p:cNvPr>
          <p:cNvPicPr>
            <a:picLocks noChangeAspect="1"/>
          </p:cNvPicPr>
          <p:nvPr/>
        </p:nvPicPr>
        <p:blipFill>
          <a:blip r:embed="rId2"/>
          <a:stretch>
            <a:fillRect/>
          </a:stretch>
        </p:blipFill>
        <p:spPr>
          <a:xfrm>
            <a:off x="3514843" y="2299758"/>
            <a:ext cx="4851870" cy="3697816"/>
          </a:xfrm>
          <a:prstGeom prst="rect">
            <a:avLst/>
          </a:prstGeom>
        </p:spPr>
      </p:pic>
    </p:spTree>
    <p:extLst>
      <p:ext uri="{BB962C8B-B14F-4D97-AF65-F5344CB8AC3E}">
        <p14:creationId xmlns:p14="http://schemas.microsoft.com/office/powerpoint/2010/main" val="289421101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Raspberry Pi Pico Microcontroller and Breakout Boards</a:t>
            </a:r>
            <a:endParaRPr lang="en-US" dirty="0"/>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4</a:t>
            </a:fld>
            <a:endParaRPr lang="en-US">
              <a:solidFill>
                <a:srgbClr val="FFFFFF"/>
              </a:solidFill>
            </a:endParaRPr>
          </a:p>
        </p:txBody>
      </p:sp>
      <p:pic>
        <p:nvPicPr>
          <p:cNvPr id="1044" name="Picture 20">
            <a:extLst>
              <a:ext uri="{FF2B5EF4-FFF2-40B4-BE49-F238E27FC236}">
                <a16:creationId xmlns:a16="http://schemas.microsoft.com/office/drawing/2014/main" id="{D876B6BE-6445-479C-9272-E3584CF04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263" y="2070653"/>
            <a:ext cx="7158938" cy="451747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F1EB5DF8-18A6-442B-9D0C-63F59EFBB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142" y="2434057"/>
            <a:ext cx="3869678" cy="354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12769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Getting Started With the Raspberry Pi Pico W-H</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800" dirty="0">
                <a:solidFill>
                  <a:srgbClr val="2F2984"/>
                </a:solidFill>
              </a:rPr>
              <a:t>First, plug open up your Raspberry Pi Pico Board Kit and remove the anti-static wrapper</a:t>
            </a:r>
          </a:p>
          <a:p>
            <a:pPr lvl="1"/>
            <a:r>
              <a:rPr lang="en-US" sz="1200" b="1" u="sng" dirty="0">
                <a:solidFill>
                  <a:srgbClr val="2F2984"/>
                </a:solidFill>
              </a:rPr>
              <a:t>NOTE: When putting the board away, always place it back inside the anti-static wrapper!</a:t>
            </a:r>
          </a:p>
          <a:p>
            <a:pPr marL="457200" lvl="1" indent="0">
              <a:buNone/>
            </a:pPr>
            <a:endParaRPr lang="en-US" sz="1200" b="1" u="sng" dirty="0">
              <a:solidFill>
                <a:srgbClr val="2F2984"/>
              </a:solidFill>
            </a:endParaRPr>
          </a:p>
          <a:p>
            <a:r>
              <a:rPr lang="en-US" sz="1600" dirty="0">
                <a:solidFill>
                  <a:srgbClr val="2F2984"/>
                </a:solidFill>
              </a:rPr>
              <a:t>Next, plug the micro-</a:t>
            </a:r>
            <a:r>
              <a:rPr lang="en-US" sz="1600" dirty="0" err="1">
                <a:solidFill>
                  <a:srgbClr val="2F2984"/>
                </a:solidFill>
              </a:rPr>
              <a:t>usb</a:t>
            </a:r>
            <a:r>
              <a:rPr lang="en-US" sz="1600" dirty="0">
                <a:solidFill>
                  <a:srgbClr val="2F2984"/>
                </a:solidFill>
              </a:rPr>
              <a:t> side of the cable into the Raspberry Pi Pico</a:t>
            </a:r>
          </a:p>
          <a:p>
            <a:pPr marL="0" indent="0">
              <a:buNone/>
            </a:pPr>
            <a:endParaRPr lang="en-US" sz="1600" dirty="0">
              <a:solidFill>
                <a:srgbClr val="2F2984"/>
              </a:solidFill>
            </a:endParaRPr>
          </a:p>
          <a:p>
            <a:r>
              <a:rPr lang="en-US" sz="1600" dirty="0">
                <a:solidFill>
                  <a:srgbClr val="2F2984"/>
                </a:solidFill>
              </a:rPr>
              <a:t>Next, if you do not have the “</a:t>
            </a:r>
            <a:r>
              <a:rPr lang="en-US" sz="1600" dirty="0" err="1">
                <a:solidFill>
                  <a:srgbClr val="2F2984"/>
                </a:solidFill>
              </a:rPr>
              <a:t>Thonny</a:t>
            </a:r>
            <a:r>
              <a:rPr lang="en-US" sz="1600" dirty="0">
                <a:solidFill>
                  <a:srgbClr val="2F2984"/>
                </a:solidFill>
              </a:rPr>
              <a:t>” IDE installed, go to the following link and install it for your PC OS</a:t>
            </a:r>
          </a:p>
          <a:p>
            <a:pPr lvl="1"/>
            <a:r>
              <a:rPr lang="en-US" sz="1200" b="1" dirty="0">
                <a:solidFill>
                  <a:srgbClr val="2F2984"/>
                </a:solidFill>
              </a:rPr>
              <a:t>Windows</a:t>
            </a:r>
            <a:r>
              <a:rPr lang="en-US" sz="1200" dirty="0">
                <a:solidFill>
                  <a:srgbClr val="2F2984"/>
                </a:solidFill>
              </a:rPr>
              <a:t> - </a:t>
            </a:r>
            <a:r>
              <a:rPr lang="en-US" sz="1050" b="1" i="0" dirty="0">
                <a:solidFill>
                  <a:srgbClr val="000000"/>
                </a:solidFill>
                <a:effectLst/>
                <a:latin typeface="Georgia" panose="02040502050405020303" pitchFamily="18" charset="0"/>
              </a:rPr>
              <a:t>Installer with 64-bit Python 3.10</a:t>
            </a:r>
            <a:endParaRPr lang="en-US" sz="1050" b="1" i="0" dirty="0">
              <a:solidFill>
                <a:srgbClr val="2F2984"/>
              </a:solidFill>
              <a:effectLst/>
              <a:latin typeface="Georgia" panose="02040502050405020303" pitchFamily="18" charset="0"/>
            </a:endParaRPr>
          </a:p>
          <a:p>
            <a:pPr lvl="1"/>
            <a:r>
              <a:rPr lang="en-US" sz="1050" b="1" dirty="0">
                <a:solidFill>
                  <a:srgbClr val="2F2984"/>
                </a:solidFill>
                <a:latin typeface="Georgia" panose="02040502050405020303" pitchFamily="18" charset="0"/>
              </a:rPr>
              <a:t>Mac - </a:t>
            </a:r>
            <a:r>
              <a:rPr lang="en-US" sz="1050" b="1" i="0" dirty="0">
                <a:solidFill>
                  <a:srgbClr val="000000"/>
                </a:solidFill>
                <a:effectLst/>
                <a:latin typeface="Georgia" panose="02040502050405020303" pitchFamily="18" charset="0"/>
              </a:rPr>
              <a:t>Installer with Python 3.10</a:t>
            </a:r>
          </a:p>
          <a:p>
            <a:pPr lvl="1"/>
            <a:r>
              <a:rPr lang="en-US" sz="1050" b="1" dirty="0">
                <a:solidFill>
                  <a:srgbClr val="2F2984"/>
                </a:solidFill>
                <a:latin typeface="Georgia" panose="02040502050405020303" pitchFamily="18" charset="0"/>
              </a:rPr>
              <a:t>Link to </a:t>
            </a:r>
            <a:r>
              <a:rPr lang="en-US" sz="1050" b="1" dirty="0" err="1">
                <a:solidFill>
                  <a:srgbClr val="2F2984"/>
                </a:solidFill>
                <a:latin typeface="Georgia" panose="02040502050405020303" pitchFamily="18" charset="0"/>
              </a:rPr>
              <a:t>Thonny</a:t>
            </a:r>
            <a:r>
              <a:rPr lang="en-US" sz="1050" b="1" dirty="0">
                <a:solidFill>
                  <a:srgbClr val="2F2984"/>
                </a:solidFill>
                <a:latin typeface="Georgia" panose="02040502050405020303" pitchFamily="18" charset="0"/>
              </a:rPr>
              <a:t> Download </a:t>
            </a:r>
            <a:r>
              <a:rPr lang="en-US" sz="1050" b="1" dirty="0">
                <a:solidFill>
                  <a:srgbClr val="000000"/>
                </a:solidFill>
                <a:latin typeface="Georgia" panose="02040502050405020303" pitchFamily="18" charset="0"/>
              </a:rPr>
              <a:t>- </a:t>
            </a:r>
            <a:r>
              <a:rPr lang="en-US" sz="1050" dirty="0" err="1">
                <a:hlinkClick r:id="rId2"/>
              </a:rPr>
              <a:t>Thonny</a:t>
            </a:r>
            <a:r>
              <a:rPr lang="en-US" sz="1050" dirty="0">
                <a:hlinkClick r:id="rId2"/>
              </a:rPr>
              <a:t>, Python IDE for beginners</a:t>
            </a:r>
            <a:endParaRPr lang="en-US" sz="1050" dirty="0"/>
          </a:p>
          <a:p>
            <a:pPr marL="457200" lvl="1" indent="0">
              <a:buNone/>
            </a:pPr>
            <a:endParaRPr lang="en-US" sz="1050" dirty="0"/>
          </a:p>
          <a:p>
            <a:r>
              <a:rPr lang="en-US" sz="1600" dirty="0">
                <a:solidFill>
                  <a:srgbClr val="2F2984"/>
                </a:solidFill>
              </a:rPr>
              <a:t>Next, open the </a:t>
            </a:r>
            <a:r>
              <a:rPr lang="en-US" sz="1600" dirty="0" err="1">
                <a:solidFill>
                  <a:srgbClr val="2F2984"/>
                </a:solidFill>
              </a:rPr>
              <a:t>Thonny</a:t>
            </a:r>
            <a:r>
              <a:rPr lang="en-US" sz="1600" dirty="0">
                <a:solidFill>
                  <a:srgbClr val="2F2984"/>
                </a:solidFill>
              </a:rPr>
              <a:t> application once the installation is complete</a:t>
            </a:r>
          </a:p>
          <a:p>
            <a:pPr marL="0" indent="0">
              <a:buNone/>
            </a:pPr>
            <a:endParaRPr lang="en-US" sz="1600" dirty="0">
              <a:solidFill>
                <a:srgbClr val="2F2984"/>
              </a:solidFill>
            </a:endParaRPr>
          </a:p>
          <a:p>
            <a:r>
              <a:rPr lang="en-US" sz="1600" b="1" u="sng" dirty="0">
                <a:solidFill>
                  <a:srgbClr val="2F2984"/>
                </a:solidFill>
              </a:rPr>
              <a:t>NOTE: Hold down the “BOOTSEL” button on the Raspberry Pi Pico and plug it into your PC</a:t>
            </a:r>
          </a:p>
          <a:p>
            <a:pPr lvl="1"/>
            <a:r>
              <a:rPr lang="en-US" sz="1200" b="1" u="sng" dirty="0">
                <a:solidFill>
                  <a:srgbClr val="2F2984"/>
                </a:solidFill>
              </a:rPr>
              <a:t>If you don’t do this, the Raspberry Pi Pico won’t register correctly and you won’t be able to perform the next step!</a:t>
            </a:r>
          </a:p>
          <a:p>
            <a:pPr marL="457200" lvl="1" indent="0">
              <a:buNone/>
            </a:pPr>
            <a:endParaRPr lang="en-US" sz="1200" b="1" u="sng"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5</a:t>
            </a:fld>
            <a:endParaRPr lang="en-US">
              <a:solidFill>
                <a:srgbClr val="FFFFFF"/>
              </a:solidFill>
            </a:endParaRPr>
          </a:p>
        </p:txBody>
      </p:sp>
    </p:spTree>
    <p:extLst>
      <p:ext uri="{BB962C8B-B14F-4D97-AF65-F5344CB8AC3E}">
        <p14:creationId xmlns:p14="http://schemas.microsoft.com/office/powerpoint/2010/main" val="310851067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Getting Started With the Raspberry Pi Pico W-H</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the Raspberry Pi Pico should appear as an “external drive” in your operating system (like a flash drive)</a:t>
            </a:r>
          </a:p>
          <a:p>
            <a:pPr marL="0" indent="0">
              <a:buNone/>
            </a:pPr>
            <a:endParaRPr lang="en-US" sz="1600" dirty="0">
              <a:solidFill>
                <a:srgbClr val="2F2984"/>
              </a:solidFill>
            </a:endParaRPr>
          </a:p>
          <a:p>
            <a:r>
              <a:rPr lang="en-US" sz="1600" dirty="0">
                <a:solidFill>
                  <a:srgbClr val="2F2984"/>
                </a:solidFill>
              </a:rPr>
              <a:t>In the </a:t>
            </a:r>
            <a:r>
              <a:rPr lang="en-US" sz="1600" dirty="0" err="1">
                <a:solidFill>
                  <a:srgbClr val="2F2984"/>
                </a:solidFill>
              </a:rPr>
              <a:t>Thonny</a:t>
            </a:r>
            <a:r>
              <a:rPr lang="en-US" sz="1600" dirty="0">
                <a:solidFill>
                  <a:srgbClr val="2F2984"/>
                </a:solidFill>
              </a:rPr>
              <a:t> application, under the </a:t>
            </a:r>
            <a:r>
              <a:rPr lang="en-US" sz="1600" b="1" u="sng" dirty="0">
                <a:solidFill>
                  <a:srgbClr val="2F2984"/>
                </a:solidFill>
              </a:rPr>
              <a:t>Run</a:t>
            </a:r>
            <a:r>
              <a:rPr lang="en-US" sz="1600" dirty="0">
                <a:solidFill>
                  <a:srgbClr val="2F2984"/>
                </a:solidFill>
              </a:rPr>
              <a:t> tab in the top of the program, click on </a:t>
            </a:r>
            <a:r>
              <a:rPr lang="en-US" sz="1600" b="1" u="sng" dirty="0">
                <a:solidFill>
                  <a:srgbClr val="2F2984"/>
                </a:solidFill>
              </a:rPr>
              <a:t>Configure Interpreter</a:t>
            </a:r>
          </a:p>
          <a:p>
            <a:pPr marL="0" indent="0">
              <a:buNone/>
            </a:pPr>
            <a:endParaRPr lang="en-US" sz="1600" dirty="0">
              <a:solidFill>
                <a:srgbClr val="2F2984"/>
              </a:solidFill>
            </a:endParaRPr>
          </a:p>
          <a:p>
            <a:r>
              <a:rPr lang="en-US" sz="1600" dirty="0">
                <a:solidFill>
                  <a:srgbClr val="2F2984"/>
                </a:solidFill>
              </a:rPr>
              <a:t>Then, </a:t>
            </a:r>
            <a:r>
              <a:rPr lang="en-US" sz="1600" b="1" u="sng" dirty="0">
                <a:solidFill>
                  <a:srgbClr val="2F2984"/>
                </a:solidFill>
              </a:rPr>
              <a:t>Install or Update </a:t>
            </a:r>
            <a:r>
              <a:rPr lang="en-US" sz="1600" b="1" u="sng" dirty="0" err="1">
                <a:solidFill>
                  <a:srgbClr val="2F2984"/>
                </a:solidFill>
              </a:rPr>
              <a:t>Micropython</a:t>
            </a:r>
            <a:r>
              <a:rPr lang="en-US" sz="1600" dirty="0">
                <a:solidFill>
                  <a:srgbClr val="2F2984"/>
                </a:solidFill>
              </a:rPr>
              <a:t> and the target value should list the device as </a:t>
            </a:r>
            <a:r>
              <a:rPr lang="en-US" sz="1600" b="1" u="sng" dirty="0">
                <a:solidFill>
                  <a:srgbClr val="2F2984"/>
                </a:solidFill>
              </a:rPr>
              <a:t>RPI-RP2</a:t>
            </a:r>
          </a:p>
          <a:p>
            <a:pPr marL="0" indent="0">
              <a:buNone/>
            </a:pPr>
            <a:endParaRPr lang="en-US" sz="1600" b="1" u="sng" dirty="0">
              <a:solidFill>
                <a:srgbClr val="2F2984"/>
              </a:solidFill>
            </a:endParaRPr>
          </a:p>
          <a:p>
            <a:r>
              <a:rPr lang="en-US" sz="1600" dirty="0">
                <a:solidFill>
                  <a:srgbClr val="2F2984"/>
                </a:solidFill>
              </a:rPr>
              <a:t>Under </a:t>
            </a:r>
            <a:r>
              <a:rPr lang="en-US" sz="1600" b="1" u="sng" dirty="0">
                <a:solidFill>
                  <a:srgbClr val="2F2984"/>
                </a:solidFill>
              </a:rPr>
              <a:t>Variant</a:t>
            </a:r>
            <a:r>
              <a:rPr lang="en-US" sz="1600" dirty="0">
                <a:solidFill>
                  <a:srgbClr val="2F2984"/>
                </a:solidFill>
              </a:rPr>
              <a:t>, select Raspberry Pi Pico W / Pico WH</a:t>
            </a:r>
          </a:p>
          <a:p>
            <a:pPr marL="0" indent="0">
              <a:buNone/>
            </a:pPr>
            <a:endParaRPr lang="en-US" sz="2000" dirty="0">
              <a:solidFill>
                <a:srgbClr val="2F2984"/>
              </a:solidFill>
            </a:endParaRPr>
          </a:p>
          <a:p>
            <a:r>
              <a:rPr lang="en-US" sz="1600" dirty="0">
                <a:solidFill>
                  <a:srgbClr val="2F2984"/>
                </a:solidFill>
              </a:rPr>
              <a:t>Then, the </a:t>
            </a:r>
            <a:r>
              <a:rPr lang="en-US" sz="1600" b="1" u="sng" dirty="0">
                <a:solidFill>
                  <a:srgbClr val="2F2984"/>
                </a:solidFill>
              </a:rPr>
              <a:t>Version</a:t>
            </a:r>
            <a:r>
              <a:rPr lang="en-US" sz="1600" dirty="0">
                <a:solidFill>
                  <a:srgbClr val="2F2984"/>
                </a:solidFill>
              </a:rPr>
              <a:t> should be auto filled to 1.22.2</a:t>
            </a:r>
          </a:p>
          <a:p>
            <a:pPr marL="0" indent="0">
              <a:buNone/>
            </a:pPr>
            <a:endParaRPr lang="en-US" sz="1600" dirty="0">
              <a:solidFill>
                <a:srgbClr val="2F2984"/>
              </a:solidFill>
            </a:endParaRPr>
          </a:p>
          <a:p>
            <a:r>
              <a:rPr lang="en-US" sz="1600" dirty="0">
                <a:solidFill>
                  <a:srgbClr val="2F2984"/>
                </a:solidFill>
              </a:rPr>
              <a:t>Next, click </a:t>
            </a:r>
            <a:r>
              <a:rPr lang="en-US" sz="1600" b="1" u="sng" dirty="0">
                <a:solidFill>
                  <a:srgbClr val="2F2984"/>
                </a:solidFill>
              </a:rPr>
              <a:t>Install</a:t>
            </a:r>
            <a:r>
              <a:rPr lang="en-US" sz="1600" dirty="0">
                <a:solidFill>
                  <a:srgbClr val="2F2984"/>
                </a:solidFill>
              </a:rPr>
              <a:t> and </a:t>
            </a:r>
            <a:r>
              <a:rPr lang="en-US" sz="1600" dirty="0" err="1">
                <a:solidFill>
                  <a:srgbClr val="2F2984"/>
                </a:solidFill>
              </a:rPr>
              <a:t>Micropython</a:t>
            </a:r>
            <a:r>
              <a:rPr lang="en-US" sz="1600" dirty="0">
                <a:solidFill>
                  <a:srgbClr val="2F2984"/>
                </a:solidFill>
              </a:rPr>
              <a:t> will be installed on your Raspberry Pi Pico WH!</a:t>
            </a:r>
          </a:p>
          <a:p>
            <a:pPr marL="0" indent="0">
              <a:buNone/>
            </a:pPr>
            <a:endParaRPr lang="en-US" sz="20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323611684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Getting Started With the Raspberry Pi Pico W-H</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pPr marL="0" indent="0">
              <a:buNone/>
            </a:pPr>
            <a:endParaRPr lang="en-US" sz="1600" dirty="0">
              <a:solidFill>
                <a:srgbClr val="2F2984"/>
              </a:solidFill>
            </a:endParaRPr>
          </a:p>
          <a:p>
            <a:r>
              <a:rPr lang="en-US" sz="1600" dirty="0">
                <a:solidFill>
                  <a:srgbClr val="2F2984"/>
                </a:solidFill>
              </a:rPr>
              <a:t>Next, close out of the </a:t>
            </a:r>
            <a:r>
              <a:rPr lang="en-US" sz="1600" b="1" u="sng" dirty="0">
                <a:solidFill>
                  <a:srgbClr val="2F2984"/>
                </a:solidFill>
              </a:rPr>
              <a:t>Configure Interpreter</a:t>
            </a:r>
            <a:r>
              <a:rPr lang="en-US" sz="1600" b="1" dirty="0">
                <a:solidFill>
                  <a:srgbClr val="2F2984"/>
                </a:solidFill>
              </a:rPr>
              <a:t> </a:t>
            </a:r>
            <a:r>
              <a:rPr lang="en-US" sz="1600" dirty="0">
                <a:solidFill>
                  <a:srgbClr val="2F2984"/>
                </a:solidFill>
              </a:rPr>
              <a:t>and re-open it! In the field that says </a:t>
            </a:r>
            <a:r>
              <a:rPr lang="en-US" sz="1600" b="1" u="sng" dirty="0">
                <a:solidFill>
                  <a:srgbClr val="2F2984"/>
                </a:solidFill>
              </a:rPr>
              <a:t>Which kind of interpreter should </a:t>
            </a:r>
            <a:r>
              <a:rPr lang="en-US" sz="1600" b="1" u="sng" dirty="0" err="1">
                <a:solidFill>
                  <a:srgbClr val="2F2984"/>
                </a:solidFill>
              </a:rPr>
              <a:t>Thonny</a:t>
            </a:r>
            <a:r>
              <a:rPr lang="en-US" sz="1600" b="1" u="sng" dirty="0">
                <a:solidFill>
                  <a:srgbClr val="2F2984"/>
                </a:solidFill>
              </a:rPr>
              <a:t> use for running your code</a:t>
            </a:r>
            <a:r>
              <a:rPr lang="en-US" sz="1600" dirty="0">
                <a:solidFill>
                  <a:srgbClr val="2F2984"/>
                </a:solidFill>
              </a:rPr>
              <a:t> select </a:t>
            </a:r>
            <a:r>
              <a:rPr lang="en-US" sz="1600" b="1" u="sng" dirty="0" err="1">
                <a:solidFill>
                  <a:srgbClr val="2F2984"/>
                </a:solidFill>
              </a:rPr>
              <a:t>MicroPython</a:t>
            </a:r>
            <a:r>
              <a:rPr lang="en-US" sz="1600" b="1" u="sng" dirty="0">
                <a:solidFill>
                  <a:srgbClr val="2F2984"/>
                </a:solidFill>
              </a:rPr>
              <a:t> (Raspberry Pi Pico)</a:t>
            </a:r>
          </a:p>
          <a:p>
            <a:pPr marL="0" indent="0">
              <a:buNone/>
            </a:pPr>
            <a:endParaRPr lang="en-US" sz="1600" b="1" u="sng" dirty="0">
              <a:solidFill>
                <a:srgbClr val="2F2984"/>
              </a:solidFill>
            </a:endParaRPr>
          </a:p>
          <a:p>
            <a:r>
              <a:rPr lang="en-US" sz="1600" dirty="0">
                <a:solidFill>
                  <a:srgbClr val="2F2984"/>
                </a:solidFill>
              </a:rPr>
              <a:t>In this </a:t>
            </a:r>
            <a:r>
              <a:rPr lang="en-US" sz="1600" b="1" u="sng" dirty="0">
                <a:solidFill>
                  <a:srgbClr val="2F2984"/>
                </a:solidFill>
              </a:rPr>
              <a:t>Port</a:t>
            </a:r>
            <a:r>
              <a:rPr lang="en-US" sz="1600" dirty="0">
                <a:solidFill>
                  <a:srgbClr val="2F2984"/>
                </a:solidFill>
              </a:rPr>
              <a:t> field, select the text that says something similar to </a:t>
            </a:r>
            <a:r>
              <a:rPr lang="en-US" sz="1600" b="1" u="sng" dirty="0">
                <a:solidFill>
                  <a:srgbClr val="2F2984"/>
                </a:solidFill>
              </a:rPr>
              <a:t>Board CDC @ COM#</a:t>
            </a:r>
            <a:r>
              <a:rPr lang="en-US" sz="1600" b="1" dirty="0">
                <a:solidFill>
                  <a:srgbClr val="2F2984"/>
                </a:solidFill>
              </a:rPr>
              <a:t> </a:t>
            </a:r>
            <a:r>
              <a:rPr lang="en-US" sz="1600" dirty="0">
                <a:solidFill>
                  <a:srgbClr val="2F2984"/>
                </a:solidFill>
              </a:rPr>
              <a:t>where # is some number</a:t>
            </a:r>
          </a:p>
          <a:p>
            <a:endParaRPr lang="en-US" sz="1600" dirty="0">
              <a:solidFill>
                <a:srgbClr val="2F2984"/>
              </a:solidFill>
            </a:endParaRPr>
          </a:p>
          <a:p>
            <a:r>
              <a:rPr lang="en-US" sz="1600" dirty="0">
                <a:solidFill>
                  <a:srgbClr val="2F2984"/>
                </a:solidFill>
              </a:rPr>
              <a:t>Your Raspberry Pi Pico WH is now ready to be programmed! If you haven’t already, you can place the RPI Pico into its spot on the breadboard printed circuit board (PCB) </a:t>
            </a:r>
          </a:p>
          <a:p>
            <a:pPr lvl="1"/>
            <a:r>
              <a:rPr lang="en-US" sz="1200" b="1" u="sng" dirty="0">
                <a:solidFill>
                  <a:srgbClr val="2F2984"/>
                </a:solidFill>
              </a:rPr>
              <a:t>NOTE: Make sure to line up the Raspberry Pi Pico where the </a:t>
            </a:r>
            <a:r>
              <a:rPr lang="en-US" sz="1200" b="1" u="sng" dirty="0" err="1">
                <a:solidFill>
                  <a:srgbClr val="2F2984"/>
                </a:solidFill>
              </a:rPr>
              <a:t>usb</a:t>
            </a:r>
            <a:r>
              <a:rPr lang="en-US" sz="1200" b="1" u="sng" dirty="0">
                <a:solidFill>
                  <a:srgbClr val="2F2984"/>
                </a:solidFill>
              </a:rPr>
              <a:t> port is above the </a:t>
            </a:r>
            <a:r>
              <a:rPr lang="en-US" sz="1200" b="1" u="sng" dirty="0" err="1">
                <a:solidFill>
                  <a:srgbClr val="2F2984"/>
                </a:solidFill>
              </a:rPr>
              <a:t>usb</a:t>
            </a:r>
            <a:r>
              <a:rPr lang="en-US" sz="1200" b="1" u="sng" dirty="0">
                <a:solidFill>
                  <a:srgbClr val="2F2984"/>
                </a:solidFill>
              </a:rPr>
              <a:t> port drawing on the circuit board, show below:</a:t>
            </a: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7</a:t>
            </a:fld>
            <a:endParaRPr lang="en-US">
              <a:solidFill>
                <a:srgbClr val="FFFFFF"/>
              </a:solidFill>
            </a:endParaRPr>
          </a:p>
        </p:txBody>
      </p:sp>
      <p:pic>
        <p:nvPicPr>
          <p:cNvPr id="6" name="Picture 5">
            <a:extLst>
              <a:ext uri="{FF2B5EF4-FFF2-40B4-BE49-F238E27FC236}">
                <a16:creationId xmlns:a16="http://schemas.microsoft.com/office/drawing/2014/main" id="{2F1AB5F8-2234-455C-B161-CD4233638131}"/>
              </a:ext>
            </a:extLst>
          </p:cNvPr>
          <p:cNvPicPr>
            <a:picLocks noChangeAspect="1"/>
          </p:cNvPicPr>
          <p:nvPr/>
        </p:nvPicPr>
        <p:blipFill>
          <a:blip r:embed="rId2"/>
          <a:stretch>
            <a:fillRect/>
          </a:stretch>
        </p:blipFill>
        <p:spPr>
          <a:xfrm>
            <a:off x="5840944" y="5037043"/>
            <a:ext cx="1424511" cy="1135157"/>
          </a:xfrm>
          <a:prstGeom prst="rect">
            <a:avLst/>
          </a:prstGeom>
        </p:spPr>
      </p:pic>
    </p:spTree>
    <p:extLst>
      <p:ext uri="{BB962C8B-B14F-4D97-AF65-F5344CB8AC3E}">
        <p14:creationId xmlns:p14="http://schemas.microsoft.com/office/powerpoint/2010/main" val="49171427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Now that your Raspberry Pi Pico has been properly configured, lets do your first program! </a:t>
            </a:r>
          </a:p>
          <a:p>
            <a:pPr marL="0" indent="0">
              <a:buNone/>
            </a:pPr>
            <a:endParaRPr lang="en-US" sz="1600" dirty="0">
              <a:solidFill>
                <a:srgbClr val="2F2984"/>
              </a:solidFill>
            </a:endParaRPr>
          </a:p>
          <a:p>
            <a:r>
              <a:rPr lang="en-US" sz="1600" dirty="0">
                <a:solidFill>
                  <a:srgbClr val="2F2984"/>
                </a:solidFill>
              </a:rPr>
              <a:t>This program will tell the Raspberry Pi Pico to “blink” the on-board LED. The on-board LED is a small, surface mount LED that is positioned next to the USB port. </a:t>
            </a:r>
          </a:p>
          <a:p>
            <a:pPr marL="0" indent="0">
              <a:buNone/>
            </a:pPr>
            <a:endParaRPr lang="en-US" sz="1600" dirty="0">
              <a:solidFill>
                <a:srgbClr val="2F2984"/>
              </a:solidFill>
            </a:endParaRPr>
          </a:p>
          <a:p>
            <a:r>
              <a:rPr lang="en-US" sz="1600" dirty="0">
                <a:solidFill>
                  <a:srgbClr val="2F2984"/>
                </a:solidFill>
              </a:rPr>
              <a:t>Before we do this program, talk with your partner about what it means to </a:t>
            </a:r>
            <a:r>
              <a:rPr lang="en-US" sz="1600" b="1" u="sng" dirty="0">
                <a:solidFill>
                  <a:srgbClr val="2F2984"/>
                </a:solidFill>
              </a:rPr>
              <a:t>blink</a:t>
            </a:r>
            <a:r>
              <a:rPr lang="en-US" sz="1600" dirty="0">
                <a:solidFill>
                  <a:srgbClr val="2F2984"/>
                </a:solidFill>
              </a:rPr>
              <a:t> an LED … what would you need to do if someone told </a:t>
            </a:r>
            <a:r>
              <a:rPr lang="en-US" sz="1600" b="1" u="sng" dirty="0">
                <a:solidFill>
                  <a:srgbClr val="2F2984"/>
                </a:solidFill>
              </a:rPr>
              <a:t>YOU</a:t>
            </a:r>
            <a:r>
              <a:rPr lang="en-US" sz="1600" dirty="0">
                <a:solidFill>
                  <a:srgbClr val="2F2984"/>
                </a:solidFill>
              </a:rPr>
              <a:t> to </a:t>
            </a:r>
            <a:r>
              <a:rPr lang="en-US" sz="1600" b="1" u="sng" dirty="0">
                <a:solidFill>
                  <a:srgbClr val="2F2984"/>
                </a:solidFill>
              </a:rPr>
              <a:t>blink and LED</a:t>
            </a:r>
            <a:r>
              <a:rPr lang="en-US" sz="1600" dirty="0">
                <a:solidFill>
                  <a:srgbClr val="2F2984"/>
                </a:solidFill>
              </a:rPr>
              <a:t>?</a:t>
            </a: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135220676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9A78-F5BF-4D0D-A051-228D96657935}"/>
              </a:ext>
            </a:extLst>
          </p:cNvPr>
          <p:cNvSpPr>
            <a:spLocks noGrp="1"/>
          </p:cNvSpPr>
          <p:nvPr>
            <p:ph type="title"/>
          </p:nvPr>
        </p:nvSpPr>
        <p:spPr/>
        <p:txBody>
          <a:bodyPr/>
          <a:lstStyle/>
          <a:p>
            <a:r>
              <a:rPr lang="en-US" dirty="0">
                <a:solidFill>
                  <a:srgbClr val="4F2984"/>
                </a:solidFill>
              </a:rPr>
              <a:t>Programming the Raspberry Pi Pico WH – Blinking LED</a:t>
            </a:r>
            <a:endParaRPr lang="en-US" dirty="0"/>
          </a:p>
        </p:txBody>
      </p:sp>
      <p:sp>
        <p:nvSpPr>
          <p:cNvPr id="3" name="Content Placeholder 2">
            <a:extLst>
              <a:ext uri="{FF2B5EF4-FFF2-40B4-BE49-F238E27FC236}">
                <a16:creationId xmlns:a16="http://schemas.microsoft.com/office/drawing/2014/main" id="{D6D0D9B9-BC3B-4956-BC58-B612C3737952}"/>
              </a:ext>
            </a:extLst>
          </p:cNvPr>
          <p:cNvSpPr>
            <a:spLocks noGrp="1"/>
          </p:cNvSpPr>
          <p:nvPr>
            <p:ph idx="1"/>
          </p:nvPr>
        </p:nvSpPr>
        <p:spPr/>
        <p:txBody>
          <a:bodyPr/>
          <a:lstStyle/>
          <a:p>
            <a:r>
              <a:rPr lang="en-US" sz="1600" dirty="0">
                <a:solidFill>
                  <a:srgbClr val="2F2984"/>
                </a:solidFill>
              </a:rPr>
              <a:t>When </a:t>
            </a:r>
            <a:r>
              <a:rPr lang="en-US" sz="1600" b="1" u="sng" dirty="0">
                <a:solidFill>
                  <a:srgbClr val="2F2984"/>
                </a:solidFill>
              </a:rPr>
              <a:t>blinking an LED</a:t>
            </a:r>
            <a:r>
              <a:rPr lang="en-US" sz="1600" dirty="0">
                <a:solidFill>
                  <a:srgbClr val="2F2984"/>
                </a:solidFill>
              </a:rPr>
              <a:t>, we are turning an LED on … waiting some amount of time … turning the LED off … and waiting again for some amount of time</a:t>
            </a:r>
          </a:p>
          <a:p>
            <a:pPr marL="0" indent="0">
              <a:buNone/>
            </a:pPr>
            <a:endParaRPr lang="en-US" sz="1600" dirty="0">
              <a:solidFill>
                <a:srgbClr val="2F2984"/>
              </a:solidFill>
            </a:endParaRPr>
          </a:p>
          <a:p>
            <a:r>
              <a:rPr lang="en-US" sz="1600" dirty="0">
                <a:solidFill>
                  <a:srgbClr val="2F2984"/>
                </a:solidFill>
              </a:rPr>
              <a:t>Computers are not Inherently smart … so when you program, you have to take your logic a step at a time! </a:t>
            </a:r>
          </a:p>
          <a:p>
            <a:pPr marL="0" indent="0">
              <a:buNone/>
            </a:pPr>
            <a:endParaRPr lang="en-US" sz="1600" dirty="0">
              <a:solidFill>
                <a:srgbClr val="2F2984"/>
              </a:solidFill>
            </a:endParaRPr>
          </a:p>
          <a:p>
            <a:r>
              <a:rPr lang="en-US" sz="1600" dirty="0">
                <a:solidFill>
                  <a:srgbClr val="2F2984"/>
                </a:solidFill>
              </a:rPr>
              <a:t>When programming in </a:t>
            </a:r>
            <a:r>
              <a:rPr lang="en-US" sz="1600" dirty="0" err="1">
                <a:solidFill>
                  <a:srgbClr val="2F2984"/>
                </a:solidFill>
              </a:rPr>
              <a:t>Micropython</a:t>
            </a:r>
            <a:r>
              <a:rPr lang="en-US" sz="1600" dirty="0">
                <a:solidFill>
                  <a:srgbClr val="2F2984"/>
                </a:solidFill>
              </a:rPr>
              <a:t>, we can </a:t>
            </a:r>
            <a:r>
              <a:rPr lang="en-US" sz="1600" b="1" u="sng" dirty="0">
                <a:solidFill>
                  <a:srgbClr val="2F2984"/>
                </a:solidFill>
              </a:rPr>
              <a:t>import</a:t>
            </a:r>
            <a:r>
              <a:rPr lang="en-US" sz="1600" dirty="0">
                <a:solidFill>
                  <a:srgbClr val="2F2984"/>
                </a:solidFill>
              </a:rPr>
              <a:t> libraries that have taken compilated concepts and created </a:t>
            </a:r>
            <a:r>
              <a:rPr lang="en-US" sz="1600" b="1" u="sng" dirty="0">
                <a:solidFill>
                  <a:srgbClr val="2F2984"/>
                </a:solidFill>
              </a:rPr>
              <a:t>functions</a:t>
            </a:r>
            <a:r>
              <a:rPr lang="en-US" sz="1600" dirty="0">
                <a:solidFill>
                  <a:srgbClr val="2F2984"/>
                </a:solidFill>
              </a:rPr>
              <a:t> which allow us to easily interface with the Raspberry Pi Pico to make it do whatever we need it to do!</a:t>
            </a:r>
          </a:p>
          <a:p>
            <a:pPr marL="0" indent="0">
              <a:buNone/>
            </a:pPr>
            <a:endParaRPr lang="en-US" sz="1600" dirty="0">
              <a:solidFill>
                <a:srgbClr val="2F2984"/>
              </a:solidFill>
            </a:endParaRPr>
          </a:p>
          <a:p>
            <a:r>
              <a:rPr lang="en-US" sz="1600" dirty="0">
                <a:solidFill>
                  <a:srgbClr val="2F2984"/>
                </a:solidFill>
              </a:rPr>
              <a:t>For this program, we will be using the </a:t>
            </a:r>
            <a:r>
              <a:rPr lang="en-US" sz="1600" b="1" u="sng" dirty="0">
                <a:solidFill>
                  <a:srgbClr val="2F2984"/>
                </a:solidFill>
              </a:rPr>
              <a:t>machine</a:t>
            </a:r>
            <a:r>
              <a:rPr lang="en-US" sz="1600" dirty="0">
                <a:solidFill>
                  <a:srgbClr val="2F2984"/>
                </a:solidFill>
              </a:rPr>
              <a:t> and </a:t>
            </a:r>
            <a:r>
              <a:rPr lang="en-US" sz="1600" b="1" u="sng" dirty="0" err="1">
                <a:solidFill>
                  <a:srgbClr val="2F2984"/>
                </a:solidFill>
              </a:rPr>
              <a:t>utime</a:t>
            </a:r>
            <a:r>
              <a:rPr lang="en-US" sz="1600" dirty="0">
                <a:solidFill>
                  <a:srgbClr val="2F2984"/>
                </a:solidFill>
              </a:rPr>
              <a:t> libraries, which will let us interact with the “Pins” and “Internal Circuits” of the Raspberry Pi Pico and also use the on-board clock to create </a:t>
            </a:r>
            <a:r>
              <a:rPr lang="en-US" sz="1600" b="1" u="sng" dirty="0">
                <a:solidFill>
                  <a:srgbClr val="2F2984"/>
                </a:solidFill>
              </a:rPr>
              <a:t>timed</a:t>
            </a:r>
            <a:r>
              <a:rPr lang="en-US" sz="1600" dirty="0">
                <a:solidFill>
                  <a:srgbClr val="2F2984"/>
                </a:solidFill>
              </a:rPr>
              <a:t> actions </a:t>
            </a:r>
          </a:p>
          <a:p>
            <a:pPr marL="0" indent="0">
              <a:buNone/>
            </a:pPr>
            <a:endParaRPr lang="en-US" sz="1600" dirty="0">
              <a:solidFill>
                <a:srgbClr val="2F2984"/>
              </a:solidFill>
            </a:endParaRPr>
          </a:p>
          <a:p>
            <a:r>
              <a:rPr lang="en-US" sz="1600" dirty="0">
                <a:solidFill>
                  <a:srgbClr val="2F2984"/>
                </a:solidFill>
              </a:rPr>
              <a:t>The </a:t>
            </a:r>
            <a:r>
              <a:rPr lang="en-US" sz="1600" b="1" u="sng" dirty="0">
                <a:solidFill>
                  <a:srgbClr val="2F2984"/>
                </a:solidFill>
              </a:rPr>
              <a:t>import machine</a:t>
            </a:r>
            <a:r>
              <a:rPr lang="en-US" sz="1600" dirty="0">
                <a:solidFill>
                  <a:srgbClr val="2F2984"/>
                </a:solidFill>
              </a:rPr>
              <a:t> statement will tell the IDE that we want to use the </a:t>
            </a:r>
            <a:r>
              <a:rPr lang="en-US" sz="1600" b="1" u="sng" dirty="0">
                <a:solidFill>
                  <a:srgbClr val="2F2984"/>
                </a:solidFill>
              </a:rPr>
              <a:t>machine</a:t>
            </a:r>
            <a:r>
              <a:rPr lang="en-US" sz="1600" dirty="0">
                <a:solidFill>
                  <a:srgbClr val="2F2984"/>
                </a:solidFill>
              </a:rPr>
              <a:t> library and the </a:t>
            </a:r>
            <a:r>
              <a:rPr lang="en-US" sz="1600" b="1" u="sng" dirty="0">
                <a:solidFill>
                  <a:srgbClr val="2F2984"/>
                </a:solidFill>
              </a:rPr>
              <a:t>import </a:t>
            </a:r>
            <a:r>
              <a:rPr lang="en-US" sz="1600" b="1" u="sng" dirty="0" err="1">
                <a:solidFill>
                  <a:srgbClr val="2F2984"/>
                </a:solidFill>
              </a:rPr>
              <a:t>utime</a:t>
            </a:r>
            <a:r>
              <a:rPr lang="en-US" sz="1600" dirty="0">
                <a:solidFill>
                  <a:srgbClr val="2F2984"/>
                </a:solidFill>
              </a:rPr>
              <a:t> statement will tell the IDE that we want to use the </a:t>
            </a:r>
            <a:r>
              <a:rPr lang="en-US" sz="1600" b="1" u="sng" dirty="0" err="1">
                <a:solidFill>
                  <a:srgbClr val="2F2984"/>
                </a:solidFill>
              </a:rPr>
              <a:t>utime</a:t>
            </a:r>
            <a:r>
              <a:rPr lang="en-US" sz="1600" dirty="0">
                <a:solidFill>
                  <a:srgbClr val="2F2984"/>
                </a:solidFill>
              </a:rPr>
              <a:t> library. </a:t>
            </a:r>
          </a:p>
          <a:p>
            <a:pPr marL="0" indent="0">
              <a:buNone/>
            </a:pPr>
            <a:endParaRPr lang="en-US" sz="1600" dirty="0">
              <a:solidFill>
                <a:srgbClr val="2F2984"/>
              </a:solidFill>
            </a:endParaRPr>
          </a:p>
          <a:p>
            <a:pPr marL="0" indent="0">
              <a:buNone/>
            </a:pPr>
            <a:endParaRPr lang="en-US" sz="1600" dirty="0">
              <a:solidFill>
                <a:srgbClr val="2F2984"/>
              </a:solidFill>
            </a:endParaRPr>
          </a:p>
          <a:p>
            <a:endParaRPr lang="en-US" sz="1600" b="1" u="sng" dirty="0">
              <a:solidFill>
                <a:srgbClr val="2F2984"/>
              </a:solidFill>
            </a:endParaRPr>
          </a:p>
          <a:p>
            <a:endParaRPr lang="en-US" sz="1200" b="1" u="sng" dirty="0">
              <a:solidFill>
                <a:srgbClr val="2F2984"/>
              </a:solidFill>
            </a:endParaRPr>
          </a:p>
          <a:p>
            <a:endParaRPr lang="en-US" sz="1600" dirty="0">
              <a:solidFill>
                <a:srgbClr val="2F2984"/>
              </a:solidFill>
            </a:endParaRPr>
          </a:p>
        </p:txBody>
      </p:sp>
      <p:sp>
        <p:nvSpPr>
          <p:cNvPr id="5" name="Slide Number Placeholder 4">
            <a:extLst>
              <a:ext uri="{FF2B5EF4-FFF2-40B4-BE49-F238E27FC236}">
                <a16:creationId xmlns:a16="http://schemas.microsoft.com/office/drawing/2014/main" id="{0C6A4FF0-DAE2-43D6-B402-DA5A00BEFD30}"/>
              </a:ext>
            </a:extLst>
          </p:cNvPr>
          <p:cNvSpPr>
            <a:spLocks noGrp="1"/>
          </p:cNvSpPr>
          <p:nvPr>
            <p:ph type="sldNum" sz="quarter" idx="11"/>
          </p:nvPr>
        </p:nvSpPr>
        <p:spPr/>
        <p:txBody>
          <a:bodyPr/>
          <a:lstStyle/>
          <a:p>
            <a:pPr>
              <a:defRPr/>
            </a:pPr>
            <a:fld id="{3178DB15-5E6D-4B0D-B1D9-DE8388881A99}" type="slidenum">
              <a:rPr lang="en-US" smtClean="0">
                <a:solidFill>
                  <a:srgbClr val="FFFFFF"/>
                </a:solidFill>
              </a:rPr>
              <a:pPr>
                <a:defRPr/>
              </a:pPr>
              <a:t>9</a:t>
            </a:fld>
            <a:endParaRPr lang="en-US">
              <a:solidFill>
                <a:srgbClr val="FFFFFF"/>
              </a:solidFill>
            </a:endParaRPr>
          </a:p>
        </p:txBody>
      </p:sp>
    </p:spTree>
    <p:extLst>
      <p:ext uri="{BB962C8B-B14F-4D97-AF65-F5344CB8AC3E}">
        <p14:creationId xmlns:p14="http://schemas.microsoft.com/office/powerpoint/2010/main" val="4138617968"/>
      </p:ext>
    </p:extLst>
  </p:cSld>
  <p:clrMapOvr>
    <a:masterClrMapping/>
  </p:clrMapOvr>
  <p:transition>
    <p:zoom/>
  </p:transition>
</p:sld>
</file>

<file path=ppt/theme/theme1.xml><?xml version="1.0" encoding="utf-8"?>
<a:theme xmlns:a="http://schemas.openxmlformats.org/drawingml/2006/main" name="TCPE Presentation 2005">
  <a:themeElements>
    <a:clrScheme name="TCPE Presentation 2005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TCPE Presentation 200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CPE Presentation 2005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CPE Presentation 2005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CPE Presentation 2005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CPE Presentation 2005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0DB77ECDCDB14F964B63537DC66166" ma:contentTypeVersion="16" ma:contentTypeDescription="Create a new document." ma:contentTypeScope="" ma:versionID="10eaabf1345beb808351b64159c68375">
  <xsd:schema xmlns:xsd="http://www.w3.org/2001/XMLSchema" xmlns:xs="http://www.w3.org/2001/XMLSchema" xmlns:p="http://schemas.microsoft.com/office/2006/metadata/properties" xmlns:ns3="fdf0ceaf-de00-4276-a7f0-0b292cedf7bb" xmlns:ns4="0ad01d69-7d30-4828-90a0-19390fb9960f" targetNamespace="http://schemas.microsoft.com/office/2006/metadata/properties" ma:root="true" ma:fieldsID="94727bf0ea3738cb5820245133848872" ns3:_="" ns4:_="">
    <xsd:import namespace="fdf0ceaf-de00-4276-a7f0-0b292cedf7bb"/>
    <xsd:import namespace="0ad01d69-7d30-4828-90a0-19390fb9960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MediaServiceDateTaken"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f0ceaf-de00-4276-a7f0-0b292cedf7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d01d69-7d30-4828-90a0-19390fb996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df0ceaf-de00-4276-a7f0-0b292cedf7bb" xsi:nil="true"/>
  </documentManagement>
</p:properties>
</file>

<file path=customXml/itemProps1.xml><?xml version="1.0" encoding="utf-8"?>
<ds:datastoreItem xmlns:ds="http://schemas.openxmlformats.org/officeDocument/2006/customXml" ds:itemID="{AF5641AA-700B-4537-B55A-391F39A9762C}">
  <ds:schemaRefs>
    <ds:schemaRef ds:uri="http://schemas.microsoft.com/sharepoint/v3/contenttype/forms"/>
  </ds:schemaRefs>
</ds:datastoreItem>
</file>

<file path=customXml/itemProps2.xml><?xml version="1.0" encoding="utf-8"?>
<ds:datastoreItem xmlns:ds="http://schemas.openxmlformats.org/officeDocument/2006/customXml" ds:itemID="{EA0AC7C1-D653-496F-B113-62D595036E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f0ceaf-de00-4276-a7f0-0b292cedf7bb"/>
    <ds:schemaRef ds:uri="0ad01d69-7d30-4828-90a0-19390fb996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ABE76-5140-4311-876C-6EC8F19ABAE4}">
  <ds:schemaRefs>
    <ds:schemaRef ds:uri="0ad01d69-7d30-4828-90a0-19390fb9960f"/>
    <ds:schemaRef ds:uri="http://purl.org/dc/terms/"/>
    <ds:schemaRef ds:uri="fdf0ceaf-de00-4276-a7f0-0b292cedf7bb"/>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2196</TotalTime>
  <Words>3687</Words>
  <Application>Microsoft Office PowerPoint</Application>
  <PresentationFormat>Widescreen</PresentationFormat>
  <Paragraphs>413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Unicode MS</vt:lpstr>
      <vt:lpstr>Arial</vt:lpstr>
      <vt:lpstr>Calibri</vt:lpstr>
      <vt:lpstr>Georgia</vt:lpstr>
      <vt:lpstr>Times New Roman</vt:lpstr>
      <vt:lpstr>Wingdings</vt:lpstr>
      <vt:lpstr>TCPE Presentation 2005</vt:lpstr>
      <vt:lpstr>Tennessee Tech ECE 1000 Final Projects</vt:lpstr>
      <vt:lpstr>ECE 1000 Final Project Information</vt:lpstr>
      <vt:lpstr>Raspberry Pi Pico Microcontroller and Breakout Boards</vt:lpstr>
      <vt:lpstr>Raspberry Pi Pico Microcontroller and Breakout Boards</vt:lpstr>
      <vt:lpstr>Getting Started With the Raspberry Pi Pico W-H</vt:lpstr>
      <vt:lpstr>Getting Started With the Raspberry Pi Pico W-H</vt:lpstr>
      <vt:lpstr>Getting Started With the Raspberry Pi Pico W-H</vt:lpstr>
      <vt:lpstr>Programming the Raspberry Pi Pico WH – Blinking LED</vt:lpstr>
      <vt:lpstr>Programming the Raspberry Pi Pico WH – Blinking LED</vt:lpstr>
      <vt:lpstr>Programming the Raspberry Pi Pico WH – Blinking LED</vt:lpstr>
      <vt:lpstr>Programming the Raspberry Pi Pico WH – Blinking LED</vt:lpstr>
      <vt:lpstr>Programming the Raspberry Pi Pico WH – Blinking LED</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Incorporating the Breakout Board With the Raspberry Pi Pico</vt:lpstr>
      <vt:lpstr>How to Relate Engineering Projects to Outreach and Innovation </vt:lpstr>
      <vt:lpstr>Possible Themes for ECE 1000 Final Project</vt:lpstr>
      <vt:lpstr>Possible Themes for ECE 1000 Final Project</vt:lpstr>
      <vt:lpstr>Possible Themes for ECE 1000 Final Project</vt:lpstr>
      <vt:lpstr>Possible Themes for ECE 1000 Final Project</vt:lpstr>
      <vt:lpstr>Possible Themes for ECE 1000 Final Project</vt:lpstr>
      <vt:lpstr>Possible Themes for ECE 1000 Final Project</vt:lpstr>
      <vt:lpstr>Possible Themes for ECE 1000 Final Project</vt:lpstr>
      <vt:lpstr>What is Expected of You for This Project?</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Dean’s Priorities for SRA</dc:title>
  <dc:creator>Vahid Motevalli</dc:creator>
  <cp:lastModifiedBy>Williams, John Caleb (jawilliams46)</cp:lastModifiedBy>
  <cp:revision>704</cp:revision>
  <cp:lastPrinted>2015-06-18T19:31:30Z</cp:lastPrinted>
  <dcterms:created xsi:type="dcterms:W3CDTF">2013-11-11T19:46:37Z</dcterms:created>
  <dcterms:modified xsi:type="dcterms:W3CDTF">2024-03-18T15:48:00Z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0x010100840DB77ECDCDB14F964B63537DC66166</vt:lpwstr>
  </property>
</Properties>
</file>