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56" r:id="rId4"/>
    <p:sldId id="259" r:id="rId5"/>
    <p:sldId id="260" r:id="rId6"/>
    <p:sldId id="257" r:id="rId7"/>
    <p:sldId id="258" r:id="rId8"/>
    <p:sldId id="266" r:id="rId9"/>
    <p:sldId id="265" r:id="rId10"/>
    <p:sldId id="262" r:id="rId11"/>
    <p:sldId id="263" r:id="rId12"/>
    <p:sldId id="267" r:id="rId13"/>
    <p:sldId id="269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25EC5-1B7A-1FDB-04F7-2CCAA0EFC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0FEE33-D66D-F294-59E5-3D767BCE9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70D86-7C19-994C-F8D2-B5A9D06C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9BDC-B943-4F83-896F-12EE58EA4BA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3AE9F-4FE4-4306-706C-B7D1DAF0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6F4C3-1DDA-CAA1-FE4F-3703EF43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1388-2666-41F1-BA52-A547EFF90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155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9F31-FBCB-08F7-B5C6-CAD721A7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CB013E-7835-4AAE-6C90-AA6979445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61625-079A-B19F-E1D1-00FCA4B2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9BDC-B943-4F83-896F-12EE58EA4BA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CB682-0A19-B353-3ABF-242644DB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984E62-4274-32E3-8C20-5BB57948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1388-2666-41F1-BA52-A547EFF90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53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1FAED4-0810-89B8-940C-6A1C78EF9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C9187E-0A2E-7A48-8500-82CE2689C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DA1F12-403A-871D-EF57-3B09599C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9BDC-B943-4F83-896F-12EE58EA4BA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D67F2-2593-0A90-879E-CA33BE8D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6DCB0-71F5-7479-3897-738712D2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1388-2666-41F1-BA52-A547EFF90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3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B66AC-6AB8-DAEF-A352-6926FA84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6CEED-5455-1FA1-A841-B7729C44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9ED9C-6169-6FD2-4D71-A91D4DED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9BDC-B943-4F83-896F-12EE58EA4BA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1790AD-EBCD-230C-7308-455F8954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5F1BD-EC4D-3C9E-C9F4-BE68341B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1388-2666-41F1-BA52-A547EFF90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11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BF0B1-BAA4-588A-1FFB-0B3877F2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ED1E5C-EAFA-C4C2-7A5B-06A742E2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DFF93E-C964-14F9-A316-820AFB92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9BDC-B943-4F83-896F-12EE58EA4BA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375D72-7282-D548-3BEE-A7A6A51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23A405-0723-02C8-FD8E-262FDFE2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1388-2666-41F1-BA52-A547EFF90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337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7B6EB-86B4-6438-9C29-A024585D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494C1-B556-01D5-760F-708775157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FDB795-A82E-BA7F-E1C7-84B3076C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2BFBA2-38BA-B395-775E-E574B14A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9BDC-B943-4F83-896F-12EE58EA4BA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44884C-E728-42DE-FCCF-0D60365F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E1BE89-6B79-CAA4-EE3F-2865600E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1388-2666-41F1-BA52-A547EFF90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035EF-40F0-6C70-205C-832C7D89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5C978-0D4B-AF5D-B540-ADE92EF6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20947C-2966-0865-C527-5FB5679E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03A129-5AFA-550B-680E-6F2A0237E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DF4DC5-6408-F1B6-098D-A970753CF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FDFD97-9DB8-EB3C-F856-D3CB492E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9BDC-B943-4F83-896F-12EE58EA4BA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B7CA00-E128-4888-0850-2831E790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0C21B7-BFC1-AB0E-579B-E20E832B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1388-2666-41F1-BA52-A547EFF90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411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E6D43-8E44-77C7-6916-45740D0C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3F67FF-33CB-FE3F-B6D7-695A134D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9BDC-B943-4F83-896F-12EE58EA4BA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AFFCA0-487B-13DF-6647-BCEBB872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D6EE1-5668-2E52-145F-161BAB8B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1388-2666-41F1-BA52-A547EFF90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314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C9B038-1F91-8795-076E-AE20370E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9BDC-B943-4F83-896F-12EE58EA4BA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FA4199-A057-A2F6-21DC-6A3AA915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227A30-7548-660F-6704-F789D497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1388-2666-41F1-BA52-A547EFF90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52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5C37B-4367-8BA2-AA6C-B1C72C5F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A7651-15D7-CD48-3329-F4932D1B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2E2D13-57C3-DB7B-AFB2-C4E398016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09BF77-A324-36D9-B159-3C09B16A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9BDC-B943-4F83-896F-12EE58EA4BA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6A327A-8D86-DE20-0F77-F78E162B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3B0626-261D-DDBC-669B-406899FB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1388-2666-41F1-BA52-A547EFF90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675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2A979-DC56-B57C-EA08-C45810C3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C64C93-3BA4-8EF4-6396-097956333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8FCE9-D653-771D-A3B4-558713759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8FED2-34C0-B2AE-12D8-D9CC8083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9BDC-B943-4F83-896F-12EE58EA4BA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CCEE04-6BFC-DA89-0E5D-76210BEA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99E87D-BA74-B1EA-9DD3-D3263999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1388-2666-41F1-BA52-A547EFF90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20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A2CCAE-1AA9-AFF1-B7A9-2E75A46A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C60A20-9B31-A63F-535F-21495A64E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87B932-AA1F-AD95-3F41-67C5E9A3E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9BDC-B943-4F83-896F-12EE58EA4BA3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A7CFA7-4615-39E6-D4C8-2B7180A57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D4241-CD97-7051-E410-5946D6C4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1388-2666-41F1-BA52-A547EFF90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09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7BDC1C-841C-AAF4-B2F5-27ED81636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Autonomous</a:t>
            </a:r>
            <a:r>
              <a:rPr lang="es-CO" dirty="0">
                <a:latin typeface="Sanskrit Text" panose="02020503050405020304" pitchFamily="18" charset="0"/>
                <a:cs typeface="Sanskrit Text" panose="02020503050405020304" pitchFamily="18" charset="0"/>
              </a:rPr>
              <a:t> Line-Following Car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A7083A-F312-14C6-6CB3-6E7E24AD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427"/>
            <a:ext cx="9144000" cy="165576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Paula Andrea Chaparro Sánchez – 20211005008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Johan Sebastián Cáceres Rodríguez - 20212005111</a:t>
            </a:r>
          </a:p>
          <a:p>
            <a:r>
              <a:rPr lang="es-CO" sz="1800" dirty="0">
                <a:effectLst/>
                <a:latin typeface="Comic Sans MS" panose="030F0702030302020204" pitchFamily="66" charset="0"/>
                <a:ea typeface="SimSun" panose="02010600030101010101" pitchFamily="2" charset="-122"/>
              </a:rPr>
              <a:t>Edwin Arbey Valbuena Gamboa - 20211005129</a:t>
            </a:r>
            <a:endParaRPr lang="es-CO" dirty="0">
              <a:latin typeface="Comic Sans MS" panose="030F0702030302020204" pitchFamily="66" charset="0"/>
              <a:ea typeface="SimSun" panose="02010600030101010101" pitchFamily="2" charset="-122"/>
            </a:endParaRPr>
          </a:p>
        </p:txBody>
      </p:sp>
      <p:pic>
        <p:nvPicPr>
          <p:cNvPr id="7172" name="Picture 4" descr="Raspberry Pi Logo | tshirtgeek">
            <a:extLst>
              <a:ext uri="{FF2B5EF4-FFF2-40B4-BE49-F238E27FC236}">
                <a16:creationId xmlns:a16="http://schemas.microsoft.com/office/drawing/2014/main" id="{97547DFD-E2DA-724D-3CEF-E806EC0B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053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ow to Make a Line Follower Robot Without Using Arduino(Microcontroller) :  5 Steps - Instructables">
            <a:extLst>
              <a:ext uri="{FF2B5EF4-FFF2-40B4-BE49-F238E27FC236}">
                <a16:creationId xmlns:a16="http://schemas.microsoft.com/office/drawing/2014/main" id="{DAD8316B-2499-AE04-819D-D5A7EFFD9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1" r="19801"/>
          <a:stretch/>
        </p:blipFill>
        <p:spPr bwMode="auto">
          <a:xfrm>
            <a:off x="762778" y="3658388"/>
            <a:ext cx="2143125" cy="16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1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670">
              <a:srgbClr val="AEC3E5"/>
            </a:gs>
            <a:gs pos="5000">
              <a:schemeClr val="accent1">
                <a:lumMod val="5000"/>
                <a:lumOff val="95000"/>
              </a:schemeClr>
            </a:gs>
            <a:gs pos="31000">
              <a:schemeClr val="accent5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4BE902-F452-1885-5DBA-78C40A306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21E0C-1786-17D2-3F20-44B408C4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1" dirty="0" err="1"/>
              <a:t>Configuration</a:t>
            </a:r>
            <a:r>
              <a:rPr lang="es-MX" b="1" i="1" dirty="0"/>
              <a:t> </a:t>
            </a:r>
            <a:r>
              <a:rPr lang="es-MX" b="1" i="1" dirty="0" err="1"/>
              <a:t>of</a:t>
            </a:r>
            <a:r>
              <a:rPr lang="es-MX" b="1" i="1" dirty="0"/>
              <a:t> the </a:t>
            </a:r>
            <a:r>
              <a:rPr lang="es-MX" b="1" i="1" dirty="0" err="1"/>
              <a:t>rows</a:t>
            </a:r>
            <a:endParaRPr lang="es-CO" b="1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7E3F40-38F7-6F1C-F099-90C8921F9126}"/>
              </a:ext>
            </a:extLst>
          </p:cNvPr>
          <p:cNvSpPr txBox="1"/>
          <p:nvPr/>
        </p:nvSpPr>
        <p:spPr>
          <a:xfrm>
            <a:off x="3797647" y="1506022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Configurating</a:t>
            </a:r>
            <a:r>
              <a:rPr lang="es-MX" dirty="0"/>
              <a:t> the PWM </a:t>
            </a:r>
            <a:r>
              <a:rPr lang="es-MX" dirty="0" err="1"/>
              <a:t>outs</a:t>
            </a:r>
            <a:r>
              <a:rPr lang="es-CO" dirty="0"/>
              <a:t>, </a:t>
            </a:r>
            <a:r>
              <a:rPr lang="es-CO" dirty="0" err="1"/>
              <a:t>another</a:t>
            </a:r>
            <a:r>
              <a:rPr lang="es-CO" dirty="0"/>
              <a:t> </a:t>
            </a:r>
            <a:r>
              <a:rPr lang="es-CO" dirty="0" err="1"/>
              <a:t>parameters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69B1DB-8719-827F-1E45-1472D12D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2420064"/>
            <a:ext cx="954538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3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670">
              <a:srgbClr val="AEC3E5"/>
            </a:gs>
            <a:gs pos="5000">
              <a:schemeClr val="accent1">
                <a:lumMod val="5000"/>
                <a:lumOff val="95000"/>
              </a:schemeClr>
            </a:gs>
            <a:gs pos="31000">
              <a:schemeClr val="accent5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A09B9-E722-1093-8A7C-FBF5AEF5C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7F813-DACC-B130-999E-0C6CE0BE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1" dirty="0" err="1"/>
              <a:t>Adjust</a:t>
            </a:r>
            <a:r>
              <a:rPr lang="es-MX" b="1" i="1" dirty="0"/>
              <a:t> </a:t>
            </a:r>
            <a:r>
              <a:rPr lang="es-MX" b="1" i="1" dirty="0" err="1"/>
              <a:t>of</a:t>
            </a:r>
            <a:r>
              <a:rPr lang="es-MX" b="1" i="1" dirty="0"/>
              <a:t> the </a:t>
            </a:r>
            <a:r>
              <a:rPr lang="es-MX" b="1" i="1" dirty="0" err="1"/>
              <a:t>motors</a:t>
            </a:r>
            <a:endParaRPr lang="es-CO" b="1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9F536C-1EBD-11E0-7F1A-3EDBE0423F63}"/>
              </a:ext>
            </a:extLst>
          </p:cNvPr>
          <p:cNvSpPr txBox="1"/>
          <p:nvPr/>
        </p:nvSpPr>
        <p:spPr>
          <a:xfrm>
            <a:off x="4478498" y="1328543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3 cases in the </a:t>
            </a:r>
            <a:r>
              <a:rPr lang="es-MX" dirty="0" err="1"/>
              <a:t>motors</a:t>
            </a:r>
            <a:r>
              <a:rPr lang="es-MX" dirty="0"/>
              <a:t> </a:t>
            </a:r>
            <a:r>
              <a:rPr lang="es-MX" dirty="0" err="1"/>
              <a:t>movement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504D63-F597-874D-E21C-F9FA95D5A4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556"/>
          <a:stretch/>
        </p:blipFill>
        <p:spPr>
          <a:xfrm>
            <a:off x="838201" y="1875354"/>
            <a:ext cx="4783621" cy="4762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D9EA7F-C9E4-CB19-840F-D07FE68B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111"/>
          <a:stretch/>
        </p:blipFill>
        <p:spPr>
          <a:xfrm>
            <a:off x="6570179" y="3178925"/>
            <a:ext cx="478362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82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2C99D-B317-54C8-1A73-EC3AC35AB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6804DBA-0230-DF11-7B13-ED0C94FFE4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i="1" dirty="0"/>
              <a:t>Final </a:t>
            </a:r>
            <a:r>
              <a:rPr lang="es-MX" b="1" i="1" dirty="0" err="1"/>
              <a:t>configuration</a:t>
            </a:r>
            <a:r>
              <a:rPr lang="es-MX" b="1" i="1" dirty="0"/>
              <a:t> </a:t>
            </a:r>
            <a:r>
              <a:rPr lang="es-MX" b="1" i="1" dirty="0" err="1"/>
              <a:t>of</a:t>
            </a:r>
            <a:r>
              <a:rPr lang="es-MX" b="1" i="1" dirty="0"/>
              <a:t> the car</a:t>
            </a:r>
            <a:endParaRPr lang="es-CO" b="1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E6A37D-FBF6-2FA9-6C9C-7A8334E53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40" y="1830116"/>
            <a:ext cx="6731519" cy="43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32606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41CE6-AE60-D835-990C-DA2D7ECF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AF541-1C2F-3DBE-8C87-4FDD91CD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146" name="Picture 2" descr="390+ Thank You For Your Attention Fotografías de stock, fotos e imágenes  libres de derechos - iStock | Gracias, Satisfaccion, Recognition">
            <a:extLst>
              <a:ext uri="{FF2B5EF4-FFF2-40B4-BE49-F238E27FC236}">
                <a16:creationId xmlns:a16="http://schemas.microsoft.com/office/drawing/2014/main" id="{84065E1C-FCC6-26CF-FE0C-C9E9357A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48" y="-158635"/>
            <a:ext cx="10762904" cy="717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1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D9DC5-7421-3F47-46BC-24184815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F1DF7C-6D9F-6048-EB71-D94E0A03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Autonomous</a:t>
            </a:r>
            <a:r>
              <a:rPr lang="es-CO" dirty="0"/>
              <a:t> Line-Following Car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2AB691E-EE4F-B6CD-8AF6-DD3B15CA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code controls a line-following car using an OV7670 camera and a Raspberry Pi Pico W. The camera captures images and detects the track by analyzing brightness levels. If the car is off-center, the system adjusts the motors with PWM signals to keep it on track and move smoothly. </a:t>
            </a:r>
            <a:endParaRPr lang="es-CO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122" name="Picture 2" descr="15 Line Follower Robot Kit Images, Stock Photos, and Vectors | Shutterstock">
            <a:extLst>
              <a:ext uri="{FF2B5EF4-FFF2-40B4-BE49-F238E27FC236}">
                <a16:creationId xmlns:a16="http://schemas.microsoft.com/office/drawing/2014/main" id="{2F7F7373-DE95-7F8A-8B38-63F2451DF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31" y="3148013"/>
            <a:ext cx="5715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770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continued] Arducam OV7670 0.3 Megapixel Camera Module for Arduino Boards  - Arducam">
            <a:extLst>
              <a:ext uri="{FF2B5EF4-FFF2-40B4-BE49-F238E27FC236}">
                <a16:creationId xmlns:a16="http://schemas.microsoft.com/office/drawing/2014/main" id="{63ABEDB1-46B2-9FD6-0BDA-3882D2D3E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5" b="12525"/>
          <a:stretch/>
        </p:blipFill>
        <p:spPr bwMode="auto">
          <a:xfrm>
            <a:off x="838200" y="2355704"/>
            <a:ext cx="5146964" cy="385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MOS OV7670 Camera Module Pinout, Features, Datasheet, Working,  Application, Alternative">
            <a:extLst>
              <a:ext uri="{FF2B5EF4-FFF2-40B4-BE49-F238E27FC236}">
                <a16:creationId xmlns:a16="http://schemas.microsoft.com/office/drawing/2014/main" id="{6164FB10-FA3B-B6C5-6DF9-E8454068C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355705"/>
            <a:ext cx="47625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9B53EB4-D153-9CBC-926D-B9981D7A41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i="1" dirty="0"/>
              <a:t>OV7670 module</a:t>
            </a:r>
            <a:endParaRPr lang="es-CO" b="1" i="1" dirty="0"/>
          </a:p>
        </p:txBody>
      </p:sp>
    </p:spTree>
    <p:extLst>
      <p:ext uri="{BB962C8B-B14F-4D97-AF65-F5344CB8AC3E}">
        <p14:creationId xmlns:p14="http://schemas.microsoft.com/office/powerpoint/2010/main" val="4230587223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670">
              <a:srgbClr val="AEC3E5"/>
            </a:gs>
            <a:gs pos="5000">
              <a:schemeClr val="accent1">
                <a:lumMod val="5000"/>
                <a:lumOff val="95000"/>
              </a:schemeClr>
            </a:gs>
            <a:gs pos="31000">
              <a:schemeClr val="accent5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C31A1-DDDF-1A0E-8B4A-78C5AD44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1" dirty="0" err="1"/>
              <a:t>Code</a:t>
            </a:r>
            <a:r>
              <a:rPr lang="es-MX" b="1" i="1" dirty="0"/>
              <a:t> with the </a:t>
            </a:r>
            <a:r>
              <a:rPr lang="es-MX" b="1" i="1" dirty="0" err="1"/>
              <a:t>inicialization</a:t>
            </a:r>
            <a:r>
              <a:rPr lang="es-MX" b="1" i="1" dirty="0"/>
              <a:t> </a:t>
            </a:r>
            <a:r>
              <a:rPr lang="es-MX" b="1" i="1" dirty="0" err="1"/>
              <a:t>of</a:t>
            </a:r>
            <a:r>
              <a:rPr lang="es-MX" b="1" i="1" dirty="0"/>
              <a:t> camera</a:t>
            </a:r>
            <a:endParaRPr lang="es-CO" b="1" i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8370DD-90FE-9F6B-EC4A-1162D86A8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8352"/>
            <a:ext cx="10515600" cy="3465883"/>
          </a:xfrm>
        </p:spPr>
      </p:pic>
    </p:spTree>
    <p:extLst>
      <p:ext uri="{BB962C8B-B14F-4D97-AF65-F5344CB8AC3E}">
        <p14:creationId xmlns:p14="http://schemas.microsoft.com/office/powerpoint/2010/main" val="33652050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670">
              <a:srgbClr val="AEC3E5"/>
            </a:gs>
            <a:gs pos="5000">
              <a:schemeClr val="accent1">
                <a:lumMod val="5000"/>
                <a:lumOff val="95000"/>
              </a:schemeClr>
            </a:gs>
            <a:gs pos="31000">
              <a:schemeClr val="accent5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78721-9C8C-438D-451A-4EE6CA4A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1" dirty="0" err="1"/>
              <a:t>Codifing</a:t>
            </a:r>
            <a:r>
              <a:rPr lang="es-MX" b="1" i="1" dirty="0"/>
              <a:t> in YUV</a:t>
            </a:r>
            <a:endParaRPr lang="es-CO" b="1" i="1" dirty="0"/>
          </a:p>
        </p:txBody>
      </p:sp>
      <p:pic>
        <p:nvPicPr>
          <p:cNvPr id="3074" name="Picture 2" descr="What are RGB and YUV color spaces?">
            <a:extLst>
              <a:ext uri="{FF2B5EF4-FFF2-40B4-BE49-F238E27FC236}">
                <a16:creationId xmlns:a16="http://schemas.microsoft.com/office/drawing/2014/main" id="{A9997109-3157-EA9F-3707-1C38D1EAB7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8694"/>
            <a:ext cx="10515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92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670">
              <a:srgbClr val="AEC3E5"/>
            </a:gs>
            <a:gs pos="5000">
              <a:schemeClr val="accent1">
                <a:lumMod val="5000"/>
                <a:lumOff val="95000"/>
              </a:schemeClr>
            </a:gs>
            <a:gs pos="31000">
              <a:schemeClr val="accent5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A5F53-70A8-E0C8-3EDA-3CA1DF85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1" dirty="0" err="1"/>
              <a:t>Threshold</a:t>
            </a:r>
            <a:r>
              <a:rPr lang="es-MX" b="1" i="1" dirty="0"/>
              <a:t> </a:t>
            </a:r>
            <a:r>
              <a:rPr lang="es-MX" b="1" i="1" dirty="0" err="1"/>
              <a:t>black</a:t>
            </a:r>
            <a:r>
              <a:rPr lang="es-MX" b="1" i="1" dirty="0"/>
              <a:t> and </a:t>
            </a:r>
            <a:r>
              <a:rPr lang="es-MX" b="1" i="1" dirty="0" err="1"/>
              <a:t>white</a:t>
            </a:r>
            <a:endParaRPr lang="es-CO" b="1" i="1" dirty="0"/>
          </a:p>
        </p:txBody>
      </p:sp>
      <p:pic>
        <p:nvPicPr>
          <p:cNvPr id="2050" name="Picture 2" descr="OpenCV: Image Thresholding">
            <a:extLst>
              <a:ext uri="{FF2B5EF4-FFF2-40B4-BE49-F238E27FC236}">
                <a16:creationId xmlns:a16="http://schemas.microsoft.com/office/drawing/2014/main" id="{DD01BBA9-DE03-E614-64BB-F3C6BB2EC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6" y="2174702"/>
            <a:ext cx="6263640" cy="417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CV: Image Thresholding">
            <a:extLst>
              <a:ext uri="{FF2B5EF4-FFF2-40B4-BE49-F238E27FC236}">
                <a16:creationId xmlns:a16="http://schemas.microsoft.com/office/drawing/2014/main" id="{CC556796-0317-130A-5648-65DF1AA32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931" y="2401224"/>
            <a:ext cx="5235069" cy="37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D7B73FB-D78E-FF50-9B6D-7121E2174B8A}"/>
              </a:ext>
            </a:extLst>
          </p:cNvPr>
          <p:cNvSpPr txBox="1"/>
          <p:nvPr/>
        </p:nvSpPr>
        <p:spPr>
          <a:xfrm>
            <a:off x="4326775" y="1547878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0-110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black</a:t>
            </a:r>
            <a:r>
              <a:rPr lang="es-MX" dirty="0"/>
              <a:t> and 111-255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white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35227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670">
              <a:srgbClr val="AEC3E5"/>
            </a:gs>
            <a:gs pos="5000">
              <a:schemeClr val="accent1">
                <a:lumMod val="5000"/>
                <a:lumOff val="95000"/>
              </a:schemeClr>
            </a:gs>
            <a:gs pos="31000">
              <a:schemeClr val="accent5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AEA6-BC65-9C73-930A-B9DDFC6A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1" dirty="0" err="1"/>
              <a:t>Configuration</a:t>
            </a:r>
            <a:r>
              <a:rPr lang="es-MX" b="1" i="1" dirty="0"/>
              <a:t> </a:t>
            </a:r>
            <a:r>
              <a:rPr lang="es-MX" b="1" i="1" dirty="0" err="1"/>
              <a:t>of</a:t>
            </a:r>
            <a:r>
              <a:rPr lang="es-MX" b="1" i="1" dirty="0"/>
              <a:t> the </a:t>
            </a:r>
            <a:r>
              <a:rPr lang="es-MX" b="1" i="1" dirty="0" err="1"/>
              <a:t>rows</a:t>
            </a:r>
            <a:endParaRPr lang="es-CO" b="1" i="1" dirty="0"/>
          </a:p>
        </p:txBody>
      </p:sp>
      <p:pic>
        <p:nvPicPr>
          <p:cNvPr id="4098" name="Picture 2" descr="Principles of Remote Sensing - Centre for Remote Imaging, Sensing and  Processing, CRISP">
            <a:extLst>
              <a:ext uri="{FF2B5EF4-FFF2-40B4-BE49-F238E27FC236}">
                <a16:creationId xmlns:a16="http://schemas.microsoft.com/office/drawing/2014/main" id="{8C70A93C-0E8C-A305-3126-E1E0C1FB6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7" y="2194220"/>
            <a:ext cx="4108450" cy="36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mote Sensing">
            <a:extLst>
              <a:ext uri="{FF2B5EF4-FFF2-40B4-BE49-F238E27FC236}">
                <a16:creationId xmlns:a16="http://schemas.microsoft.com/office/drawing/2014/main" id="{B5EB083E-0C62-949A-D2AE-52738817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05" y="2194221"/>
            <a:ext cx="5868495" cy="36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174CE41-A2F3-FAF8-D7D0-FB71913E5BEC}"/>
              </a:ext>
            </a:extLst>
          </p:cNvPr>
          <p:cNvSpPr txBox="1"/>
          <p:nvPr/>
        </p:nvSpPr>
        <p:spPr>
          <a:xfrm>
            <a:off x="4508847" y="1506022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Only</a:t>
            </a:r>
            <a:r>
              <a:rPr lang="es-MX" dirty="0"/>
              <a:t> the 3 </a:t>
            </a:r>
            <a:r>
              <a:rPr lang="es-MX" dirty="0" err="1"/>
              <a:t>middle</a:t>
            </a:r>
            <a:r>
              <a:rPr lang="es-MX" dirty="0"/>
              <a:t> </a:t>
            </a:r>
            <a:r>
              <a:rPr lang="es-MX" dirty="0" err="1"/>
              <a:t>rows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8056782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670">
              <a:srgbClr val="AEC3E5"/>
            </a:gs>
            <a:gs pos="5000">
              <a:schemeClr val="accent1">
                <a:lumMod val="5000"/>
                <a:lumOff val="95000"/>
              </a:schemeClr>
            </a:gs>
            <a:gs pos="31000">
              <a:schemeClr val="accent5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8EA62-8443-0608-A584-6F8DFBD23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090DD-E6C6-0A26-B68E-53E6F661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1" dirty="0" err="1"/>
              <a:t>Weight</a:t>
            </a:r>
            <a:r>
              <a:rPr lang="es-MX" b="1" i="1" dirty="0"/>
              <a:t> </a:t>
            </a:r>
            <a:r>
              <a:rPr lang="es-MX" b="1" i="1" dirty="0" err="1"/>
              <a:t>calculation</a:t>
            </a:r>
            <a:endParaRPr lang="es-CO" b="1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9D519B-5648-0FFC-6C6D-DB37F47257A7}"/>
              </a:ext>
            </a:extLst>
          </p:cNvPr>
          <p:cNvSpPr txBox="1"/>
          <p:nvPr/>
        </p:nvSpPr>
        <p:spPr>
          <a:xfrm>
            <a:off x="3973503" y="1627374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To </a:t>
            </a:r>
            <a:r>
              <a:rPr lang="es-MX" dirty="0" err="1"/>
              <a:t>identify</a:t>
            </a:r>
            <a:r>
              <a:rPr lang="es-MX" dirty="0"/>
              <a:t> the </a:t>
            </a:r>
            <a:r>
              <a:rPr lang="es-MX" dirty="0" err="1"/>
              <a:t>weights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the </a:t>
            </a:r>
            <a:r>
              <a:rPr lang="es-MX" dirty="0" err="1"/>
              <a:t>matrix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638E31-CF39-4D28-E1F9-C0F9DA5C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2649022"/>
            <a:ext cx="69723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94437"/>
      </p:ext>
    </p:extLst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670">
              <a:srgbClr val="AEC3E5"/>
            </a:gs>
            <a:gs pos="5000">
              <a:schemeClr val="accent1">
                <a:lumMod val="5000"/>
                <a:lumOff val="95000"/>
              </a:schemeClr>
            </a:gs>
            <a:gs pos="31000">
              <a:schemeClr val="accent5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EF146E-AC69-08D1-3F89-F0FCD590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90E1E-8A05-F4F1-EAB8-BC7110EB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1" dirty="0" err="1"/>
              <a:t>Validation</a:t>
            </a:r>
            <a:r>
              <a:rPr lang="es-MX" b="1" i="1" dirty="0"/>
              <a:t> </a:t>
            </a:r>
            <a:r>
              <a:rPr lang="es-MX" b="1" i="1" dirty="0" err="1"/>
              <a:t>of</a:t>
            </a:r>
            <a:r>
              <a:rPr lang="es-MX" b="1" i="1" dirty="0"/>
              <a:t> </a:t>
            </a:r>
            <a:r>
              <a:rPr lang="es-MX" b="1" i="1" dirty="0" err="1"/>
              <a:t>matrix</a:t>
            </a:r>
            <a:endParaRPr lang="es-CO" b="1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15D23E-B0BD-7454-28AD-ED425FC1CD3A}"/>
              </a:ext>
            </a:extLst>
          </p:cNvPr>
          <p:cNvSpPr txBox="1"/>
          <p:nvPr/>
        </p:nvSpPr>
        <p:spPr>
          <a:xfrm>
            <a:off x="3906998" y="1506022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Take</a:t>
            </a:r>
            <a:r>
              <a:rPr lang="es-MX" dirty="0"/>
              <a:t> the </a:t>
            </a:r>
            <a:r>
              <a:rPr lang="es-MX" dirty="0" err="1"/>
              <a:t>correct</a:t>
            </a:r>
            <a:r>
              <a:rPr lang="es-MX" dirty="0"/>
              <a:t> center in the neuronal </a:t>
            </a:r>
            <a:r>
              <a:rPr lang="es-MX" dirty="0" err="1"/>
              <a:t>network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A2AA72-3ABE-1AAB-C5D0-BB07118B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133" b="87937"/>
          <a:stretch/>
        </p:blipFill>
        <p:spPr>
          <a:xfrm>
            <a:off x="1862298" y="3015343"/>
            <a:ext cx="2616200" cy="8273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745C02-03E8-6842-F1AF-373DD023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692" b="-30628"/>
          <a:stretch/>
        </p:blipFill>
        <p:spPr>
          <a:xfrm>
            <a:off x="5106108" y="2206171"/>
            <a:ext cx="5465618" cy="60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73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154</Words>
  <Application>Microsoft Office PowerPoint</Application>
  <PresentationFormat>Panorámica</PresentationFormat>
  <Paragraphs>22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Comic Sans MS</vt:lpstr>
      <vt:lpstr>Sanskrit Text</vt:lpstr>
      <vt:lpstr>Tema de Office</vt:lpstr>
      <vt:lpstr>Autonomous Line-Following Car</vt:lpstr>
      <vt:lpstr>Autonomous Line-Following Car</vt:lpstr>
      <vt:lpstr>Presentación de PowerPoint</vt:lpstr>
      <vt:lpstr>Code with the inicialization of camera</vt:lpstr>
      <vt:lpstr>Codifing in YUV</vt:lpstr>
      <vt:lpstr>Threshold black and white</vt:lpstr>
      <vt:lpstr>Configuration of the rows</vt:lpstr>
      <vt:lpstr>Weight calculation</vt:lpstr>
      <vt:lpstr>Validation of matrix</vt:lpstr>
      <vt:lpstr>Configuration of the rows</vt:lpstr>
      <vt:lpstr>Adjust of the motors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Edy Vigoth</dc:creator>
  <cp:lastModifiedBy>Edy Vigoth</cp:lastModifiedBy>
  <cp:revision>1</cp:revision>
  <dcterms:created xsi:type="dcterms:W3CDTF">2025-02-06T15:09:09Z</dcterms:created>
  <dcterms:modified xsi:type="dcterms:W3CDTF">2025-02-06T16:37:42Z</dcterms:modified>
</cp:coreProperties>
</file>