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75" r:id="rId2"/>
    <p:sldId id="271" r:id="rId3"/>
    <p:sldId id="267" r:id="rId4"/>
    <p:sldId id="269" r:id="rId5"/>
    <p:sldId id="274" r:id="rId6"/>
    <p:sldId id="257" r:id="rId7"/>
    <p:sldId id="258" r:id="rId8"/>
    <p:sldId id="261" r:id="rId9"/>
    <p:sldId id="262" r:id="rId10"/>
    <p:sldId id="264" r:id="rId11"/>
    <p:sldId id="273"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8425"/>
    <p:restoredTop sz="96327"/>
  </p:normalViewPr>
  <p:slideViewPr>
    <p:cSldViewPr snapToGrid="0">
      <p:cViewPr varScale="1">
        <p:scale>
          <a:sx n="85" d="100"/>
          <a:sy n="85" d="100"/>
        </p:scale>
        <p:origin x="208" y="1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EEBC3D-94C5-BA41-9BE6-EFF90E15FC91}" type="datetimeFigureOut">
              <a:rPr lang="en-US" smtClean="0"/>
              <a:t>5/3/23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700A8E-B3A9-9C49-B741-F4BFD70CC559}" type="slidenum">
              <a:rPr lang="en-US" smtClean="0"/>
              <a:t>‹#›</a:t>
            </a:fld>
            <a:endParaRPr lang="en-US"/>
          </a:p>
        </p:txBody>
      </p:sp>
    </p:spTree>
    <p:extLst>
      <p:ext uri="{BB962C8B-B14F-4D97-AF65-F5344CB8AC3E}">
        <p14:creationId xmlns:p14="http://schemas.microsoft.com/office/powerpoint/2010/main" val="1308853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6A5E4B-0CAD-DE41-9697-DAE3CDD53949}" type="slidenum">
              <a:rPr lang="en-US" smtClean="0"/>
              <a:t>1</a:t>
            </a:fld>
            <a:endParaRPr lang="en-US"/>
          </a:p>
        </p:txBody>
      </p:sp>
    </p:spTree>
    <p:extLst>
      <p:ext uri="{BB962C8B-B14F-4D97-AF65-F5344CB8AC3E}">
        <p14:creationId xmlns:p14="http://schemas.microsoft.com/office/powerpoint/2010/main" val="1513113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 </a:t>
            </a:r>
          </a:p>
          <a:p>
            <a:endParaRPr lang="en-US" dirty="0"/>
          </a:p>
          <a:p>
            <a:r>
              <a:rPr lang="en-US" dirty="0"/>
              <a:t>The next steps in the project design process will involve finalizing and documenting product and design and product system design frameworks from their schematics and sketches, using these finalized design frameworks to develop working preliminary designs that are specific to particular software-applications/computing platforms, testing the behavior of the preliminary designs to validate their functionality against requirements and objectives, and use these tested designs to </a:t>
            </a:r>
            <a:r>
              <a:rPr lang="en-US" dirty="0" err="1"/>
              <a:t>downselect</a:t>
            </a:r>
            <a:r>
              <a:rPr lang="en-US" dirty="0"/>
              <a:t> a final design that is most desirable according to the results of one or more </a:t>
            </a:r>
            <a:r>
              <a:rPr lang="en-US" dirty="0" err="1"/>
              <a:t>Feasbility</a:t>
            </a:r>
            <a:r>
              <a:rPr lang="en-US" dirty="0"/>
              <a:t> Tools. </a:t>
            </a:r>
          </a:p>
        </p:txBody>
      </p:sp>
      <p:sp>
        <p:nvSpPr>
          <p:cNvPr id="4" name="Slide Number Placeholder 3"/>
          <p:cNvSpPr>
            <a:spLocks noGrp="1"/>
          </p:cNvSpPr>
          <p:nvPr>
            <p:ph type="sldNum" sz="quarter" idx="5"/>
          </p:nvPr>
        </p:nvSpPr>
        <p:spPr/>
        <p:txBody>
          <a:bodyPr/>
          <a:lstStyle/>
          <a:p>
            <a:fld id="{406A5E4B-0CAD-DE41-9697-DAE3CDD53949}" type="slidenum">
              <a:rPr lang="en-US" smtClean="0"/>
              <a:t>11</a:t>
            </a:fld>
            <a:endParaRPr lang="en-US"/>
          </a:p>
        </p:txBody>
      </p:sp>
    </p:spTree>
    <p:extLst>
      <p:ext uri="{BB962C8B-B14F-4D97-AF65-F5344CB8AC3E}">
        <p14:creationId xmlns:p14="http://schemas.microsoft.com/office/powerpoint/2010/main" val="1801297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 </a:t>
            </a:r>
          </a:p>
          <a:p>
            <a:endParaRPr lang="en-US" dirty="0"/>
          </a:p>
          <a:p>
            <a:endParaRPr lang="en-US" dirty="0"/>
          </a:p>
          <a:p>
            <a:r>
              <a:rPr lang="en-US" dirty="0"/>
              <a:t>So before running through the product and sub-system designs, I want to provide a refresher on the design process methodology that I am incorporating into this project. This methodology is broken down into the six phases shown in this schematic. Having begun incorporating feedback from project collaborators on requirements and design ideas into my product system designs, I am currently progressing through the ‘Understand’ and ‘Ideate’ phases to develop the framework of my product design before translating that software-application/architecture agnostic product design into working preliminary designs that will be tested in the next step itemized as the ‘Evaluate’ step.</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406A5E4B-0CAD-DE41-9697-DAE3CDD53949}" type="slidenum">
              <a:rPr lang="en-US" smtClean="0"/>
              <a:t>2</a:t>
            </a:fld>
            <a:endParaRPr lang="en-US"/>
          </a:p>
        </p:txBody>
      </p:sp>
    </p:spTree>
    <p:extLst>
      <p:ext uri="{BB962C8B-B14F-4D97-AF65-F5344CB8AC3E}">
        <p14:creationId xmlns:p14="http://schemas.microsoft.com/office/powerpoint/2010/main" val="3837350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 </a:t>
            </a:r>
          </a:p>
          <a:p>
            <a:endParaRPr lang="en-US" dirty="0"/>
          </a:p>
          <a:p>
            <a:endParaRPr lang="en-US" dirty="0"/>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next thing I wanted to briefly recap the project’s objectives. As a refresher, the product objectives are broken up into two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categories,first</a:t>
            </a:r>
            <a:r>
              <a:rPr lang="en-US" sz="1200" dirty="0">
                <a:effectLst/>
                <a:latin typeface="Calibri" panose="020F0502020204030204" pitchFamily="34" charset="0"/>
                <a:ea typeface="Calibri" panose="020F0502020204030204" pitchFamily="34" charset="0"/>
                <a:cs typeface="Times New Roman" panose="02020603050405020304" pitchFamily="18" charset="0"/>
              </a:rPr>
              <a:t>,  SMART goals that are specific, measurable,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achieveable</a:t>
            </a:r>
            <a:r>
              <a:rPr lang="en-US" sz="1200" dirty="0">
                <a:effectLst/>
                <a:latin typeface="Calibri" panose="020F0502020204030204" pitchFamily="34" charset="0"/>
                <a:ea typeface="Calibri" panose="020F0502020204030204" pitchFamily="34" charset="0"/>
                <a:cs typeface="Times New Roman" panose="02020603050405020304" pitchFamily="18" charset="0"/>
              </a:rPr>
              <a:t>, and time-insensitive that will serve as a baseline for end project goals, and secondly, stretch goals that add complexity or introduce new features to product design that require additional research, time, and collaboration.</a:t>
            </a:r>
          </a:p>
          <a:p>
            <a:pPr marL="0" marR="0">
              <a:spcBef>
                <a:spcPts val="0"/>
              </a:spcBef>
              <a:spcAft>
                <a:spcPts val="0"/>
              </a:spcAft>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Smart goals are to</a:t>
            </a:r>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Develop portable units of software (ideally containers) that can be leveraged to build, and run computationally inexpensive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MITgcm</a:t>
            </a:r>
            <a:r>
              <a:rPr lang="en-US" sz="1200" dirty="0">
                <a:effectLst/>
                <a:latin typeface="Calibri" panose="020F0502020204030204" pitchFamily="34" charset="0"/>
                <a:ea typeface="Calibri" panose="020F0502020204030204" pitchFamily="34" charset="0"/>
                <a:cs typeface="Times New Roman" panose="02020603050405020304" pitchFamily="18" charset="0"/>
              </a:rPr>
              <a:t> model problems with installation of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MITgcm</a:t>
            </a:r>
            <a:r>
              <a:rPr lang="en-US" sz="1200" dirty="0">
                <a:effectLst/>
                <a:latin typeface="Calibri" panose="020F0502020204030204" pitchFamily="34" charset="0"/>
                <a:ea typeface="Calibri" panose="020F0502020204030204" pitchFamily="34" charset="0"/>
                <a:cs typeface="Times New Roman" panose="02020603050405020304" pitchFamily="18" charset="0"/>
              </a:rPr>
              <a:t>, ECCO libraries and their dependencies and without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mpi</a:t>
            </a:r>
            <a:r>
              <a:rPr lang="en-US" sz="1200" dirty="0">
                <a:effectLst/>
                <a:latin typeface="Calibri" panose="020F0502020204030204" pitchFamily="34" charset="0"/>
                <a:ea typeface="Calibri" panose="020F0502020204030204" pitchFamily="34" charset="0"/>
                <a:cs typeface="Times New Roman" panose="02020603050405020304" pitchFamily="18" charset="0"/>
              </a:rPr>
              <a:t> libraries </a:t>
            </a:r>
          </a:p>
          <a:p>
            <a:pPr marL="45720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Configure support for these units of software on the most frequently used computing platforms, architectures, and operating systems according to CRIOS group users</a:t>
            </a:r>
          </a:p>
          <a:p>
            <a:pPr marL="45720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Document the software products in code repository and image registry and present results to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MITgcm</a:t>
            </a:r>
            <a:r>
              <a:rPr lang="en-US" sz="1200" dirty="0">
                <a:effectLst/>
                <a:latin typeface="Calibri" panose="020F0502020204030204" pitchFamily="34" charset="0"/>
                <a:ea typeface="Calibri" panose="020F0502020204030204" pitchFamily="34" charset="0"/>
                <a:cs typeface="Times New Roman" panose="02020603050405020304" pitchFamily="18" charset="0"/>
              </a:rPr>
              <a:t>-ECCO master repository managers</a:t>
            </a:r>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406A5E4B-0CAD-DE41-9697-DAE3CDD53949}" type="slidenum">
              <a:rPr lang="en-US" smtClean="0"/>
              <a:t>3</a:t>
            </a:fld>
            <a:endParaRPr lang="en-US"/>
          </a:p>
        </p:txBody>
      </p:sp>
    </p:spTree>
    <p:extLst>
      <p:ext uri="{BB962C8B-B14F-4D97-AF65-F5344CB8AC3E}">
        <p14:creationId xmlns:p14="http://schemas.microsoft.com/office/powerpoint/2010/main" val="1913934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 </a:t>
            </a:r>
          </a:p>
          <a:p>
            <a:endParaRPr lang="en-US" dirty="0"/>
          </a:p>
          <a:p>
            <a:endParaRPr lang="en-US" dirty="0"/>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The Stretch Goals then include the following </a:t>
            </a:r>
          </a:p>
          <a:p>
            <a:pPr marL="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Implement a graphical-user-interface for end users to input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MITgcm</a:t>
            </a:r>
            <a:r>
              <a:rPr lang="en-US" sz="1200" dirty="0">
                <a:effectLst/>
                <a:latin typeface="Calibri" panose="020F0502020204030204" pitchFamily="34" charset="0"/>
                <a:ea typeface="Calibri" panose="020F0502020204030204" pitchFamily="34" charset="0"/>
                <a:cs typeface="Times New Roman" panose="02020603050405020304" pitchFamily="18" charset="0"/>
              </a:rPr>
              <a:t> model problem parameters and specifications ( such as step size, spatial and temporal domain boundaries,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etc</a:t>
            </a:r>
            <a:r>
              <a:rPr lang="en-US" sz="1200" dirty="0">
                <a:effectLst/>
                <a:latin typeface="Calibri" panose="020F0502020204030204" pitchFamily="34" charset="0"/>
                <a:ea typeface="Calibri" panose="020F0502020204030204" pitchFamily="34" charset="0"/>
                <a:cs typeface="Times New Roman" panose="02020603050405020304" pitchFamily="18" charset="0"/>
              </a:rPr>
              <a:t>)  along with desired post-processing and data analysis tasks such as invoking ECCO to render data visualizations and render output on a GUI in the portable unit of software. </a:t>
            </a:r>
          </a:p>
          <a:p>
            <a:pPr marL="342900" marR="0" lvl="0" indent="-342900">
              <a:spcBef>
                <a:spcPts val="0"/>
              </a:spcBef>
              <a:spcAft>
                <a:spcPts val="0"/>
              </a:spcAft>
              <a:buFont typeface="+mj-lt"/>
              <a:buAutoNum type="arabicPeriod"/>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eriod"/>
            </a:pPr>
            <a:r>
              <a:rPr lang="en-US" sz="1200" dirty="0">
                <a:effectLst/>
                <a:latin typeface="Calibri" panose="020F0502020204030204" pitchFamily="34" charset="0"/>
                <a:ea typeface="Calibri" panose="020F0502020204030204" pitchFamily="34" charset="0"/>
                <a:cs typeface="Times New Roman" panose="02020603050405020304" pitchFamily="18" charset="0"/>
              </a:rPr>
              <a:t>Scale up support for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MITgcm</a:t>
            </a:r>
            <a:r>
              <a:rPr lang="en-US" sz="1200" dirty="0">
                <a:effectLst/>
                <a:latin typeface="Calibri" panose="020F0502020204030204" pitchFamily="34" charset="0"/>
                <a:ea typeface="Calibri" panose="020F0502020204030204" pitchFamily="34" charset="0"/>
                <a:cs typeface="Times New Roman" panose="02020603050405020304" pitchFamily="18" charset="0"/>
              </a:rPr>
              <a:t> model problems and ECCO visualization tasks to enable more computationally expensive configurations</a:t>
            </a:r>
          </a:p>
          <a:p>
            <a:pPr marL="342900" marR="0" lvl="0" indent="-342900">
              <a:spcBef>
                <a:spcPts val="0"/>
              </a:spcBef>
              <a:spcAft>
                <a:spcPts val="0"/>
              </a:spcAft>
              <a:buFont typeface="+mj-lt"/>
              <a:buAutoNum type="arabicPeriod"/>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Add support for ASTE regional domain model problems</a:t>
            </a:r>
          </a:p>
          <a:p>
            <a:pPr marL="342900" marR="0" lvl="0" indent="-342900">
              <a:spcBef>
                <a:spcPts val="0"/>
              </a:spcBef>
              <a:spcAft>
                <a:spcPts val="0"/>
              </a:spcAft>
              <a:buFont typeface="+mj-lt"/>
              <a:buAutoNum type="arabicPeriod"/>
            </a:pP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r>
              <a:rPr lang="en-US" dirty="0"/>
              <a:t>4. Scale up support for product to run on most-widely adopted computing platforms, architectures, and OS according to general purpose </a:t>
            </a:r>
            <a:r>
              <a:rPr lang="en-US" dirty="0" err="1"/>
              <a:t>MITgcm</a:t>
            </a:r>
            <a:r>
              <a:rPr lang="en-US" dirty="0"/>
              <a:t> community use.</a:t>
            </a:r>
          </a:p>
        </p:txBody>
      </p:sp>
      <p:sp>
        <p:nvSpPr>
          <p:cNvPr id="4" name="Slide Number Placeholder 3"/>
          <p:cNvSpPr>
            <a:spLocks noGrp="1"/>
          </p:cNvSpPr>
          <p:nvPr>
            <p:ph type="sldNum" sz="quarter" idx="5"/>
          </p:nvPr>
        </p:nvSpPr>
        <p:spPr/>
        <p:txBody>
          <a:bodyPr/>
          <a:lstStyle/>
          <a:p>
            <a:fld id="{406A5E4B-0CAD-DE41-9697-DAE3CDD53949}" type="slidenum">
              <a:rPr lang="en-US" smtClean="0"/>
              <a:t>4</a:t>
            </a:fld>
            <a:endParaRPr lang="en-US"/>
          </a:p>
        </p:txBody>
      </p:sp>
    </p:spTree>
    <p:extLst>
      <p:ext uri="{BB962C8B-B14F-4D97-AF65-F5344CB8AC3E}">
        <p14:creationId xmlns:p14="http://schemas.microsoft.com/office/powerpoint/2010/main" val="1010067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700A8E-B3A9-9C49-B741-F4BFD70CC559}" type="slidenum">
              <a:rPr lang="en-US" smtClean="0"/>
              <a:t>5</a:t>
            </a:fld>
            <a:endParaRPr lang="en-US"/>
          </a:p>
        </p:txBody>
      </p:sp>
    </p:spTree>
    <p:extLst>
      <p:ext uri="{BB962C8B-B14F-4D97-AF65-F5344CB8AC3E}">
        <p14:creationId xmlns:p14="http://schemas.microsoft.com/office/powerpoint/2010/main" val="1347321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 a list of systems in the product design and how they communicate with each other through a flowchart and/or bulleted list</a:t>
            </a:r>
          </a:p>
        </p:txBody>
      </p:sp>
      <p:sp>
        <p:nvSpPr>
          <p:cNvPr id="4" name="Slide Number Placeholder 3"/>
          <p:cNvSpPr>
            <a:spLocks noGrp="1"/>
          </p:cNvSpPr>
          <p:nvPr>
            <p:ph type="sldNum" sz="quarter" idx="5"/>
          </p:nvPr>
        </p:nvSpPr>
        <p:spPr/>
        <p:txBody>
          <a:bodyPr/>
          <a:lstStyle/>
          <a:p>
            <a:fld id="{16700A8E-B3A9-9C49-B741-F4BFD70CC559}" type="slidenum">
              <a:rPr lang="en-US" smtClean="0"/>
              <a:t>6</a:t>
            </a:fld>
            <a:endParaRPr lang="en-US"/>
          </a:p>
        </p:txBody>
      </p:sp>
    </p:spTree>
    <p:extLst>
      <p:ext uri="{BB962C8B-B14F-4D97-AF65-F5344CB8AC3E}">
        <p14:creationId xmlns:p14="http://schemas.microsoft.com/office/powerpoint/2010/main" val="2416609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 high-level flowchart to characterize flow of information in system in a way that is software-application-independent. Consider adding a second slide to do the same for any sub-systems in the system design such as illustrating pseudocode or algorithmic structure using class diagrams. </a:t>
            </a:r>
          </a:p>
        </p:txBody>
      </p:sp>
      <p:sp>
        <p:nvSpPr>
          <p:cNvPr id="4" name="Slide Number Placeholder 3"/>
          <p:cNvSpPr>
            <a:spLocks noGrp="1"/>
          </p:cNvSpPr>
          <p:nvPr>
            <p:ph type="sldNum" sz="quarter" idx="5"/>
          </p:nvPr>
        </p:nvSpPr>
        <p:spPr/>
        <p:txBody>
          <a:bodyPr/>
          <a:lstStyle/>
          <a:p>
            <a:fld id="{16700A8E-B3A9-9C49-B741-F4BFD70CC559}" type="slidenum">
              <a:rPr lang="en-US" smtClean="0"/>
              <a:t>7</a:t>
            </a:fld>
            <a:endParaRPr lang="en-US"/>
          </a:p>
        </p:txBody>
      </p:sp>
    </p:spTree>
    <p:extLst>
      <p:ext uri="{BB962C8B-B14F-4D97-AF65-F5344CB8AC3E}">
        <p14:creationId xmlns:p14="http://schemas.microsoft.com/office/powerpoint/2010/main" val="749747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Provide high-level flowchart to characterize flow of information in system in a way that is software-application-independent. Consider adding a second slide to do the same for any sub-systems in the system design such as illustrating pseudocode or algorithmic structure using class diagrams. </a:t>
            </a:r>
          </a:p>
          <a:p>
            <a:endParaRPr lang="en-US" dirty="0"/>
          </a:p>
        </p:txBody>
      </p:sp>
      <p:sp>
        <p:nvSpPr>
          <p:cNvPr id="4" name="Slide Number Placeholder 3"/>
          <p:cNvSpPr>
            <a:spLocks noGrp="1"/>
          </p:cNvSpPr>
          <p:nvPr>
            <p:ph type="sldNum" sz="quarter" idx="5"/>
          </p:nvPr>
        </p:nvSpPr>
        <p:spPr/>
        <p:txBody>
          <a:bodyPr/>
          <a:lstStyle/>
          <a:p>
            <a:fld id="{16700A8E-B3A9-9C49-B741-F4BFD70CC559}" type="slidenum">
              <a:rPr lang="en-US" smtClean="0"/>
              <a:t>8</a:t>
            </a:fld>
            <a:endParaRPr lang="en-US"/>
          </a:p>
        </p:txBody>
      </p:sp>
    </p:spTree>
    <p:extLst>
      <p:ext uri="{BB962C8B-B14F-4D97-AF65-F5344CB8AC3E}">
        <p14:creationId xmlns:p14="http://schemas.microsoft.com/office/powerpoint/2010/main" val="846904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Provide high-level flowchart to characterize flow of information in system in a way that is software-application-independent. Consider adding a second slide to do the same for any sub-systems in the system design such as illustrating pseudocode or algorithmic structure using class diagrams. </a:t>
            </a:r>
          </a:p>
          <a:p>
            <a:endParaRPr lang="en-US" dirty="0"/>
          </a:p>
        </p:txBody>
      </p:sp>
      <p:sp>
        <p:nvSpPr>
          <p:cNvPr id="4" name="Slide Number Placeholder 3"/>
          <p:cNvSpPr>
            <a:spLocks noGrp="1"/>
          </p:cNvSpPr>
          <p:nvPr>
            <p:ph type="sldNum" sz="quarter" idx="5"/>
          </p:nvPr>
        </p:nvSpPr>
        <p:spPr/>
        <p:txBody>
          <a:bodyPr/>
          <a:lstStyle/>
          <a:p>
            <a:fld id="{16700A8E-B3A9-9C49-B741-F4BFD70CC559}" type="slidenum">
              <a:rPr lang="en-US" smtClean="0"/>
              <a:t>9</a:t>
            </a:fld>
            <a:endParaRPr lang="en-US"/>
          </a:p>
        </p:txBody>
      </p:sp>
    </p:spTree>
    <p:extLst>
      <p:ext uri="{BB962C8B-B14F-4D97-AF65-F5344CB8AC3E}">
        <p14:creationId xmlns:p14="http://schemas.microsoft.com/office/powerpoint/2010/main" val="3028255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1F27B-3963-2D99-8271-C312AD0301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18C743-DAAD-7820-EB0C-120B889FFE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66D3F3-CE2C-4971-2B88-425D22D7B25F}"/>
              </a:ext>
            </a:extLst>
          </p:cNvPr>
          <p:cNvSpPr>
            <a:spLocks noGrp="1"/>
          </p:cNvSpPr>
          <p:nvPr>
            <p:ph type="dt" sz="half" idx="10"/>
          </p:nvPr>
        </p:nvSpPr>
        <p:spPr/>
        <p:txBody>
          <a:bodyPr/>
          <a:lstStyle/>
          <a:p>
            <a:fld id="{4F1796A8-0BD5-0C4B-8897-6556AC75F079}" type="datetimeFigureOut">
              <a:rPr lang="en-US" smtClean="0"/>
              <a:t>5/3/23</a:t>
            </a:fld>
            <a:endParaRPr lang="en-US"/>
          </a:p>
        </p:txBody>
      </p:sp>
      <p:sp>
        <p:nvSpPr>
          <p:cNvPr id="5" name="Footer Placeholder 4">
            <a:extLst>
              <a:ext uri="{FF2B5EF4-FFF2-40B4-BE49-F238E27FC236}">
                <a16:creationId xmlns:a16="http://schemas.microsoft.com/office/drawing/2014/main" id="{2C07F6D8-5300-3A64-7D13-0D3FA8EC74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904AFF-8CDB-464B-EA42-44899CAFFC98}"/>
              </a:ext>
            </a:extLst>
          </p:cNvPr>
          <p:cNvSpPr>
            <a:spLocks noGrp="1"/>
          </p:cNvSpPr>
          <p:nvPr>
            <p:ph type="sldNum" sz="quarter" idx="12"/>
          </p:nvPr>
        </p:nvSpPr>
        <p:spPr/>
        <p:txBody>
          <a:bodyPr/>
          <a:lstStyle/>
          <a:p>
            <a:fld id="{285B9A29-14F5-AA4C-A198-0AE7CAFA37E1}" type="slidenum">
              <a:rPr lang="en-US" smtClean="0"/>
              <a:t>‹#›</a:t>
            </a:fld>
            <a:endParaRPr lang="en-US"/>
          </a:p>
        </p:txBody>
      </p:sp>
    </p:spTree>
    <p:extLst>
      <p:ext uri="{BB962C8B-B14F-4D97-AF65-F5344CB8AC3E}">
        <p14:creationId xmlns:p14="http://schemas.microsoft.com/office/powerpoint/2010/main" val="298785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EF88E-E030-13A6-2788-6EE37E3256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C0BE68-51A7-9C2E-BE32-E23D45D1D9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E84C52-BBF7-1C5E-63C6-D5D34FBFCBFC}"/>
              </a:ext>
            </a:extLst>
          </p:cNvPr>
          <p:cNvSpPr>
            <a:spLocks noGrp="1"/>
          </p:cNvSpPr>
          <p:nvPr>
            <p:ph type="dt" sz="half" idx="10"/>
          </p:nvPr>
        </p:nvSpPr>
        <p:spPr/>
        <p:txBody>
          <a:bodyPr/>
          <a:lstStyle/>
          <a:p>
            <a:fld id="{4F1796A8-0BD5-0C4B-8897-6556AC75F079}" type="datetimeFigureOut">
              <a:rPr lang="en-US" smtClean="0"/>
              <a:t>5/3/23</a:t>
            </a:fld>
            <a:endParaRPr lang="en-US"/>
          </a:p>
        </p:txBody>
      </p:sp>
      <p:sp>
        <p:nvSpPr>
          <p:cNvPr id="5" name="Footer Placeholder 4">
            <a:extLst>
              <a:ext uri="{FF2B5EF4-FFF2-40B4-BE49-F238E27FC236}">
                <a16:creationId xmlns:a16="http://schemas.microsoft.com/office/drawing/2014/main" id="{541051D8-DACC-4C16-3501-9F43F9B55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2ADE11-8609-D7A2-18D1-8D7F79E4F79F}"/>
              </a:ext>
            </a:extLst>
          </p:cNvPr>
          <p:cNvSpPr>
            <a:spLocks noGrp="1"/>
          </p:cNvSpPr>
          <p:nvPr>
            <p:ph type="sldNum" sz="quarter" idx="12"/>
          </p:nvPr>
        </p:nvSpPr>
        <p:spPr/>
        <p:txBody>
          <a:bodyPr/>
          <a:lstStyle/>
          <a:p>
            <a:fld id="{285B9A29-14F5-AA4C-A198-0AE7CAFA37E1}" type="slidenum">
              <a:rPr lang="en-US" smtClean="0"/>
              <a:t>‹#›</a:t>
            </a:fld>
            <a:endParaRPr lang="en-US"/>
          </a:p>
        </p:txBody>
      </p:sp>
    </p:spTree>
    <p:extLst>
      <p:ext uri="{BB962C8B-B14F-4D97-AF65-F5344CB8AC3E}">
        <p14:creationId xmlns:p14="http://schemas.microsoft.com/office/powerpoint/2010/main" val="384022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2B2B3F-0AAE-E162-3108-ADA1E3BCC8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762021-F328-82E5-D19B-4316AD0827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D8A0BB-75B8-420D-BBE8-A572747D62CB}"/>
              </a:ext>
            </a:extLst>
          </p:cNvPr>
          <p:cNvSpPr>
            <a:spLocks noGrp="1"/>
          </p:cNvSpPr>
          <p:nvPr>
            <p:ph type="dt" sz="half" idx="10"/>
          </p:nvPr>
        </p:nvSpPr>
        <p:spPr/>
        <p:txBody>
          <a:bodyPr/>
          <a:lstStyle/>
          <a:p>
            <a:fld id="{4F1796A8-0BD5-0C4B-8897-6556AC75F079}" type="datetimeFigureOut">
              <a:rPr lang="en-US" smtClean="0"/>
              <a:t>5/3/23</a:t>
            </a:fld>
            <a:endParaRPr lang="en-US"/>
          </a:p>
        </p:txBody>
      </p:sp>
      <p:sp>
        <p:nvSpPr>
          <p:cNvPr id="5" name="Footer Placeholder 4">
            <a:extLst>
              <a:ext uri="{FF2B5EF4-FFF2-40B4-BE49-F238E27FC236}">
                <a16:creationId xmlns:a16="http://schemas.microsoft.com/office/drawing/2014/main" id="{CCB14CD2-2FB7-DCB6-3932-87851A2CB3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D91528-6E6F-F029-9AFD-73389ED85754}"/>
              </a:ext>
            </a:extLst>
          </p:cNvPr>
          <p:cNvSpPr>
            <a:spLocks noGrp="1"/>
          </p:cNvSpPr>
          <p:nvPr>
            <p:ph type="sldNum" sz="quarter" idx="12"/>
          </p:nvPr>
        </p:nvSpPr>
        <p:spPr/>
        <p:txBody>
          <a:bodyPr/>
          <a:lstStyle/>
          <a:p>
            <a:fld id="{285B9A29-14F5-AA4C-A198-0AE7CAFA37E1}" type="slidenum">
              <a:rPr lang="en-US" smtClean="0"/>
              <a:t>‹#›</a:t>
            </a:fld>
            <a:endParaRPr lang="en-US"/>
          </a:p>
        </p:txBody>
      </p:sp>
    </p:spTree>
    <p:extLst>
      <p:ext uri="{BB962C8B-B14F-4D97-AF65-F5344CB8AC3E}">
        <p14:creationId xmlns:p14="http://schemas.microsoft.com/office/powerpoint/2010/main" val="410133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80C24-22D8-92C0-0A62-EC3C1C2B84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B737DB-D6EA-9669-7430-7F66A83BCD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7BC13F-86D6-C91A-919D-8B84A6282AE2}"/>
              </a:ext>
            </a:extLst>
          </p:cNvPr>
          <p:cNvSpPr>
            <a:spLocks noGrp="1"/>
          </p:cNvSpPr>
          <p:nvPr>
            <p:ph type="dt" sz="half" idx="10"/>
          </p:nvPr>
        </p:nvSpPr>
        <p:spPr/>
        <p:txBody>
          <a:bodyPr/>
          <a:lstStyle/>
          <a:p>
            <a:fld id="{4F1796A8-0BD5-0C4B-8897-6556AC75F079}" type="datetimeFigureOut">
              <a:rPr lang="en-US" smtClean="0"/>
              <a:t>5/3/23</a:t>
            </a:fld>
            <a:endParaRPr lang="en-US"/>
          </a:p>
        </p:txBody>
      </p:sp>
      <p:sp>
        <p:nvSpPr>
          <p:cNvPr id="5" name="Footer Placeholder 4">
            <a:extLst>
              <a:ext uri="{FF2B5EF4-FFF2-40B4-BE49-F238E27FC236}">
                <a16:creationId xmlns:a16="http://schemas.microsoft.com/office/drawing/2014/main" id="{0B0B760E-3166-C181-7462-FCB8852CCB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4120AF-C390-F97A-67D9-BDB048463C9C}"/>
              </a:ext>
            </a:extLst>
          </p:cNvPr>
          <p:cNvSpPr>
            <a:spLocks noGrp="1"/>
          </p:cNvSpPr>
          <p:nvPr>
            <p:ph type="sldNum" sz="quarter" idx="12"/>
          </p:nvPr>
        </p:nvSpPr>
        <p:spPr/>
        <p:txBody>
          <a:bodyPr/>
          <a:lstStyle/>
          <a:p>
            <a:fld id="{285B9A29-14F5-AA4C-A198-0AE7CAFA37E1}" type="slidenum">
              <a:rPr lang="en-US" smtClean="0"/>
              <a:t>‹#›</a:t>
            </a:fld>
            <a:endParaRPr lang="en-US"/>
          </a:p>
        </p:txBody>
      </p:sp>
    </p:spTree>
    <p:extLst>
      <p:ext uri="{BB962C8B-B14F-4D97-AF65-F5344CB8AC3E}">
        <p14:creationId xmlns:p14="http://schemas.microsoft.com/office/powerpoint/2010/main" val="2255380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B18CA-6D32-8D1D-FF4B-1458BA4345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57FE69-0E12-CF78-202E-6BF53E7094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AD2C37-EA89-4438-CDB4-52695A05DDD7}"/>
              </a:ext>
            </a:extLst>
          </p:cNvPr>
          <p:cNvSpPr>
            <a:spLocks noGrp="1"/>
          </p:cNvSpPr>
          <p:nvPr>
            <p:ph type="dt" sz="half" idx="10"/>
          </p:nvPr>
        </p:nvSpPr>
        <p:spPr/>
        <p:txBody>
          <a:bodyPr/>
          <a:lstStyle/>
          <a:p>
            <a:fld id="{4F1796A8-0BD5-0C4B-8897-6556AC75F079}" type="datetimeFigureOut">
              <a:rPr lang="en-US" smtClean="0"/>
              <a:t>5/3/23</a:t>
            </a:fld>
            <a:endParaRPr lang="en-US"/>
          </a:p>
        </p:txBody>
      </p:sp>
      <p:sp>
        <p:nvSpPr>
          <p:cNvPr id="5" name="Footer Placeholder 4">
            <a:extLst>
              <a:ext uri="{FF2B5EF4-FFF2-40B4-BE49-F238E27FC236}">
                <a16:creationId xmlns:a16="http://schemas.microsoft.com/office/drawing/2014/main" id="{B24D7853-DE9A-C26E-6226-19E9A53F59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AEAE8B-C6B2-3BFD-63F5-1FBCC8FA346B}"/>
              </a:ext>
            </a:extLst>
          </p:cNvPr>
          <p:cNvSpPr>
            <a:spLocks noGrp="1"/>
          </p:cNvSpPr>
          <p:nvPr>
            <p:ph type="sldNum" sz="quarter" idx="12"/>
          </p:nvPr>
        </p:nvSpPr>
        <p:spPr/>
        <p:txBody>
          <a:bodyPr/>
          <a:lstStyle/>
          <a:p>
            <a:fld id="{285B9A29-14F5-AA4C-A198-0AE7CAFA37E1}" type="slidenum">
              <a:rPr lang="en-US" smtClean="0"/>
              <a:t>‹#›</a:t>
            </a:fld>
            <a:endParaRPr lang="en-US"/>
          </a:p>
        </p:txBody>
      </p:sp>
    </p:spTree>
    <p:extLst>
      <p:ext uri="{BB962C8B-B14F-4D97-AF65-F5344CB8AC3E}">
        <p14:creationId xmlns:p14="http://schemas.microsoft.com/office/powerpoint/2010/main" val="2707089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2C400-61CF-20FC-2C3B-252014D820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51E2D6-CBDC-EA5D-ADA1-89D09870AD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27FC20-7F72-70A1-CAF5-76FD87B89D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12F67B-7377-D2F7-3DB8-12422B9710B3}"/>
              </a:ext>
            </a:extLst>
          </p:cNvPr>
          <p:cNvSpPr>
            <a:spLocks noGrp="1"/>
          </p:cNvSpPr>
          <p:nvPr>
            <p:ph type="dt" sz="half" idx="10"/>
          </p:nvPr>
        </p:nvSpPr>
        <p:spPr/>
        <p:txBody>
          <a:bodyPr/>
          <a:lstStyle/>
          <a:p>
            <a:fld id="{4F1796A8-0BD5-0C4B-8897-6556AC75F079}" type="datetimeFigureOut">
              <a:rPr lang="en-US" smtClean="0"/>
              <a:t>5/3/23</a:t>
            </a:fld>
            <a:endParaRPr lang="en-US"/>
          </a:p>
        </p:txBody>
      </p:sp>
      <p:sp>
        <p:nvSpPr>
          <p:cNvPr id="6" name="Footer Placeholder 5">
            <a:extLst>
              <a:ext uri="{FF2B5EF4-FFF2-40B4-BE49-F238E27FC236}">
                <a16:creationId xmlns:a16="http://schemas.microsoft.com/office/drawing/2014/main" id="{9262C65B-F981-E7A0-D7B5-783267658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C4CAB3-0D45-0BEA-90BA-4DF4E0E7FB09}"/>
              </a:ext>
            </a:extLst>
          </p:cNvPr>
          <p:cNvSpPr>
            <a:spLocks noGrp="1"/>
          </p:cNvSpPr>
          <p:nvPr>
            <p:ph type="sldNum" sz="quarter" idx="12"/>
          </p:nvPr>
        </p:nvSpPr>
        <p:spPr/>
        <p:txBody>
          <a:bodyPr/>
          <a:lstStyle/>
          <a:p>
            <a:fld id="{285B9A29-14F5-AA4C-A198-0AE7CAFA37E1}" type="slidenum">
              <a:rPr lang="en-US" smtClean="0"/>
              <a:t>‹#›</a:t>
            </a:fld>
            <a:endParaRPr lang="en-US"/>
          </a:p>
        </p:txBody>
      </p:sp>
    </p:spTree>
    <p:extLst>
      <p:ext uri="{BB962C8B-B14F-4D97-AF65-F5344CB8AC3E}">
        <p14:creationId xmlns:p14="http://schemas.microsoft.com/office/powerpoint/2010/main" val="4275831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FD2B0-86A4-04B5-D904-943C19BEC0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DED3B5-9FF6-D8AD-DB9F-31225FA6BB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380592-F406-FED5-AC57-8CB71F88DC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C31E4F-9CAF-BB2E-6CDC-F516AB8EEF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1F5245-2C6B-6F45-9FC4-1F6A43A0FA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503B88-5608-A9C4-89F5-0664839F4A15}"/>
              </a:ext>
            </a:extLst>
          </p:cNvPr>
          <p:cNvSpPr>
            <a:spLocks noGrp="1"/>
          </p:cNvSpPr>
          <p:nvPr>
            <p:ph type="dt" sz="half" idx="10"/>
          </p:nvPr>
        </p:nvSpPr>
        <p:spPr/>
        <p:txBody>
          <a:bodyPr/>
          <a:lstStyle/>
          <a:p>
            <a:fld id="{4F1796A8-0BD5-0C4B-8897-6556AC75F079}" type="datetimeFigureOut">
              <a:rPr lang="en-US" smtClean="0"/>
              <a:t>5/3/23</a:t>
            </a:fld>
            <a:endParaRPr lang="en-US"/>
          </a:p>
        </p:txBody>
      </p:sp>
      <p:sp>
        <p:nvSpPr>
          <p:cNvPr id="8" name="Footer Placeholder 7">
            <a:extLst>
              <a:ext uri="{FF2B5EF4-FFF2-40B4-BE49-F238E27FC236}">
                <a16:creationId xmlns:a16="http://schemas.microsoft.com/office/drawing/2014/main" id="{0C3D916D-6DC7-1A04-341F-E510159863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36C087-1D69-2D2F-47DD-133E3E14DD24}"/>
              </a:ext>
            </a:extLst>
          </p:cNvPr>
          <p:cNvSpPr>
            <a:spLocks noGrp="1"/>
          </p:cNvSpPr>
          <p:nvPr>
            <p:ph type="sldNum" sz="quarter" idx="12"/>
          </p:nvPr>
        </p:nvSpPr>
        <p:spPr/>
        <p:txBody>
          <a:bodyPr/>
          <a:lstStyle/>
          <a:p>
            <a:fld id="{285B9A29-14F5-AA4C-A198-0AE7CAFA37E1}" type="slidenum">
              <a:rPr lang="en-US" smtClean="0"/>
              <a:t>‹#›</a:t>
            </a:fld>
            <a:endParaRPr lang="en-US"/>
          </a:p>
        </p:txBody>
      </p:sp>
    </p:spTree>
    <p:extLst>
      <p:ext uri="{BB962C8B-B14F-4D97-AF65-F5344CB8AC3E}">
        <p14:creationId xmlns:p14="http://schemas.microsoft.com/office/powerpoint/2010/main" val="1469529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4C6E6-ED9D-A75F-5386-1C9EC440E6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CDE7F7-EECB-A749-E469-7FD9A0C6E372}"/>
              </a:ext>
            </a:extLst>
          </p:cNvPr>
          <p:cNvSpPr>
            <a:spLocks noGrp="1"/>
          </p:cNvSpPr>
          <p:nvPr>
            <p:ph type="dt" sz="half" idx="10"/>
          </p:nvPr>
        </p:nvSpPr>
        <p:spPr/>
        <p:txBody>
          <a:bodyPr/>
          <a:lstStyle/>
          <a:p>
            <a:fld id="{4F1796A8-0BD5-0C4B-8897-6556AC75F079}" type="datetimeFigureOut">
              <a:rPr lang="en-US" smtClean="0"/>
              <a:t>5/3/23</a:t>
            </a:fld>
            <a:endParaRPr lang="en-US"/>
          </a:p>
        </p:txBody>
      </p:sp>
      <p:sp>
        <p:nvSpPr>
          <p:cNvPr id="4" name="Footer Placeholder 3">
            <a:extLst>
              <a:ext uri="{FF2B5EF4-FFF2-40B4-BE49-F238E27FC236}">
                <a16:creationId xmlns:a16="http://schemas.microsoft.com/office/drawing/2014/main" id="{AAD0DAE8-6591-4FC5-0127-D75B4F53AE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66104D-CEDE-951A-1E4B-E425DC89DCAC}"/>
              </a:ext>
            </a:extLst>
          </p:cNvPr>
          <p:cNvSpPr>
            <a:spLocks noGrp="1"/>
          </p:cNvSpPr>
          <p:nvPr>
            <p:ph type="sldNum" sz="quarter" idx="12"/>
          </p:nvPr>
        </p:nvSpPr>
        <p:spPr/>
        <p:txBody>
          <a:bodyPr/>
          <a:lstStyle/>
          <a:p>
            <a:fld id="{285B9A29-14F5-AA4C-A198-0AE7CAFA37E1}" type="slidenum">
              <a:rPr lang="en-US" smtClean="0"/>
              <a:t>‹#›</a:t>
            </a:fld>
            <a:endParaRPr lang="en-US"/>
          </a:p>
        </p:txBody>
      </p:sp>
    </p:spTree>
    <p:extLst>
      <p:ext uri="{BB962C8B-B14F-4D97-AF65-F5344CB8AC3E}">
        <p14:creationId xmlns:p14="http://schemas.microsoft.com/office/powerpoint/2010/main" val="3537775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DC593E-5415-531F-F0B6-EACD1E3DE243}"/>
              </a:ext>
            </a:extLst>
          </p:cNvPr>
          <p:cNvSpPr>
            <a:spLocks noGrp="1"/>
          </p:cNvSpPr>
          <p:nvPr>
            <p:ph type="dt" sz="half" idx="10"/>
          </p:nvPr>
        </p:nvSpPr>
        <p:spPr/>
        <p:txBody>
          <a:bodyPr/>
          <a:lstStyle/>
          <a:p>
            <a:fld id="{4F1796A8-0BD5-0C4B-8897-6556AC75F079}" type="datetimeFigureOut">
              <a:rPr lang="en-US" smtClean="0"/>
              <a:t>5/3/23</a:t>
            </a:fld>
            <a:endParaRPr lang="en-US"/>
          </a:p>
        </p:txBody>
      </p:sp>
      <p:sp>
        <p:nvSpPr>
          <p:cNvPr id="3" name="Footer Placeholder 2">
            <a:extLst>
              <a:ext uri="{FF2B5EF4-FFF2-40B4-BE49-F238E27FC236}">
                <a16:creationId xmlns:a16="http://schemas.microsoft.com/office/drawing/2014/main" id="{2D80E6BB-46D3-A9F9-F394-DE4F1C9A83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10BAED-83A3-0C6D-4476-D441F299580B}"/>
              </a:ext>
            </a:extLst>
          </p:cNvPr>
          <p:cNvSpPr>
            <a:spLocks noGrp="1"/>
          </p:cNvSpPr>
          <p:nvPr>
            <p:ph type="sldNum" sz="quarter" idx="12"/>
          </p:nvPr>
        </p:nvSpPr>
        <p:spPr/>
        <p:txBody>
          <a:bodyPr/>
          <a:lstStyle/>
          <a:p>
            <a:fld id="{285B9A29-14F5-AA4C-A198-0AE7CAFA37E1}" type="slidenum">
              <a:rPr lang="en-US" smtClean="0"/>
              <a:t>‹#›</a:t>
            </a:fld>
            <a:endParaRPr lang="en-US"/>
          </a:p>
        </p:txBody>
      </p:sp>
    </p:spTree>
    <p:extLst>
      <p:ext uri="{BB962C8B-B14F-4D97-AF65-F5344CB8AC3E}">
        <p14:creationId xmlns:p14="http://schemas.microsoft.com/office/powerpoint/2010/main" val="1085186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F069-0810-EB0B-3E90-E95F1C9E53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B11585-733F-89A2-F961-A16F6A08B1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CF40D1-C36D-5AED-2D3C-834733F7CE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E6710E-9136-CFF2-18FB-F9EE454ECBF4}"/>
              </a:ext>
            </a:extLst>
          </p:cNvPr>
          <p:cNvSpPr>
            <a:spLocks noGrp="1"/>
          </p:cNvSpPr>
          <p:nvPr>
            <p:ph type="dt" sz="half" idx="10"/>
          </p:nvPr>
        </p:nvSpPr>
        <p:spPr/>
        <p:txBody>
          <a:bodyPr/>
          <a:lstStyle/>
          <a:p>
            <a:fld id="{4F1796A8-0BD5-0C4B-8897-6556AC75F079}" type="datetimeFigureOut">
              <a:rPr lang="en-US" smtClean="0"/>
              <a:t>5/3/23</a:t>
            </a:fld>
            <a:endParaRPr lang="en-US"/>
          </a:p>
        </p:txBody>
      </p:sp>
      <p:sp>
        <p:nvSpPr>
          <p:cNvPr id="6" name="Footer Placeholder 5">
            <a:extLst>
              <a:ext uri="{FF2B5EF4-FFF2-40B4-BE49-F238E27FC236}">
                <a16:creationId xmlns:a16="http://schemas.microsoft.com/office/drawing/2014/main" id="{28330FE5-C8AF-27B1-1E93-6F27FD7E9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19548E-B4E6-3CE7-A843-553457E3C6AC}"/>
              </a:ext>
            </a:extLst>
          </p:cNvPr>
          <p:cNvSpPr>
            <a:spLocks noGrp="1"/>
          </p:cNvSpPr>
          <p:nvPr>
            <p:ph type="sldNum" sz="quarter" idx="12"/>
          </p:nvPr>
        </p:nvSpPr>
        <p:spPr/>
        <p:txBody>
          <a:bodyPr/>
          <a:lstStyle/>
          <a:p>
            <a:fld id="{285B9A29-14F5-AA4C-A198-0AE7CAFA37E1}" type="slidenum">
              <a:rPr lang="en-US" smtClean="0"/>
              <a:t>‹#›</a:t>
            </a:fld>
            <a:endParaRPr lang="en-US"/>
          </a:p>
        </p:txBody>
      </p:sp>
    </p:spTree>
    <p:extLst>
      <p:ext uri="{BB962C8B-B14F-4D97-AF65-F5344CB8AC3E}">
        <p14:creationId xmlns:p14="http://schemas.microsoft.com/office/powerpoint/2010/main" val="3680741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4C09F-C16F-4799-8D59-4346C5DA70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5CE43E-EC90-CCCF-85F4-BBA26D1112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E34B21-1B8A-9E34-063A-9E98CB7215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56C8A8-FDD4-1E28-5580-25E3E1CD42BC}"/>
              </a:ext>
            </a:extLst>
          </p:cNvPr>
          <p:cNvSpPr>
            <a:spLocks noGrp="1"/>
          </p:cNvSpPr>
          <p:nvPr>
            <p:ph type="dt" sz="half" idx="10"/>
          </p:nvPr>
        </p:nvSpPr>
        <p:spPr/>
        <p:txBody>
          <a:bodyPr/>
          <a:lstStyle/>
          <a:p>
            <a:fld id="{4F1796A8-0BD5-0C4B-8897-6556AC75F079}" type="datetimeFigureOut">
              <a:rPr lang="en-US" smtClean="0"/>
              <a:t>5/3/23</a:t>
            </a:fld>
            <a:endParaRPr lang="en-US"/>
          </a:p>
        </p:txBody>
      </p:sp>
      <p:sp>
        <p:nvSpPr>
          <p:cNvPr id="6" name="Footer Placeholder 5">
            <a:extLst>
              <a:ext uri="{FF2B5EF4-FFF2-40B4-BE49-F238E27FC236}">
                <a16:creationId xmlns:a16="http://schemas.microsoft.com/office/drawing/2014/main" id="{C0993082-3214-6556-0505-3ECB4646E4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24E9B7-1066-7760-75C1-88EDDFF47A28}"/>
              </a:ext>
            </a:extLst>
          </p:cNvPr>
          <p:cNvSpPr>
            <a:spLocks noGrp="1"/>
          </p:cNvSpPr>
          <p:nvPr>
            <p:ph type="sldNum" sz="quarter" idx="12"/>
          </p:nvPr>
        </p:nvSpPr>
        <p:spPr/>
        <p:txBody>
          <a:bodyPr/>
          <a:lstStyle/>
          <a:p>
            <a:fld id="{285B9A29-14F5-AA4C-A198-0AE7CAFA37E1}" type="slidenum">
              <a:rPr lang="en-US" smtClean="0"/>
              <a:t>‹#›</a:t>
            </a:fld>
            <a:endParaRPr lang="en-US"/>
          </a:p>
        </p:txBody>
      </p:sp>
    </p:spTree>
    <p:extLst>
      <p:ext uri="{BB962C8B-B14F-4D97-AF65-F5344CB8AC3E}">
        <p14:creationId xmlns:p14="http://schemas.microsoft.com/office/powerpoint/2010/main" val="624525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E88C3D-736E-C52C-2C75-39FE2B1815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E15F79-0360-E6C2-DF16-1AECAA5A25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FC0077-FB11-8187-B913-4629C196FA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1796A8-0BD5-0C4B-8897-6556AC75F079}" type="datetimeFigureOut">
              <a:rPr lang="en-US" smtClean="0"/>
              <a:t>5/3/23</a:t>
            </a:fld>
            <a:endParaRPr lang="en-US"/>
          </a:p>
        </p:txBody>
      </p:sp>
      <p:sp>
        <p:nvSpPr>
          <p:cNvPr id="5" name="Footer Placeholder 4">
            <a:extLst>
              <a:ext uri="{FF2B5EF4-FFF2-40B4-BE49-F238E27FC236}">
                <a16:creationId xmlns:a16="http://schemas.microsoft.com/office/drawing/2014/main" id="{6823D34F-D0D1-706E-76C4-472DA03F80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4B4DED-EB6B-1989-F443-CB69E37D56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5B9A29-14F5-AA4C-A198-0AE7CAFA37E1}" type="slidenum">
              <a:rPr lang="en-US" smtClean="0"/>
              <a:t>‹#›</a:t>
            </a:fld>
            <a:endParaRPr lang="en-US"/>
          </a:p>
        </p:txBody>
      </p:sp>
    </p:spTree>
    <p:extLst>
      <p:ext uri="{BB962C8B-B14F-4D97-AF65-F5344CB8AC3E}">
        <p14:creationId xmlns:p14="http://schemas.microsoft.com/office/powerpoint/2010/main" val="351997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ody of water with blue sky and clouds&#10;&#10;Description automatically generated with low confidence">
            <a:extLst>
              <a:ext uri="{FF2B5EF4-FFF2-40B4-BE49-F238E27FC236}">
                <a16:creationId xmlns:a16="http://schemas.microsoft.com/office/drawing/2014/main" id="{5085BC34-0CCC-89E4-51CB-196B22380D31}"/>
              </a:ext>
            </a:extLst>
          </p:cNvPr>
          <p:cNvPicPr>
            <a:picLocks noChangeAspect="1"/>
          </p:cNvPicPr>
          <p:nvPr/>
        </p:nvPicPr>
        <p:blipFill rotWithShape="1">
          <a:blip r:embed="rId3"/>
          <a:srcRect b="15730"/>
          <a:stretch/>
        </p:blipFill>
        <p:spPr>
          <a:xfrm>
            <a:off x="-3047" y="10"/>
            <a:ext cx="12191999" cy="6857990"/>
          </a:xfrm>
          <a:prstGeom prst="rect">
            <a:avLst/>
          </a:prstGeom>
        </p:spPr>
      </p:pic>
      <p:sp>
        <p:nvSpPr>
          <p:cNvPr id="4" name="Title 3">
            <a:extLst>
              <a:ext uri="{FF2B5EF4-FFF2-40B4-BE49-F238E27FC236}">
                <a16:creationId xmlns:a16="http://schemas.microsoft.com/office/drawing/2014/main" id="{02E3F76E-571C-7989-370D-FED5429C8BA9}"/>
              </a:ext>
            </a:extLst>
          </p:cNvPr>
          <p:cNvSpPr>
            <a:spLocks noGrp="1"/>
          </p:cNvSpPr>
          <p:nvPr>
            <p:ph type="ctrTitle"/>
          </p:nvPr>
        </p:nvSpPr>
        <p:spPr>
          <a:xfrm>
            <a:off x="1063752" y="2138267"/>
            <a:ext cx="10058400" cy="1219411"/>
          </a:xfrm>
          <a:effectLst>
            <a:outerShdw blurRad="50800" dist="38100" dir="2700000" algn="tl" rotWithShape="0">
              <a:prstClr val="black">
                <a:alpha val="40000"/>
              </a:prstClr>
            </a:outerShdw>
          </a:effectLst>
        </p:spPr>
        <p:txBody>
          <a:bodyPr>
            <a:normAutofit fontScale="90000"/>
          </a:bodyPr>
          <a:lstStyle/>
          <a:p>
            <a:r>
              <a:rPr lang="en-US" sz="5200" dirty="0" err="1">
                <a:solidFill>
                  <a:srgbClr val="FFFFFF"/>
                </a:solidFill>
              </a:rPr>
              <a:t>MITgcm</a:t>
            </a:r>
            <a:r>
              <a:rPr lang="en-US" sz="5200" dirty="0">
                <a:solidFill>
                  <a:srgbClr val="FFFFFF"/>
                </a:solidFill>
              </a:rPr>
              <a:t>-Docker Project: Product Design Overview</a:t>
            </a:r>
          </a:p>
        </p:txBody>
      </p:sp>
      <p:sp>
        <p:nvSpPr>
          <p:cNvPr id="5" name="Subtitle 4">
            <a:extLst>
              <a:ext uri="{FF2B5EF4-FFF2-40B4-BE49-F238E27FC236}">
                <a16:creationId xmlns:a16="http://schemas.microsoft.com/office/drawing/2014/main" id="{5A51BF3F-73CE-8E52-AEE5-CC164D57B9E1}"/>
              </a:ext>
            </a:extLst>
          </p:cNvPr>
          <p:cNvSpPr>
            <a:spLocks noGrp="1"/>
          </p:cNvSpPr>
          <p:nvPr>
            <p:ph type="subTitle" idx="1"/>
          </p:nvPr>
        </p:nvSpPr>
        <p:spPr>
          <a:xfrm>
            <a:off x="1063752" y="5495934"/>
            <a:ext cx="10058400" cy="1282707"/>
          </a:xfrm>
          <a:effectLst>
            <a:outerShdw blurRad="50800" dist="38100" dir="2700000" algn="tl" rotWithShape="0">
              <a:prstClr val="black">
                <a:alpha val="40000"/>
              </a:prstClr>
            </a:outerShdw>
          </a:effectLst>
        </p:spPr>
        <p:txBody>
          <a:bodyPr>
            <a:normAutofit/>
          </a:bodyPr>
          <a:lstStyle/>
          <a:p>
            <a:r>
              <a:rPr lang="en-US" dirty="0">
                <a:solidFill>
                  <a:srgbClr val="FFFFFF"/>
                </a:solidFill>
              </a:rPr>
              <a:t>By: Justin Campbell</a:t>
            </a:r>
          </a:p>
        </p:txBody>
      </p:sp>
    </p:spTree>
    <p:extLst>
      <p:ext uri="{BB962C8B-B14F-4D97-AF65-F5344CB8AC3E}">
        <p14:creationId xmlns:p14="http://schemas.microsoft.com/office/powerpoint/2010/main" val="3004535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70323-4060-4768-8070-5B5619176936}"/>
              </a:ext>
            </a:extLst>
          </p:cNvPr>
          <p:cNvSpPr>
            <a:spLocks noGrp="1"/>
          </p:cNvSpPr>
          <p:nvPr>
            <p:ph type="title"/>
          </p:nvPr>
        </p:nvSpPr>
        <p:spPr/>
        <p:txBody>
          <a:bodyPr/>
          <a:lstStyle/>
          <a:p>
            <a:r>
              <a:rPr lang="en-US" dirty="0"/>
              <a:t>Top-Down Product Overview</a:t>
            </a:r>
          </a:p>
        </p:txBody>
      </p:sp>
      <p:sp>
        <p:nvSpPr>
          <p:cNvPr id="3" name="Content Placeholder 2">
            <a:extLst>
              <a:ext uri="{FF2B5EF4-FFF2-40B4-BE49-F238E27FC236}">
                <a16:creationId xmlns:a16="http://schemas.microsoft.com/office/drawing/2014/main" id="{432D0A2A-4D75-823A-E0AE-BF7BFFD5333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53226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748D03-7FB0-516E-DCC3-DBFD7C2DF205}"/>
              </a:ext>
            </a:extLst>
          </p:cNvPr>
          <p:cNvSpPr>
            <a:spLocks noGrp="1"/>
          </p:cNvSpPr>
          <p:nvPr>
            <p:ph type="title"/>
          </p:nvPr>
        </p:nvSpPr>
        <p:spPr>
          <a:xfrm>
            <a:off x="838198" y="1"/>
            <a:ext cx="10515600" cy="733246"/>
          </a:xfrm>
        </p:spPr>
        <p:txBody>
          <a:bodyPr/>
          <a:lstStyle/>
          <a:p>
            <a:pPr algn="ctr"/>
            <a:r>
              <a:rPr lang="en-US" dirty="0"/>
              <a:t>Next Steps</a:t>
            </a:r>
          </a:p>
        </p:txBody>
      </p:sp>
      <p:pic>
        <p:nvPicPr>
          <p:cNvPr id="20" name="Content Placeholder 4" descr="A body of water with blue sky and clouds&#10;&#10;Description automatically generated with low confidence">
            <a:extLst>
              <a:ext uri="{FF2B5EF4-FFF2-40B4-BE49-F238E27FC236}">
                <a16:creationId xmlns:a16="http://schemas.microsoft.com/office/drawing/2014/main" id="{1758AB50-27A2-F679-EA0A-9A6B42A7786A}"/>
              </a:ext>
            </a:extLst>
          </p:cNvPr>
          <p:cNvPicPr>
            <a:picLocks noChangeAspect="1"/>
          </p:cNvPicPr>
          <p:nvPr/>
        </p:nvPicPr>
        <p:blipFill rotWithShape="1">
          <a:blip r:embed="rId3"/>
          <a:srcRect l="55000" t="55539"/>
          <a:stretch/>
        </p:blipFill>
        <p:spPr>
          <a:xfrm>
            <a:off x="0" y="-36074"/>
            <a:ext cx="12365152" cy="6858000"/>
          </a:xfrm>
          <a:prstGeom prst="rect">
            <a:avLst/>
          </a:prstGeom>
        </p:spPr>
      </p:pic>
      <p:sp>
        <p:nvSpPr>
          <p:cNvPr id="21" name="TextBox 20">
            <a:extLst>
              <a:ext uri="{FF2B5EF4-FFF2-40B4-BE49-F238E27FC236}">
                <a16:creationId xmlns:a16="http://schemas.microsoft.com/office/drawing/2014/main" id="{97194565-9712-60A5-602B-34E3E5171064}"/>
              </a:ext>
            </a:extLst>
          </p:cNvPr>
          <p:cNvSpPr txBox="1"/>
          <p:nvPr/>
        </p:nvSpPr>
        <p:spPr>
          <a:xfrm>
            <a:off x="1" y="1109541"/>
            <a:ext cx="12191999" cy="4893647"/>
          </a:xfrm>
          <a:prstGeom prst="rect">
            <a:avLst/>
          </a:prstGeom>
          <a:noFill/>
        </p:spPr>
        <p:txBody>
          <a:bodyPr wrap="square">
            <a:spAutoFit/>
          </a:bodyPr>
          <a:lstStyle/>
          <a:p>
            <a:pPr marL="457200" indent="-457200">
              <a:buFont typeface="Arial" panose="020B0604020202020204" pitchFamily="34" charset="0"/>
              <a:buChar char="•"/>
            </a:pPr>
            <a:r>
              <a:rPr lang="en-US" sz="2400" dirty="0">
                <a:solidFill>
                  <a:schemeClr val="bg1"/>
                </a:solidFill>
              </a:rPr>
              <a:t>Finalize and document rudimentary product design and product system design schematics </a:t>
            </a:r>
          </a:p>
          <a:p>
            <a:pPr marL="457200" indent="-457200">
              <a:buFont typeface="Arial" panose="020B0604020202020204" pitchFamily="34" charset="0"/>
              <a:buChar char="•"/>
            </a:pPr>
            <a:endParaRPr lang="en-US" sz="2400" dirty="0">
              <a:solidFill>
                <a:schemeClr val="bg1"/>
              </a:solidFill>
            </a:endParaRPr>
          </a:p>
          <a:p>
            <a:endParaRPr lang="en-US" sz="2400" dirty="0">
              <a:solidFill>
                <a:schemeClr val="bg1"/>
              </a:solidFill>
            </a:endParaRPr>
          </a:p>
          <a:p>
            <a:pPr marL="457200" indent="-457200">
              <a:buFont typeface="Arial" panose="020B0604020202020204" pitchFamily="34" charset="0"/>
              <a:buChar char="•"/>
            </a:pPr>
            <a:r>
              <a:rPr lang="en-US" sz="2400" dirty="0">
                <a:solidFill>
                  <a:schemeClr val="bg1"/>
                </a:solidFill>
              </a:rPr>
              <a:t>Develop preliminary designs by implementing product and system designs into platform-specific architectures</a:t>
            </a:r>
          </a:p>
          <a:p>
            <a:endParaRPr lang="en-US" sz="2400" dirty="0">
              <a:solidFill>
                <a:schemeClr val="bg1"/>
              </a:solidFill>
            </a:endParaRPr>
          </a:p>
          <a:p>
            <a:endParaRPr lang="en-US" sz="2400" dirty="0">
              <a:solidFill>
                <a:schemeClr val="bg1"/>
              </a:solidFill>
            </a:endParaRPr>
          </a:p>
          <a:p>
            <a:pPr marL="457200" indent="-457200">
              <a:buFont typeface="Arial" panose="020B0604020202020204" pitchFamily="34" charset="0"/>
              <a:buChar char="•"/>
            </a:pPr>
            <a:r>
              <a:rPr lang="en-US" sz="2400" dirty="0">
                <a:solidFill>
                  <a:schemeClr val="bg1"/>
                </a:solidFill>
              </a:rPr>
              <a:t>Test behavior of preliminary designs and use results to weigh strengths/weaknesses of designs and check designs against requirements</a:t>
            </a:r>
          </a:p>
          <a:p>
            <a:endParaRPr lang="en-US" sz="2400" dirty="0">
              <a:solidFill>
                <a:schemeClr val="bg1"/>
              </a:solidFill>
            </a:endParaRPr>
          </a:p>
          <a:p>
            <a:endParaRPr lang="en-US" sz="2400" dirty="0">
              <a:solidFill>
                <a:schemeClr val="bg1"/>
              </a:solidFill>
            </a:endParaRPr>
          </a:p>
          <a:p>
            <a:pPr marL="457200" indent="-457200">
              <a:buFont typeface="Arial" panose="020B0604020202020204" pitchFamily="34" charset="0"/>
              <a:buChar char="•"/>
            </a:pPr>
            <a:r>
              <a:rPr lang="en-US" sz="2400" dirty="0">
                <a:solidFill>
                  <a:schemeClr val="bg1"/>
                </a:solidFill>
              </a:rPr>
              <a:t>Design and implement Feasibility Tool(s) to </a:t>
            </a:r>
            <a:r>
              <a:rPr lang="en-US" sz="2400" dirty="0" err="1">
                <a:solidFill>
                  <a:schemeClr val="bg1"/>
                </a:solidFill>
              </a:rPr>
              <a:t>downselect</a:t>
            </a:r>
            <a:r>
              <a:rPr lang="en-US" sz="2400" dirty="0">
                <a:solidFill>
                  <a:schemeClr val="bg1"/>
                </a:solidFill>
              </a:rPr>
              <a:t> designs that are desirable according to requirement validation and project objectives</a:t>
            </a:r>
          </a:p>
        </p:txBody>
      </p:sp>
      <p:sp>
        <p:nvSpPr>
          <p:cNvPr id="22" name="TextBox 21">
            <a:extLst>
              <a:ext uri="{FF2B5EF4-FFF2-40B4-BE49-F238E27FC236}">
                <a16:creationId xmlns:a16="http://schemas.microsoft.com/office/drawing/2014/main" id="{D393A796-A6DC-7BA0-42EB-E38FAD3D81B0}"/>
              </a:ext>
            </a:extLst>
          </p:cNvPr>
          <p:cNvSpPr txBox="1"/>
          <p:nvPr/>
        </p:nvSpPr>
        <p:spPr>
          <a:xfrm>
            <a:off x="4536138" y="57509"/>
            <a:ext cx="3119717" cy="769441"/>
          </a:xfrm>
          <a:prstGeom prst="rect">
            <a:avLst/>
          </a:prstGeom>
          <a:noFill/>
        </p:spPr>
        <p:txBody>
          <a:bodyPr wrap="square" rtlCol="0">
            <a:spAutoFit/>
          </a:bodyPr>
          <a:lstStyle/>
          <a:p>
            <a:pPr algn="ctr"/>
            <a:r>
              <a:rPr lang="en-US" sz="4400" dirty="0">
                <a:solidFill>
                  <a:schemeClr val="bg1"/>
                </a:solidFill>
              </a:rPr>
              <a:t>Next Steps</a:t>
            </a:r>
          </a:p>
        </p:txBody>
      </p:sp>
    </p:spTree>
    <p:extLst>
      <p:ext uri="{BB962C8B-B14F-4D97-AF65-F5344CB8AC3E}">
        <p14:creationId xmlns:p14="http://schemas.microsoft.com/office/powerpoint/2010/main" val="988854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01F6F-9417-E73E-322A-3F1805B7246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ECDE87B-40E7-5A8D-6242-A426ABB4ADB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82404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ody of water with blue sky and clouds&#10;&#10;Description automatically generated with low confidence">
            <a:extLst>
              <a:ext uri="{FF2B5EF4-FFF2-40B4-BE49-F238E27FC236}">
                <a16:creationId xmlns:a16="http://schemas.microsoft.com/office/drawing/2014/main" id="{9DFA1D22-C246-5CEC-83E9-AAD5F22E552C}"/>
              </a:ext>
            </a:extLst>
          </p:cNvPr>
          <p:cNvPicPr>
            <a:picLocks noChangeAspect="1"/>
          </p:cNvPicPr>
          <p:nvPr/>
        </p:nvPicPr>
        <p:blipFill>
          <a:blip r:embed="rId3">
            <a:alphaModFix amt="50000"/>
          </a:blip>
          <a:stretch>
            <a:fillRect/>
          </a:stretch>
        </p:blipFill>
        <p:spPr>
          <a:xfrm>
            <a:off x="0" y="-639063"/>
            <a:ext cx="12192000" cy="8136127"/>
          </a:xfrm>
          <a:prstGeom prst="rect">
            <a:avLst/>
          </a:prstGeom>
        </p:spPr>
      </p:pic>
      <p:pic>
        <p:nvPicPr>
          <p:cNvPr id="7" name="Content Placeholder 6" descr="Diagram&#10;&#10;Description automatically generated">
            <a:extLst>
              <a:ext uri="{FF2B5EF4-FFF2-40B4-BE49-F238E27FC236}">
                <a16:creationId xmlns:a16="http://schemas.microsoft.com/office/drawing/2014/main" id="{63C81BCF-04DC-B798-CE15-D79B24FA5DC7}"/>
              </a:ext>
            </a:extLst>
          </p:cNvPr>
          <p:cNvPicPr>
            <a:picLocks noGrp="1" noChangeAspect="1"/>
          </p:cNvPicPr>
          <p:nvPr>
            <p:ph idx="1"/>
          </p:nvPr>
        </p:nvPicPr>
        <p:blipFill>
          <a:blip r:embed="rId4"/>
          <a:stretch>
            <a:fillRect/>
          </a:stretch>
        </p:blipFill>
        <p:spPr>
          <a:xfrm>
            <a:off x="4107219" y="0"/>
            <a:ext cx="4572547" cy="6858000"/>
          </a:xfrm>
        </p:spPr>
      </p:pic>
      <p:cxnSp>
        <p:nvCxnSpPr>
          <p:cNvPr id="9" name="Straight Connector 8">
            <a:extLst>
              <a:ext uri="{FF2B5EF4-FFF2-40B4-BE49-F238E27FC236}">
                <a16:creationId xmlns:a16="http://schemas.microsoft.com/office/drawing/2014/main" id="{0B8DF204-763D-0E25-1EF7-87FCC5D981DA}"/>
              </a:ext>
            </a:extLst>
          </p:cNvPr>
          <p:cNvCxnSpPr>
            <a:cxnSpLocks/>
          </p:cNvCxnSpPr>
          <p:nvPr/>
        </p:nvCxnSpPr>
        <p:spPr>
          <a:xfrm>
            <a:off x="4411983" y="1209822"/>
            <a:ext cx="0" cy="2106924"/>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7E7EB90-C05F-A2EE-4A57-9632CD8B5C82}"/>
              </a:ext>
            </a:extLst>
          </p:cNvPr>
          <p:cNvCxnSpPr>
            <a:cxnSpLocks/>
          </p:cNvCxnSpPr>
          <p:nvPr/>
        </p:nvCxnSpPr>
        <p:spPr>
          <a:xfrm>
            <a:off x="8481472" y="1209822"/>
            <a:ext cx="11382" cy="2106924"/>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B9E8210-14FC-F477-5392-3440BD725802}"/>
              </a:ext>
            </a:extLst>
          </p:cNvPr>
          <p:cNvCxnSpPr>
            <a:cxnSpLocks/>
          </p:cNvCxnSpPr>
          <p:nvPr/>
        </p:nvCxnSpPr>
        <p:spPr>
          <a:xfrm flipH="1">
            <a:off x="4411983" y="3316746"/>
            <a:ext cx="4069491" cy="0"/>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749AF21-1FC3-91B4-BD58-B08A41CA984B}"/>
              </a:ext>
            </a:extLst>
          </p:cNvPr>
          <p:cNvCxnSpPr>
            <a:cxnSpLocks/>
          </p:cNvCxnSpPr>
          <p:nvPr/>
        </p:nvCxnSpPr>
        <p:spPr>
          <a:xfrm>
            <a:off x="4411982" y="1209822"/>
            <a:ext cx="4069490" cy="0"/>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2246694"/>
      </p:ext>
    </p:extLst>
  </p:cSld>
  <p:clrMapOvr>
    <a:masterClrMapping/>
  </p:clrMapOvr>
  <p:timing>
    <p:tnLst>
      <p:par>
        <p:cTn id="1" dur="indefinite" restart="never" nodeType="tmRoot">
          <p:childTnLst>
            <p:seq concurrent="1">
              <p:cTn id="2" repeatCount="indefinite" restart="whenNotActive" fill="hold" evtFilter="cancelBubble" nodeType="interactiveSeq">
                <p:stCondLst>
                  <p:cond delay="indefinite"/>
                  <p:cond evt="onBegin" delay="0">
                    <p:tn val="1"/>
                  </p:cond>
                </p:stCondLst>
                <p:endSync evt="end" delay="0">
                  <p:rtn val="all"/>
                </p:endSync>
                <p:childTnLst>
                  <p:par>
                    <p:cTn id="3" fill="hold">
                      <p:stCondLst>
                        <p:cond delay="0"/>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24922 -0.33656" pathEditMode="relative" ptsTypes="AA">
                                      <p:cBhvr>
                                        <p:cTn id="6" dur="30000" fill="hold"/>
                                        <p:tgtEl>
                                          <p:spTgt spid="6"/>
                                        </p:tgtEl>
                                        <p:attrNameLst>
                                          <p:attrName>ppt_x</p:attrName>
                                          <p:attrName>ppt_y</p:attrName>
                                        </p:attrNameLst>
                                      </p:cBhvr>
                                    </p:animMotion>
                                  </p:childTnLst>
                                </p:cTn>
                              </p:par>
                              <p:par>
                                <p:cTn id="7" presetID="6" presetClass="emph" presetSubtype="0" accel="50000" decel="50000" fill="hold" nodeType="withEffect">
                                  <p:stCondLst>
                                    <p:cond delay="0"/>
                                  </p:stCondLst>
                                  <p:childTnLst>
                                    <p:animScale>
                                      <p:cBhvr>
                                        <p:cTn id="8" dur="30000" fill="hold"/>
                                        <p:tgtEl>
                                          <p:spTgt spid="6"/>
                                        </p:tgtEl>
                                      </p:cBhvr>
                                      <p:by x="150000" y="150000"/>
                                    </p:animScale>
                                  </p:childTnLst>
                                </p:cTn>
                              </p:par>
                            </p:childTnLst>
                          </p:cTn>
                        </p:par>
                        <p:par>
                          <p:cTn id="9" fill="hold">
                            <p:stCondLst>
                              <p:cond delay="30000"/>
                            </p:stCondLst>
                            <p:childTnLst>
                              <p:par>
                                <p:cTn id="10" presetID="0" presetClass="path" presetSubtype="0" accel="50000" decel="50000" fill="hold" nodeType="afterEffect">
                                  <p:stCondLst>
                                    <p:cond delay="5000"/>
                                  </p:stCondLst>
                                  <p:childTnLst>
                                    <p:animMotion origin="layout" path="M -0.24922 -0.33656 L 0.24922 0.38839" pathEditMode="relative" ptsTypes="AA">
                                      <p:cBhvr>
                                        <p:cTn id="11" dur="30000" fill="hold"/>
                                        <p:tgtEl>
                                          <p:spTgt spid="6"/>
                                        </p:tgtEl>
                                        <p:attrNameLst>
                                          <p:attrName>ppt_x</p:attrName>
                                          <p:attrName>ppt_y</p:attrName>
                                        </p:attrNameLst>
                                      </p:cBhvr>
                                    </p:animMotion>
                                  </p:childTnLst>
                                </p:cTn>
                              </p:par>
                            </p:childTnLst>
                          </p:cTn>
                        </p:par>
                        <p:par>
                          <p:cTn id="12" fill="hold">
                            <p:stCondLst>
                              <p:cond delay="65000"/>
                            </p:stCondLst>
                            <p:childTnLst>
                              <p:par>
                                <p:cTn id="13" presetID="0" presetClass="path" presetSubtype="0" accel="50000" decel="50000" fill="hold" nodeType="afterEffect">
                                  <p:stCondLst>
                                    <p:cond delay="5000"/>
                                  </p:stCondLst>
                                  <p:childTnLst>
                                    <p:animMotion origin="layout" path="M 0.24922 0.38839 L -0.23513 0.38839" pathEditMode="relative" ptsTypes="AA">
                                      <p:cBhvr>
                                        <p:cTn id="14" dur="30000" fill="hold"/>
                                        <p:tgtEl>
                                          <p:spTgt spid="6"/>
                                        </p:tgtEl>
                                        <p:attrNameLst>
                                          <p:attrName>ppt_x</p:attrName>
                                          <p:attrName>ppt_y</p:attrName>
                                        </p:attrNameLst>
                                      </p:cBhvr>
                                    </p:animMotion>
                                  </p:childTnLst>
                                </p:cTn>
                              </p:par>
                            </p:childTnLst>
                          </p:cTn>
                        </p:par>
                        <p:par>
                          <p:cTn id="15" fill="hold">
                            <p:stCondLst>
                              <p:cond delay="100000"/>
                            </p:stCondLst>
                            <p:childTnLst>
                              <p:par>
                                <p:cTn id="16" presetID="0" presetClass="path" presetSubtype="0" accel="50000" decel="50000" fill="hold" nodeType="afterEffect">
                                  <p:stCondLst>
                                    <p:cond delay="5000"/>
                                  </p:stCondLst>
                                  <p:childTnLst>
                                    <p:animMotion origin="layout" path="M -0.23513 0.38839 L 0.24922 -0.38839" pathEditMode="relative" ptsTypes="AA">
                                      <p:cBhvr>
                                        <p:cTn id="17" dur="30000" fill="hold"/>
                                        <p:tgtEl>
                                          <p:spTgt spid="6"/>
                                        </p:tgtEl>
                                        <p:attrNameLst>
                                          <p:attrName>ppt_x</p:attrName>
                                          <p:attrName>ppt_y</p:attrName>
                                        </p:attrNameLst>
                                      </p:cBhvr>
                                    </p:animMotion>
                                  </p:childTnLst>
                                </p:cTn>
                              </p:par>
                            </p:childTnLst>
                          </p:cTn>
                        </p:par>
                        <p:par>
                          <p:cTn id="18" fill="hold">
                            <p:stCondLst>
                              <p:cond delay="135000"/>
                            </p:stCondLst>
                            <p:childTnLst>
                              <p:par>
                                <p:cTn id="19" presetID="0" presetClass="path" presetSubtype="0" accel="50000" decel="50000" fill="hold" nodeType="afterEffect">
                                  <p:stCondLst>
                                    <p:cond delay="5000"/>
                                  </p:stCondLst>
                                  <p:childTnLst>
                                    <p:animMotion origin="layout" path="M 0.24922 -0.38839 L -0.24922 -0.38839" pathEditMode="relative" ptsTypes="AA">
                                      <p:cBhvr>
                                        <p:cTn id="20" dur="30000" fill="hold"/>
                                        <p:tgtEl>
                                          <p:spTgt spid="6"/>
                                        </p:tgtEl>
                                        <p:attrNameLst>
                                          <p:attrName>ppt_x</p:attrName>
                                          <p:attrName>ppt_y</p:attrName>
                                        </p:attrNameLst>
                                      </p:cBhvr>
                                    </p:animMotion>
                                  </p:childTnLst>
                                </p:cTn>
                              </p:par>
                            </p:childTnLst>
                          </p:cTn>
                        </p:par>
                        <p:par>
                          <p:cTn id="21" fill="hold">
                            <p:stCondLst>
                              <p:cond delay="170000"/>
                            </p:stCondLst>
                            <p:childTnLst>
                              <p:par>
                                <p:cTn id="22" presetID="0" presetClass="path" presetSubtype="0" accel="50000" decel="50000" fill="hold" nodeType="afterEffect">
                                  <p:stCondLst>
                                    <p:cond delay="5000"/>
                                  </p:stCondLst>
                                  <p:childTnLst>
                                    <p:animMotion origin="layout" path="M -0.24922 -0.38839 L 0 0" pathEditMode="relative" ptsTypes="AA">
                                      <p:cBhvr>
                                        <p:cTn id="23" dur="30000" fill="hold"/>
                                        <p:tgtEl>
                                          <p:spTgt spid="6"/>
                                        </p:tgtEl>
                                        <p:attrNameLst>
                                          <p:attrName>ppt_x</p:attrName>
                                          <p:attrName>ppt_y</p:attrName>
                                        </p:attrNameLst>
                                      </p:cBhvr>
                                    </p:animMotion>
                                  </p:childTnLst>
                                </p:cTn>
                              </p:par>
                              <p:par>
                                <p:cTn id="24" presetID="6" presetClass="emph" presetSubtype="0" accel="50000" decel="50000" fill="hold" nodeType="withEffect">
                                  <p:stCondLst>
                                    <p:cond delay="5000"/>
                                  </p:stCondLst>
                                  <p:childTnLst>
                                    <p:animScale>
                                      <p:cBhvr>
                                        <p:cTn id="25" dur="30000" fill="hold"/>
                                        <p:tgtEl>
                                          <p:spTgt spid="6"/>
                                        </p:tgtEl>
                                      </p:cBhvr>
                                      <p:by x="150000" y="150000"/>
                                      <p:to x="100000" y="100000"/>
                                    </p:animScale>
                                  </p:childTnLst>
                                </p:cTn>
                              </p:par>
                            </p:childTnLst>
                          </p:cTn>
                        </p:par>
                        <p:par>
                          <p:cTn id="26" fill="hold">
                            <p:stCondLst>
                              <p:cond delay="205000"/>
                            </p:stCondLst>
                            <p:childTnLst>
                              <p:par>
                                <p:cTn id="27" presetID="0" presetClass="path" presetSubtype="0" accel="50000" decel="50000" fill="hold" nodeType="afterEffect">
                                  <p:stCondLst>
                                    <p:cond delay="0"/>
                                  </p:stCondLst>
                                  <p:childTnLst>
                                    <p:animMotion origin="layout" path="M 0 0 L 0 0" pathEditMode="relative" ptsTypes="AA">
                                      <p:cBhvr>
                                        <p:cTn id="28" dur="5000" fill="hold"/>
                                        <p:tgtEl>
                                          <p:spTgt spid="6"/>
                                        </p:tgtEl>
                                        <p:attrNameLst>
                                          <p:attrName>ppt_x</p:attrName>
                                          <p:attrName>ppt_y</p:attrName>
                                        </p:attrNameLst>
                                      </p:cBhvr>
                                    </p:animMotion>
                                  </p:childTnLst>
                                </p:cTn>
                              </p:par>
                            </p:childTnLst>
                          </p:cTn>
                        </p:par>
                      </p:childTnLst>
                    </p:cTn>
                  </p:par>
                </p:childTnLst>
              </p:cTn>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F0CE3-4DD4-C148-8B2C-747DE00A4179}"/>
              </a:ext>
            </a:extLst>
          </p:cNvPr>
          <p:cNvSpPr>
            <a:spLocks noGrp="1"/>
          </p:cNvSpPr>
          <p:nvPr>
            <p:ph type="title"/>
          </p:nvPr>
        </p:nvSpPr>
        <p:spPr>
          <a:xfrm>
            <a:off x="838200" y="0"/>
            <a:ext cx="10515600" cy="1325563"/>
          </a:xfrm>
        </p:spPr>
        <p:txBody>
          <a:bodyPr/>
          <a:lstStyle/>
          <a:p>
            <a:pPr algn="ctr"/>
            <a:r>
              <a:rPr lang="en-US" dirty="0"/>
              <a:t>Project Objectives</a:t>
            </a:r>
          </a:p>
        </p:txBody>
      </p:sp>
      <p:sp>
        <p:nvSpPr>
          <p:cNvPr id="3" name="Content Placeholder 2">
            <a:extLst>
              <a:ext uri="{FF2B5EF4-FFF2-40B4-BE49-F238E27FC236}">
                <a16:creationId xmlns:a16="http://schemas.microsoft.com/office/drawing/2014/main" id="{EAAB787B-6AD9-467F-30C3-1225E0D54A69}"/>
              </a:ext>
            </a:extLst>
          </p:cNvPr>
          <p:cNvSpPr>
            <a:spLocks noGrp="1"/>
          </p:cNvSpPr>
          <p:nvPr>
            <p:ph idx="1"/>
          </p:nvPr>
        </p:nvSpPr>
        <p:spPr>
          <a:xfrm>
            <a:off x="0" y="1123407"/>
            <a:ext cx="5737412" cy="5734594"/>
          </a:xfrm>
        </p:spPr>
        <p:txBody>
          <a:bodyPr>
            <a:normAutofit/>
          </a:bodyPr>
          <a:lstStyle/>
          <a:p>
            <a:pPr marL="0" indent="0">
              <a:buNone/>
            </a:pPr>
            <a:r>
              <a:rPr lang="en-US" dirty="0"/>
              <a:t>  		Smart Goals</a:t>
            </a:r>
          </a:p>
          <a:p>
            <a:pPr marL="0" indent="0">
              <a:buNone/>
            </a:pPr>
            <a:endParaRPr lang="en-US" sz="2000" dirty="0"/>
          </a:p>
          <a:p>
            <a:pPr marL="971550" lvl="1" indent="-514350">
              <a:buFont typeface="+mj-lt"/>
              <a:buAutoNum type="arabicPeriod"/>
            </a:pPr>
            <a:r>
              <a:rPr lang="en-US" sz="2000" dirty="0"/>
              <a:t>Develop portable units of software to build and run computationally inexpensive </a:t>
            </a:r>
            <a:r>
              <a:rPr lang="en-US" sz="2000" dirty="0" err="1"/>
              <a:t>MITgcm</a:t>
            </a:r>
            <a:r>
              <a:rPr lang="en-US" sz="2000" dirty="0"/>
              <a:t> model problems without </a:t>
            </a:r>
            <a:r>
              <a:rPr lang="en-US" sz="2000" dirty="0" err="1"/>
              <a:t>mpi</a:t>
            </a:r>
            <a:r>
              <a:rPr lang="en-US" sz="2000" dirty="0"/>
              <a:t> libraries</a:t>
            </a:r>
          </a:p>
          <a:p>
            <a:pPr marL="457200" lvl="1" indent="0">
              <a:buNone/>
            </a:pPr>
            <a:endParaRPr lang="en-US" sz="2000" dirty="0"/>
          </a:p>
          <a:p>
            <a:pPr marL="914400" lvl="1" indent="-457200">
              <a:buAutoNum type="arabicPeriod" startAt="2"/>
            </a:pPr>
            <a:r>
              <a:rPr lang="en-US" sz="2000" dirty="0"/>
              <a:t>Add support for these units of software on </a:t>
            </a:r>
            <a:br>
              <a:rPr lang="en-US" sz="2000" dirty="0"/>
            </a:br>
            <a:r>
              <a:rPr lang="en-US" sz="2000" dirty="0"/>
              <a:t>common platforms, architectures, and OS according to CRIOS group users</a:t>
            </a:r>
          </a:p>
          <a:p>
            <a:pPr marL="457200" lvl="1" indent="0">
              <a:buNone/>
            </a:pPr>
            <a:endParaRPr lang="en-US" sz="2000" dirty="0"/>
          </a:p>
          <a:p>
            <a:pPr marL="914400" lvl="1" indent="-457200">
              <a:buAutoNum type="arabicPeriod" startAt="3"/>
            </a:pPr>
            <a:r>
              <a:rPr lang="en-US" sz="2000" dirty="0"/>
              <a:t>Document detailed working software product designs in code repository and image registry</a:t>
            </a:r>
          </a:p>
          <a:p>
            <a:pPr marL="914400" lvl="1" indent="-457200">
              <a:buAutoNum type="arabicPeriod" startAt="3"/>
            </a:pPr>
            <a:endParaRPr lang="en-US" sz="2000" dirty="0"/>
          </a:p>
          <a:p>
            <a:pPr marL="914400" lvl="1" indent="-457200">
              <a:buFont typeface="Arial" panose="020B0604020202020204" pitchFamily="34" charset="0"/>
              <a:buAutoNum type="arabicPeriod" startAt="3"/>
            </a:pPr>
            <a:r>
              <a:rPr lang="en-US" sz="2000" dirty="0"/>
              <a:t>Present results to </a:t>
            </a:r>
            <a:r>
              <a:rPr lang="en-US" sz="2000" dirty="0" err="1"/>
              <a:t>MITgcm</a:t>
            </a:r>
            <a:r>
              <a:rPr lang="en-US" sz="2000" dirty="0"/>
              <a:t> and ECCO senior scientists for stable release in </a:t>
            </a:r>
            <a:r>
              <a:rPr lang="en-US" sz="2000" dirty="0" err="1"/>
              <a:t>MITgcm</a:t>
            </a:r>
            <a:r>
              <a:rPr lang="en-US" sz="2000" dirty="0"/>
              <a:t>-ECCO ecosystems</a:t>
            </a:r>
          </a:p>
          <a:p>
            <a:pPr marL="914400" lvl="1" indent="-457200">
              <a:buAutoNum type="arabicPeriod" startAt="3"/>
            </a:pPr>
            <a:endParaRPr lang="en-US" sz="2000" dirty="0"/>
          </a:p>
        </p:txBody>
      </p:sp>
      <p:pic>
        <p:nvPicPr>
          <p:cNvPr id="5" name="Picture 4" descr="Graphical user interface&#10;&#10;Description automatically generated">
            <a:extLst>
              <a:ext uri="{FF2B5EF4-FFF2-40B4-BE49-F238E27FC236}">
                <a16:creationId xmlns:a16="http://schemas.microsoft.com/office/drawing/2014/main" id="{B9B7D72C-68A9-CA1D-EB7B-E82C9EB06780}"/>
              </a:ext>
            </a:extLst>
          </p:cNvPr>
          <p:cNvPicPr>
            <a:picLocks noChangeAspect="1"/>
          </p:cNvPicPr>
          <p:nvPr/>
        </p:nvPicPr>
        <p:blipFill>
          <a:blip r:embed="rId3"/>
          <a:stretch>
            <a:fillRect/>
          </a:stretch>
        </p:blipFill>
        <p:spPr>
          <a:xfrm>
            <a:off x="5737412" y="1325562"/>
            <a:ext cx="6406952" cy="5532438"/>
          </a:xfrm>
          <a:prstGeom prst="rect">
            <a:avLst/>
          </a:prstGeom>
        </p:spPr>
      </p:pic>
      <p:pic>
        <p:nvPicPr>
          <p:cNvPr id="7" name="Picture 6" descr="A body of water with blue sky and clouds&#10;&#10;Description automatically generated with low confidence">
            <a:extLst>
              <a:ext uri="{FF2B5EF4-FFF2-40B4-BE49-F238E27FC236}">
                <a16:creationId xmlns:a16="http://schemas.microsoft.com/office/drawing/2014/main" id="{54469085-527A-90FC-B283-1875864C83D5}"/>
              </a:ext>
            </a:extLst>
          </p:cNvPr>
          <p:cNvPicPr>
            <a:picLocks noChangeAspect="1"/>
          </p:cNvPicPr>
          <p:nvPr/>
        </p:nvPicPr>
        <p:blipFill>
          <a:blip r:embed="rId4">
            <a:alphaModFix amt="20000"/>
          </a:blip>
          <a:stretch>
            <a:fillRect/>
          </a:stretch>
        </p:blipFill>
        <p:spPr>
          <a:xfrm>
            <a:off x="0" y="0"/>
            <a:ext cx="12239636" cy="6858000"/>
          </a:xfrm>
          <a:prstGeom prst="rect">
            <a:avLst/>
          </a:prstGeom>
        </p:spPr>
      </p:pic>
    </p:spTree>
    <p:extLst>
      <p:ext uri="{BB962C8B-B14F-4D97-AF65-F5344CB8AC3E}">
        <p14:creationId xmlns:p14="http://schemas.microsoft.com/office/powerpoint/2010/main" val="1910582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710C4-612F-5A58-BF92-9F7E53760875}"/>
              </a:ext>
            </a:extLst>
          </p:cNvPr>
          <p:cNvSpPr>
            <a:spLocks noGrp="1"/>
          </p:cNvSpPr>
          <p:nvPr>
            <p:ph type="title"/>
          </p:nvPr>
        </p:nvSpPr>
        <p:spPr>
          <a:xfrm>
            <a:off x="572493" y="238539"/>
            <a:ext cx="11018520" cy="1434415"/>
          </a:xfrm>
        </p:spPr>
        <p:txBody>
          <a:bodyPr anchor="b">
            <a:normAutofit/>
          </a:bodyPr>
          <a:lstStyle/>
          <a:p>
            <a:r>
              <a:rPr lang="en-US" sz="5400" dirty="0"/>
              <a:t>Project Objectives</a:t>
            </a:r>
          </a:p>
        </p:txBody>
      </p:sp>
      <p:sp>
        <p:nvSpPr>
          <p:cNvPr id="4" name="Content Placeholder 2">
            <a:extLst>
              <a:ext uri="{FF2B5EF4-FFF2-40B4-BE49-F238E27FC236}">
                <a16:creationId xmlns:a16="http://schemas.microsoft.com/office/drawing/2014/main" id="{27D723BA-2F05-B9C9-7484-9D8F1A428A4B}"/>
              </a:ext>
            </a:extLst>
          </p:cNvPr>
          <p:cNvSpPr>
            <a:spLocks noGrp="1"/>
          </p:cNvSpPr>
          <p:nvPr>
            <p:ph idx="1"/>
          </p:nvPr>
        </p:nvSpPr>
        <p:spPr>
          <a:xfrm>
            <a:off x="0" y="2090211"/>
            <a:ext cx="7103428" cy="4749500"/>
          </a:xfrm>
        </p:spPr>
        <p:txBody>
          <a:bodyPr anchor="t">
            <a:normAutofit lnSpcReduction="10000"/>
          </a:bodyPr>
          <a:lstStyle/>
          <a:p>
            <a:pPr marL="0" indent="0">
              <a:buNone/>
            </a:pPr>
            <a:r>
              <a:rPr lang="en-US" sz="1700" dirty="0"/>
              <a:t>  </a:t>
            </a:r>
            <a:r>
              <a:rPr lang="en-US" sz="2000" dirty="0"/>
              <a:t>			Stretch Goals</a:t>
            </a:r>
          </a:p>
          <a:p>
            <a:pPr marL="0" indent="0">
              <a:buNone/>
            </a:pPr>
            <a:endParaRPr lang="en-US" sz="2000" dirty="0"/>
          </a:p>
          <a:p>
            <a:pPr marL="914400" lvl="1" indent="-457200">
              <a:buAutoNum type="arabicPeriod"/>
            </a:pPr>
            <a:r>
              <a:rPr lang="en-US" sz="2000" dirty="0"/>
              <a:t>Implement a GUI for end users to input </a:t>
            </a:r>
            <a:r>
              <a:rPr lang="en-US" sz="2000" dirty="0" err="1"/>
              <a:t>MITgcm</a:t>
            </a:r>
            <a:r>
              <a:rPr lang="en-US" sz="2000" dirty="0"/>
              <a:t> model problem specifications in addition to desired post- processing/data analysis tasks</a:t>
            </a:r>
          </a:p>
          <a:p>
            <a:pPr marL="457200" lvl="1" indent="0">
              <a:buNone/>
            </a:pPr>
            <a:endParaRPr lang="en-US" sz="2000" dirty="0"/>
          </a:p>
          <a:p>
            <a:pPr marL="914400" lvl="1" indent="-457200">
              <a:buAutoNum type="arabicPeriod" startAt="2"/>
            </a:pPr>
            <a:r>
              <a:rPr lang="en-US" sz="2000" dirty="0"/>
              <a:t>Introduce support for more computationally expensive jobs to enable execution of more robust </a:t>
            </a:r>
            <a:r>
              <a:rPr lang="en-US" sz="2000" dirty="0" err="1"/>
              <a:t>MITgcm</a:t>
            </a:r>
            <a:r>
              <a:rPr lang="en-US" sz="2000" dirty="0"/>
              <a:t> model problems</a:t>
            </a:r>
          </a:p>
          <a:p>
            <a:pPr marL="457200" lvl="1" indent="0">
              <a:buNone/>
            </a:pPr>
            <a:endParaRPr lang="en-US" sz="2000" dirty="0"/>
          </a:p>
          <a:p>
            <a:pPr marL="914400" lvl="1" indent="-457200">
              <a:buAutoNum type="arabicPeriod" startAt="3"/>
            </a:pPr>
            <a:r>
              <a:rPr lang="en-US" sz="2000" dirty="0"/>
              <a:t>Implement features for ASTE regional domain model problems</a:t>
            </a:r>
          </a:p>
          <a:p>
            <a:pPr marL="914400" lvl="1" indent="-457200">
              <a:buAutoNum type="arabicPeriod" startAt="3"/>
            </a:pPr>
            <a:endParaRPr lang="en-US" sz="2000" dirty="0"/>
          </a:p>
          <a:p>
            <a:pPr marL="457200" lvl="1" indent="0">
              <a:buNone/>
            </a:pPr>
            <a:r>
              <a:rPr lang="en-US" sz="2000" dirty="0"/>
              <a:t>4.  	Configure support for product on multiple computing  	platforms for general </a:t>
            </a:r>
            <a:r>
              <a:rPr lang="en-US" sz="2000" dirty="0" err="1"/>
              <a:t>MITgcm</a:t>
            </a:r>
            <a:r>
              <a:rPr lang="en-US" sz="2000" dirty="0"/>
              <a:t>-community use</a:t>
            </a:r>
          </a:p>
        </p:txBody>
      </p:sp>
      <p:pic>
        <p:nvPicPr>
          <p:cNvPr id="8" name="Picture 7" descr="A body of water with blue sky and clouds&#10;&#10;Description automatically generated with low confidence">
            <a:extLst>
              <a:ext uri="{FF2B5EF4-FFF2-40B4-BE49-F238E27FC236}">
                <a16:creationId xmlns:a16="http://schemas.microsoft.com/office/drawing/2014/main" id="{7B429BDF-C3D1-1D69-AB1F-E8128F11F938}"/>
              </a:ext>
            </a:extLst>
          </p:cNvPr>
          <p:cNvPicPr>
            <a:picLocks noChangeAspect="1"/>
          </p:cNvPicPr>
          <p:nvPr/>
        </p:nvPicPr>
        <p:blipFill>
          <a:blip r:embed="rId3">
            <a:alphaModFix amt="20000"/>
          </a:blip>
          <a:stretch>
            <a:fillRect/>
          </a:stretch>
        </p:blipFill>
        <p:spPr>
          <a:xfrm>
            <a:off x="-528981" y="7275257"/>
            <a:ext cx="12192001" cy="6886503"/>
          </a:xfrm>
          <a:prstGeom prst="rect">
            <a:avLst/>
          </a:prstGeom>
        </p:spPr>
      </p:pic>
      <p:pic>
        <p:nvPicPr>
          <p:cNvPr id="10" name="Picture 9" descr="A potato with a flag on it&#10;&#10;Description automatically generated with low confidence">
            <a:extLst>
              <a:ext uri="{FF2B5EF4-FFF2-40B4-BE49-F238E27FC236}">
                <a16:creationId xmlns:a16="http://schemas.microsoft.com/office/drawing/2014/main" id="{D1BC462C-A10A-2449-1F8D-97F2E681C7F3}"/>
              </a:ext>
            </a:extLst>
          </p:cNvPr>
          <p:cNvPicPr>
            <a:picLocks noChangeAspect="1"/>
          </p:cNvPicPr>
          <p:nvPr/>
        </p:nvPicPr>
        <p:blipFill>
          <a:blip r:embed="rId4"/>
          <a:stretch>
            <a:fillRect/>
          </a:stretch>
        </p:blipFill>
        <p:spPr>
          <a:xfrm>
            <a:off x="7894235" y="1744998"/>
            <a:ext cx="4294717" cy="5094713"/>
          </a:xfrm>
          <a:prstGeom prst="rect">
            <a:avLst/>
          </a:prstGeom>
        </p:spPr>
      </p:pic>
    </p:spTree>
    <p:extLst>
      <p:ext uri="{BB962C8B-B14F-4D97-AF65-F5344CB8AC3E}">
        <p14:creationId xmlns:p14="http://schemas.microsoft.com/office/powerpoint/2010/main" val="1978904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A45328-0C5E-3D6C-A641-1BAEE1B8C2F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Product Design: CRIOS Environment Release</a:t>
            </a:r>
          </a:p>
        </p:txBody>
      </p:sp>
      <p:pic>
        <p:nvPicPr>
          <p:cNvPr id="7" name="Content Placeholder 6" descr="Diagram&#10;&#10;Description automatically generated">
            <a:extLst>
              <a:ext uri="{FF2B5EF4-FFF2-40B4-BE49-F238E27FC236}">
                <a16:creationId xmlns:a16="http://schemas.microsoft.com/office/drawing/2014/main" id="{3D8542A6-AC34-0EEB-0F8B-90CC77D03855}"/>
              </a:ext>
            </a:extLst>
          </p:cNvPr>
          <p:cNvPicPr>
            <a:picLocks noGrp="1" noChangeAspect="1"/>
          </p:cNvPicPr>
          <p:nvPr>
            <p:ph idx="1"/>
          </p:nvPr>
        </p:nvPicPr>
        <p:blipFill>
          <a:blip r:embed="rId3"/>
          <a:stretch>
            <a:fillRect/>
          </a:stretch>
        </p:blipFill>
        <p:spPr>
          <a:xfrm>
            <a:off x="5376317" y="643466"/>
            <a:ext cx="5786983" cy="5772514"/>
          </a:xfrm>
          <a:prstGeom prst="rect">
            <a:avLst/>
          </a:prstGeom>
        </p:spPr>
      </p:pic>
    </p:spTree>
    <p:extLst>
      <p:ext uri="{BB962C8B-B14F-4D97-AF65-F5344CB8AC3E}">
        <p14:creationId xmlns:p14="http://schemas.microsoft.com/office/powerpoint/2010/main" val="764740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0C9515-8CD4-8A58-3E27-97B214261D1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dirty="0">
                <a:solidFill>
                  <a:srgbClr val="FFFFFF"/>
                </a:solidFill>
                <a:latin typeface="+mj-lt"/>
                <a:ea typeface="+mj-ea"/>
                <a:cs typeface="+mj-cs"/>
              </a:rPr>
              <a:t>Product Design: </a:t>
            </a:r>
            <a:r>
              <a:rPr lang="en-US" sz="3300" kern="1200" dirty="0" err="1">
                <a:solidFill>
                  <a:srgbClr val="FFFFFF"/>
                </a:solidFill>
                <a:latin typeface="+mj-lt"/>
                <a:ea typeface="+mj-ea"/>
                <a:cs typeface="+mj-cs"/>
              </a:rPr>
              <a:t>MITgcm</a:t>
            </a:r>
            <a:r>
              <a:rPr lang="en-US" sz="3300" kern="1200" dirty="0">
                <a:solidFill>
                  <a:srgbClr val="FFFFFF"/>
                </a:solidFill>
                <a:latin typeface="+mj-lt"/>
                <a:ea typeface="+mj-ea"/>
                <a:cs typeface="+mj-cs"/>
              </a:rPr>
              <a:t>-ECCO Community Release</a:t>
            </a:r>
          </a:p>
        </p:txBody>
      </p:sp>
      <p:pic>
        <p:nvPicPr>
          <p:cNvPr id="4" name="Content Placeholder 3" descr="Diagram&#10;&#10;Description automatically generated">
            <a:extLst>
              <a:ext uri="{FF2B5EF4-FFF2-40B4-BE49-F238E27FC236}">
                <a16:creationId xmlns:a16="http://schemas.microsoft.com/office/drawing/2014/main" id="{840AF233-B8F9-FF7E-F103-0994FD6029C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90178" y="26105"/>
            <a:ext cx="4097200" cy="6846267"/>
          </a:xfrm>
          <a:prstGeom prst="rect">
            <a:avLst/>
          </a:prstGeom>
        </p:spPr>
      </p:pic>
      <p:sp>
        <p:nvSpPr>
          <p:cNvPr id="5" name="TextBox 4">
            <a:extLst>
              <a:ext uri="{FF2B5EF4-FFF2-40B4-BE49-F238E27FC236}">
                <a16:creationId xmlns:a16="http://schemas.microsoft.com/office/drawing/2014/main" id="{3ECB4618-3380-B6D4-D0A2-95777EDE72E7}"/>
              </a:ext>
            </a:extLst>
          </p:cNvPr>
          <p:cNvSpPr txBox="1"/>
          <p:nvPr/>
        </p:nvSpPr>
        <p:spPr>
          <a:xfrm>
            <a:off x="8969339" y="5137078"/>
            <a:ext cx="431515" cy="215444"/>
          </a:xfrm>
          <a:prstGeom prst="rect">
            <a:avLst/>
          </a:prstGeom>
          <a:noFill/>
        </p:spPr>
        <p:txBody>
          <a:bodyPr wrap="square" rtlCol="0">
            <a:spAutoFit/>
          </a:bodyPr>
          <a:lstStyle/>
          <a:p>
            <a:r>
              <a:rPr lang="en-US" sz="800" dirty="0"/>
              <a:t>Yes</a:t>
            </a:r>
          </a:p>
        </p:txBody>
      </p:sp>
      <p:sp>
        <p:nvSpPr>
          <p:cNvPr id="6" name="TextBox 5">
            <a:extLst>
              <a:ext uri="{FF2B5EF4-FFF2-40B4-BE49-F238E27FC236}">
                <a16:creationId xmlns:a16="http://schemas.microsoft.com/office/drawing/2014/main" id="{E4CF54D3-D297-CF97-F978-A5181E331AC8}"/>
              </a:ext>
            </a:extLst>
          </p:cNvPr>
          <p:cNvSpPr txBox="1"/>
          <p:nvPr/>
        </p:nvSpPr>
        <p:spPr>
          <a:xfrm>
            <a:off x="9246741" y="5897003"/>
            <a:ext cx="339047" cy="215444"/>
          </a:xfrm>
          <a:prstGeom prst="rect">
            <a:avLst/>
          </a:prstGeom>
          <a:noFill/>
        </p:spPr>
        <p:txBody>
          <a:bodyPr wrap="square" rtlCol="0">
            <a:spAutoFit/>
          </a:bodyPr>
          <a:lstStyle/>
          <a:p>
            <a:r>
              <a:rPr lang="en-US" sz="800" dirty="0"/>
              <a:t>No</a:t>
            </a:r>
          </a:p>
        </p:txBody>
      </p:sp>
    </p:spTree>
    <p:extLst>
      <p:ext uri="{BB962C8B-B14F-4D97-AF65-F5344CB8AC3E}">
        <p14:creationId xmlns:p14="http://schemas.microsoft.com/office/powerpoint/2010/main" val="3410433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36810-ED92-A3E3-857C-A79962CB2A37}"/>
              </a:ext>
            </a:extLst>
          </p:cNvPr>
          <p:cNvSpPr>
            <a:spLocks noGrp="1"/>
          </p:cNvSpPr>
          <p:nvPr>
            <p:ph type="title"/>
          </p:nvPr>
        </p:nvSpPr>
        <p:spPr/>
        <p:txBody>
          <a:bodyPr/>
          <a:lstStyle/>
          <a:p>
            <a:r>
              <a:rPr lang="en-US" dirty="0"/>
              <a:t>System #1 Design</a:t>
            </a:r>
          </a:p>
        </p:txBody>
      </p:sp>
      <p:sp>
        <p:nvSpPr>
          <p:cNvPr id="3" name="Content Placeholder 2">
            <a:extLst>
              <a:ext uri="{FF2B5EF4-FFF2-40B4-BE49-F238E27FC236}">
                <a16:creationId xmlns:a16="http://schemas.microsoft.com/office/drawing/2014/main" id="{6FC180B1-8ADE-02E5-E3A3-0535805AF461}"/>
              </a:ext>
            </a:extLst>
          </p:cNvPr>
          <p:cNvSpPr>
            <a:spLocks noGrp="1"/>
          </p:cNvSpPr>
          <p:nvPr>
            <p:ph idx="1"/>
          </p:nvPr>
        </p:nvSpPr>
        <p:spPr/>
        <p:txBody>
          <a:bodyPr/>
          <a:lstStyle/>
          <a:p>
            <a:r>
              <a:rPr lang="en-US" dirty="0"/>
              <a:t>Slides 7-10 are in development as I work on testing the feasibility of building and running model problems using the design schematic shown </a:t>
            </a:r>
            <a:r>
              <a:rPr lang="en-US"/>
              <a:t>in slide 5</a:t>
            </a:r>
          </a:p>
        </p:txBody>
      </p:sp>
    </p:spTree>
    <p:extLst>
      <p:ext uri="{BB962C8B-B14F-4D97-AF65-F5344CB8AC3E}">
        <p14:creationId xmlns:p14="http://schemas.microsoft.com/office/powerpoint/2010/main" val="435508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12ADD-10D2-C30D-79FE-DF6003445989}"/>
              </a:ext>
            </a:extLst>
          </p:cNvPr>
          <p:cNvSpPr>
            <a:spLocks noGrp="1"/>
          </p:cNvSpPr>
          <p:nvPr>
            <p:ph type="title"/>
          </p:nvPr>
        </p:nvSpPr>
        <p:spPr/>
        <p:txBody>
          <a:bodyPr/>
          <a:lstStyle/>
          <a:p>
            <a:r>
              <a:rPr lang="en-US" dirty="0"/>
              <a:t>System #2 Design</a:t>
            </a:r>
          </a:p>
        </p:txBody>
      </p:sp>
      <p:sp>
        <p:nvSpPr>
          <p:cNvPr id="3" name="Content Placeholder 2">
            <a:extLst>
              <a:ext uri="{FF2B5EF4-FFF2-40B4-BE49-F238E27FC236}">
                <a16:creationId xmlns:a16="http://schemas.microsoft.com/office/drawing/2014/main" id="{828018E3-6DB7-B95E-F955-B9A1A66EA74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18534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36D24-715D-C2D5-CB44-ECE2E5B426AF}"/>
              </a:ext>
            </a:extLst>
          </p:cNvPr>
          <p:cNvSpPr>
            <a:spLocks noGrp="1"/>
          </p:cNvSpPr>
          <p:nvPr>
            <p:ph type="title"/>
          </p:nvPr>
        </p:nvSpPr>
        <p:spPr/>
        <p:txBody>
          <a:bodyPr/>
          <a:lstStyle/>
          <a:p>
            <a:r>
              <a:rPr lang="en-US" dirty="0"/>
              <a:t>System #3 Design, </a:t>
            </a:r>
            <a:r>
              <a:rPr lang="en-US" dirty="0" err="1"/>
              <a:t>etc</a:t>
            </a:r>
            <a:endParaRPr lang="en-US" dirty="0"/>
          </a:p>
        </p:txBody>
      </p:sp>
      <p:sp>
        <p:nvSpPr>
          <p:cNvPr id="3" name="Content Placeholder 2">
            <a:extLst>
              <a:ext uri="{FF2B5EF4-FFF2-40B4-BE49-F238E27FC236}">
                <a16:creationId xmlns:a16="http://schemas.microsoft.com/office/drawing/2014/main" id="{F3DC287B-5D27-6396-96BF-2571335D281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00577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3395</TotalTime>
  <Words>938</Words>
  <Application>Microsoft Macintosh PowerPoint</Application>
  <PresentationFormat>Widescreen</PresentationFormat>
  <Paragraphs>92</Paragraphs>
  <Slides>12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MITgcm-Docker Project: Product Design Overview</vt:lpstr>
      <vt:lpstr>PowerPoint Presentation</vt:lpstr>
      <vt:lpstr>Project Objectives</vt:lpstr>
      <vt:lpstr>Project Objectives</vt:lpstr>
      <vt:lpstr>Product Design: CRIOS Environment Release</vt:lpstr>
      <vt:lpstr>Product Design: MITgcm-ECCO Community Release</vt:lpstr>
      <vt:lpstr>System #1 Design</vt:lpstr>
      <vt:lpstr>System #2 Design</vt:lpstr>
      <vt:lpstr>System #3 Design, etc</vt:lpstr>
      <vt:lpstr>Top-Down Product Overview</vt:lpstr>
      <vt:lpstr>Next Steps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Design Overview</dc:title>
  <dc:creator>Justin Campbell</dc:creator>
  <cp:lastModifiedBy>Justin Campbell</cp:lastModifiedBy>
  <cp:revision>8</cp:revision>
  <dcterms:created xsi:type="dcterms:W3CDTF">2023-04-28T22:49:43Z</dcterms:created>
  <dcterms:modified xsi:type="dcterms:W3CDTF">2023-05-03T18:18:48Z</dcterms:modified>
</cp:coreProperties>
</file>