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7" r:id="rId9"/>
    <p:sldId id="268"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777"/>
    <p:restoredTop sz="95820"/>
  </p:normalViewPr>
  <p:slideViewPr>
    <p:cSldViewPr snapToGrid="0">
      <p:cViewPr>
        <p:scale>
          <a:sx n="100" d="100"/>
          <a:sy n="100" d="100"/>
        </p:scale>
        <p:origin x="8"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6C5EFF-8474-C348-A9FC-BE02C8F0D8B8}"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US"/>
        </a:p>
      </dgm:t>
    </dgm:pt>
    <dgm:pt modelId="{4A62C49D-628B-FB40-950E-A52D5D78A37E}">
      <dgm:prSet phldrT="[Text]"/>
      <dgm:spPr/>
      <dgm:t>
        <a:bodyPr/>
        <a:lstStyle/>
        <a:p>
          <a:r>
            <a:rPr lang="en-US" dirty="0"/>
            <a:t>1. Requirements Analysis and Communication</a:t>
          </a:r>
        </a:p>
      </dgm:t>
    </dgm:pt>
    <dgm:pt modelId="{A3F4A6D9-A545-3843-A8F9-3463BC96CBC8}" type="parTrans" cxnId="{AB9AD473-6FA6-AD47-9894-F2CE3B4E9740}">
      <dgm:prSet/>
      <dgm:spPr/>
      <dgm:t>
        <a:bodyPr/>
        <a:lstStyle/>
        <a:p>
          <a:endParaRPr lang="en-US"/>
        </a:p>
      </dgm:t>
    </dgm:pt>
    <dgm:pt modelId="{31F37942-41A1-9841-87AD-08549D329ABC}" type="sibTrans" cxnId="{AB9AD473-6FA6-AD47-9894-F2CE3B4E9740}">
      <dgm:prSet/>
      <dgm:spPr/>
      <dgm:t>
        <a:bodyPr/>
        <a:lstStyle/>
        <a:p>
          <a:endParaRPr lang="en-US"/>
        </a:p>
      </dgm:t>
    </dgm:pt>
    <dgm:pt modelId="{69D9531E-10AD-6446-970D-3E0069F212F4}">
      <dgm:prSet phldrT="[Text]"/>
      <dgm:spPr/>
      <dgm:t>
        <a:bodyPr/>
        <a:lstStyle/>
        <a:p>
          <a:r>
            <a:rPr lang="en-US" dirty="0"/>
            <a:t>2. System Planning</a:t>
          </a:r>
        </a:p>
      </dgm:t>
    </dgm:pt>
    <dgm:pt modelId="{32ECA0CF-CA53-9544-87D7-A92B50D4D0E7}" type="parTrans" cxnId="{4B518B45-185A-1247-BFF9-FA0DC8367F2E}">
      <dgm:prSet/>
      <dgm:spPr/>
      <dgm:t>
        <a:bodyPr/>
        <a:lstStyle/>
        <a:p>
          <a:endParaRPr lang="en-US"/>
        </a:p>
      </dgm:t>
    </dgm:pt>
    <dgm:pt modelId="{B3971B98-1474-B541-BA34-62B3208FA708}" type="sibTrans" cxnId="{4B518B45-185A-1247-BFF9-FA0DC8367F2E}">
      <dgm:prSet/>
      <dgm:spPr/>
      <dgm:t>
        <a:bodyPr/>
        <a:lstStyle/>
        <a:p>
          <a:endParaRPr lang="en-US"/>
        </a:p>
      </dgm:t>
    </dgm:pt>
    <dgm:pt modelId="{0619CD02-5244-DA4E-973E-DA8A537863DA}">
      <dgm:prSet phldrT="[Text]"/>
      <dgm:spPr/>
      <dgm:t>
        <a:bodyPr/>
        <a:lstStyle/>
        <a:p>
          <a:r>
            <a:rPr lang="en-US" dirty="0"/>
            <a:t>3. Coding</a:t>
          </a:r>
        </a:p>
      </dgm:t>
    </dgm:pt>
    <dgm:pt modelId="{04F219E0-D754-9049-B67F-C6D67A613BEE}" type="parTrans" cxnId="{881754B4-770F-064A-8045-AFB787DF0C1D}">
      <dgm:prSet/>
      <dgm:spPr/>
      <dgm:t>
        <a:bodyPr/>
        <a:lstStyle/>
        <a:p>
          <a:endParaRPr lang="en-US"/>
        </a:p>
      </dgm:t>
    </dgm:pt>
    <dgm:pt modelId="{837BFF43-C4A1-7343-9265-386FF1826B53}" type="sibTrans" cxnId="{881754B4-770F-064A-8045-AFB787DF0C1D}">
      <dgm:prSet/>
      <dgm:spPr/>
      <dgm:t>
        <a:bodyPr/>
        <a:lstStyle/>
        <a:p>
          <a:endParaRPr lang="en-US"/>
        </a:p>
      </dgm:t>
    </dgm:pt>
    <dgm:pt modelId="{856503B3-6BEC-8A4E-AEEE-A2AECE44323A}">
      <dgm:prSet phldrT="[Text]"/>
      <dgm:spPr/>
      <dgm:t>
        <a:bodyPr/>
        <a:lstStyle/>
        <a:p>
          <a:r>
            <a:rPr lang="en-US" dirty="0"/>
            <a:t>4. Building Containers</a:t>
          </a:r>
        </a:p>
      </dgm:t>
    </dgm:pt>
    <dgm:pt modelId="{4AC50D1C-0270-F446-B43F-45E1492CED2C}" type="parTrans" cxnId="{002DF777-2F0E-AD4F-82AA-74E27F6FB068}">
      <dgm:prSet/>
      <dgm:spPr/>
      <dgm:t>
        <a:bodyPr/>
        <a:lstStyle/>
        <a:p>
          <a:endParaRPr lang="en-US"/>
        </a:p>
      </dgm:t>
    </dgm:pt>
    <dgm:pt modelId="{EFA4504C-9D17-8340-A254-1EC7E2B3DC4E}" type="sibTrans" cxnId="{002DF777-2F0E-AD4F-82AA-74E27F6FB068}">
      <dgm:prSet/>
      <dgm:spPr/>
      <dgm:t>
        <a:bodyPr/>
        <a:lstStyle/>
        <a:p>
          <a:endParaRPr lang="en-US"/>
        </a:p>
      </dgm:t>
    </dgm:pt>
    <dgm:pt modelId="{C694EEF8-A8CD-BF44-BEA2-0B38ABA6F3F1}">
      <dgm:prSet phldrT="[Text]"/>
      <dgm:spPr/>
      <dgm:t>
        <a:bodyPr/>
        <a:lstStyle/>
        <a:p>
          <a:r>
            <a:rPr lang="en-US" dirty="0"/>
            <a:t>5. Testing Containers</a:t>
          </a:r>
        </a:p>
      </dgm:t>
    </dgm:pt>
    <dgm:pt modelId="{C0FFFB01-6DDC-D948-8EE0-202831E41534}" type="parTrans" cxnId="{58D7FEF9-CB62-1B47-BCFA-78171CECB2E2}">
      <dgm:prSet/>
      <dgm:spPr/>
      <dgm:t>
        <a:bodyPr/>
        <a:lstStyle/>
        <a:p>
          <a:endParaRPr lang="en-US"/>
        </a:p>
      </dgm:t>
    </dgm:pt>
    <dgm:pt modelId="{6D58FEF5-FD12-0F48-BBED-F7A3F8C94C46}" type="sibTrans" cxnId="{58D7FEF9-CB62-1B47-BCFA-78171CECB2E2}">
      <dgm:prSet/>
      <dgm:spPr/>
      <dgm:t>
        <a:bodyPr/>
        <a:lstStyle/>
        <a:p>
          <a:endParaRPr lang="en-US"/>
        </a:p>
      </dgm:t>
    </dgm:pt>
    <dgm:pt modelId="{350FE11D-F401-F344-BE1E-8E45B4E31FE1}">
      <dgm:prSet/>
      <dgm:spPr/>
      <dgm:t>
        <a:bodyPr/>
        <a:lstStyle/>
        <a:p>
          <a:r>
            <a:rPr lang="en-US" dirty="0"/>
            <a:t>6. Building Singularity Scripts</a:t>
          </a:r>
        </a:p>
      </dgm:t>
    </dgm:pt>
    <dgm:pt modelId="{3236631F-22DF-A144-B354-D1DDA4F916A5}" type="parTrans" cxnId="{55D6E845-BD3D-9148-A177-97B4835305EE}">
      <dgm:prSet/>
      <dgm:spPr/>
      <dgm:t>
        <a:bodyPr/>
        <a:lstStyle/>
        <a:p>
          <a:endParaRPr lang="en-US"/>
        </a:p>
      </dgm:t>
    </dgm:pt>
    <dgm:pt modelId="{6286A53F-480A-3E42-86A4-E0A214B0DB79}" type="sibTrans" cxnId="{55D6E845-BD3D-9148-A177-97B4835305EE}">
      <dgm:prSet/>
      <dgm:spPr/>
      <dgm:t>
        <a:bodyPr/>
        <a:lstStyle/>
        <a:p>
          <a:endParaRPr lang="en-US"/>
        </a:p>
      </dgm:t>
    </dgm:pt>
    <dgm:pt modelId="{DE7BEC19-1ED7-9D40-A979-900E00B0F384}">
      <dgm:prSet/>
      <dgm:spPr/>
      <dgm:t>
        <a:bodyPr/>
        <a:lstStyle/>
        <a:p>
          <a:r>
            <a:rPr lang="en-US" dirty="0"/>
            <a:t>7. Testing Singularity Scripts</a:t>
          </a:r>
        </a:p>
      </dgm:t>
    </dgm:pt>
    <dgm:pt modelId="{BC16AF7B-5DE5-5D48-95EB-39AF26CB6A6E}" type="parTrans" cxnId="{4129282E-97F7-584E-8A3C-3F16C1A843C5}">
      <dgm:prSet/>
      <dgm:spPr/>
      <dgm:t>
        <a:bodyPr/>
        <a:lstStyle/>
        <a:p>
          <a:endParaRPr lang="en-US"/>
        </a:p>
      </dgm:t>
    </dgm:pt>
    <dgm:pt modelId="{48F8F292-DE3B-4A4E-82EE-7723F80B4C5B}" type="sibTrans" cxnId="{4129282E-97F7-584E-8A3C-3F16C1A843C5}">
      <dgm:prSet/>
      <dgm:spPr/>
      <dgm:t>
        <a:bodyPr/>
        <a:lstStyle/>
        <a:p>
          <a:endParaRPr lang="en-US"/>
        </a:p>
      </dgm:t>
    </dgm:pt>
    <dgm:pt modelId="{988ABF4A-B2CA-464D-979D-D6E0868A6D8C}">
      <dgm:prSet/>
      <dgm:spPr/>
      <dgm:t>
        <a:bodyPr/>
        <a:lstStyle/>
        <a:p>
          <a:r>
            <a:rPr lang="en-US" dirty="0"/>
            <a:t>8. Documenting final product on code and image repositories</a:t>
          </a:r>
        </a:p>
      </dgm:t>
    </dgm:pt>
    <dgm:pt modelId="{01CD1B10-AC29-184E-8846-23247EF275B0}" type="parTrans" cxnId="{FE2B2EBE-6A35-F54D-BF49-DA05A6308676}">
      <dgm:prSet/>
      <dgm:spPr/>
      <dgm:t>
        <a:bodyPr/>
        <a:lstStyle/>
        <a:p>
          <a:endParaRPr lang="en-US"/>
        </a:p>
      </dgm:t>
    </dgm:pt>
    <dgm:pt modelId="{FB833376-6624-CE46-8CB2-088F4D40C7D2}" type="sibTrans" cxnId="{FE2B2EBE-6A35-F54D-BF49-DA05A6308676}">
      <dgm:prSet/>
      <dgm:spPr/>
      <dgm:t>
        <a:bodyPr/>
        <a:lstStyle/>
        <a:p>
          <a:endParaRPr lang="en-US"/>
        </a:p>
      </dgm:t>
    </dgm:pt>
    <dgm:pt modelId="{975052AC-0144-8B4A-BB92-ED64DE9555AE}">
      <dgm:prSet/>
      <dgm:spPr/>
      <dgm:t>
        <a:bodyPr/>
        <a:lstStyle/>
        <a:p>
          <a:r>
            <a:rPr lang="en-US" dirty="0"/>
            <a:t>9. Tag and release final product for public use</a:t>
          </a:r>
        </a:p>
      </dgm:t>
    </dgm:pt>
    <dgm:pt modelId="{D911D188-C3EB-C446-BBF4-EE026D11B0F4}" type="parTrans" cxnId="{808C85A6-2BA9-2B46-9906-9672F7BADA87}">
      <dgm:prSet/>
      <dgm:spPr/>
      <dgm:t>
        <a:bodyPr/>
        <a:lstStyle/>
        <a:p>
          <a:endParaRPr lang="en-US"/>
        </a:p>
      </dgm:t>
    </dgm:pt>
    <dgm:pt modelId="{D7B89E22-C6D0-4444-8845-6BEDA31E20DB}" type="sibTrans" cxnId="{808C85A6-2BA9-2B46-9906-9672F7BADA87}">
      <dgm:prSet/>
      <dgm:spPr/>
      <dgm:t>
        <a:bodyPr/>
        <a:lstStyle/>
        <a:p>
          <a:endParaRPr lang="en-US"/>
        </a:p>
      </dgm:t>
    </dgm:pt>
    <dgm:pt modelId="{19B0C4C4-98D1-FC4E-AD8C-54729F053482}" type="pres">
      <dgm:prSet presAssocID="{C96C5EFF-8474-C348-A9FC-BE02C8F0D8B8}" presName="cycle" presStyleCnt="0">
        <dgm:presLayoutVars>
          <dgm:dir/>
          <dgm:resizeHandles val="exact"/>
        </dgm:presLayoutVars>
      </dgm:prSet>
      <dgm:spPr/>
    </dgm:pt>
    <dgm:pt modelId="{D99C9CCA-FEC7-2D4B-A8D4-4B7AB0C533DE}" type="pres">
      <dgm:prSet presAssocID="{4A62C49D-628B-FB40-950E-A52D5D78A37E}" presName="node" presStyleLbl="node1" presStyleIdx="0" presStyleCnt="9" custScaleX="123157" custScaleY="151578">
        <dgm:presLayoutVars>
          <dgm:bulletEnabled val="1"/>
        </dgm:presLayoutVars>
      </dgm:prSet>
      <dgm:spPr/>
    </dgm:pt>
    <dgm:pt modelId="{4C9DAB0C-2EB7-E64A-9FD2-025BE3ADA08C}" type="pres">
      <dgm:prSet presAssocID="{4A62C49D-628B-FB40-950E-A52D5D78A37E}" presName="spNode" presStyleCnt="0"/>
      <dgm:spPr/>
    </dgm:pt>
    <dgm:pt modelId="{4FBDFF08-67BE-9847-84B1-281D22057BAE}" type="pres">
      <dgm:prSet presAssocID="{31F37942-41A1-9841-87AD-08549D329ABC}" presName="sibTrans" presStyleLbl="sibTrans1D1" presStyleIdx="0" presStyleCnt="9"/>
      <dgm:spPr/>
    </dgm:pt>
    <dgm:pt modelId="{5F4034E7-402B-B24F-8702-CD74780C9275}" type="pres">
      <dgm:prSet presAssocID="{69D9531E-10AD-6446-970D-3E0069F212F4}" presName="node" presStyleLbl="node1" presStyleIdx="1" presStyleCnt="9" custScaleX="123157" custScaleY="151578">
        <dgm:presLayoutVars>
          <dgm:bulletEnabled val="1"/>
        </dgm:presLayoutVars>
      </dgm:prSet>
      <dgm:spPr/>
    </dgm:pt>
    <dgm:pt modelId="{B39D1C22-4E06-CF41-9092-DEE03B9B9E29}" type="pres">
      <dgm:prSet presAssocID="{69D9531E-10AD-6446-970D-3E0069F212F4}" presName="spNode" presStyleCnt="0"/>
      <dgm:spPr/>
    </dgm:pt>
    <dgm:pt modelId="{43C9668C-E2A2-6F4E-A479-9D301748282A}" type="pres">
      <dgm:prSet presAssocID="{B3971B98-1474-B541-BA34-62B3208FA708}" presName="sibTrans" presStyleLbl="sibTrans1D1" presStyleIdx="1" presStyleCnt="9"/>
      <dgm:spPr/>
    </dgm:pt>
    <dgm:pt modelId="{0BDF6ADE-D272-CF43-83EC-A3D21A9E5A79}" type="pres">
      <dgm:prSet presAssocID="{0619CD02-5244-DA4E-973E-DA8A537863DA}" presName="node" presStyleLbl="node1" presStyleIdx="2" presStyleCnt="9" custScaleX="123157" custScaleY="151578">
        <dgm:presLayoutVars>
          <dgm:bulletEnabled val="1"/>
        </dgm:presLayoutVars>
      </dgm:prSet>
      <dgm:spPr/>
    </dgm:pt>
    <dgm:pt modelId="{51922D18-A4D5-B84E-B09B-C881D9476866}" type="pres">
      <dgm:prSet presAssocID="{0619CD02-5244-DA4E-973E-DA8A537863DA}" presName="spNode" presStyleCnt="0"/>
      <dgm:spPr/>
    </dgm:pt>
    <dgm:pt modelId="{17A84419-0B92-3745-9FA5-99182F307790}" type="pres">
      <dgm:prSet presAssocID="{837BFF43-C4A1-7343-9265-386FF1826B53}" presName="sibTrans" presStyleLbl="sibTrans1D1" presStyleIdx="2" presStyleCnt="9"/>
      <dgm:spPr/>
    </dgm:pt>
    <dgm:pt modelId="{0DA8C7AC-B4A6-2345-B240-17DDB258A780}" type="pres">
      <dgm:prSet presAssocID="{856503B3-6BEC-8A4E-AEEE-A2AECE44323A}" presName="node" presStyleLbl="node1" presStyleIdx="3" presStyleCnt="9" custScaleX="123157" custScaleY="151578">
        <dgm:presLayoutVars>
          <dgm:bulletEnabled val="1"/>
        </dgm:presLayoutVars>
      </dgm:prSet>
      <dgm:spPr/>
    </dgm:pt>
    <dgm:pt modelId="{AF1E0922-DC82-5B4A-9709-A620ADD5BEF4}" type="pres">
      <dgm:prSet presAssocID="{856503B3-6BEC-8A4E-AEEE-A2AECE44323A}" presName="spNode" presStyleCnt="0"/>
      <dgm:spPr/>
    </dgm:pt>
    <dgm:pt modelId="{86BE49DA-B007-6648-8B50-AF93500AC54A}" type="pres">
      <dgm:prSet presAssocID="{EFA4504C-9D17-8340-A254-1EC7E2B3DC4E}" presName="sibTrans" presStyleLbl="sibTrans1D1" presStyleIdx="3" presStyleCnt="9"/>
      <dgm:spPr/>
    </dgm:pt>
    <dgm:pt modelId="{46547660-5F12-4E40-8628-8071E2BA79FA}" type="pres">
      <dgm:prSet presAssocID="{C694EEF8-A8CD-BF44-BEA2-0B38ABA6F3F1}" presName="node" presStyleLbl="node1" presStyleIdx="4" presStyleCnt="9" custScaleX="113644" custScaleY="139869">
        <dgm:presLayoutVars>
          <dgm:bulletEnabled val="1"/>
        </dgm:presLayoutVars>
      </dgm:prSet>
      <dgm:spPr/>
    </dgm:pt>
    <dgm:pt modelId="{D6140667-B69C-9042-84F9-41C12061C698}" type="pres">
      <dgm:prSet presAssocID="{C694EEF8-A8CD-BF44-BEA2-0B38ABA6F3F1}" presName="spNode" presStyleCnt="0"/>
      <dgm:spPr/>
    </dgm:pt>
    <dgm:pt modelId="{07B98A0F-20CD-1F42-8798-DF7F0A708D65}" type="pres">
      <dgm:prSet presAssocID="{6D58FEF5-FD12-0F48-BBED-F7A3F8C94C46}" presName="sibTrans" presStyleLbl="sibTrans1D1" presStyleIdx="4" presStyleCnt="9"/>
      <dgm:spPr/>
    </dgm:pt>
    <dgm:pt modelId="{388CB46B-4CD3-4D48-812F-638C0DAEB9AC}" type="pres">
      <dgm:prSet presAssocID="{350FE11D-F401-F344-BE1E-8E45B4E31FE1}" presName="node" presStyleLbl="node1" presStyleIdx="5" presStyleCnt="9" custScaleX="113644" custScaleY="139869">
        <dgm:presLayoutVars>
          <dgm:bulletEnabled val="1"/>
        </dgm:presLayoutVars>
      </dgm:prSet>
      <dgm:spPr/>
    </dgm:pt>
    <dgm:pt modelId="{1B6D4E27-7307-134D-8454-6FD48C253302}" type="pres">
      <dgm:prSet presAssocID="{350FE11D-F401-F344-BE1E-8E45B4E31FE1}" presName="spNode" presStyleCnt="0"/>
      <dgm:spPr/>
    </dgm:pt>
    <dgm:pt modelId="{B1F65CAE-3DD2-044B-A842-152E6585F490}" type="pres">
      <dgm:prSet presAssocID="{6286A53F-480A-3E42-86A4-E0A214B0DB79}" presName="sibTrans" presStyleLbl="sibTrans1D1" presStyleIdx="5" presStyleCnt="9"/>
      <dgm:spPr/>
    </dgm:pt>
    <dgm:pt modelId="{064CC82E-B461-564C-948A-2D04D3727AC3}" type="pres">
      <dgm:prSet presAssocID="{DE7BEC19-1ED7-9D40-A979-900E00B0F384}" presName="node" presStyleLbl="node1" presStyleIdx="6" presStyleCnt="9" custScaleX="113644" custScaleY="139869">
        <dgm:presLayoutVars>
          <dgm:bulletEnabled val="1"/>
        </dgm:presLayoutVars>
      </dgm:prSet>
      <dgm:spPr/>
    </dgm:pt>
    <dgm:pt modelId="{B874DEDD-739C-7140-B13F-6D9A6A4DACD3}" type="pres">
      <dgm:prSet presAssocID="{DE7BEC19-1ED7-9D40-A979-900E00B0F384}" presName="spNode" presStyleCnt="0"/>
      <dgm:spPr/>
    </dgm:pt>
    <dgm:pt modelId="{AFBA1D39-35D9-604F-B68D-D37E10A9EC59}" type="pres">
      <dgm:prSet presAssocID="{48F8F292-DE3B-4A4E-82EE-7723F80B4C5B}" presName="sibTrans" presStyleLbl="sibTrans1D1" presStyleIdx="6" presStyleCnt="9"/>
      <dgm:spPr/>
    </dgm:pt>
    <dgm:pt modelId="{53A42A12-E43C-7541-8250-32E4A38EC4CE}" type="pres">
      <dgm:prSet presAssocID="{988ABF4A-B2CA-464D-979D-D6E0868A6D8C}" presName="node" presStyleLbl="node1" presStyleIdx="7" presStyleCnt="9" custScaleX="113644" custScaleY="139869">
        <dgm:presLayoutVars>
          <dgm:bulletEnabled val="1"/>
        </dgm:presLayoutVars>
      </dgm:prSet>
      <dgm:spPr/>
    </dgm:pt>
    <dgm:pt modelId="{74946EFF-69A4-0249-865B-DB4108B8E66E}" type="pres">
      <dgm:prSet presAssocID="{988ABF4A-B2CA-464D-979D-D6E0868A6D8C}" presName="spNode" presStyleCnt="0"/>
      <dgm:spPr/>
    </dgm:pt>
    <dgm:pt modelId="{71923F32-1816-FE4C-B879-BAD7A052FD0C}" type="pres">
      <dgm:prSet presAssocID="{FB833376-6624-CE46-8CB2-088F4D40C7D2}" presName="sibTrans" presStyleLbl="sibTrans1D1" presStyleIdx="7" presStyleCnt="9"/>
      <dgm:spPr/>
    </dgm:pt>
    <dgm:pt modelId="{BE4E625A-1380-6443-BAFC-C76702CF637F}" type="pres">
      <dgm:prSet presAssocID="{975052AC-0144-8B4A-BB92-ED64DE9555AE}" presName="node" presStyleLbl="node1" presStyleIdx="8" presStyleCnt="9" custScaleX="123157" custScaleY="151578">
        <dgm:presLayoutVars>
          <dgm:bulletEnabled val="1"/>
        </dgm:presLayoutVars>
      </dgm:prSet>
      <dgm:spPr/>
    </dgm:pt>
    <dgm:pt modelId="{86043D64-7B74-B348-8EBE-362AF7B6B0B5}" type="pres">
      <dgm:prSet presAssocID="{975052AC-0144-8B4A-BB92-ED64DE9555AE}" presName="spNode" presStyleCnt="0"/>
      <dgm:spPr/>
    </dgm:pt>
    <dgm:pt modelId="{B50ECC51-5E15-B44A-85FB-13BCEDF232DF}" type="pres">
      <dgm:prSet presAssocID="{D7B89E22-C6D0-4444-8845-6BEDA31E20DB}" presName="sibTrans" presStyleLbl="sibTrans1D1" presStyleIdx="8" presStyleCnt="9"/>
      <dgm:spPr/>
    </dgm:pt>
  </dgm:ptLst>
  <dgm:cxnLst>
    <dgm:cxn modelId="{CCC2A701-F8B2-854C-8E5F-A3967798C92E}" type="presOf" srcId="{350FE11D-F401-F344-BE1E-8E45B4E31FE1}" destId="{388CB46B-4CD3-4D48-812F-638C0DAEB9AC}" srcOrd="0" destOrd="0" presId="urn:microsoft.com/office/officeart/2005/8/layout/cycle5"/>
    <dgm:cxn modelId="{C8E7311C-FD68-8646-B48A-CFF41610B492}" type="presOf" srcId="{856503B3-6BEC-8A4E-AEEE-A2AECE44323A}" destId="{0DA8C7AC-B4A6-2345-B240-17DDB258A780}" srcOrd="0" destOrd="0" presId="urn:microsoft.com/office/officeart/2005/8/layout/cycle5"/>
    <dgm:cxn modelId="{0299C121-3FF6-5844-81E1-5B7ED41F7EB6}" type="presOf" srcId="{31F37942-41A1-9841-87AD-08549D329ABC}" destId="{4FBDFF08-67BE-9847-84B1-281D22057BAE}" srcOrd="0" destOrd="0" presId="urn:microsoft.com/office/officeart/2005/8/layout/cycle5"/>
    <dgm:cxn modelId="{641F3928-5E04-F044-8379-35FD2027C7E6}" type="presOf" srcId="{EFA4504C-9D17-8340-A254-1EC7E2B3DC4E}" destId="{86BE49DA-B007-6648-8B50-AF93500AC54A}" srcOrd="0" destOrd="0" presId="urn:microsoft.com/office/officeart/2005/8/layout/cycle5"/>
    <dgm:cxn modelId="{9C97F92D-8E2C-744A-B350-6307233D9BFD}" type="presOf" srcId="{C96C5EFF-8474-C348-A9FC-BE02C8F0D8B8}" destId="{19B0C4C4-98D1-FC4E-AD8C-54729F053482}" srcOrd="0" destOrd="0" presId="urn:microsoft.com/office/officeart/2005/8/layout/cycle5"/>
    <dgm:cxn modelId="{4129282E-97F7-584E-8A3C-3F16C1A843C5}" srcId="{C96C5EFF-8474-C348-A9FC-BE02C8F0D8B8}" destId="{DE7BEC19-1ED7-9D40-A979-900E00B0F384}" srcOrd="6" destOrd="0" parTransId="{BC16AF7B-5DE5-5D48-95EB-39AF26CB6A6E}" sibTransId="{48F8F292-DE3B-4A4E-82EE-7723F80B4C5B}"/>
    <dgm:cxn modelId="{34C3963F-A5A7-B048-876F-D02988FEBB70}" type="presOf" srcId="{988ABF4A-B2CA-464D-979D-D6E0868A6D8C}" destId="{53A42A12-E43C-7541-8250-32E4A38EC4CE}" srcOrd="0" destOrd="0" presId="urn:microsoft.com/office/officeart/2005/8/layout/cycle5"/>
    <dgm:cxn modelId="{4B518B45-185A-1247-BFF9-FA0DC8367F2E}" srcId="{C96C5EFF-8474-C348-A9FC-BE02C8F0D8B8}" destId="{69D9531E-10AD-6446-970D-3E0069F212F4}" srcOrd="1" destOrd="0" parTransId="{32ECA0CF-CA53-9544-87D7-A92B50D4D0E7}" sibTransId="{B3971B98-1474-B541-BA34-62B3208FA708}"/>
    <dgm:cxn modelId="{55D6E845-BD3D-9148-A177-97B4835305EE}" srcId="{C96C5EFF-8474-C348-A9FC-BE02C8F0D8B8}" destId="{350FE11D-F401-F344-BE1E-8E45B4E31FE1}" srcOrd="5" destOrd="0" parTransId="{3236631F-22DF-A144-B354-D1DDA4F916A5}" sibTransId="{6286A53F-480A-3E42-86A4-E0A214B0DB79}"/>
    <dgm:cxn modelId="{AB9AD473-6FA6-AD47-9894-F2CE3B4E9740}" srcId="{C96C5EFF-8474-C348-A9FC-BE02C8F0D8B8}" destId="{4A62C49D-628B-FB40-950E-A52D5D78A37E}" srcOrd="0" destOrd="0" parTransId="{A3F4A6D9-A545-3843-A8F9-3463BC96CBC8}" sibTransId="{31F37942-41A1-9841-87AD-08549D329ABC}"/>
    <dgm:cxn modelId="{002DF777-2F0E-AD4F-82AA-74E27F6FB068}" srcId="{C96C5EFF-8474-C348-A9FC-BE02C8F0D8B8}" destId="{856503B3-6BEC-8A4E-AEEE-A2AECE44323A}" srcOrd="3" destOrd="0" parTransId="{4AC50D1C-0270-F446-B43F-45E1492CED2C}" sibTransId="{EFA4504C-9D17-8340-A254-1EC7E2B3DC4E}"/>
    <dgm:cxn modelId="{BE71FF77-418B-274D-877A-EA22993CC19D}" type="presOf" srcId="{975052AC-0144-8B4A-BB92-ED64DE9555AE}" destId="{BE4E625A-1380-6443-BAFC-C76702CF637F}" srcOrd="0" destOrd="0" presId="urn:microsoft.com/office/officeart/2005/8/layout/cycle5"/>
    <dgm:cxn modelId="{5685E27C-213B-194B-B49E-AB5668533B90}" type="presOf" srcId="{6286A53F-480A-3E42-86A4-E0A214B0DB79}" destId="{B1F65CAE-3DD2-044B-A842-152E6585F490}" srcOrd="0" destOrd="0" presId="urn:microsoft.com/office/officeart/2005/8/layout/cycle5"/>
    <dgm:cxn modelId="{8C174682-F2B0-204A-94F8-5FC7E6F5F519}" type="presOf" srcId="{DE7BEC19-1ED7-9D40-A979-900E00B0F384}" destId="{064CC82E-B461-564C-948A-2D04D3727AC3}" srcOrd="0" destOrd="0" presId="urn:microsoft.com/office/officeart/2005/8/layout/cycle5"/>
    <dgm:cxn modelId="{532C4387-3B2C-4B4B-B76A-034E74F9E4DC}" type="presOf" srcId="{D7B89E22-C6D0-4444-8845-6BEDA31E20DB}" destId="{B50ECC51-5E15-B44A-85FB-13BCEDF232DF}" srcOrd="0" destOrd="0" presId="urn:microsoft.com/office/officeart/2005/8/layout/cycle5"/>
    <dgm:cxn modelId="{48C87B87-9A44-BC4F-887B-B8CCE599032F}" type="presOf" srcId="{B3971B98-1474-B541-BA34-62B3208FA708}" destId="{43C9668C-E2A2-6F4E-A479-9D301748282A}" srcOrd="0" destOrd="0" presId="urn:microsoft.com/office/officeart/2005/8/layout/cycle5"/>
    <dgm:cxn modelId="{B12B4B96-42C3-0D49-9863-AFFA18D72912}" type="presOf" srcId="{6D58FEF5-FD12-0F48-BBED-F7A3F8C94C46}" destId="{07B98A0F-20CD-1F42-8798-DF7F0A708D65}" srcOrd="0" destOrd="0" presId="urn:microsoft.com/office/officeart/2005/8/layout/cycle5"/>
    <dgm:cxn modelId="{6763A6A2-E0D5-E24E-973B-AD7E6BDE4DB7}" type="presOf" srcId="{C694EEF8-A8CD-BF44-BEA2-0B38ABA6F3F1}" destId="{46547660-5F12-4E40-8628-8071E2BA79FA}" srcOrd="0" destOrd="0" presId="urn:microsoft.com/office/officeart/2005/8/layout/cycle5"/>
    <dgm:cxn modelId="{82D808A6-18F7-6E45-8A97-45D4D42E486A}" type="presOf" srcId="{0619CD02-5244-DA4E-973E-DA8A537863DA}" destId="{0BDF6ADE-D272-CF43-83EC-A3D21A9E5A79}" srcOrd="0" destOrd="0" presId="urn:microsoft.com/office/officeart/2005/8/layout/cycle5"/>
    <dgm:cxn modelId="{808C85A6-2BA9-2B46-9906-9672F7BADA87}" srcId="{C96C5EFF-8474-C348-A9FC-BE02C8F0D8B8}" destId="{975052AC-0144-8B4A-BB92-ED64DE9555AE}" srcOrd="8" destOrd="0" parTransId="{D911D188-C3EB-C446-BBF4-EE026D11B0F4}" sibTransId="{D7B89E22-C6D0-4444-8845-6BEDA31E20DB}"/>
    <dgm:cxn modelId="{881754B4-770F-064A-8045-AFB787DF0C1D}" srcId="{C96C5EFF-8474-C348-A9FC-BE02C8F0D8B8}" destId="{0619CD02-5244-DA4E-973E-DA8A537863DA}" srcOrd="2" destOrd="0" parTransId="{04F219E0-D754-9049-B67F-C6D67A613BEE}" sibTransId="{837BFF43-C4A1-7343-9265-386FF1826B53}"/>
    <dgm:cxn modelId="{FE2B2EBE-6A35-F54D-BF49-DA05A6308676}" srcId="{C96C5EFF-8474-C348-A9FC-BE02C8F0D8B8}" destId="{988ABF4A-B2CA-464D-979D-D6E0868A6D8C}" srcOrd="7" destOrd="0" parTransId="{01CD1B10-AC29-184E-8846-23247EF275B0}" sibTransId="{FB833376-6624-CE46-8CB2-088F4D40C7D2}"/>
    <dgm:cxn modelId="{5918C7C3-0678-E14A-8CE0-E9452DB5E085}" type="presOf" srcId="{FB833376-6624-CE46-8CB2-088F4D40C7D2}" destId="{71923F32-1816-FE4C-B879-BAD7A052FD0C}" srcOrd="0" destOrd="0" presId="urn:microsoft.com/office/officeart/2005/8/layout/cycle5"/>
    <dgm:cxn modelId="{EFD4F5D5-778C-3B44-BC2A-BFDFAD38E883}" type="presOf" srcId="{4A62C49D-628B-FB40-950E-A52D5D78A37E}" destId="{D99C9CCA-FEC7-2D4B-A8D4-4B7AB0C533DE}" srcOrd="0" destOrd="0" presId="urn:microsoft.com/office/officeart/2005/8/layout/cycle5"/>
    <dgm:cxn modelId="{63FCB8D9-00E2-6343-ADFB-5843835A828F}" type="presOf" srcId="{69D9531E-10AD-6446-970D-3E0069F212F4}" destId="{5F4034E7-402B-B24F-8702-CD74780C9275}" srcOrd="0" destOrd="0" presId="urn:microsoft.com/office/officeart/2005/8/layout/cycle5"/>
    <dgm:cxn modelId="{88B5D2E0-E979-3142-BD1F-B56C53967758}" type="presOf" srcId="{837BFF43-C4A1-7343-9265-386FF1826B53}" destId="{17A84419-0B92-3745-9FA5-99182F307790}" srcOrd="0" destOrd="0" presId="urn:microsoft.com/office/officeart/2005/8/layout/cycle5"/>
    <dgm:cxn modelId="{AB2787E6-2526-4441-A5AE-01FB1E21A36D}" type="presOf" srcId="{48F8F292-DE3B-4A4E-82EE-7723F80B4C5B}" destId="{AFBA1D39-35D9-604F-B68D-D37E10A9EC59}" srcOrd="0" destOrd="0" presId="urn:microsoft.com/office/officeart/2005/8/layout/cycle5"/>
    <dgm:cxn modelId="{58D7FEF9-CB62-1B47-BCFA-78171CECB2E2}" srcId="{C96C5EFF-8474-C348-A9FC-BE02C8F0D8B8}" destId="{C694EEF8-A8CD-BF44-BEA2-0B38ABA6F3F1}" srcOrd="4" destOrd="0" parTransId="{C0FFFB01-6DDC-D948-8EE0-202831E41534}" sibTransId="{6D58FEF5-FD12-0F48-BBED-F7A3F8C94C46}"/>
    <dgm:cxn modelId="{0E7F30DA-B04B-F848-84C4-CE642D28A6BE}" type="presParOf" srcId="{19B0C4C4-98D1-FC4E-AD8C-54729F053482}" destId="{D99C9CCA-FEC7-2D4B-A8D4-4B7AB0C533DE}" srcOrd="0" destOrd="0" presId="urn:microsoft.com/office/officeart/2005/8/layout/cycle5"/>
    <dgm:cxn modelId="{42B76510-2897-FB4A-A30A-D5577F609E01}" type="presParOf" srcId="{19B0C4C4-98D1-FC4E-AD8C-54729F053482}" destId="{4C9DAB0C-2EB7-E64A-9FD2-025BE3ADA08C}" srcOrd="1" destOrd="0" presId="urn:microsoft.com/office/officeart/2005/8/layout/cycle5"/>
    <dgm:cxn modelId="{3F2A4E9E-AC4E-0343-BEFF-EE1E93AF11A0}" type="presParOf" srcId="{19B0C4C4-98D1-FC4E-AD8C-54729F053482}" destId="{4FBDFF08-67BE-9847-84B1-281D22057BAE}" srcOrd="2" destOrd="0" presId="urn:microsoft.com/office/officeart/2005/8/layout/cycle5"/>
    <dgm:cxn modelId="{9DB808AB-EAA4-5B4F-836D-BD8339AA637F}" type="presParOf" srcId="{19B0C4C4-98D1-FC4E-AD8C-54729F053482}" destId="{5F4034E7-402B-B24F-8702-CD74780C9275}" srcOrd="3" destOrd="0" presId="urn:microsoft.com/office/officeart/2005/8/layout/cycle5"/>
    <dgm:cxn modelId="{03434D31-75EE-7D45-841E-C92B0AF197D2}" type="presParOf" srcId="{19B0C4C4-98D1-FC4E-AD8C-54729F053482}" destId="{B39D1C22-4E06-CF41-9092-DEE03B9B9E29}" srcOrd="4" destOrd="0" presId="urn:microsoft.com/office/officeart/2005/8/layout/cycle5"/>
    <dgm:cxn modelId="{F174B91B-0EDD-1447-8CBC-A9613F1055EB}" type="presParOf" srcId="{19B0C4C4-98D1-FC4E-AD8C-54729F053482}" destId="{43C9668C-E2A2-6F4E-A479-9D301748282A}" srcOrd="5" destOrd="0" presId="urn:microsoft.com/office/officeart/2005/8/layout/cycle5"/>
    <dgm:cxn modelId="{1EF90382-8BB2-2A40-8A08-0691A84B700D}" type="presParOf" srcId="{19B0C4C4-98D1-FC4E-AD8C-54729F053482}" destId="{0BDF6ADE-D272-CF43-83EC-A3D21A9E5A79}" srcOrd="6" destOrd="0" presId="urn:microsoft.com/office/officeart/2005/8/layout/cycle5"/>
    <dgm:cxn modelId="{25EBBDED-225A-5A47-818A-0A8DF76497D1}" type="presParOf" srcId="{19B0C4C4-98D1-FC4E-AD8C-54729F053482}" destId="{51922D18-A4D5-B84E-B09B-C881D9476866}" srcOrd="7" destOrd="0" presId="urn:microsoft.com/office/officeart/2005/8/layout/cycle5"/>
    <dgm:cxn modelId="{7DD5574C-2EBF-CC47-AD8D-C8613B1D19FC}" type="presParOf" srcId="{19B0C4C4-98D1-FC4E-AD8C-54729F053482}" destId="{17A84419-0B92-3745-9FA5-99182F307790}" srcOrd="8" destOrd="0" presId="urn:microsoft.com/office/officeart/2005/8/layout/cycle5"/>
    <dgm:cxn modelId="{98BED908-7CBD-0843-BE99-055EF51DD67E}" type="presParOf" srcId="{19B0C4C4-98D1-FC4E-AD8C-54729F053482}" destId="{0DA8C7AC-B4A6-2345-B240-17DDB258A780}" srcOrd="9" destOrd="0" presId="urn:microsoft.com/office/officeart/2005/8/layout/cycle5"/>
    <dgm:cxn modelId="{42C6DBE4-31CF-B54C-9FDC-6D28DCA8B881}" type="presParOf" srcId="{19B0C4C4-98D1-FC4E-AD8C-54729F053482}" destId="{AF1E0922-DC82-5B4A-9709-A620ADD5BEF4}" srcOrd="10" destOrd="0" presId="urn:microsoft.com/office/officeart/2005/8/layout/cycle5"/>
    <dgm:cxn modelId="{C05706A0-25BA-4E46-8652-C8B67064DB86}" type="presParOf" srcId="{19B0C4C4-98D1-FC4E-AD8C-54729F053482}" destId="{86BE49DA-B007-6648-8B50-AF93500AC54A}" srcOrd="11" destOrd="0" presId="urn:microsoft.com/office/officeart/2005/8/layout/cycle5"/>
    <dgm:cxn modelId="{81D55C90-8C85-944A-80F2-320117AF6CAC}" type="presParOf" srcId="{19B0C4C4-98D1-FC4E-AD8C-54729F053482}" destId="{46547660-5F12-4E40-8628-8071E2BA79FA}" srcOrd="12" destOrd="0" presId="urn:microsoft.com/office/officeart/2005/8/layout/cycle5"/>
    <dgm:cxn modelId="{EF87367E-82AD-3D4C-92DE-9E3BD202DE4B}" type="presParOf" srcId="{19B0C4C4-98D1-FC4E-AD8C-54729F053482}" destId="{D6140667-B69C-9042-84F9-41C12061C698}" srcOrd="13" destOrd="0" presId="urn:microsoft.com/office/officeart/2005/8/layout/cycle5"/>
    <dgm:cxn modelId="{0892D600-72FB-6241-9F92-FCBC9C90A236}" type="presParOf" srcId="{19B0C4C4-98D1-FC4E-AD8C-54729F053482}" destId="{07B98A0F-20CD-1F42-8798-DF7F0A708D65}" srcOrd="14" destOrd="0" presId="urn:microsoft.com/office/officeart/2005/8/layout/cycle5"/>
    <dgm:cxn modelId="{E8E2AF14-587E-FE4D-9795-4106F9CAAF1E}" type="presParOf" srcId="{19B0C4C4-98D1-FC4E-AD8C-54729F053482}" destId="{388CB46B-4CD3-4D48-812F-638C0DAEB9AC}" srcOrd="15" destOrd="0" presId="urn:microsoft.com/office/officeart/2005/8/layout/cycle5"/>
    <dgm:cxn modelId="{774108DB-368E-824B-95DD-4826196E14E5}" type="presParOf" srcId="{19B0C4C4-98D1-FC4E-AD8C-54729F053482}" destId="{1B6D4E27-7307-134D-8454-6FD48C253302}" srcOrd="16" destOrd="0" presId="urn:microsoft.com/office/officeart/2005/8/layout/cycle5"/>
    <dgm:cxn modelId="{C3D24FD4-28D1-F344-A397-DA03656F6691}" type="presParOf" srcId="{19B0C4C4-98D1-FC4E-AD8C-54729F053482}" destId="{B1F65CAE-3DD2-044B-A842-152E6585F490}" srcOrd="17" destOrd="0" presId="urn:microsoft.com/office/officeart/2005/8/layout/cycle5"/>
    <dgm:cxn modelId="{BCC3D9E5-5EE8-E54F-BB7B-19740EDD2201}" type="presParOf" srcId="{19B0C4C4-98D1-FC4E-AD8C-54729F053482}" destId="{064CC82E-B461-564C-948A-2D04D3727AC3}" srcOrd="18" destOrd="0" presId="urn:microsoft.com/office/officeart/2005/8/layout/cycle5"/>
    <dgm:cxn modelId="{D221338A-9394-024D-AFDC-8ECF59C16BF5}" type="presParOf" srcId="{19B0C4C4-98D1-FC4E-AD8C-54729F053482}" destId="{B874DEDD-739C-7140-B13F-6D9A6A4DACD3}" srcOrd="19" destOrd="0" presId="urn:microsoft.com/office/officeart/2005/8/layout/cycle5"/>
    <dgm:cxn modelId="{F969BEF1-3C35-504E-8E4C-88D8658B226E}" type="presParOf" srcId="{19B0C4C4-98D1-FC4E-AD8C-54729F053482}" destId="{AFBA1D39-35D9-604F-B68D-D37E10A9EC59}" srcOrd="20" destOrd="0" presId="urn:microsoft.com/office/officeart/2005/8/layout/cycle5"/>
    <dgm:cxn modelId="{6D5F7622-B07E-3B46-87B4-EC257F5B1A01}" type="presParOf" srcId="{19B0C4C4-98D1-FC4E-AD8C-54729F053482}" destId="{53A42A12-E43C-7541-8250-32E4A38EC4CE}" srcOrd="21" destOrd="0" presId="urn:microsoft.com/office/officeart/2005/8/layout/cycle5"/>
    <dgm:cxn modelId="{5A1638AC-3ECB-EE43-A345-0DF831CF2271}" type="presParOf" srcId="{19B0C4C4-98D1-FC4E-AD8C-54729F053482}" destId="{74946EFF-69A4-0249-865B-DB4108B8E66E}" srcOrd="22" destOrd="0" presId="urn:microsoft.com/office/officeart/2005/8/layout/cycle5"/>
    <dgm:cxn modelId="{AD09E1E8-77FF-1F46-A6AF-B72D5E22630A}" type="presParOf" srcId="{19B0C4C4-98D1-FC4E-AD8C-54729F053482}" destId="{71923F32-1816-FE4C-B879-BAD7A052FD0C}" srcOrd="23" destOrd="0" presId="urn:microsoft.com/office/officeart/2005/8/layout/cycle5"/>
    <dgm:cxn modelId="{84D1DE37-7368-F341-B39E-AEABB29474C1}" type="presParOf" srcId="{19B0C4C4-98D1-FC4E-AD8C-54729F053482}" destId="{BE4E625A-1380-6443-BAFC-C76702CF637F}" srcOrd="24" destOrd="0" presId="urn:microsoft.com/office/officeart/2005/8/layout/cycle5"/>
    <dgm:cxn modelId="{E3835777-86DB-5F45-B379-C2438F8E1449}" type="presParOf" srcId="{19B0C4C4-98D1-FC4E-AD8C-54729F053482}" destId="{86043D64-7B74-B348-8EBE-362AF7B6B0B5}" srcOrd="25" destOrd="0" presId="urn:microsoft.com/office/officeart/2005/8/layout/cycle5"/>
    <dgm:cxn modelId="{39771B92-D58B-324C-8D74-793D5104391F}" type="presParOf" srcId="{19B0C4C4-98D1-FC4E-AD8C-54729F053482}" destId="{B50ECC51-5E15-B44A-85FB-13BCEDF232DF}" srcOrd="26" destOrd="0" presId="urn:microsoft.com/office/officeart/2005/8/layout/cycle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C9CCA-FEC7-2D4B-A8D4-4B7AB0C533DE}">
      <dsp:nvSpPr>
        <dsp:cNvPr id="0" name=""/>
        <dsp:cNvSpPr/>
      </dsp:nvSpPr>
      <dsp:spPr>
        <a:xfrm>
          <a:off x="4568545" y="-145028"/>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 Requirements Analysis and Communication</a:t>
          </a:r>
        </a:p>
      </dsp:txBody>
      <dsp:txXfrm>
        <a:off x="4616052" y="-97521"/>
        <a:ext cx="1121466" cy="878171"/>
      </dsp:txXfrm>
    </dsp:sp>
    <dsp:sp modelId="{4FBDFF08-67BE-9847-84B1-281D22057BAE}">
      <dsp:nvSpPr>
        <dsp:cNvPr id="0" name=""/>
        <dsp:cNvSpPr/>
      </dsp:nvSpPr>
      <dsp:spPr>
        <a:xfrm>
          <a:off x="2711070" y="341564"/>
          <a:ext cx="4931431" cy="4931431"/>
        </a:xfrm>
        <a:custGeom>
          <a:avLst/>
          <a:gdLst/>
          <a:ahLst/>
          <a:cxnLst/>
          <a:rect l="0" t="0" r="0" b="0"/>
          <a:pathLst>
            <a:path>
              <a:moveTo>
                <a:pt x="3149081" y="96588"/>
              </a:moveTo>
              <a:arcTo wR="2465715" hR="2465715" stAng="17165401" swAng="3261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F4034E7-402B-B24F-8702-CD74780C9275}">
      <dsp:nvSpPr>
        <dsp:cNvPr id="0" name=""/>
        <dsp:cNvSpPr/>
      </dsp:nvSpPr>
      <dsp:spPr>
        <a:xfrm>
          <a:off x="6153477" y="431839"/>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 System Planning</a:t>
          </a:r>
        </a:p>
      </dsp:txBody>
      <dsp:txXfrm>
        <a:off x="6200984" y="479346"/>
        <a:ext cx="1121466" cy="878171"/>
      </dsp:txXfrm>
    </dsp:sp>
    <dsp:sp modelId="{43C9668C-E2A2-6F4E-A479-9D301748282A}">
      <dsp:nvSpPr>
        <dsp:cNvPr id="0" name=""/>
        <dsp:cNvSpPr/>
      </dsp:nvSpPr>
      <dsp:spPr>
        <a:xfrm>
          <a:off x="2711070" y="341564"/>
          <a:ext cx="4931431" cy="4931431"/>
        </a:xfrm>
        <a:custGeom>
          <a:avLst/>
          <a:gdLst/>
          <a:ahLst/>
          <a:cxnLst/>
          <a:rect l="0" t="0" r="0" b="0"/>
          <a:pathLst>
            <a:path>
              <a:moveTo>
                <a:pt x="4554739" y="1155855"/>
              </a:moveTo>
              <a:arcTo wR="2465715" hR="2465715" stAng="19674688" swAng="46443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BDF6ADE-D272-CF43-83EC-A3D21A9E5A79}">
      <dsp:nvSpPr>
        <dsp:cNvPr id="0" name=""/>
        <dsp:cNvSpPr/>
      </dsp:nvSpPr>
      <dsp:spPr>
        <a:xfrm>
          <a:off x="6996801" y="1892520"/>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 Coding</a:t>
          </a:r>
        </a:p>
      </dsp:txBody>
      <dsp:txXfrm>
        <a:off x="7044308" y="1940027"/>
        <a:ext cx="1121466" cy="878171"/>
      </dsp:txXfrm>
    </dsp:sp>
    <dsp:sp modelId="{17A84419-0B92-3745-9FA5-99182F307790}">
      <dsp:nvSpPr>
        <dsp:cNvPr id="0" name=""/>
        <dsp:cNvSpPr/>
      </dsp:nvSpPr>
      <dsp:spPr>
        <a:xfrm>
          <a:off x="2711070" y="341564"/>
          <a:ext cx="4931431" cy="4931431"/>
        </a:xfrm>
        <a:custGeom>
          <a:avLst/>
          <a:gdLst/>
          <a:ahLst/>
          <a:cxnLst/>
          <a:rect l="0" t="0" r="0" b="0"/>
          <a:pathLst>
            <a:path>
              <a:moveTo>
                <a:pt x="4923493" y="2663410"/>
              </a:moveTo>
              <a:arcTo wR="2465715" hR="2465715" stAng="275926" swAng="58664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DA8C7AC-B4A6-2345-B240-17DDB258A780}">
      <dsp:nvSpPr>
        <dsp:cNvPr id="0" name=""/>
        <dsp:cNvSpPr/>
      </dsp:nvSpPr>
      <dsp:spPr>
        <a:xfrm>
          <a:off x="6703918" y="3553544"/>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4. Building Containers</a:t>
          </a:r>
        </a:p>
      </dsp:txBody>
      <dsp:txXfrm>
        <a:off x="6751425" y="3601051"/>
        <a:ext cx="1121466" cy="878171"/>
      </dsp:txXfrm>
    </dsp:sp>
    <dsp:sp modelId="{86BE49DA-B007-6648-8B50-AF93500AC54A}">
      <dsp:nvSpPr>
        <dsp:cNvPr id="0" name=""/>
        <dsp:cNvSpPr/>
      </dsp:nvSpPr>
      <dsp:spPr>
        <a:xfrm>
          <a:off x="2711070" y="341564"/>
          <a:ext cx="4931431" cy="4931431"/>
        </a:xfrm>
        <a:custGeom>
          <a:avLst/>
          <a:gdLst/>
          <a:ahLst/>
          <a:cxnLst/>
          <a:rect l="0" t="0" r="0" b="0"/>
          <a:pathLst>
            <a:path>
              <a:moveTo>
                <a:pt x="4165408" y="4251996"/>
              </a:moveTo>
              <a:arcTo wR="2465715" hR="2465715" stAng="2785373" swAng="3985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6547660-5F12-4E40-8628-8071E2BA79FA}">
      <dsp:nvSpPr>
        <dsp:cNvPr id="0" name=""/>
        <dsp:cNvSpPr/>
      </dsp:nvSpPr>
      <dsp:spPr>
        <a:xfrm>
          <a:off x="5458852" y="4675289"/>
          <a:ext cx="1122516" cy="89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5. Testing Containers</a:t>
          </a:r>
        </a:p>
      </dsp:txBody>
      <dsp:txXfrm>
        <a:off x="5502689" y="4719126"/>
        <a:ext cx="1034842" cy="810335"/>
      </dsp:txXfrm>
    </dsp:sp>
    <dsp:sp modelId="{07B98A0F-20CD-1F42-8798-DF7F0A708D65}">
      <dsp:nvSpPr>
        <dsp:cNvPr id="0" name=""/>
        <dsp:cNvSpPr/>
      </dsp:nvSpPr>
      <dsp:spPr>
        <a:xfrm>
          <a:off x="2711070" y="341564"/>
          <a:ext cx="4931431" cy="4931431"/>
        </a:xfrm>
        <a:custGeom>
          <a:avLst/>
          <a:gdLst/>
          <a:ahLst/>
          <a:cxnLst/>
          <a:rect l="0" t="0" r="0" b="0"/>
          <a:pathLst>
            <a:path>
              <a:moveTo>
                <a:pt x="2635439" y="4925582"/>
              </a:moveTo>
              <a:arcTo wR="2465715" hR="2465715" stAng="5163180" swAng="47364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88CB46B-4CD3-4D48-812F-638C0DAEB9AC}">
      <dsp:nvSpPr>
        <dsp:cNvPr id="0" name=""/>
        <dsp:cNvSpPr/>
      </dsp:nvSpPr>
      <dsp:spPr>
        <a:xfrm>
          <a:off x="3772203" y="4675289"/>
          <a:ext cx="1122516" cy="89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6. Building Singularity Scripts</a:t>
          </a:r>
        </a:p>
      </dsp:txBody>
      <dsp:txXfrm>
        <a:off x="3816040" y="4719126"/>
        <a:ext cx="1034842" cy="810335"/>
      </dsp:txXfrm>
    </dsp:sp>
    <dsp:sp modelId="{B1F65CAE-3DD2-044B-A842-152E6585F490}">
      <dsp:nvSpPr>
        <dsp:cNvPr id="0" name=""/>
        <dsp:cNvSpPr/>
      </dsp:nvSpPr>
      <dsp:spPr>
        <a:xfrm>
          <a:off x="2711070" y="341564"/>
          <a:ext cx="4931431" cy="4931431"/>
        </a:xfrm>
        <a:custGeom>
          <a:avLst/>
          <a:gdLst/>
          <a:ahLst/>
          <a:cxnLst/>
          <a:rect l="0" t="0" r="0" b="0"/>
          <a:pathLst>
            <a:path>
              <a:moveTo>
                <a:pt x="975833" y="4430404"/>
              </a:moveTo>
              <a:arcTo wR="2465715" hR="2465715" stAng="7630447" swAng="44216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64CC82E-B461-564C-948A-2D04D3727AC3}">
      <dsp:nvSpPr>
        <dsp:cNvPr id="0" name=""/>
        <dsp:cNvSpPr/>
      </dsp:nvSpPr>
      <dsp:spPr>
        <a:xfrm>
          <a:off x="2480155" y="3591132"/>
          <a:ext cx="1122516" cy="89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7. Testing Singularity Scripts</a:t>
          </a:r>
        </a:p>
      </dsp:txBody>
      <dsp:txXfrm>
        <a:off x="2523992" y="3634969"/>
        <a:ext cx="1034842" cy="810335"/>
      </dsp:txXfrm>
    </dsp:sp>
    <dsp:sp modelId="{AFBA1D39-35D9-604F-B68D-D37E10A9EC59}">
      <dsp:nvSpPr>
        <dsp:cNvPr id="0" name=""/>
        <dsp:cNvSpPr/>
      </dsp:nvSpPr>
      <dsp:spPr>
        <a:xfrm>
          <a:off x="2711070" y="341564"/>
          <a:ext cx="4931431" cy="4931431"/>
        </a:xfrm>
        <a:custGeom>
          <a:avLst/>
          <a:gdLst/>
          <a:ahLst/>
          <a:cxnLst/>
          <a:rect l="0" t="0" r="0" b="0"/>
          <a:pathLst>
            <a:path>
              <a:moveTo>
                <a:pt x="83356" y="3101419"/>
              </a:moveTo>
              <a:arcTo wR="2465715" hR="2465715" stAng="9903566" swAng="65165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3A42A12-E43C-7541-8250-32E4A38EC4CE}">
      <dsp:nvSpPr>
        <dsp:cNvPr id="0" name=""/>
        <dsp:cNvSpPr/>
      </dsp:nvSpPr>
      <dsp:spPr>
        <a:xfrm>
          <a:off x="2187272" y="1930108"/>
          <a:ext cx="1122516" cy="89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8. Documenting final product on code and image repositories</a:t>
          </a:r>
        </a:p>
      </dsp:txBody>
      <dsp:txXfrm>
        <a:off x="2231109" y="1973945"/>
        <a:ext cx="1034842" cy="810335"/>
      </dsp:txXfrm>
    </dsp:sp>
    <dsp:sp modelId="{71923F32-1816-FE4C-B879-BAD7A052FD0C}">
      <dsp:nvSpPr>
        <dsp:cNvPr id="0" name=""/>
        <dsp:cNvSpPr/>
      </dsp:nvSpPr>
      <dsp:spPr>
        <a:xfrm>
          <a:off x="2711070" y="341564"/>
          <a:ext cx="4931431" cy="4931431"/>
        </a:xfrm>
        <a:custGeom>
          <a:avLst/>
          <a:gdLst/>
          <a:ahLst/>
          <a:cxnLst/>
          <a:rect l="0" t="0" r="0" b="0"/>
          <a:pathLst>
            <a:path>
              <a:moveTo>
                <a:pt x="206167" y="1478700"/>
              </a:moveTo>
              <a:arcTo wR="2465715" hR="2465715" stAng="12215799" swAng="49833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E4E625A-1380-6443-BAFC-C76702CF637F}">
      <dsp:nvSpPr>
        <dsp:cNvPr id="0" name=""/>
        <dsp:cNvSpPr/>
      </dsp:nvSpPr>
      <dsp:spPr>
        <a:xfrm>
          <a:off x="2983614" y="431839"/>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9. Tag and release final product for public use</a:t>
          </a:r>
        </a:p>
      </dsp:txBody>
      <dsp:txXfrm>
        <a:off x="3031121" y="479346"/>
        <a:ext cx="1121466" cy="878171"/>
      </dsp:txXfrm>
    </dsp:sp>
    <dsp:sp modelId="{B50ECC51-5E15-B44A-85FB-13BCEDF232DF}">
      <dsp:nvSpPr>
        <dsp:cNvPr id="0" name=""/>
        <dsp:cNvSpPr/>
      </dsp:nvSpPr>
      <dsp:spPr>
        <a:xfrm>
          <a:off x="2711070" y="341564"/>
          <a:ext cx="4931431" cy="4931431"/>
        </a:xfrm>
        <a:custGeom>
          <a:avLst/>
          <a:gdLst/>
          <a:ahLst/>
          <a:cxnLst/>
          <a:rect l="0" t="0" r="0" b="0"/>
          <a:pathLst>
            <a:path>
              <a:moveTo>
                <a:pt x="1560978" y="171984"/>
              </a:moveTo>
              <a:arcTo wR="2465715" hR="2465715" stAng="14908428" swAng="3261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3C2AA-89AA-DF40-8BFB-8E8D91B9A26D}"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A5E4B-0CAD-DE41-9697-DAE3CDD53949}" type="slidenum">
              <a:rPr lang="en-US" smtClean="0"/>
              <a:t>‹#›</a:t>
            </a:fld>
            <a:endParaRPr lang="en-US"/>
          </a:p>
        </p:txBody>
      </p:sp>
    </p:spTree>
    <p:extLst>
      <p:ext uri="{BB962C8B-B14F-4D97-AF65-F5344CB8AC3E}">
        <p14:creationId xmlns:p14="http://schemas.microsoft.com/office/powerpoint/2010/main" val="338575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Justin Campbell; a little bit about myself before I dive into the presentation; I am a research engineering/scientist assistant employed by The University of Texas at Austin’s Computational Research in Ice and Ocean Systems or CRIOS group. The group is part of the university’s Oden Institute for Computational Engineering and Sciences and their mission is to apply advanced computational methods to improve the understanding of the role of the global ocean, sea ice, and ice sheets in the climate system. In particular, Bayesian inverse methods, scientific machine learning and other techniques are used to develop numerical models that can improve the group’s mechanistic understanding of current, and predict future, ocean phenomena. One such climate model is the Massachusetts Institute of Technology general circulation model (or </a:t>
            </a:r>
            <a:r>
              <a:rPr lang="en-US" dirty="0" err="1"/>
              <a:t>MITgcm</a:t>
            </a:r>
            <a:r>
              <a:rPr lang="en-US" dirty="0"/>
              <a:t> for short). As the name suggests, the model is used to study oceanic and atmospheric phenomena using finite volume methods and is a community model with open-source code where hundreds of researchers and scientists have contributed to the development of the model. As part of the project entitled Estimating the Circulation and Climate of the Ocean (ECCO for short), the model output is assimilated with remote observational data from satellites and in-situ observational data from cruise ships and </a:t>
            </a:r>
            <a:r>
              <a:rPr lang="en-US" dirty="0" err="1"/>
              <a:t>argo</a:t>
            </a:r>
            <a:r>
              <a:rPr lang="en-US" dirty="0"/>
              <a:t> floats to produce a time-evolving estimate of atmospheric and oceanic circulation properties. This project involves the development of post-processing and data analysis routines that are geared specifically towards operating on model output data of the format that </a:t>
            </a:r>
            <a:r>
              <a:rPr lang="en-US" dirty="0" err="1"/>
              <a:t>MITgcm</a:t>
            </a:r>
            <a:r>
              <a:rPr lang="en-US" dirty="0"/>
              <a:t> produces. My responsibilities as a research engineering scientist assistant involve contributing to the development of data analysis and climate model simulation workflows, and as part of the latter, bottlenecks in </a:t>
            </a:r>
            <a:r>
              <a:rPr lang="en-US" dirty="0" err="1"/>
              <a:t>MITgcm</a:t>
            </a:r>
            <a:r>
              <a:rPr lang="en-US" dirty="0"/>
              <a:t> model user’s workflows both within the group and in the larger </a:t>
            </a:r>
            <a:r>
              <a:rPr lang="en-US" dirty="0" err="1"/>
              <a:t>MITgcm</a:t>
            </a:r>
            <a:r>
              <a:rPr lang="en-US" dirty="0"/>
              <a:t> community have motivated the undertaking of this project to develop portable units of software that can automate much the workflow of setting model problem specifications, building and running model experiments using </a:t>
            </a:r>
            <a:r>
              <a:rPr lang="en-US" dirty="0" err="1"/>
              <a:t>MITgcm</a:t>
            </a:r>
            <a:r>
              <a:rPr lang="en-US" dirty="0"/>
              <a:t> software, and ultimately, interpreting the results using ECCO software. Ideally, these products will reduce the time and energy needed for an end user to execute this workflow for their research using this model (which has been in development for a significant amount of time).</a:t>
            </a:r>
          </a:p>
        </p:txBody>
      </p:sp>
      <p:sp>
        <p:nvSpPr>
          <p:cNvPr id="4" name="Slide Number Placeholder 3"/>
          <p:cNvSpPr>
            <a:spLocks noGrp="1"/>
          </p:cNvSpPr>
          <p:nvPr>
            <p:ph type="sldNum" sz="quarter" idx="5"/>
          </p:nvPr>
        </p:nvSpPr>
        <p:spPr/>
        <p:txBody>
          <a:bodyPr/>
          <a:lstStyle/>
          <a:p>
            <a:fld id="{406A5E4B-0CAD-DE41-9697-DAE3CDD53949}" type="slidenum">
              <a:rPr lang="en-US" smtClean="0"/>
              <a:t>1</a:t>
            </a:fld>
            <a:endParaRPr lang="en-US"/>
          </a:p>
        </p:txBody>
      </p:sp>
    </p:spTree>
    <p:extLst>
      <p:ext uri="{BB962C8B-B14F-4D97-AF65-F5344CB8AC3E}">
        <p14:creationId xmlns:p14="http://schemas.microsoft.com/office/powerpoint/2010/main" val="1513113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r>
              <a:rPr lang="en-US" dirty="0"/>
              <a:t>The next steps in the project design process will involve performing a literature review on the broad subject area of using portable units of software to run climate models in a platform agnostic way, reading through relevant user guides for installing and operating software tools applicable to this project, beginning the ‘Ideate’ phase of the design process by developing sketches and diagrams that communicate layers of information in system design, and lastly, scheduling and incorporating feedback from, periodic meetings with project collaborators to gather and check design requirements. </a:t>
            </a:r>
          </a:p>
        </p:txBody>
      </p:sp>
      <p:sp>
        <p:nvSpPr>
          <p:cNvPr id="4" name="Slide Number Placeholder 3"/>
          <p:cNvSpPr>
            <a:spLocks noGrp="1"/>
          </p:cNvSpPr>
          <p:nvPr>
            <p:ph type="sldNum" sz="quarter" idx="5"/>
          </p:nvPr>
        </p:nvSpPr>
        <p:spPr/>
        <p:txBody>
          <a:bodyPr/>
          <a:lstStyle/>
          <a:p>
            <a:fld id="{406A5E4B-0CAD-DE41-9697-DAE3CDD53949}" type="slidenum">
              <a:rPr lang="en-US" smtClean="0"/>
              <a:t>10</a:t>
            </a:fld>
            <a:endParaRPr lang="en-US"/>
          </a:p>
        </p:txBody>
      </p:sp>
    </p:spTree>
    <p:extLst>
      <p:ext uri="{BB962C8B-B14F-4D97-AF65-F5344CB8AC3E}">
        <p14:creationId xmlns:p14="http://schemas.microsoft.com/office/powerpoint/2010/main" val="1801297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And here are the references. Any questions? </a:t>
            </a:r>
          </a:p>
        </p:txBody>
      </p:sp>
      <p:sp>
        <p:nvSpPr>
          <p:cNvPr id="4" name="Slide Number Placeholder 3"/>
          <p:cNvSpPr>
            <a:spLocks noGrp="1"/>
          </p:cNvSpPr>
          <p:nvPr>
            <p:ph type="sldNum" sz="quarter" idx="5"/>
          </p:nvPr>
        </p:nvSpPr>
        <p:spPr/>
        <p:txBody>
          <a:bodyPr/>
          <a:lstStyle/>
          <a:p>
            <a:fld id="{406A5E4B-0CAD-DE41-9697-DAE3CDD53949}" type="slidenum">
              <a:rPr lang="en-US" smtClean="0"/>
              <a:t>11</a:t>
            </a:fld>
            <a:endParaRPr lang="en-US"/>
          </a:p>
        </p:txBody>
      </p:sp>
    </p:spTree>
    <p:extLst>
      <p:ext uri="{BB962C8B-B14F-4D97-AF65-F5344CB8AC3E}">
        <p14:creationId xmlns:p14="http://schemas.microsoft.com/office/powerpoint/2010/main" val="422925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underlying problem statement that motivates this project and that was in part, inspired by conversations with Ivana, Helen, and Shreyas is that  many scientists, researchers, and other members </a:t>
            </a:r>
            <a:r>
              <a:rPr lang="en-US" sz="1200" dirty="0">
                <a:effectLst/>
                <a:latin typeface="Calibri" panose="020F0502020204030204" pitchFamily="34" charset="0"/>
                <a:ea typeface="Calibri" panose="020F0502020204030204" pitchFamily="34" charset="0"/>
                <a:cs typeface="Times New Roman" panose="02020603050405020304" pitchFamily="18" charset="0"/>
              </a:rPr>
              <a:t>of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community experience complexity with, and time-intensive involvement in, configuring access to computing resources, and establishing environments for building, running, and visualizing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Additionally, many users find it </a:t>
            </a:r>
            <a:r>
              <a:rPr lang="en-US" sz="1200" dirty="0">
                <a:latin typeface="Calibri" panose="020F0502020204030204" pitchFamily="34" charset="0"/>
                <a:ea typeface="Calibri" panose="020F0502020204030204" pitchFamily="34" charset="0"/>
                <a:cs typeface="Times New Roman" panose="02020603050405020304" pitchFamily="18" charset="0"/>
              </a:rPr>
              <a:t>inconvenient and </a:t>
            </a:r>
            <a:r>
              <a:rPr lang="en-US" sz="1200" dirty="0">
                <a:effectLst/>
                <a:latin typeface="Calibri" panose="020F0502020204030204" pitchFamily="34" charset="0"/>
                <a:ea typeface="Calibri" panose="020F0502020204030204" pitchFamily="34" charset="0"/>
                <a:cs typeface="Times New Roman" panose="02020603050405020304" pitchFamily="18" charset="0"/>
              </a:rPr>
              <a:t>time-consumin</a:t>
            </a:r>
            <a:r>
              <a:rPr lang="en-US" sz="1200" dirty="0">
                <a:latin typeface="Calibri" panose="020F0502020204030204" pitchFamily="34" charset="0"/>
                <a:ea typeface="Calibri" panose="020F0502020204030204" pitchFamily="34" charset="0"/>
                <a:cs typeface="Times New Roman" panose="02020603050405020304" pitchFamily="18" charset="0"/>
              </a:rPr>
              <a:t>g to read through numerous user guides and tutorials to become familiarized with learning new skill sets to perform their research</a:t>
            </a:r>
            <a:r>
              <a:rPr lang="en-US" sz="1200" dirty="0">
                <a:effectLst/>
                <a:latin typeface="+mn-lt"/>
                <a:ea typeface="+mn-ea"/>
                <a:cs typeface="+mn-cs"/>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such as determining what software modules and libraries to install on their host machine, learning new skills such as shell scripting, navigating Linux environments, and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can also be meddlesome for users to perform the post-processing/data science tasks of writing out, importing, wrangling, and visualizing model output data using numerous analysis routines that exist within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-ECCO community that are always changing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Lastly, many problems developed using </a:t>
            </a:r>
            <a:r>
              <a:rPr lang="en-US" dirty="0" err="1">
                <a:effectLst/>
              </a:rPr>
              <a:t>MITgcm</a:t>
            </a:r>
            <a:r>
              <a:rPr lang="en-US" dirty="0">
                <a:effectLst/>
              </a:rPr>
              <a:t> can take an unreasonable amount of time to build and run on host architecture and could benefit from a more lightweight execution environment</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2</a:t>
            </a:fld>
            <a:endParaRPr lang="en-US"/>
          </a:p>
        </p:txBody>
      </p:sp>
    </p:spTree>
    <p:extLst>
      <p:ext uri="{BB962C8B-B14F-4D97-AF65-F5344CB8AC3E}">
        <p14:creationId xmlns:p14="http://schemas.microsoft.com/office/powerpoint/2010/main" val="102342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Given these limitations and inconveniences with building, running, and interpreting </a:t>
            </a:r>
            <a:r>
              <a:rPr lang="en-US" dirty="0" err="1"/>
              <a:t>MITgcm</a:t>
            </a:r>
            <a:r>
              <a:rPr lang="en-US" dirty="0"/>
              <a:t> model problems, there exists a need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development of portable units of software that can be used to build and run models in an isolated environment where minimal prior knowledge of software module, library, and other dependency installation are required.</a:t>
            </a:r>
            <a:r>
              <a:rPr lang="en-US" dirty="0">
                <a:effectLst/>
              </a:rPr>
              <a:t> </a:t>
            </a:r>
          </a:p>
          <a:p>
            <a:endParaRPr lang="en-US" dirty="0">
              <a:effectLst/>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These portable units of software would ideally come equipped with a pre-installed operating system, along with necessary software modules, libraries, and dependencies needed for the end user to perform all tasks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-ECCO workflow. This would effectively reduce the need for the end user to determine what software tools to install, and certain skill sets in computing (like shell scripting) to acquire, along with the need to comprehend analysis routines for post-processing before building, running, and interpreting results from models</a:t>
            </a:r>
            <a:r>
              <a:rPr lang="en-US" dirty="0">
                <a:effectLst/>
              </a:rPr>
              <a:t> </a:t>
            </a:r>
            <a:endParaRPr lang="en-US" b="1" dirty="0">
              <a:effectLst/>
            </a:endParaRP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isolated environments would ideally function as a one-stop-shop for all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-ECCO workflow tasks and as lightweight virtual machines that can run any host machine (with some fundamental limitations) regardless of that machine’s architecture, operating system, etc. </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3</a:t>
            </a:fld>
            <a:endParaRPr lang="en-US"/>
          </a:p>
        </p:txBody>
      </p:sp>
    </p:spTree>
    <p:extLst>
      <p:ext uri="{BB962C8B-B14F-4D97-AF65-F5344CB8AC3E}">
        <p14:creationId xmlns:p14="http://schemas.microsoft.com/office/powerpoint/2010/main" val="271837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address this project’s need statement, project objectives have been documented in two categories, namely,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SMART Goals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(concrete goals that are smaller in scale and more achievable)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Stretch Goals, namely, </a:t>
            </a:r>
            <a:r>
              <a:rPr lang="en-US" sz="1800" dirty="0">
                <a:effectLst/>
                <a:latin typeface="Calibri" panose="020F0502020204030204" pitchFamily="34" charset="0"/>
                <a:ea typeface="Calibri" panose="020F0502020204030204" pitchFamily="34" charset="0"/>
                <a:cs typeface="Times New Roman" panose="02020603050405020304" pitchFamily="18" charset="0"/>
              </a:rPr>
              <a:t>ambitious goals that expand on or provide an enhanced  functionality to, the concrete goals</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4</a:t>
            </a:fld>
            <a:endParaRPr lang="en-US"/>
          </a:p>
        </p:txBody>
      </p:sp>
    </p:spTree>
    <p:extLst>
      <p:ext uri="{BB962C8B-B14F-4D97-AF65-F5344CB8AC3E}">
        <p14:creationId xmlns:p14="http://schemas.microsoft.com/office/powerpoint/2010/main" val="404084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Smart goals are as follows: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Develop portable units of software (ideally containers) that can be leveraged to build, and run computationally inexpensive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with installation of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ECCO libraries and their dependencies and without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mpi</a:t>
            </a:r>
            <a:r>
              <a:rPr lang="en-US" sz="1200" dirty="0">
                <a:effectLst/>
                <a:latin typeface="Calibri" panose="020F0502020204030204" pitchFamily="34" charset="0"/>
                <a:ea typeface="Calibri" panose="020F0502020204030204" pitchFamily="34" charset="0"/>
                <a:cs typeface="Times New Roman" panose="02020603050405020304" pitchFamily="18" charset="0"/>
              </a:rPr>
              <a:t> libraries </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Configure support for these units of software on the most frequently used computing platforms, architectures, and operating systems according to CRIOS group users</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Document the software products in code repository and image registry and present results to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-ECCO master repository managers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5</a:t>
            </a:fld>
            <a:endParaRPr lang="en-US"/>
          </a:p>
        </p:txBody>
      </p:sp>
    </p:spTree>
    <p:extLst>
      <p:ext uri="{BB962C8B-B14F-4D97-AF65-F5344CB8AC3E}">
        <p14:creationId xmlns:p14="http://schemas.microsoft.com/office/powerpoint/2010/main" val="191393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Stretch Goals that I plan on implementing time-permitting and assuming technical compatibility are as follows: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Implement a graphical-user-interface for end users to input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 parameters and specifications ( such as step size, spatial and temporal domain boundaries,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200" dirty="0">
                <a:effectLst/>
                <a:latin typeface="Calibri" panose="020F0502020204030204" pitchFamily="34" charset="0"/>
                <a:ea typeface="Calibri" panose="020F0502020204030204" pitchFamily="34" charset="0"/>
                <a:cs typeface="Times New Roman" panose="02020603050405020304" pitchFamily="18" charset="0"/>
              </a:rPr>
              <a:t>)  along with desired post-processing and data analysis tasks such as invoking ECCO to render data visualizations and render output on a GUI in the portable unit of software. </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Scale up support for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and ECCO visualization tasks to enable more computationally expensive configurations</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Add support for ASTE regional domain model problems</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r>
              <a:rPr lang="en-US" dirty="0"/>
              <a:t>4. Scale up support for product to run on most-widely adopted computing platforms, architectures, and OS according to general purpose </a:t>
            </a:r>
            <a:r>
              <a:rPr lang="en-US" dirty="0" err="1"/>
              <a:t>MITgcm</a:t>
            </a:r>
            <a:r>
              <a:rPr lang="en-US" dirty="0"/>
              <a:t> community use.</a:t>
            </a:r>
          </a:p>
        </p:txBody>
      </p:sp>
      <p:sp>
        <p:nvSpPr>
          <p:cNvPr id="4" name="Slide Number Placeholder 3"/>
          <p:cNvSpPr>
            <a:spLocks noGrp="1"/>
          </p:cNvSpPr>
          <p:nvPr>
            <p:ph type="sldNum" sz="quarter" idx="5"/>
          </p:nvPr>
        </p:nvSpPr>
        <p:spPr/>
        <p:txBody>
          <a:bodyPr/>
          <a:lstStyle/>
          <a:p>
            <a:fld id="{406A5E4B-0CAD-DE41-9697-DAE3CDD53949}" type="slidenum">
              <a:rPr lang="en-US" smtClean="0"/>
              <a:t>6</a:t>
            </a:fld>
            <a:endParaRPr lang="en-US"/>
          </a:p>
        </p:txBody>
      </p:sp>
    </p:spTree>
    <p:extLst>
      <p:ext uri="{BB962C8B-B14F-4D97-AF65-F5344CB8AC3E}">
        <p14:creationId xmlns:p14="http://schemas.microsoft.com/office/powerpoint/2010/main" val="101006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On this slide is a schematic that will overview the design process framework that I will follow in working on this project. In particular, the framework follows a conventional iterative product design process that begins with definition of the problem statement and associated need statement that have been discussed earlier in the presentation. </a:t>
            </a:r>
          </a:p>
          <a:p>
            <a:endParaRPr lang="en-US" dirty="0"/>
          </a:p>
          <a:p>
            <a:r>
              <a:rPr lang="en-US" dirty="0"/>
              <a:t>The next phase of the project to be completed, and that is currently in progress, will be the phase documented as ‘Understand’ which will involve the definition of design requirements (both subjective technical requirements and quantitative requirements), performing background research on software tools that the products in this project will utilize through user guides and literature reviews and documenting the outcomes of projects that are similar in scope, and lastly finalizing customer needs (which will likely involve communication with other senior research associates and graduate students to get their input on how this product can be optimized for their collective benefits). </a:t>
            </a:r>
          </a:p>
          <a:p>
            <a:endParaRPr lang="en-US" dirty="0"/>
          </a:p>
          <a:p>
            <a:r>
              <a:rPr lang="en-US" dirty="0"/>
              <a:t>Following the ‘Understand’ phase, we have the ‘Ideate’ phase which will involve the development of sketches and schematics to communicate the flow of information in the product in a hardware/software-independent way by defining the product as a black-box with inputs and outputs and identifying each input/output in the product and the systems they communicate with. Then, the black-box definition of the product will be translated into hardware-software specific product designs deemed as preliminary designs and documented.</a:t>
            </a:r>
          </a:p>
          <a:p>
            <a:endParaRPr lang="en-US" dirty="0"/>
          </a:p>
          <a:p>
            <a:r>
              <a:rPr lang="en-US" dirty="0"/>
              <a:t>Transitioning to the ‘Evaluate’ phase, the preliminary designs will be iteratively tested, troubleshooted, and working designs will then be checked against requirements to determine whether or not they fit with their strengths and weaknesses enumerated. Requirement compromise and decision matrix schematics will then be developed to document trade-offs in the preliminary designs. From here, a decision tool will be incorporated to rate down-selected designs that meet all necessary requirements in a feasibility study and the design or designs that are optimal according to the results of the feasibility study will be selected as detailed designs to carry over into the ‘Prototype and Test’ Phase as shown. </a:t>
            </a:r>
          </a:p>
          <a:p>
            <a:endParaRPr lang="en-US" dirty="0"/>
          </a:p>
          <a:p>
            <a:r>
              <a:rPr lang="en-US" dirty="0"/>
              <a:t>Here, detailed technical drawings and schematics of the detailed designs will be documented and mathematical and/or computed models for the designs will be implemented in the applicable system architecture. Using this information, the physical model of the detailed designs will be built. From here, an analysis plan will be developed to specify approaches to testing and analyzing the performance of detailed designs according to properties such as compile time, runtime, compute resource allocation, etc. and test results of detailed design prototype performances will be documented according to this analysis plan. From here, the last step before communication of the final product will be to perform a requirements verification to check the working product against all critical project requirements according to end user and stakeholder expectations. </a:t>
            </a:r>
          </a:p>
          <a:p>
            <a:endParaRPr lang="en-US" dirty="0"/>
          </a:p>
          <a:p>
            <a:r>
              <a:rPr lang="en-US" dirty="0"/>
              <a:t>After it is determined that the final product is optimized according to critical project requirements in the verification stage, the project work will be committed to a public code repository and </a:t>
            </a:r>
            <a:r>
              <a:rPr lang="en-US" dirty="0" err="1"/>
              <a:t>MITgcm</a:t>
            </a:r>
            <a:r>
              <a:rPr lang="en-US" dirty="0"/>
              <a:t> and ECCO researchers will be granted privileges to view the content. To wrap up the project, meetings will be scheduled with senior research scientists to communicate the results of the project and address plans for incorporating the final product into the </a:t>
            </a:r>
            <a:r>
              <a:rPr lang="en-US" dirty="0" err="1"/>
              <a:t>MITgcm</a:t>
            </a:r>
            <a:r>
              <a:rPr lang="en-US" dirty="0"/>
              <a:t>-ECCO workflow.</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7</a:t>
            </a:fld>
            <a:endParaRPr lang="en-US"/>
          </a:p>
        </p:txBody>
      </p:sp>
    </p:spTree>
    <p:extLst>
      <p:ext uri="{BB962C8B-B14F-4D97-AF65-F5344CB8AC3E}">
        <p14:creationId xmlns:p14="http://schemas.microsoft.com/office/powerpoint/2010/main" val="383735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Presented on this slide is a high-level overview of the workflow that I am undertaking in working on this project. This workflow can be thought of as a working methodology for performing tasks from the ‘Understand’ to the ‘Prototype and Test’ phase of the product design process schematic mentioned earlier. As an iterative process, the first task involves gathering and verifying requirements in communicating with end users on the project. Since the product’s first release will be intended for CRIOS group </a:t>
            </a:r>
            <a:r>
              <a:rPr lang="en-US" dirty="0" err="1"/>
              <a:t>MITgcm</a:t>
            </a:r>
            <a:r>
              <a:rPr lang="en-US" dirty="0"/>
              <a:t> users specifically, high-level communication regarding project objectives, design requirements, etc. will be established with Patrick, researchers, and other graduate students who will benefit most from portability and improved efficiency of compiling and running </a:t>
            </a:r>
            <a:r>
              <a:rPr lang="en-US" dirty="0" err="1"/>
              <a:t>MITgcm</a:t>
            </a:r>
            <a:r>
              <a:rPr lang="en-US" dirty="0"/>
              <a:t> model problems. The next step in the workflow is the system design phase which will involve developing flowcharts for high-level layers of communication and procedures between product elements, and within these product elements, class diagrams and pseudocode in an architecture-agnostic fashion. From here, the diagrams will be implemented in code, the code incorporated into a containerized environment, and ultimately tested all on a Centos7 Linux OS running on an Oracle VirtualBox Hypervisor as the development environment. This development environment was chosen because of lack of permissions to run containers directly on </a:t>
            </a:r>
            <a:r>
              <a:rPr lang="en-US" dirty="0" err="1"/>
              <a:t>sverdrup</a:t>
            </a:r>
            <a:r>
              <a:rPr lang="en-US" dirty="0"/>
              <a:t> or TACC login or compute nodes. This brings up the next stage in the workflow which involves using another containerization software called ‘singularity’ to build and test scripts from runnable containers. Singularity is installed on TACC and </a:t>
            </a:r>
            <a:r>
              <a:rPr lang="en-US" dirty="0" err="1"/>
              <a:t>sverdrup</a:t>
            </a:r>
            <a:r>
              <a:rPr lang="en-US" dirty="0"/>
              <a:t> login nodes, and therefore, the development environment for building and testing singularity scripts from functional containers will be a Centos7 OS on </a:t>
            </a:r>
            <a:r>
              <a:rPr lang="en-US" dirty="0" err="1"/>
              <a:t>sverdrup’s</a:t>
            </a:r>
            <a:r>
              <a:rPr lang="en-US" dirty="0"/>
              <a:t> and stampede2’s compute nodes respectively. Now, it should be mentioned that the initial goal for the end-user environment of the product is to have it running on Centos7 on </a:t>
            </a:r>
            <a:r>
              <a:rPr lang="en-US" dirty="0" err="1"/>
              <a:t>sverdrup</a:t>
            </a:r>
            <a:r>
              <a:rPr lang="en-US" dirty="0"/>
              <a:t> for immediate access by the group. However, stretch goals involve configuring the product to run on stampede2 compute nodes, and perhaps other Linux distributions, and computing architectures used by </a:t>
            </a:r>
            <a:r>
              <a:rPr lang="en-US" dirty="0" err="1"/>
              <a:t>MITgcm</a:t>
            </a:r>
            <a:r>
              <a:rPr lang="en-US" dirty="0"/>
              <a:t> users. In step 8, after the output of the singularity scripts are checked against their container counterparts in the virtual machine environment, the final product will be pushed up to code and image repositories and then ultimately tagged for release to the public. Any recommendations for feature improvements, bug fixes, performance enhancements, etc. will be </a:t>
            </a:r>
            <a:r>
              <a:rPr lang="en-US" dirty="0" err="1"/>
              <a:t>continously</a:t>
            </a:r>
            <a:r>
              <a:rPr lang="en-US" dirty="0"/>
              <a:t> incorporated in the workflow bringing us back to step 1 in this iterative design.</a:t>
            </a:r>
          </a:p>
        </p:txBody>
      </p:sp>
      <p:sp>
        <p:nvSpPr>
          <p:cNvPr id="4" name="Slide Number Placeholder 3"/>
          <p:cNvSpPr>
            <a:spLocks noGrp="1"/>
          </p:cNvSpPr>
          <p:nvPr>
            <p:ph type="sldNum" sz="quarter" idx="5"/>
          </p:nvPr>
        </p:nvSpPr>
        <p:spPr/>
        <p:txBody>
          <a:bodyPr/>
          <a:lstStyle/>
          <a:p>
            <a:fld id="{16700A8E-B3A9-9C49-B741-F4BFD70CC559}" type="slidenum">
              <a:rPr lang="en-US" smtClean="0"/>
              <a:t>8</a:t>
            </a:fld>
            <a:endParaRPr lang="en-US"/>
          </a:p>
        </p:txBody>
      </p:sp>
    </p:spTree>
    <p:extLst>
      <p:ext uri="{BB962C8B-B14F-4D97-AF65-F5344CB8AC3E}">
        <p14:creationId xmlns:p14="http://schemas.microsoft.com/office/powerpoint/2010/main" val="104056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respect to project collaboration, I’ve established this high-level top-down flowchart to characterize the communication hierarchy and scope of communication with different collaborators on this project. At the beginning of the project, I have briefed my manager, Patrick of the problem and need statements, along with objectives of this project, and my chosen design process. I will establish recurring meetings with him throughout the project lifecycle to brief him on updates as I progress through designing, testing, and implementing my products. Below, I’ve documented the contact information of two of the group’s senior research associates, An and Helen with whom I plan on setting up periodic meetings to have high-level discussions about gathering project requirements and product end goals to address CRIOS group needs. These high-level discussions will be incorporated into ad-hoc meetings with graduate research assistants Ivana, Shreyas, and Matthew (around their research schedules) to troubleshoot system design errors, validate requirements, and gauge feasibility of system designs. Lastly, time permitting, in addressing the stretch goals to release a product that is compatible with computing hardware and software in the general </a:t>
            </a:r>
            <a:r>
              <a:rPr lang="en-US" dirty="0" err="1"/>
              <a:t>MITgcm</a:t>
            </a:r>
            <a:r>
              <a:rPr lang="en-US" dirty="0"/>
              <a:t>-community and thus not limited to the CRIOS group, I will establish periodic meetings with senior research scientists with NASA’s JPL in </a:t>
            </a:r>
            <a:r>
              <a:rPr lang="en-US" dirty="0" err="1"/>
              <a:t>Ou</a:t>
            </a:r>
            <a:r>
              <a:rPr lang="en-US" dirty="0"/>
              <a:t> and Ian. </a:t>
            </a:r>
          </a:p>
        </p:txBody>
      </p:sp>
      <p:sp>
        <p:nvSpPr>
          <p:cNvPr id="4" name="Slide Number Placeholder 3"/>
          <p:cNvSpPr>
            <a:spLocks noGrp="1"/>
          </p:cNvSpPr>
          <p:nvPr>
            <p:ph type="sldNum" sz="quarter" idx="5"/>
          </p:nvPr>
        </p:nvSpPr>
        <p:spPr/>
        <p:txBody>
          <a:bodyPr/>
          <a:lstStyle/>
          <a:p>
            <a:fld id="{406A5E4B-0CAD-DE41-9697-DAE3CDD53949}" type="slidenum">
              <a:rPr lang="en-US" smtClean="0"/>
              <a:t>9</a:t>
            </a:fld>
            <a:endParaRPr lang="en-US"/>
          </a:p>
        </p:txBody>
      </p:sp>
    </p:spTree>
    <p:extLst>
      <p:ext uri="{BB962C8B-B14F-4D97-AF65-F5344CB8AC3E}">
        <p14:creationId xmlns:p14="http://schemas.microsoft.com/office/powerpoint/2010/main" val="1179384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301A-71A1-CEEB-2E9A-6F033F8C7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EBA944-92A6-773F-F2DA-09B4FA363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2FC1E-5037-940E-084F-0AAE96A1C784}"/>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5" name="Footer Placeholder 4">
            <a:extLst>
              <a:ext uri="{FF2B5EF4-FFF2-40B4-BE49-F238E27FC236}">
                <a16:creationId xmlns:a16="http://schemas.microsoft.com/office/drawing/2014/main" id="{3A0E4CFD-38D4-60F4-1CEA-B73D5A850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78D89-8453-6CB5-7382-F1879DA2EDCD}"/>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71873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D6F5-47CA-8F95-5648-CDA6D5061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FBF24D-5A50-9A5B-65C2-9525D6F4C2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D912B-89A6-5F44-D1F1-0374805E422B}"/>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5" name="Footer Placeholder 4">
            <a:extLst>
              <a:ext uri="{FF2B5EF4-FFF2-40B4-BE49-F238E27FC236}">
                <a16:creationId xmlns:a16="http://schemas.microsoft.com/office/drawing/2014/main" id="{6F916EA5-887D-A8FF-B235-BB4CF49E4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D6384-72EE-0C34-E5EB-846F735027E3}"/>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367444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2009BD-3B8B-D75D-943F-8816F8023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D1505-6EAC-54B2-EF7A-6CFDAFD35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5FEEF-40B1-729E-F520-676DB8E1737A}"/>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5" name="Footer Placeholder 4">
            <a:extLst>
              <a:ext uri="{FF2B5EF4-FFF2-40B4-BE49-F238E27FC236}">
                <a16:creationId xmlns:a16="http://schemas.microsoft.com/office/drawing/2014/main" id="{307E7C12-17EF-B786-642D-6E28BB185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A96FE-9807-0D11-18E7-63239F70F746}"/>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01342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587E-1D53-0071-CC07-D59E571E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12BF6-25CF-7363-6AB6-C70BAC9A5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4A466-D03F-0200-54E9-0BAE8439ECD2}"/>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5" name="Footer Placeholder 4">
            <a:extLst>
              <a:ext uri="{FF2B5EF4-FFF2-40B4-BE49-F238E27FC236}">
                <a16:creationId xmlns:a16="http://schemas.microsoft.com/office/drawing/2014/main" id="{BB6C265F-C8E6-6300-60CA-0D2816097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3FE27-17A9-3973-951A-A776C9744681}"/>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15975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9C5B-9748-C59A-E1D1-C4E56E7084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9181AF-7B5F-D673-694C-49D7393F9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C4AFF-CC9E-B421-CC0F-1900AC63BC60}"/>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5" name="Footer Placeholder 4">
            <a:extLst>
              <a:ext uri="{FF2B5EF4-FFF2-40B4-BE49-F238E27FC236}">
                <a16:creationId xmlns:a16="http://schemas.microsoft.com/office/drawing/2014/main" id="{844DD9A1-1E46-D671-3275-BC34527E3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272E5-7A78-277C-0F68-51DC7E95289A}"/>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19689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519-2005-6A59-4375-2AC92FE49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C4307-1987-41E5-FD27-2B3DBC0F9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3FFF89-FB50-089C-4FDE-6D2B57231C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FD12DC-D001-3EA9-E677-719555E8B7B8}"/>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6" name="Footer Placeholder 5">
            <a:extLst>
              <a:ext uri="{FF2B5EF4-FFF2-40B4-BE49-F238E27FC236}">
                <a16:creationId xmlns:a16="http://schemas.microsoft.com/office/drawing/2014/main" id="{BA1A2496-2C5C-1395-705C-02518D919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99C2B-7E1B-BE30-6252-2686EF5B618F}"/>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360886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1741-F5EA-50AE-042B-CF69BBDDEC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B92D6-C9FB-4EF4-7BDA-313AE2DAB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5CAA45-DC13-21EE-BF03-DF355F1069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D6C54-DDF2-5E55-EE37-306D9FBF2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D9C792-0E88-21FC-10AB-7723AD634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4E033D-9761-7405-8BE0-72B7E788B62F}"/>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8" name="Footer Placeholder 7">
            <a:extLst>
              <a:ext uri="{FF2B5EF4-FFF2-40B4-BE49-F238E27FC236}">
                <a16:creationId xmlns:a16="http://schemas.microsoft.com/office/drawing/2014/main" id="{339B5493-F393-12B1-C074-641AFF15CF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7846EA-C0DC-CEE6-8B42-81FA726C1688}"/>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82026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A2AD-D8DE-0E36-3D65-8A8547C5D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C51327-E635-E26B-E28D-4DB55A4EB92F}"/>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4" name="Footer Placeholder 3">
            <a:extLst>
              <a:ext uri="{FF2B5EF4-FFF2-40B4-BE49-F238E27FC236}">
                <a16:creationId xmlns:a16="http://schemas.microsoft.com/office/drawing/2014/main" id="{A72CB3E6-B987-E230-B066-91BA628CB1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7AD1E-2E96-BD40-6B3B-3AC606F6229D}"/>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321421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8843D-FE80-9D43-6E6D-CB35C0C671E4}"/>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3" name="Footer Placeholder 2">
            <a:extLst>
              <a:ext uri="{FF2B5EF4-FFF2-40B4-BE49-F238E27FC236}">
                <a16:creationId xmlns:a16="http://schemas.microsoft.com/office/drawing/2014/main" id="{7A90A25F-EC63-D81D-3C56-577FE5D960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C121E-0B0F-9591-0EDA-BE331C8DA4B1}"/>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43481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0D2E-B10B-6ECB-5F95-10C0FEC38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0F6C58-845E-59B5-2CBB-B64301F4C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7B652-664F-54CE-77E5-73DF2BBF6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E21C7-EC5C-0590-3DBE-631FDDD738F3}"/>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6" name="Footer Placeholder 5">
            <a:extLst>
              <a:ext uri="{FF2B5EF4-FFF2-40B4-BE49-F238E27FC236}">
                <a16:creationId xmlns:a16="http://schemas.microsoft.com/office/drawing/2014/main" id="{12ED9981-F507-C27E-7378-CB645E261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3FC11-DD90-6523-CFF0-E7153599623B}"/>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104487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A6DF-D042-0D6C-C9EC-F46EFFEA4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83015-729C-F5DE-1175-80684BB81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E7FCD6-0B8C-9B61-25CA-A1CD737E8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C1863-8393-6C96-4316-D2845BADD0FA}"/>
              </a:ext>
            </a:extLst>
          </p:cNvPr>
          <p:cNvSpPr>
            <a:spLocks noGrp="1"/>
          </p:cNvSpPr>
          <p:nvPr>
            <p:ph type="dt" sz="half" idx="10"/>
          </p:nvPr>
        </p:nvSpPr>
        <p:spPr/>
        <p:txBody>
          <a:bodyPr/>
          <a:lstStyle/>
          <a:p>
            <a:fld id="{9722764F-F819-594B-BA02-9CAF06EE9DE7}" type="datetimeFigureOut">
              <a:rPr lang="en-US" smtClean="0"/>
              <a:t>5/3/23</a:t>
            </a:fld>
            <a:endParaRPr lang="en-US"/>
          </a:p>
        </p:txBody>
      </p:sp>
      <p:sp>
        <p:nvSpPr>
          <p:cNvPr id="6" name="Footer Placeholder 5">
            <a:extLst>
              <a:ext uri="{FF2B5EF4-FFF2-40B4-BE49-F238E27FC236}">
                <a16:creationId xmlns:a16="http://schemas.microsoft.com/office/drawing/2014/main" id="{A2754171-62D2-1D5A-0DC9-AC5FD703E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8E566-E7DD-5185-303C-89C0CA143F72}"/>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154663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78B3D-0042-75D2-98F0-21C6B6EB9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1D57E-CCF9-ED38-0CBE-6D901768F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DD9E1-46D2-6ADF-E0C5-AB6951AB4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2764F-F819-594B-BA02-9CAF06EE9DE7}" type="datetimeFigureOut">
              <a:rPr lang="en-US" smtClean="0"/>
              <a:t>5/3/23</a:t>
            </a:fld>
            <a:endParaRPr lang="en-US"/>
          </a:p>
        </p:txBody>
      </p:sp>
      <p:sp>
        <p:nvSpPr>
          <p:cNvPr id="5" name="Footer Placeholder 4">
            <a:extLst>
              <a:ext uri="{FF2B5EF4-FFF2-40B4-BE49-F238E27FC236}">
                <a16:creationId xmlns:a16="http://schemas.microsoft.com/office/drawing/2014/main" id="{711A7D13-1F53-9309-A7D9-AF901620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B381B-6E70-321E-E7AE-07F313B7A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4B476-ECB2-3648-BCFB-82265BA8D514}" type="slidenum">
              <a:rPr lang="en-US" smtClean="0"/>
              <a:t>‹#›</a:t>
            </a:fld>
            <a:endParaRPr lang="en-US"/>
          </a:p>
        </p:txBody>
      </p:sp>
    </p:spTree>
    <p:extLst>
      <p:ext uri="{BB962C8B-B14F-4D97-AF65-F5344CB8AC3E}">
        <p14:creationId xmlns:p14="http://schemas.microsoft.com/office/powerpoint/2010/main" val="337568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velopers.redhat.com/blog/2014/05/15/practical-introduction-to-docker-containe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ody of water with blue sky and clouds&#10;&#10;Description automatically generated with low confidence">
            <a:extLst>
              <a:ext uri="{FF2B5EF4-FFF2-40B4-BE49-F238E27FC236}">
                <a16:creationId xmlns:a16="http://schemas.microsoft.com/office/drawing/2014/main" id="{5085BC34-0CCC-89E4-51CB-196B22380D31}"/>
              </a:ext>
            </a:extLst>
          </p:cNvPr>
          <p:cNvPicPr>
            <a:picLocks noChangeAspect="1"/>
          </p:cNvPicPr>
          <p:nvPr/>
        </p:nvPicPr>
        <p:blipFill rotWithShape="1">
          <a:blip r:embed="rId3"/>
          <a:srcRect b="15730"/>
          <a:stretch/>
        </p:blipFill>
        <p:spPr>
          <a:xfrm>
            <a:off x="8528"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2E3F76E-571C-7989-370D-FED5429C8BA9}"/>
              </a:ext>
            </a:extLst>
          </p:cNvPr>
          <p:cNvSpPr>
            <a:spLocks noGrp="1"/>
          </p:cNvSpPr>
          <p:nvPr>
            <p:ph type="ctrTitle"/>
          </p:nvPr>
        </p:nvSpPr>
        <p:spPr>
          <a:xfrm>
            <a:off x="1207187" y="2819294"/>
            <a:ext cx="10058400" cy="1219411"/>
          </a:xfrm>
          <a:effectLst>
            <a:outerShdw blurRad="50800" dist="38100" dir="2700000" algn="tl" rotWithShape="0">
              <a:prstClr val="black">
                <a:alpha val="40000"/>
              </a:prstClr>
            </a:outerShdw>
          </a:effectLst>
        </p:spPr>
        <p:txBody>
          <a:bodyPr>
            <a:normAutofit fontScale="90000"/>
          </a:bodyPr>
          <a:lstStyle/>
          <a:p>
            <a:r>
              <a:rPr lang="en-US" sz="5200" dirty="0">
                <a:solidFill>
                  <a:srgbClr val="FFFFFF"/>
                </a:solidFill>
              </a:rPr>
              <a:t>Ocean Circulation Model Containerization Project Overview</a:t>
            </a:r>
          </a:p>
        </p:txBody>
      </p:sp>
      <p:sp>
        <p:nvSpPr>
          <p:cNvPr id="5" name="Subtitle 4">
            <a:extLst>
              <a:ext uri="{FF2B5EF4-FFF2-40B4-BE49-F238E27FC236}">
                <a16:creationId xmlns:a16="http://schemas.microsoft.com/office/drawing/2014/main" id="{5A51BF3F-73CE-8E52-AEE5-CC164D57B9E1}"/>
              </a:ext>
            </a:extLst>
          </p:cNvPr>
          <p:cNvSpPr>
            <a:spLocks noGrp="1"/>
          </p:cNvSpPr>
          <p:nvPr>
            <p:ph type="subTitle" idx="1"/>
          </p:nvPr>
        </p:nvSpPr>
        <p:spPr>
          <a:xfrm>
            <a:off x="2383825" y="5393916"/>
            <a:ext cx="7418253" cy="1282707"/>
          </a:xfrm>
          <a:effectLst>
            <a:outerShdw blurRad="50800" dist="38100" dir="2700000" algn="tl" rotWithShape="0">
              <a:prstClr val="black">
                <a:alpha val="40000"/>
              </a:prstClr>
            </a:outerShdw>
          </a:effectLst>
        </p:spPr>
        <p:txBody>
          <a:bodyPr>
            <a:normAutofit/>
          </a:bodyPr>
          <a:lstStyle/>
          <a:p>
            <a:r>
              <a:rPr lang="en-US" sz="2000" dirty="0">
                <a:solidFill>
                  <a:srgbClr val="FFFFFF"/>
                </a:solidFill>
              </a:rPr>
              <a:t>By: Justin Campbell, Research Engineering/Scientist Assistant with Computational Research in Ice and Ocean Systems (CRIOS) Group</a:t>
            </a:r>
          </a:p>
          <a:p>
            <a:endParaRPr lang="en-US" dirty="0">
              <a:solidFill>
                <a:srgbClr val="FFFFFF"/>
              </a:solidFill>
            </a:endParaRPr>
          </a:p>
        </p:txBody>
      </p:sp>
    </p:spTree>
    <p:extLst>
      <p:ext uri="{BB962C8B-B14F-4D97-AF65-F5344CB8AC3E}">
        <p14:creationId xmlns:p14="http://schemas.microsoft.com/office/powerpoint/2010/main" val="3004535359"/>
      </p:ext>
    </p:extLst>
  </p:cSld>
  <p:clrMapOvr>
    <a:masterClrMapping/>
  </p:clrMapOvr>
  <mc:AlternateContent xmlns:mc="http://schemas.openxmlformats.org/markup-compatibility/2006">
    <mc:Choice xmlns:p14="http://schemas.microsoft.com/office/powerpoint/2010/main" Requires="p14">
      <p:transition spd="slow" p14:dur="2000" advTm="4133"/>
    </mc:Choice>
    <mc:Fallback>
      <p:transition spd="slow" advTm="41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748D03-7FB0-516E-DCC3-DBFD7C2DF205}"/>
              </a:ext>
            </a:extLst>
          </p:cNvPr>
          <p:cNvSpPr>
            <a:spLocks noGrp="1"/>
          </p:cNvSpPr>
          <p:nvPr>
            <p:ph type="title"/>
          </p:nvPr>
        </p:nvSpPr>
        <p:spPr>
          <a:xfrm>
            <a:off x="838198" y="1"/>
            <a:ext cx="10515600" cy="733246"/>
          </a:xfrm>
        </p:spPr>
        <p:txBody>
          <a:bodyPr/>
          <a:lstStyle/>
          <a:p>
            <a:pPr algn="ctr"/>
            <a:r>
              <a:rPr lang="en-US" dirty="0"/>
              <a:t>Next Steps</a:t>
            </a:r>
          </a:p>
        </p:txBody>
      </p:sp>
      <p:pic>
        <p:nvPicPr>
          <p:cNvPr id="20" name="Content Placeholder 4" descr="A body of water with blue sky and clouds&#10;&#10;Description automatically generated with low confidence">
            <a:extLst>
              <a:ext uri="{FF2B5EF4-FFF2-40B4-BE49-F238E27FC236}">
                <a16:creationId xmlns:a16="http://schemas.microsoft.com/office/drawing/2014/main" id="{1758AB50-27A2-F679-EA0A-9A6B42A7786A}"/>
              </a:ext>
            </a:extLst>
          </p:cNvPr>
          <p:cNvPicPr>
            <a:picLocks noChangeAspect="1"/>
          </p:cNvPicPr>
          <p:nvPr/>
        </p:nvPicPr>
        <p:blipFill rotWithShape="1">
          <a:blip r:embed="rId3"/>
          <a:srcRect l="55000" t="55539"/>
          <a:stretch/>
        </p:blipFill>
        <p:spPr>
          <a:xfrm>
            <a:off x="0" y="0"/>
            <a:ext cx="12365152" cy="6858000"/>
          </a:xfrm>
          <a:prstGeom prst="rect">
            <a:avLst/>
          </a:prstGeom>
        </p:spPr>
      </p:pic>
      <p:sp>
        <p:nvSpPr>
          <p:cNvPr id="21" name="TextBox 20">
            <a:extLst>
              <a:ext uri="{FF2B5EF4-FFF2-40B4-BE49-F238E27FC236}">
                <a16:creationId xmlns:a16="http://schemas.microsoft.com/office/drawing/2014/main" id="{97194565-9712-60A5-602B-34E3E5171064}"/>
              </a:ext>
            </a:extLst>
          </p:cNvPr>
          <p:cNvSpPr txBox="1"/>
          <p:nvPr/>
        </p:nvSpPr>
        <p:spPr>
          <a:xfrm>
            <a:off x="1" y="1353902"/>
            <a:ext cx="12191999" cy="4832092"/>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1"/>
                </a:solidFill>
              </a:rPr>
              <a:t>Perform a literature review on the project’s subject area with a focus of identifying solutions using portable units of software to run climate models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Annotate and document user guides for setting up and using software tools applicable to project scope</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Brainstorm product design ideas using rudimentary sketches, flowcharts, and class diagrams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Continuously incorporate feedback from project collaborators to supplement design requirements</a:t>
            </a:r>
          </a:p>
        </p:txBody>
      </p:sp>
      <p:sp>
        <p:nvSpPr>
          <p:cNvPr id="22" name="TextBox 21">
            <a:extLst>
              <a:ext uri="{FF2B5EF4-FFF2-40B4-BE49-F238E27FC236}">
                <a16:creationId xmlns:a16="http://schemas.microsoft.com/office/drawing/2014/main" id="{D393A796-A6DC-7BA0-42EB-E38FAD3D81B0}"/>
              </a:ext>
            </a:extLst>
          </p:cNvPr>
          <p:cNvSpPr txBox="1"/>
          <p:nvPr/>
        </p:nvSpPr>
        <p:spPr>
          <a:xfrm>
            <a:off x="4536138" y="57509"/>
            <a:ext cx="3119717" cy="769441"/>
          </a:xfrm>
          <a:prstGeom prst="rect">
            <a:avLst/>
          </a:prstGeom>
          <a:noFill/>
        </p:spPr>
        <p:txBody>
          <a:bodyPr wrap="square" rtlCol="0">
            <a:spAutoFit/>
          </a:bodyPr>
          <a:lstStyle/>
          <a:p>
            <a:pPr algn="ctr"/>
            <a:r>
              <a:rPr lang="en-US" sz="4400" dirty="0">
                <a:solidFill>
                  <a:schemeClr val="bg1"/>
                </a:solidFill>
              </a:rPr>
              <a:t>Next Steps</a:t>
            </a:r>
          </a:p>
        </p:txBody>
      </p:sp>
    </p:spTree>
    <p:extLst>
      <p:ext uri="{BB962C8B-B14F-4D97-AF65-F5344CB8AC3E}">
        <p14:creationId xmlns:p14="http://schemas.microsoft.com/office/powerpoint/2010/main" val="98885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A68F-15F1-85B1-99FA-1E55C24D5120}"/>
              </a:ext>
            </a:extLst>
          </p:cNvPr>
          <p:cNvSpPr>
            <a:spLocks noGrp="1"/>
          </p:cNvSpPr>
          <p:nvPr>
            <p:ph type="title"/>
          </p:nvPr>
        </p:nvSpPr>
        <p:spPr/>
        <p:txBody>
          <a:bodyPr/>
          <a:lstStyle/>
          <a:p>
            <a:endParaRPr lang="en-US"/>
          </a:p>
        </p:txBody>
      </p:sp>
      <p:pic>
        <p:nvPicPr>
          <p:cNvPr id="5" name="Content Placeholder 4" descr="A body of water with blue sky and clouds&#10;&#10;Description automatically generated with low confidence">
            <a:extLst>
              <a:ext uri="{FF2B5EF4-FFF2-40B4-BE49-F238E27FC236}">
                <a16:creationId xmlns:a16="http://schemas.microsoft.com/office/drawing/2014/main" id="{47FB3BC2-9B81-1AE2-20B5-04E9A9133CAB}"/>
              </a:ext>
            </a:extLst>
          </p:cNvPr>
          <p:cNvPicPr>
            <a:picLocks noGrp="1" noChangeAspect="1"/>
          </p:cNvPicPr>
          <p:nvPr>
            <p:ph idx="1"/>
          </p:nvPr>
        </p:nvPicPr>
        <p:blipFill rotWithShape="1">
          <a:blip r:embed="rId3"/>
          <a:srcRect l="55000" t="55539"/>
          <a:stretch/>
        </p:blipFill>
        <p:spPr>
          <a:xfrm>
            <a:off x="-1" y="0"/>
            <a:ext cx="12365151" cy="6858000"/>
          </a:xfrm>
        </p:spPr>
      </p:pic>
      <p:sp>
        <p:nvSpPr>
          <p:cNvPr id="6" name="TextBox 5">
            <a:extLst>
              <a:ext uri="{FF2B5EF4-FFF2-40B4-BE49-F238E27FC236}">
                <a16:creationId xmlns:a16="http://schemas.microsoft.com/office/drawing/2014/main" id="{7EEBC945-BCD1-972E-F326-2AD0A0317191}"/>
              </a:ext>
            </a:extLst>
          </p:cNvPr>
          <p:cNvSpPr txBox="1"/>
          <p:nvPr/>
        </p:nvSpPr>
        <p:spPr>
          <a:xfrm>
            <a:off x="4213412" y="0"/>
            <a:ext cx="3747247" cy="769441"/>
          </a:xfrm>
          <a:prstGeom prst="rect">
            <a:avLst/>
          </a:prstGeom>
          <a:noFill/>
        </p:spPr>
        <p:txBody>
          <a:bodyPr wrap="square" rtlCol="0">
            <a:spAutoFit/>
          </a:bodyPr>
          <a:lstStyle/>
          <a:p>
            <a:pPr algn="ctr"/>
            <a:r>
              <a:rPr lang="en-US" sz="4400" dirty="0">
                <a:solidFill>
                  <a:schemeClr val="bg1"/>
                </a:solidFill>
              </a:rPr>
              <a:t>References</a:t>
            </a:r>
          </a:p>
        </p:txBody>
      </p:sp>
      <p:sp>
        <p:nvSpPr>
          <p:cNvPr id="8" name="TextBox 7">
            <a:extLst>
              <a:ext uri="{FF2B5EF4-FFF2-40B4-BE49-F238E27FC236}">
                <a16:creationId xmlns:a16="http://schemas.microsoft.com/office/drawing/2014/main" id="{5DD0ECD5-C2BC-F2CE-F521-5BC364B065CD}"/>
              </a:ext>
            </a:extLst>
          </p:cNvPr>
          <p:cNvSpPr txBox="1"/>
          <p:nvPr/>
        </p:nvSpPr>
        <p:spPr>
          <a:xfrm>
            <a:off x="9599" y="1137563"/>
            <a:ext cx="12355551" cy="5355312"/>
          </a:xfrm>
          <a:prstGeom prst="rect">
            <a:avLst/>
          </a:prstGeom>
          <a:noFill/>
        </p:spPr>
        <p:txBody>
          <a:bodyPr wrap="square" rtlCol="0">
            <a:spAutoFit/>
          </a:bodyPr>
          <a:lstStyle/>
          <a:p>
            <a:pPr marL="342900" indent="-342900">
              <a:buFont typeface="+mj-lt"/>
              <a:buAutoNum type="arabicPeriod"/>
            </a:pPr>
            <a:r>
              <a:rPr lang="en-US" dirty="0">
                <a:solidFill>
                  <a:schemeClr val="bg1"/>
                </a:solidFill>
              </a:rPr>
              <a:t>“MITGCM.” </a:t>
            </a:r>
            <a:r>
              <a:rPr lang="en-US" dirty="0" err="1">
                <a:solidFill>
                  <a:schemeClr val="bg1"/>
                </a:solidFill>
              </a:rPr>
              <a:t>MITgcm</a:t>
            </a:r>
            <a:r>
              <a:rPr lang="en-US" dirty="0">
                <a:solidFill>
                  <a:schemeClr val="bg1"/>
                </a:solidFill>
              </a:rPr>
              <a:t>, https://</a:t>
            </a:r>
            <a:r>
              <a:rPr lang="en-US" dirty="0" err="1">
                <a:solidFill>
                  <a:schemeClr val="bg1"/>
                </a:solidFill>
              </a:rPr>
              <a:t>mitgcm.org</a:t>
            </a:r>
            <a:r>
              <a:rPr lang="en-US" dirty="0">
                <a:solidFill>
                  <a:schemeClr val="bg1"/>
                </a:solidFill>
              </a:rPr>
              <a:t>/. </a:t>
            </a:r>
          </a:p>
          <a:p>
            <a:pPr marL="342900" indent="-342900">
              <a:buFont typeface="+mj-lt"/>
              <a:buAutoNum type="arabicPeriod"/>
            </a:pPr>
            <a:r>
              <a:rPr lang="en-US" dirty="0">
                <a:solidFill>
                  <a:schemeClr val="bg1"/>
                </a:solidFill>
              </a:rPr>
              <a:t>“JPL Science: Ecco.” NASA, NASA, https://</a:t>
            </a:r>
            <a:r>
              <a:rPr lang="en-US" dirty="0" err="1">
                <a:solidFill>
                  <a:schemeClr val="bg1"/>
                </a:solidFill>
              </a:rPr>
              <a:t>science.jpl.nasa.gov</a:t>
            </a:r>
            <a:r>
              <a:rPr lang="en-US" dirty="0">
                <a:solidFill>
                  <a:schemeClr val="bg1"/>
                </a:solidFill>
              </a:rPr>
              <a:t>/projects/</a:t>
            </a:r>
            <a:r>
              <a:rPr lang="en-US" dirty="0" err="1">
                <a:solidFill>
                  <a:schemeClr val="bg1"/>
                </a:solidFill>
              </a:rPr>
              <a:t>ecco</a:t>
            </a:r>
            <a:r>
              <a:rPr lang="en-US" dirty="0">
                <a:solidFill>
                  <a:schemeClr val="bg1"/>
                </a:solidFill>
              </a:rPr>
              <a:t>/. </a:t>
            </a:r>
          </a:p>
          <a:p>
            <a:pPr marL="342900" indent="-342900">
              <a:buFont typeface="+mj-lt"/>
              <a:buAutoNum type="arabicPeriod"/>
            </a:pPr>
            <a:r>
              <a:rPr lang="en-US" dirty="0">
                <a:solidFill>
                  <a:schemeClr val="bg1"/>
                </a:solidFill>
                <a:effectLst/>
              </a:rPr>
              <a:t>Helmenstine, Anne Marie. “Why Is the Ocean Blue? Here's How It Works.” </a:t>
            </a:r>
            <a:r>
              <a:rPr lang="en-US" i="1" dirty="0">
                <a:solidFill>
                  <a:schemeClr val="bg1"/>
                </a:solidFill>
                <a:effectLst/>
              </a:rPr>
              <a:t>ThoughtCo</a:t>
            </a:r>
            <a:r>
              <a:rPr lang="en-US" dirty="0">
                <a:solidFill>
                  <a:schemeClr val="bg1"/>
                </a:solidFill>
                <a:effectLst/>
              </a:rPr>
              <a:t>, ThoughtCo, 11 July 2022, https://</a:t>
            </a:r>
            <a:r>
              <a:rPr lang="en-US" dirty="0" err="1">
                <a:solidFill>
                  <a:schemeClr val="bg1"/>
                </a:solidFill>
                <a:effectLst/>
              </a:rPr>
              <a:t>www.thoughtco.com</a:t>
            </a:r>
            <a:r>
              <a:rPr lang="en-US" dirty="0">
                <a:solidFill>
                  <a:schemeClr val="bg1"/>
                </a:solidFill>
                <a:effectLst/>
              </a:rPr>
              <a:t>/why-is-the-ocean-blue-609420. </a:t>
            </a:r>
          </a:p>
          <a:p>
            <a:pPr marL="342900" indent="-342900">
              <a:buFont typeface="+mj-lt"/>
              <a:buAutoNum type="arabicPeriod"/>
            </a:pPr>
            <a:r>
              <a:rPr lang="en-US" dirty="0">
                <a:solidFill>
                  <a:schemeClr val="bg1"/>
                </a:solidFill>
                <a:effectLst/>
              </a:rPr>
              <a:t>McCarty, Scott, and Joe </a:t>
            </a:r>
            <a:r>
              <a:rPr lang="en-US" dirty="0" err="1">
                <a:solidFill>
                  <a:schemeClr val="bg1"/>
                </a:solidFill>
                <a:effectLst/>
              </a:rPr>
              <a:t>Brockmeier</a:t>
            </a:r>
            <a:r>
              <a:rPr lang="en-US" dirty="0">
                <a:solidFill>
                  <a:schemeClr val="bg1"/>
                </a:solidFill>
                <a:effectLst/>
              </a:rPr>
              <a:t>. “A Practical Introduction to Docker Containers.” </a:t>
            </a:r>
            <a:r>
              <a:rPr lang="en-US" i="1" dirty="0">
                <a:solidFill>
                  <a:schemeClr val="bg1"/>
                </a:solidFill>
                <a:effectLst/>
              </a:rPr>
              <a:t>Red Hat Developer</a:t>
            </a:r>
            <a:r>
              <a:rPr lang="en-US" dirty="0">
                <a:solidFill>
                  <a:schemeClr val="bg1"/>
                </a:solidFill>
                <a:effectLst/>
              </a:rPr>
              <a:t>, Red Hat Developer Community, 7 Mar. 2023, </a:t>
            </a:r>
            <a:r>
              <a:rPr lang="en-US" dirty="0">
                <a:solidFill>
                  <a:schemeClr val="bg1"/>
                </a:solidFill>
                <a:effectLst/>
                <a:hlinkClick r:id="rId4">
                  <a:extLst>
                    <a:ext uri="{A12FA001-AC4F-418D-AE19-62706E023703}">
                      <ahyp:hlinkClr xmlns:ahyp="http://schemas.microsoft.com/office/drawing/2018/hyperlinkcolor" val="tx"/>
                    </a:ext>
                  </a:extLst>
                </a:hlinkClick>
              </a:rPr>
              <a:t>https://developers.redhat.com/blog/2014/05/15/practical-introduction-to-docker-containers</a:t>
            </a:r>
            <a:r>
              <a:rPr lang="en-US" dirty="0">
                <a:solidFill>
                  <a:schemeClr val="bg1"/>
                </a:solidFill>
                <a:effectLst/>
              </a:rPr>
              <a:t>.</a:t>
            </a:r>
          </a:p>
          <a:p>
            <a:pPr marL="342900" indent="-342900">
              <a:buFont typeface="+mj-lt"/>
              <a:buAutoNum type="arabicPeriod"/>
            </a:pPr>
            <a:r>
              <a:rPr lang="en-US" dirty="0">
                <a:solidFill>
                  <a:schemeClr val="bg1"/>
                </a:solidFill>
                <a:effectLst/>
              </a:rPr>
              <a:t>Mathai, </a:t>
            </a:r>
            <a:r>
              <a:rPr lang="en-US" dirty="0" err="1">
                <a:solidFill>
                  <a:schemeClr val="bg1"/>
                </a:solidFill>
                <a:effectLst/>
              </a:rPr>
              <a:t>Claireice</a:t>
            </a:r>
            <a:r>
              <a:rPr lang="en-US" dirty="0">
                <a:solidFill>
                  <a:schemeClr val="bg1"/>
                </a:solidFill>
                <a:effectLst/>
              </a:rPr>
              <a:t>. “How to Dual Boot Windows 11 and Linux.” </a:t>
            </a:r>
            <a:r>
              <a:rPr lang="en-US" i="1" dirty="0" err="1">
                <a:solidFill>
                  <a:schemeClr val="bg1"/>
                </a:solidFill>
                <a:effectLst/>
              </a:rPr>
              <a:t>OnLogic</a:t>
            </a:r>
            <a:r>
              <a:rPr lang="en-US" i="1" dirty="0">
                <a:solidFill>
                  <a:schemeClr val="bg1"/>
                </a:solidFill>
                <a:effectLst/>
              </a:rPr>
              <a:t> Blog</a:t>
            </a:r>
            <a:r>
              <a:rPr lang="en-US" dirty="0">
                <a:solidFill>
                  <a:schemeClr val="bg1"/>
                </a:solidFill>
                <a:effectLst/>
              </a:rPr>
              <a:t>, </a:t>
            </a:r>
            <a:r>
              <a:rPr lang="en-US" dirty="0" err="1">
                <a:solidFill>
                  <a:schemeClr val="bg1"/>
                </a:solidFill>
                <a:effectLst/>
              </a:rPr>
              <a:t>OnLogic</a:t>
            </a:r>
            <a:r>
              <a:rPr lang="en-US" dirty="0">
                <a:solidFill>
                  <a:schemeClr val="bg1"/>
                </a:solidFill>
                <a:effectLst/>
              </a:rPr>
              <a:t>, 15 Feb. 2023, https://</a:t>
            </a:r>
            <a:r>
              <a:rPr lang="en-US" dirty="0" err="1">
                <a:solidFill>
                  <a:schemeClr val="bg1"/>
                </a:solidFill>
                <a:effectLst/>
              </a:rPr>
              <a:t>www.onlogic.com</a:t>
            </a:r>
            <a:r>
              <a:rPr lang="en-US" dirty="0">
                <a:solidFill>
                  <a:schemeClr val="bg1"/>
                </a:solidFill>
                <a:effectLst/>
              </a:rPr>
              <a:t>/company/io-hub/how-to-dual-boot-windows-11-and-linux/. </a:t>
            </a:r>
          </a:p>
          <a:p>
            <a:pPr marL="342900" indent="-342900">
              <a:buFont typeface="+mj-lt"/>
              <a:buAutoNum type="arabicPeriod"/>
            </a:pPr>
            <a:r>
              <a:rPr lang="en-US" dirty="0">
                <a:solidFill>
                  <a:schemeClr val="bg1"/>
                </a:solidFill>
                <a:effectLst/>
              </a:rPr>
              <a:t> Dwyer, Susanne. “Are You Still on Target to Meet Your Goal?” </a:t>
            </a:r>
            <a:r>
              <a:rPr lang="en-US" i="1" dirty="0" err="1">
                <a:solidFill>
                  <a:schemeClr val="bg1"/>
                </a:solidFill>
                <a:effectLst/>
              </a:rPr>
              <a:t>RISMedia</a:t>
            </a:r>
            <a:r>
              <a:rPr lang="en-US" dirty="0">
                <a:solidFill>
                  <a:schemeClr val="bg1"/>
                </a:solidFill>
                <a:effectLst/>
              </a:rPr>
              <a:t>, </a:t>
            </a:r>
            <a:r>
              <a:rPr lang="en-US" dirty="0" err="1">
                <a:solidFill>
                  <a:schemeClr val="bg1"/>
                </a:solidFill>
                <a:effectLst/>
              </a:rPr>
              <a:t>RISMedia</a:t>
            </a:r>
            <a:r>
              <a:rPr lang="en-US" dirty="0">
                <a:solidFill>
                  <a:schemeClr val="bg1"/>
                </a:solidFill>
                <a:effectLst/>
              </a:rPr>
              <a:t>, 13 June 2019, https://</a:t>
            </a:r>
            <a:r>
              <a:rPr lang="en-US" dirty="0" err="1">
                <a:solidFill>
                  <a:schemeClr val="bg1"/>
                </a:solidFill>
                <a:effectLst/>
              </a:rPr>
              <a:t>www.rismedia.com</a:t>
            </a:r>
            <a:r>
              <a:rPr lang="en-US" dirty="0">
                <a:solidFill>
                  <a:schemeClr val="bg1"/>
                </a:solidFill>
                <a:effectLst/>
              </a:rPr>
              <a:t>/2019/06/13/target-goal/. </a:t>
            </a:r>
          </a:p>
          <a:p>
            <a:pPr marL="342900" indent="-342900">
              <a:buFont typeface="+mj-lt"/>
              <a:buAutoNum type="arabicPeriod"/>
            </a:pPr>
            <a:r>
              <a:rPr lang="en-US" dirty="0">
                <a:solidFill>
                  <a:schemeClr val="bg1"/>
                </a:solidFill>
                <a:effectLst/>
              </a:rPr>
              <a:t>Lean East. “Setting Objectives: Measure What Matters.” </a:t>
            </a:r>
            <a:r>
              <a:rPr lang="en-US" i="1" dirty="0">
                <a:solidFill>
                  <a:schemeClr val="bg1"/>
                </a:solidFill>
                <a:effectLst/>
              </a:rPr>
              <a:t>Lean East</a:t>
            </a:r>
            <a:r>
              <a:rPr lang="en-US" dirty="0">
                <a:solidFill>
                  <a:schemeClr val="bg1"/>
                </a:solidFill>
                <a:effectLst/>
              </a:rPr>
              <a:t>, Lean East, 25 Mar. 2022, https://</a:t>
            </a:r>
            <a:r>
              <a:rPr lang="en-US" dirty="0" err="1">
                <a:solidFill>
                  <a:schemeClr val="bg1"/>
                </a:solidFill>
                <a:effectLst/>
              </a:rPr>
              <a:t>www.leaneast.com</a:t>
            </a:r>
            <a:r>
              <a:rPr lang="en-US" dirty="0">
                <a:solidFill>
                  <a:schemeClr val="bg1"/>
                </a:solidFill>
                <a:effectLst/>
              </a:rPr>
              <a:t>/setting-objectives. </a:t>
            </a:r>
          </a:p>
          <a:p>
            <a:pPr marL="342900" indent="-342900">
              <a:buFont typeface="+mj-lt"/>
              <a:buAutoNum type="arabicPeriod"/>
            </a:pPr>
            <a:r>
              <a:rPr lang="en-US" dirty="0">
                <a:solidFill>
                  <a:schemeClr val="bg1"/>
                </a:solidFill>
                <a:effectLst/>
              </a:rPr>
              <a:t>Asana, Team. “How to Set &amp; Track Stretch Goals to Inspire Your Team [2023] [2022] • Asana.” </a:t>
            </a:r>
            <a:r>
              <a:rPr lang="en-US" i="1" dirty="0">
                <a:solidFill>
                  <a:schemeClr val="bg1"/>
                </a:solidFill>
                <a:effectLst/>
              </a:rPr>
              <a:t>Asana</a:t>
            </a:r>
            <a:r>
              <a:rPr lang="en-US" dirty="0">
                <a:solidFill>
                  <a:schemeClr val="bg1"/>
                </a:solidFill>
                <a:effectLst/>
              </a:rPr>
              <a:t>, Asana, 19 Nov. 2022, https://</a:t>
            </a:r>
            <a:r>
              <a:rPr lang="en-US" dirty="0" err="1">
                <a:solidFill>
                  <a:schemeClr val="bg1"/>
                </a:solidFill>
                <a:effectLst/>
              </a:rPr>
              <a:t>asana.com</a:t>
            </a:r>
            <a:r>
              <a:rPr lang="en-US" dirty="0">
                <a:solidFill>
                  <a:schemeClr val="bg1"/>
                </a:solidFill>
                <a:effectLst/>
              </a:rPr>
              <a:t>/resources/stretch-goals. </a:t>
            </a:r>
          </a:p>
          <a:p>
            <a:pPr marL="342900" indent="-342900">
              <a:buFont typeface="+mj-lt"/>
              <a:buAutoNum type="arabicPeriod"/>
            </a:pPr>
            <a:endParaRPr lang="en-US" dirty="0">
              <a:effectLst/>
            </a:endParaRPr>
          </a:p>
          <a:p>
            <a:pPr marL="342900" indent="-342900">
              <a:buFont typeface="+mj-lt"/>
              <a:buAutoNum type="arabicPeriod"/>
            </a:pPr>
            <a:endParaRPr lang="en-US" dirty="0">
              <a:effectLst/>
            </a:endParaRPr>
          </a:p>
          <a:p>
            <a:pPr marL="342900" indent="-342900">
              <a:buFont typeface="+mj-lt"/>
              <a:buAutoNum type="arabicPeriod"/>
            </a:pPr>
            <a:endParaRPr lang="en-US" dirty="0">
              <a:solidFill>
                <a:schemeClr val="bg1"/>
              </a:solidFill>
              <a:effectLst/>
            </a:endParaRPr>
          </a:p>
          <a:p>
            <a:pPr marL="342900" indent="-342900">
              <a:buFont typeface="+mj-lt"/>
              <a:buAutoNum type="arabicPeriod"/>
            </a:pPr>
            <a:endParaRPr lang="en-US" dirty="0">
              <a:solidFill>
                <a:schemeClr val="bg1"/>
              </a:solidFill>
              <a:effectLst/>
            </a:endParaRPr>
          </a:p>
          <a:p>
            <a:pPr marL="342900" indent="-342900">
              <a:buFont typeface="+mj-lt"/>
              <a:buAutoNum type="arabicPeriod"/>
            </a:pPr>
            <a:endParaRPr lang="en-US" dirty="0"/>
          </a:p>
        </p:txBody>
      </p:sp>
    </p:spTree>
    <p:extLst>
      <p:ext uri="{BB962C8B-B14F-4D97-AF65-F5344CB8AC3E}">
        <p14:creationId xmlns:p14="http://schemas.microsoft.com/office/powerpoint/2010/main" val="261954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6C44-D622-A19D-8289-E362C98FAC52}"/>
              </a:ext>
            </a:extLst>
          </p:cNvPr>
          <p:cNvSpPr>
            <a:spLocks noGrp="1"/>
          </p:cNvSpPr>
          <p:nvPr>
            <p:ph type="title"/>
          </p:nvPr>
        </p:nvSpPr>
        <p:spPr>
          <a:xfrm>
            <a:off x="6417733" y="0"/>
            <a:ext cx="5291663" cy="818310"/>
          </a:xfrm>
        </p:spPr>
        <p:txBody>
          <a:bodyPr anchor="b">
            <a:normAutofit/>
          </a:bodyPr>
          <a:lstStyle/>
          <a:p>
            <a:r>
              <a:rPr lang="en-US" sz="4000" dirty="0"/>
              <a:t>Problem Statement</a:t>
            </a:r>
          </a:p>
        </p:txBody>
      </p:sp>
      <p:pic>
        <p:nvPicPr>
          <p:cNvPr id="7" name="Picture 6" descr="A body of water with blue sky and clouds&#10;&#10;Description automatically generated with low confidence">
            <a:extLst>
              <a:ext uri="{FF2B5EF4-FFF2-40B4-BE49-F238E27FC236}">
                <a16:creationId xmlns:a16="http://schemas.microsoft.com/office/drawing/2014/main" id="{8683484A-ED0D-FE6A-7928-19885002E649}"/>
              </a:ext>
            </a:extLst>
          </p:cNvPr>
          <p:cNvPicPr>
            <a:picLocks noChangeAspect="1"/>
          </p:cNvPicPr>
          <p:nvPr/>
        </p:nvPicPr>
        <p:blipFill rotWithShape="1">
          <a:blip r:embed="rId3"/>
          <a:srcRect l="10867" r="29785"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60" name="Content Placeholder 2">
            <a:extLst>
              <a:ext uri="{FF2B5EF4-FFF2-40B4-BE49-F238E27FC236}">
                <a16:creationId xmlns:a16="http://schemas.microsoft.com/office/drawing/2014/main" id="{95BEB063-7D7B-0E92-1614-ADE091993E4B}"/>
              </a:ext>
            </a:extLst>
          </p:cNvPr>
          <p:cNvSpPr>
            <a:spLocks noGrp="1"/>
          </p:cNvSpPr>
          <p:nvPr>
            <p:ph idx="1"/>
          </p:nvPr>
        </p:nvSpPr>
        <p:spPr>
          <a:xfrm>
            <a:off x="6417733" y="1266547"/>
            <a:ext cx="5291663" cy="5549151"/>
          </a:xfrm>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Members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community often experience difficulty with configuring access to computing resources, and establishing environments for building, running, and visualizing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problems</a:t>
            </a:r>
          </a:p>
          <a:p>
            <a:pPr marL="0" indent="0">
              <a:buNone/>
            </a:pPr>
            <a:endParaRPr lang="en-US" sz="1800" dirty="0">
              <a:effectLst/>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many users find it </a:t>
            </a:r>
            <a:r>
              <a:rPr lang="en-US" sz="1800" dirty="0">
                <a:latin typeface="Calibri" panose="020F0502020204030204" pitchFamily="34" charset="0"/>
                <a:ea typeface="Calibri" panose="020F0502020204030204" pitchFamily="34" charset="0"/>
                <a:cs typeface="Times New Roman" panose="02020603050405020304" pitchFamily="18" charset="0"/>
              </a:rPr>
              <a:t>inconvenient and </a:t>
            </a:r>
            <a:r>
              <a:rPr lang="en-US" sz="1800" dirty="0">
                <a:effectLst/>
                <a:latin typeface="Calibri" panose="020F0502020204030204" pitchFamily="34" charset="0"/>
                <a:ea typeface="Calibri" panose="020F0502020204030204" pitchFamily="34" charset="0"/>
                <a:cs typeface="Times New Roman" panose="02020603050405020304" pitchFamily="18" charset="0"/>
              </a:rPr>
              <a:t>time-consumin</a:t>
            </a:r>
            <a:r>
              <a:rPr lang="en-US" sz="1800" dirty="0">
                <a:latin typeface="Calibri" panose="020F0502020204030204" pitchFamily="34" charset="0"/>
                <a:ea typeface="Calibri" panose="020F0502020204030204" pitchFamily="34" charset="0"/>
                <a:cs typeface="Times New Roman" panose="02020603050405020304" pitchFamily="18" charset="0"/>
              </a:rPr>
              <a:t>g to read through numerous user guides and tutorials to become familiarized with learning new skill sets to perform their research </a:t>
            </a: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It can also be meddlesome for users to perform the post-processing tasks of writing out, importing, wrangling, and visualizing model output data using analysis in ECCO</a:t>
            </a:r>
          </a:p>
          <a:p>
            <a:pPr marL="0" indent="0">
              <a:buNone/>
            </a:pPr>
            <a:endParaRPr lang="en-US" sz="1800"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Furthermore, many of these models can take an unreasonable amount of time to build and run-on host architecture and could benefit from a more lightweight execution environment.  </a:t>
            </a:r>
          </a:p>
          <a:p>
            <a:endParaRPr lang="en-US" sz="1300" dirty="0"/>
          </a:p>
        </p:txBody>
      </p:sp>
    </p:spTree>
    <p:extLst>
      <p:ext uri="{BB962C8B-B14F-4D97-AF65-F5344CB8AC3E}">
        <p14:creationId xmlns:p14="http://schemas.microsoft.com/office/powerpoint/2010/main" val="265520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89676-82B9-2C79-00BB-B56FCB5A110B}"/>
              </a:ext>
            </a:extLst>
          </p:cNvPr>
          <p:cNvSpPr>
            <a:spLocks noGrp="1"/>
          </p:cNvSpPr>
          <p:nvPr>
            <p:ph type="title"/>
          </p:nvPr>
        </p:nvSpPr>
        <p:spPr>
          <a:xfrm>
            <a:off x="7320465" y="1"/>
            <a:ext cx="4140014" cy="788894"/>
          </a:xfrm>
        </p:spPr>
        <p:txBody>
          <a:bodyPr>
            <a:normAutofit/>
          </a:bodyPr>
          <a:lstStyle/>
          <a:p>
            <a:r>
              <a:rPr lang="en-US" dirty="0"/>
              <a:t>Need Statement</a:t>
            </a:r>
          </a:p>
        </p:txBody>
      </p:sp>
      <p:pic>
        <p:nvPicPr>
          <p:cNvPr id="5" name="Picture 4" descr="A body of water with blue sky and clouds&#10;&#10;Description automatically generated with low confidence">
            <a:extLst>
              <a:ext uri="{FF2B5EF4-FFF2-40B4-BE49-F238E27FC236}">
                <a16:creationId xmlns:a16="http://schemas.microsoft.com/office/drawing/2014/main" id="{7BFF6755-07DE-8F0A-7D8C-C600C6B9B6D5}"/>
              </a:ext>
            </a:extLst>
          </p:cNvPr>
          <p:cNvPicPr>
            <a:picLocks noChangeAspect="1"/>
          </p:cNvPicPr>
          <p:nvPr/>
        </p:nvPicPr>
        <p:blipFill rotWithShape="1">
          <a:blip r:embed="rId3"/>
          <a:srcRect l="6953" r="25871"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642C1291-17CF-6B03-4DA1-F54ABE67B820}"/>
              </a:ext>
            </a:extLst>
          </p:cNvPr>
          <p:cNvSpPr>
            <a:spLocks noGrp="1"/>
          </p:cNvSpPr>
          <p:nvPr>
            <p:ph idx="1"/>
          </p:nvPr>
        </p:nvSpPr>
        <p:spPr>
          <a:xfrm>
            <a:off x="7298536" y="794944"/>
            <a:ext cx="4161943" cy="4464424"/>
          </a:xfrm>
        </p:spPr>
        <p:txBody>
          <a:bodyPr>
            <a:normAutofit/>
          </a:bodyPr>
          <a:lstStyle/>
          <a:p>
            <a:r>
              <a:rPr lang="en-US" sz="1600" dirty="0"/>
              <a:t>There exists a need </a:t>
            </a:r>
            <a:r>
              <a:rPr lang="en-US" sz="1600" dirty="0">
                <a:effectLst/>
                <a:latin typeface="Calibri" panose="020F0502020204030204" pitchFamily="34" charset="0"/>
                <a:ea typeface="Calibri" panose="020F0502020204030204" pitchFamily="34" charset="0"/>
                <a:cs typeface="Times New Roman" panose="02020603050405020304" pitchFamily="18" charset="0"/>
              </a:rPr>
              <a:t>for the development of portable units of software that can be used to build and run models in an environment where minimal prior knowledge of software tools is required</a:t>
            </a:r>
          </a:p>
          <a:p>
            <a:endParaRPr lang="en-US" sz="1600" dirty="0">
              <a:effectLst/>
            </a:endParaRPr>
          </a:p>
          <a:p>
            <a:r>
              <a:rPr lang="en-US" sz="1600" dirty="0"/>
              <a:t>These portable units of software would come equipped with all software tools needed to perform all tasks in the </a:t>
            </a:r>
            <a:r>
              <a:rPr lang="en-US" sz="1600" dirty="0" err="1"/>
              <a:t>MITgcm</a:t>
            </a:r>
            <a:r>
              <a:rPr lang="en-US" sz="1600" dirty="0"/>
              <a:t>-ECCO workflow reducing the end users’ learning curves</a:t>
            </a:r>
          </a:p>
          <a:p>
            <a:pPr marL="0" indent="0">
              <a:buNone/>
            </a:pPr>
            <a:endParaRPr lang="en-US" sz="1600" dirty="0"/>
          </a:p>
          <a:p>
            <a:r>
              <a:rPr lang="en-US" sz="1600" dirty="0"/>
              <a:t>Additionally, these products would ideally function as lightweight virtual machines that can run on any host machine regardless of that machine’s architecture, operating system, etc.</a:t>
            </a:r>
          </a:p>
        </p:txBody>
      </p:sp>
      <p:pic>
        <p:nvPicPr>
          <p:cNvPr id="7" name="Picture 6">
            <a:extLst>
              <a:ext uri="{FF2B5EF4-FFF2-40B4-BE49-F238E27FC236}">
                <a16:creationId xmlns:a16="http://schemas.microsoft.com/office/drawing/2014/main" id="{DB3D6BAB-BB0C-52A9-D0C9-E60407A08CF5}"/>
              </a:ext>
            </a:extLst>
          </p:cNvPr>
          <p:cNvPicPr>
            <a:picLocks noChangeAspect="1"/>
          </p:cNvPicPr>
          <p:nvPr/>
        </p:nvPicPr>
        <p:blipFill>
          <a:blip r:embed="rId4"/>
          <a:stretch>
            <a:fillRect/>
          </a:stretch>
        </p:blipFill>
        <p:spPr>
          <a:xfrm>
            <a:off x="7544067" y="5360419"/>
            <a:ext cx="1717289" cy="1493199"/>
          </a:xfrm>
          <a:prstGeom prst="rect">
            <a:avLst/>
          </a:prstGeom>
        </p:spPr>
      </p:pic>
      <p:pic>
        <p:nvPicPr>
          <p:cNvPr id="13" name="Picture 12" descr="A penguin with a yellow beak&#10;&#10;Description automatically generated with low confidence">
            <a:extLst>
              <a:ext uri="{FF2B5EF4-FFF2-40B4-BE49-F238E27FC236}">
                <a16:creationId xmlns:a16="http://schemas.microsoft.com/office/drawing/2014/main" id="{FCA98E68-B376-D7C3-21FC-C3B1504379BE}"/>
              </a:ext>
            </a:extLst>
          </p:cNvPr>
          <p:cNvPicPr>
            <a:picLocks noChangeAspect="1"/>
          </p:cNvPicPr>
          <p:nvPr/>
        </p:nvPicPr>
        <p:blipFill>
          <a:blip r:embed="rId5"/>
          <a:stretch>
            <a:fillRect/>
          </a:stretch>
        </p:blipFill>
        <p:spPr>
          <a:xfrm>
            <a:off x="9977269" y="5360418"/>
            <a:ext cx="1483210" cy="1493199"/>
          </a:xfrm>
          <a:prstGeom prst="rect">
            <a:avLst/>
          </a:prstGeom>
        </p:spPr>
      </p:pic>
    </p:spTree>
    <p:extLst>
      <p:ext uri="{BB962C8B-B14F-4D97-AF65-F5344CB8AC3E}">
        <p14:creationId xmlns:p14="http://schemas.microsoft.com/office/powerpoint/2010/main" val="377856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AF9A5-3F72-07C9-CC63-13BDAACE28E4}"/>
              </a:ext>
            </a:extLst>
          </p:cNvPr>
          <p:cNvSpPr>
            <a:spLocks noGrp="1"/>
          </p:cNvSpPr>
          <p:nvPr>
            <p:ph type="title"/>
          </p:nvPr>
        </p:nvSpPr>
        <p:spPr>
          <a:xfrm>
            <a:off x="0" y="0"/>
            <a:ext cx="5540188" cy="1330839"/>
          </a:xfrm>
        </p:spPr>
        <p:txBody>
          <a:bodyPr>
            <a:normAutofit/>
          </a:bodyPr>
          <a:lstStyle/>
          <a:p>
            <a:r>
              <a:rPr lang="en-US" dirty="0"/>
              <a:t>Project Objectives</a:t>
            </a:r>
          </a:p>
        </p:txBody>
      </p:sp>
      <p:sp>
        <p:nvSpPr>
          <p:cNvPr id="3" name="Content Placeholder 2">
            <a:extLst>
              <a:ext uri="{FF2B5EF4-FFF2-40B4-BE49-F238E27FC236}">
                <a16:creationId xmlns:a16="http://schemas.microsoft.com/office/drawing/2014/main" id="{611F9738-4331-306D-8222-806CF0EF5320}"/>
              </a:ext>
            </a:extLst>
          </p:cNvPr>
          <p:cNvSpPr>
            <a:spLocks noGrp="1"/>
          </p:cNvSpPr>
          <p:nvPr>
            <p:ph idx="1"/>
          </p:nvPr>
        </p:nvSpPr>
        <p:spPr>
          <a:xfrm>
            <a:off x="-15028" y="1829023"/>
            <a:ext cx="4790054" cy="5195036"/>
          </a:xfrm>
        </p:spPr>
        <p:txBody>
          <a:bodyPr>
            <a:normAutofit/>
          </a:bodyPr>
          <a:lstStyle/>
          <a:p>
            <a:r>
              <a:rPr lang="en-US" sz="2400" dirty="0"/>
              <a:t>To address the need statement, project objectives have been documented into two categories</a:t>
            </a:r>
          </a:p>
          <a:p>
            <a:pPr marL="0" indent="0">
              <a:buNone/>
            </a:pPr>
            <a:endParaRPr lang="en-US" sz="2400" dirty="0"/>
          </a:p>
          <a:p>
            <a:pPr marL="0" indent="0">
              <a:buNone/>
            </a:pPr>
            <a:r>
              <a:rPr lang="en-US" sz="2400" dirty="0"/>
              <a:t> 	1. </a:t>
            </a:r>
            <a:r>
              <a:rPr lang="en-US" sz="2400" b="1" dirty="0"/>
              <a:t>SMART Goals </a:t>
            </a:r>
            <a:r>
              <a:rPr lang="en-US" sz="2400" dirty="0"/>
              <a:t>- concrete 	goals that are smaller in 	scale and more achievable </a:t>
            </a:r>
          </a:p>
          <a:p>
            <a:pPr marL="0" indent="0">
              <a:buNone/>
            </a:pPr>
            <a:endParaRPr lang="en-US" sz="2400" dirty="0"/>
          </a:p>
          <a:p>
            <a:pPr marL="0" indent="0">
              <a:buNone/>
            </a:pPr>
            <a:r>
              <a:rPr lang="en-US" sz="2400" dirty="0"/>
              <a:t>	2. </a:t>
            </a:r>
            <a:r>
              <a:rPr lang="en-US" sz="2400" b="1" dirty="0"/>
              <a:t>Stretch Goals </a:t>
            </a:r>
            <a:r>
              <a:rPr lang="en-US" sz="2400" dirty="0"/>
              <a:t>– ambitious 	goals that expand on, or 	provide an enhanced 	functionality to, the concrete 	goals</a:t>
            </a:r>
          </a:p>
        </p:txBody>
      </p:sp>
      <p:pic>
        <p:nvPicPr>
          <p:cNvPr id="9" name="Picture 8" descr="A picture containing text, clock, wire&#10;&#10;Description automatically generated">
            <a:extLst>
              <a:ext uri="{FF2B5EF4-FFF2-40B4-BE49-F238E27FC236}">
                <a16:creationId xmlns:a16="http://schemas.microsoft.com/office/drawing/2014/main" id="{0431790A-C740-3341-0AEB-036A8F27D9F6}"/>
              </a:ext>
            </a:extLst>
          </p:cNvPr>
          <p:cNvPicPr>
            <a:picLocks noChangeAspect="1"/>
          </p:cNvPicPr>
          <p:nvPr/>
        </p:nvPicPr>
        <p:blipFill rotWithShape="1">
          <a:blip r:embed="rId3"/>
          <a:srcRect l="18413" r="20324" b="-1"/>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pic>
        <p:nvPicPr>
          <p:cNvPr id="11" name="Picture 10" descr="A body of water with blue sky and clouds&#10;&#10;Description automatically generated with low confidence">
            <a:extLst>
              <a:ext uri="{FF2B5EF4-FFF2-40B4-BE49-F238E27FC236}">
                <a16:creationId xmlns:a16="http://schemas.microsoft.com/office/drawing/2014/main" id="{C35D6B99-19C3-C92A-1669-4EA555329CAA}"/>
              </a:ext>
            </a:extLst>
          </p:cNvPr>
          <p:cNvPicPr>
            <a:picLocks noChangeAspect="1"/>
          </p:cNvPicPr>
          <p:nvPr/>
        </p:nvPicPr>
        <p:blipFill>
          <a:blip r:embed="rId4">
            <a:alphaModFix amt="30000"/>
          </a:blip>
          <a:stretch>
            <a:fillRect/>
          </a:stretch>
        </p:blipFill>
        <p:spPr>
          <a:xfrm>
            <a:off x="15028" y="-2"/>
            <a:ext cx="12161943" cy="6857820"/>
          </a:xfrm>
          <a:prstGeom prst="rect">
            <a:avLst/>
          </a:prstGeom>
        </p:spPr>
      </p:pic>
    </p:spTree>
    <p:extLst>
      <p:ext uri="{BB962C8B-B14F-4D97-AF65-F5344CB8AC3E}">
        <p14:creationId xmlns:p14="http://schemas.microsoft.com/office/powerpoint/2010/main" val="289945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0CE3-4DD4-C148-8B2C-747DE00A4179}"/>
              </a:ext>
            </a:extLst>
          </p:cNvPr>
          <p:cNvSpPr>
            <a:spLocks noGrp="1"/>
          </p:cNvSpPr>
          <p:nvPr>
            <p:ph type="title"/>
          </p:nvPr>
        </p:nvSpPr>
        <p:spPr>
          <a:xfrm>
            <a:off x="838200" y="0"/>
            <a:ext cx="10515600" cy="1325563"/>
          </a:xfrm>
        </p:spPr>
        <p:txBody>
          <a:bodyPr/>
          <a:lstStyle/>
          <a:p>
            <a:pPr algn="ctr"/>
            <a:r>
              <a:rPr lang="en-US" dirty="0"/>
              <a:t>Project Objectives</a:t>
            </a:r>
          </a:p>
        </p:txBody>
      </p:sp>
      <p:sp>
        <p:nvSpPr>
          <p:cNvPr id="3" name="Content Placeholder 2">
            <a:extLst>
              <a:ext uri="{FF2B5EF4-FFF2-40B4-BE49-F238E27FC236}">
                <a16:creationId xmlns:a16="http://schemas.microsoft.com/office/drawing/2014/main" id="{EAAB787B-6AD9-467F-30C3-1225E0D54A69}"/>
              </a:ext>
            </a:extLst>
          </p:cNvPr>
          <p:cNvSpPr>
            <a:spLocks noGrp="1"/>
          </p:cNvSpPr>
          <p:nvPr>
            <p:ph idx="1"/>
          </p:nvPr>
        </p:nvSpPr>
        <p:spPr>
          <a:xfrm>
            <a:off x="0" y="1123407"/>
            <a:ext cx="5737412" cy="5734594"/>
          </a:xfrm>
        </p:spPr>
        <p:txBody>
          <a:bodyPr>
            <a:normAutofit/>
          </a:bodyPr>
          <a:lstStyle/>
          <a:p>
            <a:pPr marL="0" indent="0">
              <a:buNone/>
            </a:pPr>
            <a:r>
              <a:rPr lang="en-US" dirty="0"/>
              <a:t>  		SMART Goals</a:t>
            </a:r>
          </a:p>
          <a:p>
            <a:pPr marL="0" indent="0">
              <a:buNone/>
            </a:pPr>
            <a:endParaRPr lang="en-US" sz="2000" dirty="0"/>
          </a:p>
          <a:p>
            <a:pPr marL="971550" lvl="1" indent="-514350">
              <a:buFont typeface="+mj-lt"/>
              <a:buAutoNum type="arabicPeriod"/>
            </a:pPr>
            <a:r>
              <a:rPr lang="en-US" sz="2000" dirty="0"/>
              <a:t>Develop portable units of software to build and run computationally inexpensive </a:t>
            </a:r>
            <a:r>
              <a:rPr lang="en-US" sz="2000" dirty="0" err="1"/>
              <a:t>MITgcm</a:t>
            </a:r>
            <a:r>
              <a:rPr lang="en-US" sz="2000" dirty="0"/>
              <a:t> model problems without </a:t>
            </a:r>
            <a:r>
              <a:rPr lang="en-US" sz="2000" dirty="0" err="1"/>
              <a:t>mpi</a:t>
            </a:r>
            <a:r>
              <a:rPr lang="en-US" sz="2000" dirty="0"/>
              <a:t> libraries</a:t>
            </a:r>
          </a:p>
          <a:p>
            <a:pPr marL="457200" lvl="1" indent="0">
              <a:buNone/>
            </a:pPr>
            <a:endParaRPr lang="en-US" sz="2000" dirty="0"/>
          </a:p>
          <a:p>
            <a:pPr marL="914400" lvl="1" indent="-457200">
              <a:buAutoNum type="arabicPeriod" startAt="2"/>
            </a:pPr>
            <a:r>
              <a:rPr lang="en-US" sz="2000" dirty="0"/>
              <a:t>Add support for these units of software on </a:t>
            </a:r>
            <a:br>
              <a:rPr lang="en-US" sz="2000" dirty="0"/>
            </a:br>
            <a:r>
              <a:rPr lang="en-US" sz="2000" dirty="0"/>
              <a:t>common platforms, architectures, and OS according to CRIOS group users</a:t>
            </a:r>
          </a:p>
          <a:p>
            <a:pPr marL="457200" lvl="1" indent="0">
              <a:buNone/>
            </a:pPr>
            <a:endParaRPr lang="en-US" sz="2000" dirty="0"/>
          </a:p>
          <a:p>
            <a:pPr marL="914400" lvl="1" indent="-457200">
              <a:buAutoNum type="arabicPeriod" startAt="3"/>
            </a:pPr>
            <a:r>
              <a:rPr lang="en-US" sz="2000" dirty="0"/>
              <a:t>Document detailed working software product designs in code repository and image registry</a:t>
            </a:r>
          </a:p>
          <a:p>
            <a:pPr marL="914400" lvl="1" indent="-457200">
              <a:buAutoNum type="arabicPeriod" startAt="3"/>
            </a:pPr>
            <a:endParaRPr lang="en-US" sz="2000" dirty="0"/>
          </a:p>
          <a:p>
            <a:pPr marL="914400" lvl="1" indent="-457200">
              <a:buFont typeface="Arial" panose="020B0604020202020204" pitchFamily="34" charset="0"/>
              <a:buAutoNum type="arabicPeriod" startAt="3"/>
            </a:pPr>
            <a:r>
              <a:rPr lang="en-US" sz="2000" dirty="0"/>
              <a:t>Present results to </a:t>
            </a:r>
            <a:r>
              <a:rPr lang="en-US" sz="2000" dirty="0" err="1"/>
              <a:t>MITgcm</a:t>
            </a:r>
            <a:r>
              <a:rPr lang="en-US" sz="2000" dirty="0"/>
              <a:t> and ECCO senior scientists for stable release in </a:t>
            </a:r>
            <a:r>
              <a:rPr lang="en-US" sz="2000" dirty="0" err="1"/>
              <a:t>MITgcm</a:t>
            </a:r>
            <a:r>
              <a:rPr lang="en-US" sz="2000" dirty="0"/>
              <a:t>-ECCO ecosystems</a:t>
            </a:r>
          </a:p>
          <a:p>
            <a:pPr marL="914400" lvl="1" indent="-457200">
              <a:buAutoNum type="arabicPeriod" startAt="3"/>
            </a:pPr>
            <a:endParaRPr lang="en-US" sz="2000" dirty="0"/>
          </a:p>
        </p:txBody>
      </p:sp>
      <p:pic>
        <p:nvPicPr>
          <p:cNvPr id="5" name="Picture 4" descr="Graphical user interface&#10;&#10;Description automatically generated">
            <a:extLst>
              <a:ext uri="{FF2B5EF4-FFF2-40B4-BE49-F238E27FC236}">
                <a16:creationId xmlns:a16="http://schemas.microsoft.com/office/drawing/2014/main" id="{B9B7D72C-68A9-CA1D-EB7B-E82C9EB06780}"/>
              </a:ext>
            </a:extLst>
          </p:cNvPr>
          <p:cNvPicPr>
            <a:picLocks noChangeAspect="1"/>
          </p:cNvPicPr>
          <p:nvPr/>
        </p:nvPicPr>
        <p:blipFill>
          <a:blip r:embed="rId3"/>
          <a:stretch>
            <a:fillRect/>
          </a:stretch>
        </p:blipFill>
        <p:spPr>
          <a:xfrm>
            <a:off x="5737412" y="1325562"/>
            <a:ext cx="6406952" cy="5532438"/>
          </a:xfrm>
          <a:prstGeom prst="rect">
            <a:avLst/>
          </a:prstGeom>
        </p:spPr>
      </p:pic>
      <p:pic>
        <p:nvPicPr>
          <p:cNvPr id="7" name="Picture 6" descr="A body of water with blue sky and clouds&#10;&#10;Description automatically generated with low confidence">
            <a:extLst>
              <a:ext uri="{FF2B5EF4-FFF2-40B4-BE49-F238E27FC236}">
                <a16:creationId xmlns:a16="http://schemas.microsoft.com/office/drawing/2014/main" id="{54469085-527A-90FC-B283-1875864C83D5}"/>
              </a:ext>
            </a:extLst>
          </p:cNvPr>
          <p:cNvPicPr>
            <a:picLocks noChangeAspect="1"/>
          </p:cNvPicPr>
          <p:nvPr/>
        </p:nvPicPr>
        <p:blipFill>
          <a:blip r:embed="rId4">
            <a:alphaModFix amt="20000"/>
          </a:blip>
          <a:stretch>
            <a:fillRect/>
          </a:stretch>
        </p:blipFill>
        <p:spPr>
          <a:xfrm>
            <a:off x="-95272" y="0"/>
            <a:ext cx="12287272" cy="6858000"/>
          </a:xfrm>
          <a:prstGeom prst="rect">
            <a:avLst/>
          </a:prstGeom>
        </p:spPr>
      </p:pic>
    </p:spTree>
    <p:extLst>
      <p:ext uri="{BB962C8B-B14F-4D97-AF65-F5344CB8AC3E}">
        <p14:creationId xmlns:p14="http://schemas.microsoft.com/office/powerpoint/2010/main" val="191058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710C4-612F-5A58-BF92-9F7E53760875}"/>
              </a:ext>
            </a:extLst>
          </p:cNvPr>
          <p:cNvSpPr>
            <a:spLocks noGrp="1"/>
          </p:cNvSpPr>
          <p:nvPr>
            <p:ph type="title"/>
          </p:nvPr>
        </p:nvSpPr>
        <p:spPr>
          <a:xfrm>
            <a:off x="572493" y="238539"/>
            <a:ext cx="11018520" cy="1434415"/>
          </a:xfrm>
        </p:spPr>
        <p:txBody>
          <a:bodyPr anchor="b">
            <a:normAutofit/>
          </a:bodyPr>
          <a:lstStyle/>
          <a:p>
            <a:r>
              <a:rPr lang="en-US" sz="5400" dirty="0"/>
              <a:t>Project Objectives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7D723BA-2F05-B9C9-7484-9D8F1A428A4B}"/>
              </a:ext>
            </a:extLst>
          </p:cNvPr>
          <p:cNvSpPr>
            <a:spLocks noGrp="1"/>
          </p:cNvSpPr>
          <p:nvPr>
            <p:ph idx="1"/>
          </p:nvPr>
        </p:nvSpPr>
        <p:spPr>
          <a:xfrm>
            <a:off x="0" y="2090211"/>
            <a:ext cx="7103428" cy="4749500"/>
          </a:xfrm>
        </p:spPr>
        <p:txBody>
          <a:bodyPr anchor="t">
            <a:normAutofit lnSpcReduction="10000"/>
          </a:bodyPr>
          <a:lstStyle/>
          <a:p>
            <a:pPr marL="0" indent="0">
              <a:buNone/>
            </a:pPr>
            <a:r>
              <a:rPr lang="en-US" sz="1700" dirty="0"/>
              <a:t>  </a:t>
            </a:r>
            <a:r>
              <a:rPr lang="en-US" sz="2000" dirty="0"/>
              <a:t>			Stretch Goals</a:t>
            </a:r>
          </a:p>
          <a:p>
            <a:pPr marL="0" indent="0">
              <a:buNone/>
            </a:pPr>
            <a:endParaRPr lang="en-US" sz="2000" dirty="0"/>
          </a:p>
          <a:p>
            <a:pPr marL="914400" lvl="1" indent="-457200">
              <a:buAutoNum type="arabicPeriod"/>
            </a:pPr>
            <a:r>
              <a:rPr lang="en-US" sz="2000" dirty="0"/>
              <a:t>Implement a GUI for end users to input </a:t>
            </a:r>
            <a:r>
              <a:rPr lang="en-US" sz="2000" dirty="0" err="1"/>
              <a:t>MITgcm</a:t>
            </a:r>
            <a:r>
              <a:rPr lang="en-US" sz="2000" dirty="0"/>
              <a:t> model problem specifications in addition to desired post- processing/data analysis tasks</a:t>
            </a:r>
          </a:p>
          <a:p>
            <a:pPr marL="457200" lvl="1" indent="0">
              <a:buNone/>
            </a:pPr>
            <a:endParaRPr lang="en-US" sz="2000" dirty="0"/>
          </a:p>
          <a:p>
            <a:pPr marL="914400" lvl="1" indent="-457200">
              <a:buAutoNum type="arabicPeriod" startAt="2"/>
            </a:pPr>
            <a:r>
              <a:rPr lang="en-US" sz="2000" dirty="0"/>
              <a:t>Introduce support for more computationally expensive jobs to enable execution of more robust </a:t>
            </a:r>
            <a:r>
              <a:rPr lang="en-US" sz="2000" dirty="0" err="1"/>
              <a:t>MITgcm</a:t>
            </a:r>
            <a:r>
              <a:rPr lang="en-US" sz="2000" dirty="0"/>
              <a:t> model problems</a:t>
            </a:r>
          </a:p>
          <a:p>
            <a:pPr marL="457200" lvl="1" indent="0">
              <a:buNone/>
            </a:pPr>
            <a:endParaRPr lang="en-US" sz="2000" dirty="0"/>
          </a:p>
          <a:p>
            <a:pPr marL="914400" lvl="1" indent="-457200">
              <a:buAutoNum type="arabicPeriod" startAt="3"/>
            </a:pPr>
            <a:r>
              <a:rPr lang="en-US" sz="2000" dirty="0"/>
              <a:t>Implement features for ASTE regional domain model problems</a:t>
            </a:r>
          </a:p>
          <a:p>
            <a:pPr marL="914400" lvl="1" indent="-457200">
              <a:buAutoNum type="arabicPeriod" startAt="3"/>
            </a:pPr>
            <a:endParaRPr lang="en-US" sz="2000" dirty="0"/>
          </a:p>
          <a:p>
            <a:pPr marL="457200" lvl="1" indent="0">
              <a:buNone/>
            </a:pPr>
            <a:r>
              <a:rPr lang="en-US" sz="2000" dirty="0"/>
              <a:t>4.  	Configure support for product on multiple computing  	platforms for general </a:t>
            </a:r>
            <a:r>
              <a:rPr lang="en-US" sz="2000" dirty="0" err="1"/>
              <a:t>MITgcm</a:t>
            </a:r>
            <a:r>
              <a:rPr lang="en-US" sz="2000" dirty="0"/>
              <a:t>-community use</a:t>
            </a:r>
          </a:p>
        </p:txBody>
      </p:sp>
      <p:pic>
        <p:nvPicPr>
          <p:cNvPr id="8" name="Picture 7" descr="A body of water with blue sky and clouds&#10;&#10;Description automatically generated with low confidence">
            <a:extLst>
              <a:ext uri="{FF2B5EF4-FFF2-40B4-BE49-F238E27FC236}">
                <a16:creationId xmlns:a16="http://schemas.microsoft.com/office/drawing/2014/main" id="{7B429BDF-C3D1-1D69-AB1F-E8128F11F938}"/>
              </a:ext>
            </a:extLst>
          </p:cNvPr>
          <p:cNvPicPr>
            <a:picLocks noChangeAspect="1"/>
          </p:cNvPicPr>
          <p:nvPr/>
        </p:nvPicPr>
        <p:blipFill>
          <a:blip r:embed="rId3">
            <a:alphaModFix amt="20000"/>
          </a:blip>
          <a:stretch>
            <a:fillRect/>
          </a:stretch>
        </p:blipFill>
        <p:spPr>
          <a:xfrm>
            <a:off x="-528981" y="7275257"/>
            <a:ext cx="12192001" cy="6886503"/>
          </a:xfrm>
          <a:prstGeom prst="rect">
            <a:avLst/>
          </a:prstGeom>
        </p:spPr>
      </p:pic>
      <p:pic>
        <p:nvPicPr>
          <p:cNvPr id="10" name="Picture 9" descr="A potato with a flag on it&#10;&#10;Description automatically generated with low confidence">
            <a:extLst>
              <a:ext uri="{FF2B5EF4-FFF2-40B4-BE49-F238E27FC236}">
                <a16:creationId xmlns:a16="http://schemas.microsoft.com/office/drawing/2014/main" id="{D1BC462C-A10A-2449-1F8D-97F2E681C7F3}"/>
              </a:ext>
            </a:extLst>
          </p:cNvPr>
          <p:cNvPicPr>
            <a:picLocks noChangeAspect="1"/>
          </p:cNvPicPr>
          <p:nvPr/>
        </p:nvPicPr>
        <p:blipFill>
          <a:blip r:embed="rId4"/>
          <a:stretch>
            <a:fillRect/>
          </a:stretch>
        </p:blipFill>
        <p:spPr>
          <a:xfrm>
            <a:off x="7894235" y="1744998"/>
            <a:ext cx="4294717" cy="5094713"/>
          </a:xfrm>
          <a:prstGeom prst="rect">
            <a:avLst/>
          </a:prstGeom>
        </p:spPr>
      </p:pic>
    </p:spTree>
    <p:extLst>
      <p:ext uri="{BB962C8B-B14F-4D97-AF65-F5344CB8AC3E}">
        <p14:creationId xmlns:p14="http://schemas.microsoft.com/office/powerpoint/2010/main" val="197890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ody of water with blue sky and clouds&#10;&#10;Description automatically generated with low confidence">
            <a:extLst>
              <a:ext uri="{FF2B5EF4-FFF2-40B4-BE49-F238E27FC236}">
                <a16:creationId xmlns:a16="http://schemas.microsoft.com/office/drawing/2014/main" id="{9DFA1D22-C246-5CEC-83E9-AAD5F22E552C}"/>
              </a:ext>
            </a:extLst>
          </p:cNvPr>
          <p:cNvPicPr>
            <a:picLocks noChangeAspect="1"/>
          </p:cNvPicPr>
          <p:nvPr/>
        </p:nvPicPr>
        <p:blipFill>
          <a:blip r:embed="rId3">
            <a:alphaModFix amt="50000"/>
          </a:blip>
          <a:stretch>
            <a:fillRect/>
          </a:stretch>
        </p:blipFill>
        <p:spPr>
          <a:xfrm>
            <a:off x="0" y="-639063"/>
            <a:ext cx="12192000" cy="8136127"/>
          </a:xfrm>
          <a:prstGeom prst="rect">
            <a:avLst/>
          </a:prstGeom>
        </p:spPr>
      </p:pic>
      <p:pic>
        <p:nvPicPr>
          <p:cNvPr id="7" name="Content Placeholder 6" descr="Diagram&#10;&#10;Description automatically generated">
            <a:extLst>
              <a:ext uri="{FF2B5EF4-FFF2-40B4-BE49-F238E27FC236}">
                <a16:creationId xmlns:a16="http://schemas.microsoft.com/office/drawing/2014/main" id="{63C81BCF-04DC-B798-CE15-D79B24FA5DC7}"/>
              </a:ext>
            </a:extLst>
          </p:cNvPr>
          <p:cNvPicPr>
            <a:picLocks noGrp="1" noChangeAspect="1"/>
          </p:cNvPicPr>
          <p:nvPr>
            <p:ph idx="1"/>
          </p:nvPr>
        </p:nvPicPr>
        <p:blipFill>
          <a:blip r:embed="rId4"/>
          <a:stretch>
            <a:fillRect/>
          </a:stretch>
        </p:blipFill>
        <p:spPr>
          <a:xfrm>
            <a:off x="4151873" y="-23888"/>
            <a:ext cx="4685829" cy="6897406"/>
          </a:xfrm>
        </p:spPr>
      </p:pic>
      <p:cxnSp>
        <p:nvCxnSpPr>
          <p:cNvPr id="9" name="Straight Connector 8">
            <a:extLst>
              <a:ext uri="{FF2B5EF4-FFF2-40B4-BE49-F238E27FC236}">
                <a16:creationId xmlns:a16="http://schemas.microsoft.com/office/drawing/2014/main" id="{0B8DF204-763D-0E25-1EF7-87FCC5D981DA}"/>
              </a:ext>
            </a:extLst>
          </p:cNvPr>
          <p:cNvCxnSpPr/>
          <p:nvPr/>
        </p:nvCxnSpPr>
        <p:spPr>
          <a:xfrm>
            <a:off x="4524525" y="-264242"/>
            <a:ext cx="0" cy="256032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E7EB90-C05F-A2EE-4A57-9632CD8B5C82}"/>
              </a:ext>
            </a:extLst>
          </p:cNvPr>
          <p:cNvCxnSpPr/>
          <p:nvPr/>
        </p:nvCxnSpPr>
        <p:spPr>
          <a:xfrm>
            <a:off x="8594016" y="-264242"/>
            <a:ext cx="0" cy="256032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B9E8210-14FC-F477-5392-3440BD725802}"/>
              </a:ext>
            </a:extLst>
          </p:cNvPr>
          <p:cNvCxnSpPr>
            <a:cxnSpLocks/>
          </p:cNvCxnSpPr>
          <p:nvPr/>
        </p:nvCxnSpPr>
        <p:spPr>
          <a:xfrm flipH="1">
            <a:off x="4524525" y="2256729"/>
            <a:ext cx="4069491"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49AF21-1FC3-91B4-BD58-B08A41CA984B}"/>
              </a:ext>
            </a:extLst>
          </p:cNvPr>
          <p:cNvCxnSpPr>
            <a:cxnSpLocks/>
          </p:cNvCxnSpPr>
          <p:nvPr/>
        </p:nvCxnSpPr>
        <p:spPr>
          <a:xfrm>
            <a:off x="4524526" y="32320"/>
            <a:ext cx="4069490"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4669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6"/>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6"/>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6"/>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6"/>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6"/>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6"/>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6"/>
                                        </p:tgtEl>
                                        <p:attrNameLst>
                                          <p:attrName>ppt_x</p:attrName>
                                          <p:attrName>ppt_y</p:attrName>
                                        </p:attrNameLst>
                                      </p:cBhvr>
                                    </p:animMotion>
                                  </p:childTnLst>
                                </p:cTn>
                              </p:par>
                            </p:childTnLst>
                          </p:cTn>
                        </p:par>
                      </p:childTnLst>
                    </p:cTn>
                  </p:par>
                </p:childTnLst>
              </p:cTn>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F31B-8EA0-2C65-173C-3479DAF07044}"/>
              </a:ext>
            </a:extLst>
          </p:cNvPr>
          <p:cNvSpPr>
            <a:spLocks noGrp="1"/>
          </p:cNvSpPr>
          <p:nvPr>
            <p:ph type="title"/>
          </p:nvPr>
        </p:nvSpPr>
        <p:spPr>
          <a:xfrm>
            <a:off x="947351" y="0"/>
            <a:ext cx="10515600" cy="706930"/>
          </a:xfrm>
        </p:spPr>
        <p:txBody>
          <a:bodyPr/>
          <a:lstStyle/>
          <a:p>
            <a:r>
              <a:rPr lang="en-US" dirty="0"/>
              <a:t>Project Workflow</a:t>
            </a:r>
          </a:p>
        </p:txBody>
      </p:sp>
      <p:graphicFrame>
        <p:nvGraphicFramePr>
          <p:cNvPr id="4" name="Content Placeholder 3">
            <a:extLst>
              <a:ext uri="{FF2B5EF4-FFF2-40B4-BE49-F238E27FC236}">
                <a16:creationId xmlns:a16="http://schemas.microsoft.com/office/drawing/2014/main" id="{D99827A5-1DC3-071B-A0FA-57C72C3B5D3E}"/>
              </a:ext>
            </a:extLst>
          </p:cNvPr>
          <p:cNvGraphicFramePr>
            <a:graphicFrameLocks noGrp="1"/>
          </p:cNvGraphicFramePr>
          <p:nvPr>
            <p:ph idx="1"/>
          </p:nvPr>
        </p:nvGraphicFramePr>
        <p:xfrm>
          <a:off x="895722" y="1182594"/>
          <a:ext cx="10400555" cy="5428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U-Turn Arrow 4">
            <a:extLst>
              <a:ext uri="{FF2B5EF4-FFF2-40B4-BE49-F238E27FC236}">
                <a16:creationId xmlns:a16="http://schemas.microsoft.com/office/drawing/2014/main" id="{CC8D7F76-DE80-DFDA-E35E-803147C6D351}"/>
              </a:ext>
            </a:extLst>
          </p:cNvPr>
          <p:cNvSpPr/>
          <p:nvPr/>
        </p:nvSpPr>
        <p:spPr>
          <a:xfrm>
            <a:off x="5379307" y="2570206"/>
            <a:ext cx="1107989" cy="506627"/>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U-Turn Arrow 5">
            <a:extLst>
              <a:ext uri="{FF2B5EF4-FFF2-40B4-BE49-F238E27FC236}">
                <a16:creationId xmlns:a16="http://schemas.microsoft.com/office/drawing/2014/main" id="{444D5C50-35EA-571C-E8D7-4A29F6508305}"/>
              </a:ext>
            </a:extLst>
          </p:cNvPr>
          <p:cNvSpPr/>
          <p:nvPr/>
        </p:nvSpPr>
        <p:spPr>
          <a:xfrm rot="10800000">
            <a:off x="5321642" y="3975124"/>
            <a:ext cx="1165654" cy="506627"/>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58632A65-164C-5D71-0ACC-B9D33BDE649C}"/>
              </a:ext>
            </a:extLst>
          </p:cNvPr>
          <p:cNvSpPr txBox="1"/>
          <p:nvPr/>
        </p:nvSpPr>
        <p:spPr>
          <a:xfrm>
            <a:off x="5095102" y="3208810"/>
            <a:ext cx="2220098" cy="646331"/>
          </a:xfrm>
          <a:prstGeom prst="rect">
            <a:avLst/>
          </a:prstGeom>
          <a:noFill/>
        </p:spPr>
        <p:txBody>
          <a:bodyPr wrap="square" rtlCol="0">
            <a:spAutoFit/>
          </a:bodyPr>
          <a:lstStyle/>
          <a:p>
            <a:r>
              <a:rPr lang="en-US" sz="1200" dirty="0"/>
              <a:t>- Requirements gathering,        verification</a:t>
            </a:r>
          </a:p>
          <a:p>
            <a:r>
              <a:rPr lang="en-US" sz="1200" dirty="0"/>
              <a:t>- Communication with end-users</a:t>
            </a:r>
          </a:p>
        </p:txBody>
      </p:sp>
      <p:pic>
        <p:nvPicPr>
          <p:cNvPr id="3" name="Picture 2" descr="A body of water with blue sky and clouds&#10;&#10;Description automatically generated with low confidence">
            <a:extLst>
              <a:ext uri="{FF2B5EF4-FFF2-40B4-BE49-F238E27FC236}">
                <a16:creationId xmlns:a16="http://schemas.microsoft.com/office/drawing/2014/main" id="{9D6BFFEB-E167-3E64-E2D5-EC34B599B7B7}"/>
              </a:ext>
            </a:extLst>
          </p:cNvPr>
          <p:cNvPicPr>
            <a:picLocks noChangeAspect="1"/>
          </p:cNvPicPr>
          <p:nvPr/>
        </p:nvPicPr>
        <p:blipFill>
          <a:blip r:embed="rId8">
            <a:alphaModFix amt="23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402628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3"/>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3"/>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3"/>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3"/>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3"/>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3"/>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3"/>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3"/>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ody of water with blue sky and clouds&#10;&#10;Description automatically generated with low confidence">
            <a:extLst>
              <a:ext uri="{FF2B5EF4-FFF2-40B4-BE49-F238E27FC236}">
                <a16:creationId xmlns:a16="http://schemas.microsoft.com/office/drawing/2014/main" id="{B651D4A6-EDD3-058C-2918-8CBD526D807D}"/>
              </a:ext>
            </a:extLst>
          </p:cNvPr>
          <p:cNvPicPr>
            <a:picLocks noChangeAspect="1"/>
          </p:cNvPicPr>
          <p:nvPr/>
        </p:nvPicPr>
        <p:blipFill>
          <a:blip r:embed="rId3">
            <a:alphaModFix amt="23000"/>
          </a:blip>
          <a:stretch>
            <a:fillRect/>
          </a:stretch>
        </p:blipFill>
        <p:spPr>
          <a:xfrm>
            <a:off x="-696686" y="7460963"/>
            <a:ext cx="12117959" cy="6858000"/>
          </a:xfrm>
          <a:prstGeom prst="rect">
            <a:avLst/>
          </a:prstGeom>
        </p:spPr>
      </p:pic>
      <p:pic>
        <p:nvPicPr>
          <p:cNvPr id="9" name="Picture 8" descr="Table&#10;&#10;Description automatically generated">
            <a:extLst>
              <a:ext uri="{FF2B5EF4-FFF2-40B4-BE49-F238E27FC236}">
                <a16:creationId xmlns:a16="http://schemas.microsoft.com/office/drawing/2014/main" id="{AB3F0A9B-4FBA-C837-BBB5-B0245B525F93}"/>
              </a:ext>
            </a:extLst>
          </p:cNvPr>
          <p:cNvPicPr>
            <a:picLocks noChangeAspect="1"/>
          </p:cNvPicPr>
          <p:nvPr/>
        </p:nvPicPr>
        <p:blipFill rotWithShape="1">
          <a:blip r:embed="rId4">
            <a:extLst>
              <a:ext uri="{28A0092B-C50C-407E-A947-70E740481C1C}">
                <a14:useLocalDpi xmlns:a14="http://schemas.microsoft.com/office/drawing/2010/main" val="0"/>
              </a:ext>
            </a:extLst>
          </a:blip>
          <a:srcRect b="3868"/>
          <a:stretch/>
        </p:blipFill>
        <p:spPr>
          <a:xfrm>
            <a:off x="2879956" y="-1"/>
            <a:ext cx="6681401" cy="6857999"/>
          </a:xfrm>
          <a:prstGeom prst="rect">
            <a:avLst/>
          </a:prstGeom>
        </p:spPr>
      </p:pic>
      <p:pic>
        <p:nvPicPr>
          <p:cNvPr id="10" name="Picture 9" descr="A body of water with blue sky and clouds&#10;&#10;Description automatically generated with low confidence">
            <a:extLst>
              <a:ext uri="{FF2B5EF4-FFF2-40B4-BE49-F238E27FC236}">
                <a16:creationId xmlns:a16="http://schemas.microsoft.com/office/drawing/2014/main" id="{BA724782-6F8B-A4ED-3400-87B67BBA8BDF}"/>
              </a:ext>
            </a:extLst>
          </p:cNvPr>
          <p:cNvPicPr>
            <a:picLocks noChangeAspect="1"/>
          </p:cNvPicPr>
          <p:nvPr/>
        </p:nvPicPr>
        <p:blipFill>
          <a:blip r:embed="rId3">
            <a:alphaModFix amt="23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13095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5"/>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5"/>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5"/>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5"/>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5"/>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5"/>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5"/>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5"/>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5"/>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 0 L -0.24922 -0.33656" pathEditMode="relative" ptsTypes="AA">
                                      <p:cBhvr>
                                        <p:cTn id="32" dur="30000" fill="hold"/>
                                        <p:tgtEl>
                                          <p:spTgt spid="10"/>
                                        </p:tgtEl>
                                        <p:attrNameLst>
                                          <p:attrName>ppt_x</p:attrName>
                                          <p:attrName>ppt_y</p:attrName>
                                        </p:attrNameLst>
                                      </p:cBhvr>
                                    </p:animMotion>
                                  </p:childTnLst>
                                </p:cTn>
                              </p:par>
                              <p:par>
                                <p:cTn id="33" presetID="6" presetClass="emph" presetSubtype="0" accel="50000" decel="50000" fill="hold" nodeType="withEffect">
                                  <p:stCondLst>
                                    <p:cond delay="0"/>
                                  </p:stCondLst>
                                  <p:childTnLst>
                                    <p:animScale>
                                      <p:cBhvr>
                                        <p:cTn id="34" dur="30000" fill="hold"/>
                                        <p:tgtEl>
                                          <p:spTgt spid="10"/>
                                        </p:tgtEl>
                                      </p:cBhvr>
                                      <p:by x="150000" y="150000"/>
                                    </p:animScale>
                                  </p:childTnLst>
                                </p:cTn>
                              </p:par>
                            </p:childTnLst>
                          </p:cTn>
                        </p:par>
                        <p:par>
                          <p:cTn id="35" fill="hold">
                            <p:stCondLst>
                              <p:cond delay="30000"/>
                            </p:stCondLst>
                            <p:childTnLst>
                              <p:par>
                                <p:cTn id="36" presetID="0" presetClass="path" presetSubtype="0" accel="50000" decel="50000" fill="hold" nodeType="afterEffect">
                                  <p:stCondLst>
                                    <p:cond delay="5000"/>
                                  </p:stCondLst>
                                  <p:childTnLst>
                                    <p:animMotion origin="layout" path="M -0.24922 -0.33656 L 0.24922 0.38839" pathEditMode="relative" ptsTypes="AA">
                                      <p:cBhvr>
                                        <p:cTn id="37" dur="30000" fill="hold"/>
                                        <p:tgtEl>
                                          <p:spTgt spid="10"/>
                                        </p:tgtEl>
                                        <p:attrNameLst>
                                          <p:attrName>ppt_x</p:attrName>
                                          <p:attrName>ppt_y</p:attrName>
                                        </p:attrNameLst>
                                      </p:cBhvr>
                                    </p:animMotion>
                                  </p:childTnLst>
                                </p:cTn>
                              </p:par>
                            </p:childTnLst>
                          </p:cTn>
                        </p:par>
                        <p:par>
                          <p:cTn id="38" fill="hold">
                            <p:stCondLst>
                              <p:cond delay="65000"/>
                            </p:stCondLst>
                            <p:childTnLst>
                              <p:par>
                                <p:cTn id="39" presetID="0" presetClass="path" presetSubtype="0" accel="50000" decel="50000" fill="hold" nodeType="afterEffect">
                                  <p:stCondLst>
                                    <p:cond delay="5000"/>
                                  </p:stCondLst>
                                  <p:childTnLst>
                                    <p:animMotion origin="layout" path="M 0.24922 0.38839 L -0.23513 0.38839" pathEditMode="relative" ptsTypes="AA">
                                      <p:cBhvr>
                                        <p:cTn id="40" dur="30000" fill="hold"/>
                                        <p:tgtEl>
                                          <p:spTgt spid="10"/>
                                        </p:tgtEl>
                                        <p:attrNameLst>
                                          <p:attrName>ppt_x</p:attrName>
                                          <p:attrName>ppt_y</p:attrName>
                                        </p:attrNameLst>
                                      </p:cBhvr>
                                    </p:animMotion>
                                  </p:childTnLst>
                                </p:cTn>
                              </p:par>
                            </p:childTnLst>
                          </p:cTn>
                        </p:par>
                        <p:par>
                          <p:cTn id="41" fill="hold">
                            <p:stCondLst>
                              <p:cond delay="100000"/>
                            </p:stCondLst>
                            <p:childTnLst>
                              <p:par>
                                <p:cTn id="42" presetID="0" presetClass="path" presetSubtype="0" accel="50000" decel="50000" fill="hold" nodeType="afterEffect">
                                  <p:stCondLst>
                                    <p:cond delay="5000"/>
                                  </p:stCondLst>
                                  <p:childTnLst>
                                    <p:animMotion origin="layout" path="M -0.23513 0.38839 L 0.24922 -0.38839" pathEditMode="relative" ptsTypes="AA">
                                      <p:cBhvr>
                                        <p:cTn id="43" dur="30000" fill="hold"/>
                                        <p:tgtEl>
                                          <p:spTgt spid="10"/>
                                        </p:tgtEl>
                                        <p:attrNameLst>
                                          <p:attrName>ppt_x</p:attrName>
                                          <p:attrName>ppt_y</p:attrName>
                                        </p:attrNameLst>
                                      </p:cBhvr>
                                    </p:animMotion>
                                  </p:childTnLst>
                                </p:cTn>
                              </p:par>
                            </p:childTnLst>
                          </p:cTn>
                        </p:par>
                        <p:par>
                          <p:cTn id="44" fill="hold">
                            <p:stCondLst>
                              <p:cond delay="135000"/>
                            </p:stCondLst>
                            <p:childTnLst>
                              <p:par>
                                <p:cTn id="45" presetID="0" presetClass="path" presetSubtype="0" accel="50000" decel="50000" fill="hold" nodeType="afterEffect">
                                  <p:stCondLst>
                                    <p:cond delay="5000"/>
                                  </p:stCondLst>
                                  <p:childTnLst>
                                    <p:animMotion origin="layout" path="M 0.24922 -0.38839 L -0.24922 -0.38839" pathEditMode="relative" ptsTypes="AA">
                                      <p:cBhvr>
                                        <p:cTn id="46" dur="30000" fill="hold"/>
                                        <p:tgtEl>
                                          <p:spTgt spid="10"/>
                                        </p:tgtEl>
                                        <p:attrNameLst>
                                          <p:attrName>ppt_x</p:attrName>
                                          <p:attrName>ppt_y</p:attrName>
                                        </p:attrNameLst>
                                      </p:cBhvr>
                                    </p:animMotion>
                                  </p:childTnLst>
                                </p:cTn>
                              </p:par>
                            </p:childTnLst>
                          </p:cTn>
                        </p:par>
                        <p:par>
                          <p:cTn id="47" fill="hold">
                            <p:stCondLst>
                              <p:cond delay="170000"/>
                            </p:stCondLst>
                            <p:childTnLst>
                              <p:par>
                                <p:cTn id="48" presetID="0" presetClass="path" presetSubtype="0" accel="50000" decel="50000" fill="hold" nodeType="afterEffect">
                                  <p:stCondLst>
                                    <p:cond delay="5000"/>
                                  </p:stCondLst>
                                  <p:childTnLst>
                                    <p:animMotion origin="layout" path="M -0.24922 -0.38839 L 0 0" pathEditMode="relative" ptsTypes="AA">
                                      <p:cBhvr>
                                        <p:cTn id="49" dur="30000" fill="hold"/>
                                        <p:tgtEl>
                                          <p:spTgt spid="10"/>
                                        </p:tgtEl>
                                        <p:attrNameLst>
                                          <p:attrName>ppt_x</p:attrName>
                                          <p:attrName>ppt_y</p:attrName>
                                        </p:attrNameLst>
                                      </p:cBhvr>
                                    </p:animMotion>
                                  </p:childTnLst>
                                </p:cTn>
                              </p:par>
                              <p:par>
                                <p:cTn id="50" presetID="6" presetClass="emph" presetSubtype="0" accel="50000" decel="50000" fill="hold" nodeType="withEffect">
                                  <p:stCondLst>
                                    <p:cond delay="5000"/>
                                  </p:stCondLst>
                                  <p:childTnLst>
                                    <p:animScale>
                                      <p:cBhvr>
                                        <p:cTn id="51" dur="30000" fill="hold"/>
                                        <p:tgtEl>
                                          <p:spTgt spid="10"/>
                                        </p:tgtEl>
                                      </p:cBhvr>
                                      <p:by x="150000" y="150000"/>
                                      <p:to x="100000" y="100000"/>
                                    </p:animScale>
                                  </p:childTnLst>
                                </p:cTn>
                              </p:par>
                            </p:childTnLst>
                          </p:cTn>
                        </p:par>
                        <p:par>
                          <p:cTn id="52" fill="hold">
                            <p:stCondLst>
                              <p:cond delay="205000"/>
                            </p:stCondLst>
                            <p:childTnLst>
                              <p:par>
                                <p:cTn id="53" presetID="0" presetClass="path" presetSubtype="0" accel="50000" decel="50000" fill="hold" nodeType="afterEffect">
                                  <p:stCondLst>
                                    <p:cond delay="0"/>
                                  </p:stCondLst>
                                  <p:childTnLst>
                                    <p:animMotion origin="layout" path="M 0 0 L 0 0" pathEditMode="relative" ptsTypes="AA">
                                      <p:cBhvr>
                                        <p:cTn id="54" dur="5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3493</TotalTime>
  <Words>3292</Words>
  <Application>Microsoft Macintosh PowerPoint</Application>
  <PresentationFormat>Widescreen</PresentationFormat>
  <Paragraphs>157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Ocean Circulation Model Containerization Project Overview</vt:lpstr>
      <vt:lpstr>Problem Statement</vt:lpstr>
      <vt:lpstr>Need Statement</vt:lpstr>
      <vt:lpstr>Project Objectives</vt:lpstr>
      <vt:lpstr>Project Objectives</vt:lpstr>
      <vt:lpstr>Project Objectives</vt:lpstr>
      <vt:lpstr>PowerPoint Presentation</vt:lpstr>
      <vt:lpstr>Project Workflow</vt:lpstr>
      <vt:lpstr>PowerPoint Presentation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MITgcm-Docker Project Description and Literature Review</dc:title>
  <dc:creator>Justin Campbell</dc:creator>
  <cp:lastModifiedBy>Justin Campbell</cp:lastModifiedBy>
  <cp:revision>19</cp:revision>
  <dcterms:created xsi:type="dcterms:W3CDTF">2023-04-19T23:05:12Z</dcterms:created>
  <dcterms:modified xsi:type="dcterms:W3CDTF">2023-05-03T21:48:16Z</dcterms:modified>
</cp:coreProperties>
</file>