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647"/>
    <p:restoredTop sz="73262"/>
  </p:normalViewPr>
  <p:slideViewPr>
    <p:cSldViewPr snapToGrid="0">
      <p:cViewPr varScale="1">
        <p:scale>
          <a:sx n="58" d="100"/>
          <a:sy n="58" d="100"/>
        </p:scale>
        <p:origin x="232" y="9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83C2AA-89AA-DF40-8BFB-8E8D91B9A26D}" type="datetimeFigureOut">
              <a:rPr lang="en-US" smtClean="0"/>
              <a:t>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6A5E4B-0CAD-DE41-9697-DAE3CDD53949}" type="slidenum">
              <a:rPr lang="en-US" smtClean="0"/>
              <a:t>‹#›</a:t>
            </a:fld>
            <a:endParaRPr lang="en-US"/>
          </a:p>
        </p:txBody>
      </p:sp>
    </p:spTree>
    <p:extLst>
      <p:ext uri="{BB962C8B-B14F-4D97-AF65-F5344CB8AC3E}">
        <p14:creationId xmlns:p14="http://schemas.microsoft.com/office/powerpoint/2010/main" val="3385754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6A5E4B-0CAD-DE41-9697-DAE3CDD53949}" type="slidenum">
              <a:rPr lang="en-US" smtClean="0"/>
              <a:t>1</a:t>
            </a:fld>
            <a:endParaRPr lang="en-US"/>
          </a:p>
        </p:txBody>
      </p:sp>
    </p:spTree>
    <p:extLst>
      <p:ext uri="{BB962C8B-B14F-4D97-AF65-F5344CB8AC3E}">
        <p14:creationId xmlns:p14="http://schemas.microsoft.com/office/powerpoint/2010/main" val="1513113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notes: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underlying problem statement that motivates this project and that was in part, inspired by conversations with Ivana, Helen, and Shreyas is that  many scientists, researchers, and other members </a:t>
            </a:r>
            <a:r>
              <a:rPr lang="en-US" sz="1200" dirty="0">
                <a:effectLst/>
                <a:latin typeface="Calibri" panose="020F0502020204030204" pitchFamily="34" charset="0"/>
                <a:ea typeface="Calibri" panose="020F0502020204030204" pitchFamily="34" charset="0"/>
                <a:cs typeface="Times New Roman" panose="02020603050405020304" pitchFamily="18" charset="0"/>
              </a:rPr>
              <a:t>of the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MITgcm</a:t>
            </a:r>
            <a:r>
              <a:rPr lang="en-US" sz="1200" dirty="0">
                <a:effectLst/>
                <a:latin typeface="Calibri" panose="020F0502020204030204" pitchFamily="34" charset="0"/>
                <a:ea typeface="Calibri" panose="020F0502020204030204" pitchFamily="34" charset="0"/>
                <a:cs typeface="Times New Roman" panose="02020603050405020304" pitchFamily="18" charset="0"/>
              </a:rPr>
              <a:t> community experience complexity with, and time-intensive involvement in, configuring access to computing resources, and establishing environments for building, running, and visualizing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MITgcm</a:t>
            </a:r>
            <a:r>
              <a:rPr lang="en-US" sz="1200" dirty="0">
                <a:effectLst/>
                <a:latin typeface="Calibri" panose="020F0502020204030204" pitchFamily="34" charset="0"/>
                <a:ea typeface="Calibri" panose="020F0502020204030204" pitchFamily="34" charset="0"/>
                <a:cs typeface="Times New Roman" panose="02020603050405020304" pitchFamily="18" charset="0"/>
              </a:rPr>
              <a:t> model problems.</a:t>
            </a:r>
            <a:endParaRPr lang="en-US" dirty="0">
              <a:effectLst/>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Additionally, many users find it </a:t>
            </a:r>
            <a:r>
              <a:rPr lang="en-US" sz="1200" dirty="0">
                <a:latin typeface="Calibri" panose="020F0502020204030204" pitchFamily="34" charset="0"/>
                <a:ea typeface="Calibri" panose="020F0502020204030204" pitchFamily="34" charset="0"/>
                <a:cs typeface="Times New Roman" panose="02020603050405020304" pitchFamily="18" charset="0"/>
              </a:rPr>
              <a:t>inconvenient and </a:t>
            </a:r>
            <a:r>
              <a:rPr lang="en-US" sz="1200" dirty="0">
                <a:effectLst/>
                <a:latin typeface="Calibri" panose="020F0502020204030204" pitchFamily="34" charset="0"/>
                <a:ea typeface="Calibri" panose="020F0502020204030204" pitchFamily="34" charset="0"/>
                <a:cs typeface="Times New Roman" panose="02020603050405020304" pitchFamily="18" charset="0"/>
              </a:rPr>
              <a:t>time-consumin</a:t>
            </a:r>
            <a:r>
              <a:rPr lang="en-US" sz="1200" dirty="0">
                <a:latin typeface="Calibri" panose="020F0502020204030204" pitchFamily="34" charset="0"/>
                <a:ea typeface="Calibri" panose="020F0502020204030204" pitchFamily="34" charset="0"/>
                <a:cs typeface="Times New Roman" panose="02020603050405020304" pitchFamily="18" charset="0"/>
              </a:rPr>
              <a:t>g to read through numerous user guides and tutorials to become familiarized with learning new skill sets to perform their research</a:t>
            </a:r>
            <a:r>
              <a:rPr lang="en-US" sz="1200" dirty="0">
                <a:effectLst/>
                <a:latin typeface="+mn-lt"/>
                <a:ea typeface="+mn-ea"/>
                <a:cs typeface="+mn-cs"/>
              </a:rPr>
              <a:t> </a:t>
            </a:r>
            <a:r>
              <a:rPr lang="en-US" sz="1200" dirty="0">
                <a:effectLst/>
                <a:latin typeface="Calibri" panose="020F0502020204030204" pitchFamily="34" charset="0"/>
                <a:ea typeface="Calibri" panose="020F0502020204030204" pitchFamily="34" charset="0"/>
                <a:cs typeface="Times New Roman" panose="02020603050405020304" pitchFamily="18" charset="0"/>
              </a:rPr>
              <a:t>such as determining what software modules and libraries to install on their host machine, learning new skills such as shell scripting, navigating Linux environments, and others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It can also be meddlesome for users to perform the post-processing/data science tasks of writing out, importing, wrangling, and visualizing model output data using numerous analysis routines that exist within the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MITgcm</a:t>
            </a:r>
            <a:r>
              <a:rPr lang="en-US" sz="1200" dirty="0">
                <a:effectLst/>
                <a:latin typeface="Calibri" panose="020F0502020204030204" pitchFamily="34" charset="0"/>
                <a:ea typeface="Calibri" panose="020F0502020204030204" pitchFamily="34" charset="0"/>
                <a:cs typeface="Times New Roman" panose="02020603050405020304" pitchFamily="18" charset="0"/>
              </a:rPr>
              <a:t>-ECCO community that are always changing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Lastly, many problems developed using </a:t>
            </a:r>
            <a:r>
              <a:rPr lang="en-US" dirty="0" err="1">
                <a:effectLst/>
              </a:rPr>
              <a:t>MITgcm</a:t>
            </a:r>
            <a:r>
              <a:rPr lang="en-US" dirty="0">
                <a:effectLst/>
              </a:rPr>
              <a:t> can take an unreasonable amount of time to build and run on host architecture and could benefit from a more lightweight execution environment</a:t>
            </a:r>
          </a:p>
          <a:p>
            <a:endParaRPr lang="en-US" dirty="0"/>
          </a:p>
        </p:txBody>
      </p:sp>
      <p:sp>
        <p:nvSpPr>
          <p:cNvPr id="4" name="Slide Number Placeholder 3"/>
          <p:cNvSpPr>
            <a:spLocks noGrp="1"/>
          </p:cNvSpPr>
          <p:nvPr>
            <p:ph type="sldNum" sz="quarter" idx="5"/>
          </p:nvPr>
        </p:nvSpPr>
        <p:spPr/>
        <p:txBody>
          <a:bodyPr/>
          <a:lstStyle/>
          <a:p>
            <a:fld id="{406A5E4B-0CAD-DE41-9697-DAE3CDD53949}" type="slidenum">
              <a:rPr lang="en-US" smtClean="0"/>
              <a:t>2</a:t>
            </a:fld>
            <a:endParaRPr lang="en-US"/>
          </a:p>
        </p:txBody>
      </p:sp>
    </p:spTree>
    <p:extLst>
      <p:ext uri="{BB962C8B-B14F-4D97-AF65-F5344CB8AC3E}">
        <p14:creationId xmlns:p14="http://schemas.microsoft.com/office/powerpoint/2010/main" val="1023428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Notes: </a:t>
            </a:r>
          </a:p>
          <a:p>
            <a:endParaRPr lang="en-US" dirty="0"/>
          </a:p>
          <a:p>
            <a:endParaRPr lang="en-US" dirty="0"/>
          </a:p>
          <a:p>
            <a:r>
              <a:rPr lang="en-US" dirty="0"/>
              <a:t>Given these limitations and inconveniences with building, running, and interpreting </a:t>
            </a:r>
            <a:r>
              <a:rPr lang="en-US" dirty="0" err="1"/>
              <a:t>MITgcm</a:t>
            </a:r>
            <a:r>
              <a:rPr lang="en-US" dirty="0"/>
              <a:t> model problems, there exists a need </a:t>
            </a:r>
            <a:r>
              <a:rPr lang="en-US" sz="1800" dirty="0">
                <a:effectLst/>
                <a:latin typeface="Calibri" panose="020F0502020204030204" pitchFamily="34" charset="0"/>
                <a:ea typeface="Calibri" panose="020F0502020204030204" pitchFamily="34" charset="0"/>
                <a:cs typeface="Times New Roman" panose="02020603050405020304" pitchFamily="18" charset="0"/>
              </a:rPr>
              <a:t>for the development of portable units of software that can be used to build and run models in an isolated environment where minimal prior knowledge of software module, library, and other dependency installation are required.</a:t>
            </a:r>
            <a:r>
              <a:rPr lang="en-US" dirty="0">
                <a:effectLst/>
              </a:rPr>
              <a:t> </a:t>
            </a:r>
          </a:p>
          <a:p>
            <a:endParaRPr lang="en-US" dirty="0">
              <a:effectLst/>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These portable units of software would ideally come equipped with a pre-installed operating system, along with necessary software modules, libraries, and dependencies needed for the end user to perform all tasks in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MITgcm</a:t>
            </a:r>
            <a:r>
              <a:rPr lang="en-US" sz="1800" dirty="0">
                <a:effectLst/>
                <a:latin typeface="Calibri" panose="020F0502020204030204" pitchFamily="34" charset="0"/>
                <a:ea typeface="Calibri" panose="020F0502020204030204" pitchFamily="34" charset="0"/>
                <a:cs typeface="Times New Roman" panose="02020603050405020304" pitchFamily="18" charset="0"/>
              </a:rPr>
              <a:t>-ECCO workflow. This would effectively reduce the need for the end user to determine what software tools to install, and certain skill sets in computing (like shell scripting) to acquire, along with the need to comprehend analysis routines for post-processing before building, running, and interpreting results from models</a:t>
            </a:r>
            <a:r>
              <a:rPr lang="en-US" dirty="0">
                <a:effectLst/>
              </a:rPr>
              <a:t> </a:t>
            </a:r>
            <a:endParaRPr lang="en-US" b="1" dirty="0">
              <a:effectLst/>
            </a:endParaRPr>
          </a:p>
          <a:p>
            <a:endParaRPr lang="en-US" b="1"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These isolated environments would ideally function as a one-stop-shop for all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MITgcm</a:t>
            </a:r>
            <a:r>
              <a:rPr lang="en-US" sz="1800" dirty="0">
                <a:effectLst/>
                <a:latin typeface="Calibri" panose="020F0502020204030204" pitchFamily="34" charset="0"/>
                <a:ea typeface="Calibri" panose="020F0502020204030204" pitchFamily="34" charset="0"/>
                <a:cs typeface="Times New Roman" panose="02020603050405020304" pitchFamily="18" charset="0"/>
              </a:rPr>
              <a:t>-ECCO workflow tasks and as lightweight virtual machines that can run any host machine (with some fundamental limitations) regardless of that machine’s architecture, operating system, etc. </a:t>
            </a:r>
          </a:p>
          <a:p>
            <a:endParaRPr lang="en-US" dirty="0"/>
          </a:p>
        </p:txBody>
      </p:sp>
      <p:sp>
        <p:nvSpPr>
          <p:cNvPr id="4" name="Slide Number Placeholder 3"/>
          <p:cNvSpPr>
            <a:spLocks noGrp="1"/>
          </p:cNvSpPr>
          <p:nvPr>
            <p:ph type="sldNum" sz="quarter" idx="5"/>
          </p:nvPr>
        </p:nvSpPr>
        <p:spPr/>
        <p:txBody>
          <a:bodyPr/>
          <a:lstStyle/>
          <a:p>
            <a:fld id="{406A5E4B-0CAD-DE41-9697-DAE3CDD53949}" type="slidenum">
              <a:rPr lang="en-US" smtClean="0"/>
              <a:t>3</a:t>
            </a:fld>
            <a:endParaRPr lang="en-US"/>
          </a:p>
        </p:txBody>
      </p:sp>
    </p:spTree>
    <p:extLst>
      <p:ext uri="{BB962C8B-B14F-4D97-AF65-F5344CB8AC3E}">
        <p14:creationId xmlns:p14="http://schemas.microsoft.com/office/powerpoint/2010/main" val="2718374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Notes: </a:t>
            </a:r>
          </a:p>
          <a:p>
            <a:endParaRPr lang="en-US" dirty="0"/>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To address this project’s need statement, project objectives have been documented in two categories, namely,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SMART Goals </a:t>
            </a:r>
            <a:r>
              <a:rPr lang="en-US" sz="1800" dirty="0">
                <a:effectLst/>
                <a:latin typeface="Calibri" panose="020F0502020204030204" pitchFamily="34" charset="0"/>
                <a:ea typeface="Calibri" panose="020F0502020204030204" pitchFamily="34" charset="0"/>
                <a:cs typeface="Times New Roman" panose="02020603050405020304" pitchFamily="18" charset="0"/>
              </a:rPr>
              <a:t>(concrete goals that are smaller in scale and more achievable) and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Stretch Goals, namely, </a:t>
            </a:r>
            <a:r>
              <a:rPr lang="en-US" sz="1800" dirty="0">
                <a:effectLst/>
                <a:latin typeface="Calibri" panose="020F0502020204030204" pitchFamily="34" charset="0"/>
                <a:ea typeface="Calibri" panose="020F0502020204030204" pitchFamily="34" charset="0"/>
                <a:cs typeface="Times New Roman" panose="02020603050405020304" pitchFamily="18" charset="0"/>
              </a:rPr>
              <a:t>ambitious goals that expand on or provide an enhanced  functionality to, the concrete goals</a:t>
            </a:r>
          </a:p>
          <a:p>
            <a:pPr marL="0" marR="0">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06A5E4B-0CAD-DE41-9697-DAE3CDD53949}" type="slidenum">
              <a:rPr lang="en-US" smtClean="0"/>
              <a:t>4</a:t>
            </a:fld>
            <a:endParaRPr lang="en-US"/>
          </a:p>
        </p:txBody>
      </p:sp>
    </p:spTree>
    <p:extLst>
      <p:ext uri="{BB962C8B-B14F-4D97-AF65-F5344CB8AC3E}">
        <p14:creationId xmlns:p14="http://schemas.microsoft.com/office/powerpoint/2010/main" val="4040841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Notes: </a:t>
            </a:r>
          </a:p>
          <a:p>
            <a:endParaRPr lang="en-US" dirty="0"/>
          </a:p>
          <a:p>
            <a:endParaRPr lang="en-US" dirty="0"/>
          </a:p>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Smart goals are as follows: </a:t>
            </a:r>
          </a:p>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Develop portable units of software that can be leveraged to build, run, and interpret results from computationally inexpensive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MITgcm</a:t>
            </a:r>
            <a:r>
              <a:rPr lang="en-US" sz="1200" dirty="0">
                <a:effectLst/>
                <a:latin typeface="Calibri" panose="020F0502020204030204" pitchFamily="34" charset="0"/>
                <a:ea typeface="Calibri" panose="020F0502020204030204" pitchFamily="34" charset="0"/>
                <a:cs typeface="Times New Roman" panose="02020603050405020304" pitchFamily="18" charset="0"/>
              </a:rPr>
              <a:t> model problems with installation of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MITgcm</a:t>
            </a:r>
            <a:r>
              <a:rPr lang="en-US" sz="1200" dirty="0">
                <a:effectLst/>
                <a:latin typeface="Calibri" panose="020F0502020204030204" pitchFamily="34" charset="0"/>
                <a:ea typeface="Calibri" panose="020F0502020204030204" pitchFamily="34" charset="0"/>
                <a:cs typeface="Times New Roman" panose="02020603050405020304" pitchFamily="18" charset="0"/>
              </a:rPr>
              <a:t>, ECCO libraries and their dependencies </a:t>
            </a:r>
          </a:p>
          <a:p>
            <a:pPr marL="45720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Configure support for these units of software on the most frequently used computing platforms, architectures, and operating systems according to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MITgcm</a:t>
            </a:r>
            <a:r>
              <a:rPr lang="en-US" sz="1200" dirty="0">
                <a:effectLst/>
                <a:latin typeface="Calibri" panose="020F0502020204030204" pitchFamily="34" charset="0"/>
                <a:ea typeface="Calibri" panose="020F0502020204030204" pitchFamily="34" charset="0"/>
                <a:cs typeface="Times New Roman" panose="02020603050405020304" pitchFamily="18" charset="0"/>
              </a:rPr>
              <a:t>-ECCO researchers and scientists </a:t>
            </a:r>
          </a:p>
          <a:p>
            <a:pPr marL="45720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Document the software products in code repository and present results to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MITgcm</a:t>
            </a:r>
            <a:r>
              <a:rPr lang="en-US" sz="1200" dirty="0">
                <a:effectLst/>
                <a:latin typeface="Calibri" panose="020F0502020204030204" pitchFamily="34" charset="0"/>
                <a:ea typeface="Calibri" panose="020F0502020204030204" pitchFamily="34" charset="0"/>
                <a:cs typeface="Times New Roman" panose="02020603050405020304" pitchFamily="18" charset="0"/>
              </a:rPr>
              <a:t>-ECCO master repository managers</a:t>
            </a:r>
          </a:p>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406A5E4B-0CAD-DE41-9697-DAE3CDD53949}" type="slidenum">
              <a:rPr lang="en-US" smtClean="0"/>
              <a:t>5</a:t>
            </a:fld>
            <a:endParaRPr lang="en-US"/>
          </a:p>
        </p:txBody>
      </p:sp>
    </p:spTree>
    <p:extLst>
      <p:ext uri="{BB962C8B-B14F-4D97-AF65-F5344CB8AC3E}">
        <p14:creationId xmlns:p14="http://schemas.microsoft.com/office/powerpoint/2010/main" val="1913934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Notes: </a:t>
            </a:r>
          </a:p>
          <a:p>
            <a:endParaRPr lang="en-US" dirty="0"/>
          </a:p>
          <a:p>
            <a:endParaRPr lang="en-US" dirty="0"/>
          </a:p>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Stretch Goals that I plan on implementing time-permitting and assuming technical compatibility are as follows:</a:t>
            </a:r>
          </a:p>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Implement a graphical-user-interface for end users to input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MITgcm</a:t>
            </a:r>
            <a:r>
              <a:rPr lang="en-US" sz="1200" dirty="0">
                <a:effectLst/>
                <a:latin typeface="Calibri" panose="020F0502020204030204" pitchFamily="34" charset="0"/>
                <a:ea typeface="Calibri" panose="020F0502020204030204" pitchFamily="34" charset="0"/>
                <a:cs typeface="Times New Roman" panose="02020603050405020304" pitchFamily="18" charset="0"/>
              </a:rPr>
              <a:t> model problem parameters and specifications ( such as step size, spatial and temporal domain boundaries,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etc</a:t>
            </a:r>
            <a:r>
              <a:rPr lang="en-US" sz="1200" dirty="0">
                <a:effectLst/>
                <a:latin typeface="Calibri" panose="020F0502020204030204" pitchFamily="34" charset="0"/>
                <a:ea typeface="Calibri" panose="020F0502020204030204" pitchFamily="34" charset="0"/>
                <a:cs typeface="Times New Roman" panose="02020603050405020304" pitchFamily="18" charset="0"/>
              </a:rPr>
              <a:t>)  along with desired data visualization tasks and render output in the interface</a:t>
            </a:r>
          </a:p>
          <a:p>
            <a:pPr marL="45720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Scale up support for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MITgcm</a:t>
            </a:r>
            <a:r>
              <a:rPr lang="en-US" sz="1200" dirty="0">
                <a:effectLst/>
                <a:latin typeface="Calibri" panose="020F0502020204030204" pitchFamily="34" charset="0"/>
                <a:ea typeface="Calibri" panose="020F0502020204030204" pitchFamily="34" charset="0"/>
                <a:cs typeface="Times New Roman" panose="02020603050405020304" pitchFamily="18" charset="0"/>
              </a:rPr>
              <a:t> model problems and ECCO visualization tasks to enable more computationally expensive configurations</a:t>
            </a:r>
          </a:p>
          <a:p>
            <a:pPr marL="45720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Add support for ASTE regional domain model problems</a:t>
            </a:r>
          </a:p>
          <a:p>
            <a:pPr marL="45720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Configure support for products on multiple Linux distributions to include (in addition to CentOS), Ubuntu, RedHat, and Fedora</a:t>
            </a:r>
          </a:p>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406A5E4B-0CAD-DE41-9697-DAE3CDD53949}" type="slidenum">
              <a:rPr lang="en-US" smtClean="0"/>
              <a:t>6</a:t>
            </a:fld>
            <a:endParaRPr lang="en-US"/>
          </a:p>
        </p:txBody>
      </p:sp>
    </p:spTree>
    <p:extLst>
      <p:ext uri="{BB962C8B-B14F-4D97-AF65-F5344CB8AC3E}">
        <p14:creationId xmlns:p14="http://schemas.microsoft.com/office/powerpoint/2010/main" val="1010067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Notes: </a:t>
            </a:r>
          </a:p>
          <a:p>
            <a:endParaRPr lang="en-US" dirty="0"/>
          </a:p>
          <a:p>
            <a:endParaRPr lang="en-US" dirty="0"/>
          </a:p>
          <a:p>
            <a:r>
              <a:rPr lang="en-US" dirty="0"/>
              <a:t>On this slide is a schematic that will overview the design process framework that I will follow in working on this project. In particular, the framework follows a conventional iterative product design process that begins with definition of the problem statement and associated need statement that have been discussed earlier in the presentation. </a:t>
            </a:r>
          </a:p>
          <a:p>
            <a:endParaRPr lang="en-US" dirty="0"/>
          </a:p>
          <a:p>
            <a:r>
              <a:rPr lang="en-US" dirty="0"/>
              <a:t>The next phase of the project to be completed, and that is currently in progress, will be the phase documented as ‘Understand’ which will involve the definition of design requirements (both subjective technical requirements and quantitative requirements), performing background research on software tools that the products in this project will utilize through user guides and literature reviews and documenting the outcomes of projects that are similar in scope, and lastly finalizing customer needs (which will likely involve communication with other senior research associates and graduate students to get their input on how this product can be optimized for their collective benefits). </a:t>
            </a:r>
          </a:p>
          <a:p>
            <a:endParaRPr lang="en-US" dirty="0"/>
          </a:p>
          <a:p>
            <a:r>
              <a:rPr lang="en-US" dirty="0"/>
              <a:t>Following the ‘Understand’ phase, we have the ‘Ideate’ phase which will involve the development of sketches and schematics to communicate the flow of information in the product in a hardware/software-independent way by defining the product as a black-box with inputs and outputs and identifying each input/output in the product and the systems they communicate with. Then, the black-box definition of the product will be translated into hardware-software specific product designs deemed as preliminary designs and documented.</a:t>
            </a:r>
          </a:p>
          <a:p>
            <a:endParaRPr lang="en-US" dirty="0"/>
          </a:p>
          <a:p>
            <a:r>
              <a:rPr lang="en-US" dirty="0"/>
              <a:t>Transitioning to the ‘Evaluate’ phase, the preliminary designs will be iteratively tested, troubleshooted, and working designs will then be checked against requirements to determine whether or not they fit with their strengths and weaknesses enumerated. Requirement compromise and decision matrix schematics will then be developed to document trade-offs in the preliminary designs. From here, a decision tool will be incorporated to rate down-selected designs that meet all necessary requirements in a feasibility study and the design or designs that are optimal according to the results of the feasibility study will be selected as detailed designs to carry over into the ‘Prototype and Test’ Phase as shown. </a:t>
            </a:r>
          </a:p>
          <a:p>
            <a:endParaRPr lang="en-US" dirty="0"/>
          </a:p>
          <a:p>
            <a:r>
              <a:rPr lang="en-US" dirty="0"/>
              <a:t>Here, detailed technical drawings and schematics of the detailed designs will be documented and mathematical and/or computed models for the designs will be implemented in the applicable system architecture. Using this information, the physical model of the detailed designs will be built. From here, an analysis plan will be developed to specify approaches to testing and analyzing the performance of detailed designs according to properties such as compile time, runtime, compute resource allocation, etc. and test results of detailed design prototype performances will be documented according to this analysis plan. From here, the last step before communication of the final product will be to perform a requirements verification to check the working product against all critical project requirements according to end user and stakeholder expectations. </a:t>
            </a:r>
          </a:p>
          <a:p>
            <a:endParaRPr lang="en-US" dirty="0"/>
          </a:p>
          <a:p>
            <a:r>
              <a:rPr lang="en-US" dirty="0"/>
              <a:t>After it is determined that the final product is optimized according to critical project requirements in the verification stage, the project work will be committed to a public code repository and </a:t>
            </a:r>
            <a:r>
              <a:rPr lang="en-US" dirty="0" err="1"/>
              <a:t>MITgcm</a:t>
            </a:r>
            <a:r>
              <a:rPr lang="en-US" dirty="0"/>
              <a:t> and ECCO researchers will be granted privileges to view the content. To wrap up the project, meetings will be scheduled with senior research scientists to communicate the results of the project and address plans for incorporating the final product into the </a:t>
            </a:r>
            <a:r>
              <a:rPr lang="en-US" dirty="0" err="1"/>
              <a:t>MITgcm</a:t>
            </a:r>
            <a:r>
              <a:rPr lang="en-US" dirty="0"/>
              <a:t>-ECCO workflow.</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406A5E4B-0CAD-DE41-9697-DAE3CDD53949}" type="slidenum">
              <a:rPr lang="en-US" smtClean="0"/>
              <a:t>7</a:t>
            </a:fld>
            <a:endParaRPr lang="en-US"/>
          </a:p>
        </p:txBody>
      </p:sp>
    </p:spTree>
    <p:extLst>
      <p:ext uri="{BB962C8B-B14F-4D97-AF65-F5344CB8AC3E}">
        <p14:creationId xmlns:p14="http://schemas.microsoft.com/office/powerpoint/2010/main" val="3837350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Notes: </a:t>
            </a:r>
          </a:p>
          <a:p>
            <a:endParaRPr lang="en-US" dirty="0"/>
          </a:p>
          <a:p>
            <a:r>
              <a:rPr lang="en-US" dirty="0"/>
              <a:t>The next steps in the project design process will involve reading through relevant user guides for installing and operating software tools applicable to this project, performing a literature review on this broad subject area of using portable units of software to run climate models in a platform agnostic way and defining design requirements by incorporating feedback from researchers and graduate students in the </a:t>
            </a:r>
            <a:r>
              <a:rPr lang="en-US" dirty="0" err="1"/>
              <a:t>MITgcm</a:t>
            </a:r>
            <a:r>
              <a:rPr lang="en-US" dirty="0"/>
              <a:t>-ECCO community along with IT administrators. </a:t>
            </a:r>
          </a:p>
        </p:txBody>
      </p:sp>
      <p:sp>
        <p:nvSpPr>
          <p:cNvPr id="4" name="Slide Number Placeholder 3"/>
          <p:cNvSpPr>
            <a:spLocks noGrp="1"/>
          </p:cNvSpPr>
          <p:nvPr>
            <p:ph type="sldNum" sz="quarter" idx="5"/>
          </p:nvPr>
        </p:nvSpPr>
        <p:spPr/>
        <p:txBody>
          <a:bodyPr/>
          <a:lstStyle/>
          <a:p>
            <a:fld id="{406A5E4B-0CAD-DE41-9697-DAE3CDD53949}" type="slidenum">
              <a:rPr lang="en-US" smtClean="0"/>
              <a:t>8</a:t>
            </a:fld>
            <a:endParaRPr lang="en-US"/>
          </a:p>
        </p:txBody>
      </p:sp>
    </p:spTree>
    <p:extLst>
      <p:ext uri="{BB962C8B-B14F-4D97-AF65-F5344CB8AC3E}">
        <p14:creationId xmlns:p14="http://schemas.microsoft.com/office/powerpoint/2010/main" val="1801297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Notes: </a:t>
            </a:r>
          </a:p>
          <a:p>
            <a:endParaRPr lang="en-US" dirty="0"/>
          </a:p>
          <a:p>
            <a:endParaRPr lang="en-US" dirty="0"/>
          </a:p>
          <a:p>
            <a:r>
              <a:rPr lang="en-US"/>
              <a:t>And </a:t>
            </a:r>
            <a:r>
              <a:rPr lang="en-US" dirty="0"/>
              <a:t>here are </a:t>
            </a:r>
            <a:r>
              <a:rPr lang="en-US"/>
              <a:t>the references. </a:t>
            </a:r>
            <a:r>
              <a:rPr lang="en-US" dirty="0"/>
              <a:t>Any questions? </a:t>
            </a:r>
          </a:p>
        </p:txBody>
      </p:sp>
      <p:sp>
        <p:nvSpPr>
          <p:cNvPr id="4" name="Slide Number Placeholder 3"/>
          <p:cNvSpPr>
            <a:spLocks noGrp="1"/>
          </p:cNvSpPr>
          <p:nvPr>
            <p:ph type="sldNum" sz="quarter" idx="5"/>
          </p:nvPr>
        </p:nvSpPr>
        <p:spPr/>
        <p:txBody>
          <a:bodyPr/>
          <a:lstStyle/>
          <a:p>
            <a:fld id="{406A5E4B-0CAD-DE41-9697-DAE3CDD53949}" type="slidenum">
              <a:rPr lang="en-US" smtClean="0"/>
              <a:t>9</a:t>
            </a:fld>
            <a:endParaRPr lang="en-US"/>
          </a:p>
        </p:txBody>
      </p:sp>
    </p:spTree>
    <p:extLst>
      <p:ext uri="{BB962C8B-B14F-4D97-AF65-F5344CB8AC3E}">
        <p14:creationId xmlns:p14="http://schemas.microsoft.com/office/powerpoint/2010/main" val="4229253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6301A-71A1-CEEB-2E9A-6F033F8C7B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EBA944-92A6-773F-F2DA-09B4FA363E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22FC1E-5037-940E-084F-0AAE96A1C784}"/>
              </a:ext>
            </a:extLst>
          </p:cNvPr>
          <p:cNvSpPr>
            <a:spLocks noGrp="1"/>
          </p:cNvSpPr>
          <p:nvPr>
            <p:ph type="dt" sz="half" idx="10"/>
          </p:nvPr>
        </p:nvSpPr>
        <p:spPr/>
        <p:txBody>
          <a:bodyPr/>
          <a:lstStyle/>
          <a:p>
            <a:fld id="{9722764F-F819-594B-BA02-9CAF06EE9DE7}" type="datetimeFigureOut">
              <a:rPr lang="en-US" smtClean="0"/>
              <a:t>4/20/23</a:t>
            </a:fld>
            <a:endParaRPr lang="en-US"/>
          </a:p>
        </p:txBody>
      </p:sp>
      <p:sp>
        <p:nvSpPr>
          <p:cNvPr id="5" name="Footer Placeholder 4">
            <a:extLst>
              <a:ext uri="{FF2B5EF4-FFF2-40B4-BE49-F238E27FC236}">
                <a16:creationId xmlns:a16="http://schemas.microsoft.com/office/drawing/2014/main" id="{3A0E4CFD-38D4-60F4-1CEA-B73D5A8505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578D89-8453-6CB5-7382-F1879DA2EDCD}"/>
              </a:ext>
            </a:extLst>
          </p:cNvPr>
          <p:cNvSpPr>
            <a:spLocks noGrp="1"/>
          </p:cNvSpPr>
          <p:nvPr>
            <p:ph type="sldNum" sz="quarter" idx="12"/>
          </p:nvPr>
        </p:nvSpPr>
        <p:spPr/>
        <p:txBody>
          <a:bodyPr/>
          <a:lstStyle/>
          <a:p>
            <a:fld id="{C0E4B476-ECB2-3648-BCFB-82265BA8D514}" type="slidenum">
              <a:rPr lang="en-US" smtClean="0"/>
              <a:t>‹#›</a:t>
            </a:fld>
            <a:endParaRPr lang="en-US"/>
          </a:p>
        </p:txBody>
      </p:sp>
    </p:spTree>
    <p:extLst>
      <p:ext uri="{BB962C8B-B14F-4D97-AF65-F5344CB8AC3E}">
        <p14:creationId xmlns:p14="http://schemas.microsoft.com/office/powerpoint/2010/main" val="2718739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3D6F5-47CA-8F95-5648-CDA6D50616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FBF24D-5A50-9A5B-65C2-9525D6F4C2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9D912B-89A6-5F44-D1F1-0374805E422B}"/>
              </a:ext>
            </a:extLst>
          </p:cNvPr>
          <p:cNvSpPr>
            <a:spLocks noGrp="1"/>
          </p:cNvSpPr>
          <p:nvPr>
            <p:ph type="dt" sz="half" idx="10"/>
          </p:nvPr>
        </p:nvSpPr>
        <p:spPr/>
        <p:txBody>
          <a:bodyPr/>
          <a:lstStyle/>
          <a:p>
            <a:fld id="{9722764F-F819-594B-BA02-9CAF06EE9DE7}" type="datetimeFigureOut">
              <a:rPr lang="en-US" smtClean="0"/>
              <a:t>4/20/23</a:t>
            </a:fld>
            <a:endParaRPr lang="en-US"/>
          </a:p>
        </p:txBody>
      </p:sp>
      <p:sp>
        <p:nvSpPr>
          <p:cNvPr id="5" name="Footer Placeholder 4">
            <a:extLst>
              <a:ext uri="{FF2B5EF4-FFF2-40B4-BE49-F238E27FC236}">
                <a16:creationId xmlns:a16="http://schemas.microsoft.com/office/drawing/2014/main" id="{6F916EA5-887D-A8FF-B235-BB4CF49E4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3D6384-72EE-0C34-E5EB-846F735027E3}"/>
              </a:ext>
            </a:extLst>
          </p:cNvPr>
          <p:cNvSpPr>
            <a:spLocks noGrp="1"/>
          </p:cNvSpPr>
          <p:nvPr>
            <p:ph type="sldNum" sz="quarter" idx="12"/>
          </p:nvPr>
        </p:nvSpPr>
        <p:spPr/>
        <p:txBody>
          <a:bodyPr/>
          <a:lstStyle/>
          <a:p>
            <a:fld id="{C0E4B476-ECB2-3648-BCFB-82265BA8D514}" type="slidenum">
              <a:rPr lang="en-US" smtClean="0"/>
              <a:t>‹#›</a:t>
            </a:fld>
            <a:endParaRPr lang="en-US"/>
          </a:p>
        </p:txBody>
      </p:sp>
    </p:spTree>
    <p:extLst>
      <p:ext uri="{BB962C8B-B14F-4D97-AF65-F5344CB8AC3E}">
        <p14:creationId xmlns:p14="http://schemas.microsoft.com/office/powerpoint/2010/main" val="3674445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2009BD-3B8B-D75D-943F-8816F8023B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4D1505-6EAC-54B2-EF7A-6CFDAFD350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B5FEEF-40B1-729E-F520-676DB8E1737A}"/>
              </a:ext>
            </a:extLst>
          </p:cNvPr>
          <p:cNvSpPr>
            <a:spLocks noGrp="1"/>
          </p:cNvSpPr>
          <p:nvPr>
            <p:ph type="dt" sz="half" idx="10"/>
          </p:nvPr>
        </p:nvSpPr>
        <p:spPr/>
        <p:txBody>
          <a:bodyPr/>
          <a:lstStyle/>
          <a:p>
            <a:fld id="{9722764F-F819-594B-BA02-9CAF06EE9DE7}" type="datetimeFigureOut">
              <a:rPr lang="en-US" smtClean="0"/>
              <a:t>4/20/23</a:t>
            </a:fld>
            <a:endParaRPr lang="en-US"/>
          </a:p>
        </p:txBody>
      </p:sp>
      <p:sp>
        <p:nvSpPr>
          <p:cNvPr id="5" name="Footer Placeholder 4">
            <a:extLst>
              <a:ext uri="{FF2B5EF4-FFF2-40B4-BE49-F238E27FC236}">
                <a16:creationId xmlns:a16="http://schemas.microsoft.com/office/drawing/2014/main" id="{307E7C12-17EF-B786-642D-6E28BB1856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8A96FE-9807-0D11-18E7-63239F70F746}"/>
              </a:ext>
            </a:extLst>
          </p:cNvPr>
          <p:cNvSpPr>
            <a:spLocks noGrp="1"/>
          </p:cNvSpPr>
          <p:nvPr>
            <p:ph type="sldNum" sz="quarter" idx="12"/>
          </p:nvPr>
        </p:nvSpPr>
        <p:spPr/>
        <p:txBody>
          <a:bodyPr/>
          <a:lstStyle/>
          <a:p>
            <a:fld id="{C0E4B476-ECB2-3648-BCFB-82265BA8D514}" type="slidenum">
              <a:rPr lang="en-US" smtClean="0"/>
              <a:t>‹#›</a:t>
            </a:fld>
            <a:endParaRPr lang="en-US"/>
          </a:p>
        </p:txBody>
      </p:sp>
    </p:spTree>
    <p:extLst>
      <p:ext uri="{BB962C8B-B14F-4D97-AF65-F5344CB8AC3E}">
        <p14:creationId xmlns:p14="http://schemas.microsoft.com/office/powerpoint/2010/main" val="2013423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7587E-1D53-0071-CC07-D59E571E0A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212BF6-25CF-7363-6AB6-C70BAC9A56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F4A466-D03F-0200-54E9-0BAE8439ECD2}"/>
              </a:ext>
            </a:extLst>
          </p:cNvPr>
          <p:cNvSpPr>
            <a:spLocks noGrp="1"/>
          </p:cNvSpPr>
          <p:nvPr>
            <p:ph type="dt" sz="half" idx="10"/>
          </p:nvPr>
        </p:nvSpPr>
        <p:spPr/>
        <p:txBody>
          <a:bodyPr/>
          <a:lstStyle/>
          <a:p>
            <a:fld id="{9722764F-F819-594B-BA02-9CAF06EE9DE7}" type="datetimeFigureOut">
              <a:rPr lang="en-US" smtClean="0"/>
              <a:t>4/20/23</a:t>
            </a:fld>
            <a:endParaRPr lang="en-US"/>
          </a:p>
        </p:txBody>
      </p:sp>
      <p:sp>
        <p:nvSpPr>
          <p:cNvPr id="5" name="Footer Placeholder 4">
            <a:extLst>
              <a:ext uri="{FF2B5EF4-FFF2-40B4-BE49-F238E27FC236}">
                <a16:creationId xmlns:a16="http://schemas.microsoft.com/office/drawing/2014/main" id="{BB6C265F-C8E6-6300-60CA-0D2816097B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3FE27-17A9-3973-951A-A776C9744681}"/>
              </a:ext>
            </a:extLst>
          </p:cNvPr>
          <p:cNvSpPr>
            <a:spLocks noGrp="1"/>
          </p:cNvSpPr>
          <p:nvPr>
            <p:ph type="sldNum" sz="quarter" idx="12"/>
          </p:nvPr>
        </p:nvSpPr>
        <p:spPr/>
        <p:txBody>
          <a:bodyPr/>
          <a:lstStyle/>
          <a:p>
            <a:fld id="{C0E4B476-ECB2-3648-BCFB-82265BA8D514}" type="slidenum">
              <a:rPr lang="en-US" smtClean="0"/>
              <a:t>‹#›</a:t>
            </a:fld>
            <a:endParaRPr lang="en-US"/>
          </a:p>
        </p:txBody>
      </p:sp>
    </p:spTree>
    <p:extLst>
      <p:ext uri="{BB962C8B-B14F-4D97-AF65-F5344CB8AC3E}">
        <p14:creationId xmlns:p14="http://schemas.microsoft.com/office/powerpoint/2010/main" val="2159757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9C5B-9748-C59A-E1D1-C4E56E7084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9181AF-7B5F-D673-694C-49D7393F94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3C4AFF-CC9E-B421-CC0F-1900AC63BC60}"/>
              </a:ext>
            </a:extLst>
          </p:cNvPr>
          <p:cNvSpPr>
            <a:spLocks noGrp="1"/>
          </p:cNvSpPr>
          <p:nvPr>
            <p:ph type="dt" sz="half" idx="10"/>
          </p:nvPr>
        </p:nvSpPr>
        <p:spPr/>
        <p:txBody>
          <a:bodyPr/>
          <a:lstStyle/>
          <a:p>
            <a:fld id="{9722764F-F819-594B-BA02-9CAF06EE9DE7}" type="datetimeFigureOut">
              <a:rPr lang="en-US" smtClean="0"/>
              <a:t>4/20/23</a:t>
            </a:fld>
            <a:endParaRPr lang="en-US"/>
          </a:p>
        </p:txBody>
      </p:sp>
      <p:sp>
        <p:nvSpPr>
          <p:cNvPr id="5" name="Footer Placeholder 4">
            <a:extLst>
              <a:ext uri="{FF2B5EF4-FFF2-40B4-BE49-F238E27FC236}">
                <a16:creationId xmlns:a16="http://schemas.microsoft.com/office/drawing/2014/main" id="{844DD9A1-1E46-D671-3275-BC34527E30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3272E5-7A78-277C-0F68-51DC7E95289A}"/>
              </a:ext>
            </a:extLst>
          </p:cNvPr>
          <p:cNvSpPr>
            <a:spLocks noGrp="1"/>
          </p:cNvSpPr>
          <p:nvPr>
            <p:ph type="sldNum" sz="quarter" idx="12"/>
          </p:nvPr>
        </p:nvSpPr>
        <p:spPr/>
        <p:txBody>
          <a:bodyPr/>
          <a:lstStyle/>
          <a:p>
            <a:fld id="{C0E4B476-ECB2-3648-BCFB-82265BA8D514}" type="slidenum">
              <a:rPr lang="en-US" smtClean="0"/>
              <a:t>‹#›</a:t>
            </a:fld>
            <a:endParaRPr lang="en-US"/>
          </a:p>
        </p:txBody>
      </p:sp>
    </p:spTree>
    <p:extLst>
      <p:ext uri="{BB962C8B-B14F-4D97-AF65-F5344CB8AC3E}">
        <p14:creationId xmlns:p14="http://schemas.microsoft.com/office/powerpoint/2010/main" val="2196893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14519-2005-6A59-4375-2AC92FE49C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AC4307-1987-41E5-FD27-2B3DBC0F93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3FFF89-FB50-089C-4FDE-6D2B57231C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FD12DC-D001-3EA9-E677-719555E8B7B8}"/>
              </a:ext>
            </a:extLst>
          </p:cNvPr>
          <p:cNvSpPr>
            <a:spLocks noGrp="1"/>
          </p:cNvSpPr>
          <p:nvPr>
            <p:ph type="dt" sz="half" idx="10"/>
          </p:nvPr>
        </p:nvSpPr>
        <p:spPr/>
        <p:txBody>
          <a:bodyPr/>
          <a:lstStyle/>
          <a:p>
            <a:fld id="{9722764F-F819-594B-BA02-9CAF06EE9DE7}" type="datetimeFigureOut">
              <a:rPr lang="en-US" smtClean="0"/>
              <a:t>4/20/23</a:t>
            </a:fld>
            <a:endParaRPr lang="en-US"/>
          </a:p>
        </p:txBody>
      </p:sp>
      <p:sp>
        <p:nvSpPr>
          <p:cNvPr id="6" name="Footer Placeholder 5">
            <a:extLst>
              <a:ext uri="{FF2B5EF4-FFF2-40B4-BE49-F238E27FC236}">
                <a16:creationId xmlns:a16="http://schemas.microsoft.com/office/drawing/2014/main" id="{BA1A2496-2C5C-1395-705C-02518D919E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F99C2B-7E1B-BE30-6252-2686EF5B618F}"/>
              </a:ext>
            </a:extLst>
          </p:cNvPr>
          <p:cNvSpPr>
            <a:spLocks noGrp="1"/>
          </p:cNvSpPr>
          <p:nvPr>
            <p:ph type="sldNum" sz="quarter" idx="12"/>
          </p:nvPr>
        </p:nvSpPr>
        <p:spPr/>
        <p:txBody>
          <a:bodyPr/>
          <a:lstStyle/>
          <a:p>
            <a:fld id="{C0E4B476-ECB2-3648-BCFB-82265BA8D514}" type="slidenum">
              <a:rPr lang="en-US" smtClean="0"/>
              <a:t>‹#›</a:t>
            </a:fld>
            <a:endParaRPr lang="en-US"/>
          </a:p>
        </p:txBody>
      </p:sp>
    </p:spTree>
    <p:extLst>
      <p:ext uri="{BB962C8B-B14F-4D97-AF65-F5344CB8AC3E}">
        <p14:creationId xmlns:p14="http://schemas.microsoft.com/office/powerpoint/2010/main" val="3608867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41741-F5EA-50AE-042B-CF69BBDDEC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0B92D6-C9FB-4EF4-7BDA-313AE2DAB7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5CAA45-DC13-21EE-BF03-DF355F1069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6D6C54-DDF2-5E55-EE37-306D9FBF21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D9C792-0E88-21FC-10AB-7723AD6344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4E033D-9761-7405-8BE0-72B7E788B62F}"/>
              </a:ext>
            </a:extLst>
          </p:cNvPr>
          <p:cNvSpPr>
            <a:spLocks noGrp="1"/>
          </p:cNvSpPr>
          <p:nvPr>
            <p:ph type="dt" sz="half" idx="10"/>
          </p:nvPr>
        </p:nvSpPr>
        <p:spPr/>
        <p:txBody>
          <a:bodyPr/>
          <a:lstStyle/>
          <a:p>
            <a:fld id="{9722764F-F819-594B-BA02-9CAF06EE9DE7}" type="datetimeFigureOut">
              <a:rPr lang="en-US" smtClean="0"/>
              <a:t>4/20/23</a:t>
            </a:fld>
            <a:endParaRPr lang="en-US"/>
          </a:p>
        </p:txBody>
      </p:sp>
      <p:sp>
        <p:nvSpPr>
          <p:cNvPr id="8" name="Footer Placeholder 7">
            <a:extLst>
              <a:ext uri="{FF2B5EF4-FFF2-40B4-BE49-F238E27FC236}">
                <a16:creationId xmlns:a16="http://schemas.microsoft.com/office/drawing/2014/main" id="{339B5493-F393-12B1-C074-641AFF15CF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7846EA-C0DC-CEE6-8B42-81FA726C1688}"/>
              </a:ext>
            </a:extLst>
          </p:cNvPr>
          <p:cNvSpPr>
            <a:spLocks noGrp="1"/>
          </p:cNvSpPr>
          <p:nvPr>
            <p:ph type="sldNum" sz="quarter" idx="12"/>
          </p:nvPr>
        </p:nvSpPr>
        <p:spPr/>
        <p:txBody>
          <a:bodyPr/>
          <a:lstStyle/>
          <a:p>
            <a:fld id="{C0E4B476-ECB2-3648-BCFB-82265BA8D514}" type="slidenum">
              <a:rPr lang="en-US" smtClean="0"/>
              <a:t>‹#›</a:t>
            </a:fld>
            <a:endParaRPr lang="en-US"/>
          </a:p>
        </p:txBody>
      </p:sp>
    </p:spTree>
    <p:extLst>
      <p:ext uri="{BB962C8B-B14F-4D97-AF65-F5344CB8AC3E}">
        <p14:creationId xmlns:p14="http://schemas.microsoft.com/office/powerpoint/2010/main" val="2820263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A2AD-D8DE-0E36-3D65-8A8547C5DE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C51327-E635-E26B-E28D-4DB55A4EB92F}"/>
              </a:ext>
            </a:extLst>
          </p:cNvPr>
          <p:cNvSpPr>
            <a:spLocks noGrp="1"/>
          </p:cNvSpPr>
          <p:nvPr>
            <p:ph type="dt" sz="half" idx="10"/>
          </p:nvPr>
        </p:nvSpPr>
        <p:spPr/>
        <p:txBody>
          <a:bodyPr/>
          <a:lstStyle/>
          <a:p>
            <a:fld id="{9722764F-F819-594B-BA02-9CAF06EE9DE7}" type="datetimeFigureOut">
              <a:rPr lang="en-US" smtClean="0"/>
              <a:t>4/20/23</a:t>
            </a:fld>
            <a:endParaRPr lang="en-US"/>
          </a:p>
        </p:txBody>
      </p:sp>
      <p:sp>
        <p:nvSpPr>
          <p:cNvPr id="4" name="Footer Placeholder 3">
            <a:extLst>
              <a:ext uri="{FF2B5EF4-FFF2-40B4-BE49-F238E27FC236}">
                <a16:creationId xmlns:a16="http://schemas.microsoft.com/office/drawing/2014/main" id="{A72CB3E6-B987-E230-B066-91BA628CB1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17AD1E-2E96-BD40-6B3B-3AC606F6229D}"/>
              </a:ext>
            </a:extLst>
          </p:cNvPr>
          <p:cNvSpPr>
            <a:spLocks noGrp="1"/>
          </p:cNvSpPr>
          <p:nvPr>
            <p:ph type="sldNum" sz="quarter" idx="12"/>
          </p:nvPr>
        </p:nvSpPr>
        <p:spPr/>
        <p:txBody>
          <a:bodyPr/>
          <a:lstStyle/>
          <a:p>
            <a:fld id="{C0E4B476-ECB2-3648-BCFB-82265BA8D514}" type="slidenum">
              <a:rPr lang="en-US" smtClean="0"/>
              <a:t>‹#›</a:t>
            </a:fld>
            <a:endParaRPr lang="en-US"/>
          </a:p>
        </p:txBody>
      </p:sp>
    </p:spTree>
    <p:extLst>
      <p:ext uri="{BB962C8B-B14F-4D97-AF65-F5344CB8AC3E}">
        <p14:creationId xmlns:p14="http://schemas.microsoft.com/office/powerpoint/2010/main" val="3214216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18843D-FE80-9D43-6E6D-CB35C0C671E4}"/>
              </a:ext>
            </a:extLst>
          </p:cNvPr>
          <p:cNvSpPr>
            <a:spLocks noGrp="1"/>
          </p:cNvSpPr>
          <p:nvPr>
            <p:ph type="dt" sz="half" idx="10"/>
          </p:nvPr>
        </p:nvSpPr>
        <p:spPr/>
        <p:txBody>
          <a:bodyPr/>
          <a:lstStyle/>
          <a:p>
            <a:fld id="{9722764F-F819-594B-BA02-9CAF06EE9DE7}" type="datetimeFigureOut">
              <a:rPr lang="en-US" smtClean="0"/>
              <a:t>4/20/23</a:t>
            </a:fld>
            <a:endParaRPr lang="en-US"/>
          </a:p>
        </p:txBody>
      </p:sp>
      <p:sp>
        <p:nvSpPr>
          <p:cNvPr id="3" name="Footer Placeholder 2">
            <a:extLst>
              <a:ext uri="{FF2B5EF4-FFF2-40B4-BE49-F238E27FC236}">
                <a16:creationId xmlns:a16="http://schemas.microsoft.com/office/drawing/2014/main" id="{7A90A25F-EC63-D81D-3C56-577FE5D960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0C121E-0B0F-9591-0EDA-BE331C8DA4B1}"/>
              </a:ext>
            </a:extLst>
          </p:cNvPr>
          <p:cNvSpPr>
            <a:spLocks noGrp="1"/>
          </p:cNvSpPr>
          <p:nvPr>
            <p:ph type="sldNum" sz="quarter" idx="12"/>
          </p:nvPr>
        </p:nvSpPr>
        <p:spPr/>
        <p:txBody>
          <a:bodyPr/>
          <a:lstStyle/>
          <a:p>
            <a:fld id="{C0E4B476-ECB2-3648-BCFB-82265BA8D514}" type="slidenum">
              <a:rPr lang="en-US" smtClean="0"/>
              <a:t>‹#›</a:t>
            </a:fld>
            <a:endParaRPr lang="en-US"/>
          </a:p>
        </p:txBody>
      </p:sp>
    </p:spTree>
    <p:extLst>
      <p:ext uri="{BB962C8B-B14F-4D97-AF65-F5344CB8AC3E}">
        <p14:creationId xmlns:p14="http://schemas.microsoft.com/office/powerpoint/2010/main" val="434817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70D2E-B10B-6ECB-5F95-10C0FEC388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0F6C58-845E-59B5-2CBB-B64301F4C2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07B652-664F-54CE-77E5-73DF2BBF6E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0E21C7-EC5C-0590-3DBE-631FDDD738F3}"/>
              </a:ext>
            </a:extLst>
          </p:cNvPr>
          <p:cNvSpPr>
            <a:spLocks noGrp="1"/>
          </p:cNvSpPr>
          <p:nvPr>
            <p:ph type="dt" sz="half" idx="10"/>
          </p:nvPr>
        </p:nvSpPr>
        <p:spPr/>
        <p:txBody>
          <a:bodyPr/>
          <a:lstStyle/>
          <a:p>
            <a:fld id="{9722764F-F819-594B-BA02-9CAF06EE9DE7}" type="datetimeFigureOut">
              <a:rPr lang="en-US" smtClean="0"/>
              <a:t>4/20/23</a:t>
            </a:fld>
            <a:endParaRPr lang="en-US"/>
          </a:p>
        </p:txBody>
      </p:sp>
      <p:sp>
        <p:nvSpPr>
          <p:cNvPr id="6" name="Footer Placeholder 5">
            <a:extLst>
              <a:ext uri="{FF2B5EF4-FFF2-40B4-BE49-F238E27FC236}">
                <a16:creationId xmlns:a16="http://schemas.microsoft.com/office/drawing/2014/main" id="{12ED9981-F507-C27E-7378-CB645E2619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63FC11-DD90-6523-CFF0-E7153599623B}"/>
              </a:ext>
            </a:extLst>
          </p:cNvPr>
          <p:cNvSpPr>
            <a:spLocks noGrp="1"/>
          </p:cNvSpPr>
          <p:nvPr>
            <p:ph type="sldNum" sz="quarter" idx="12"/>
          </p:nvPr>
        </p:nvSpPr>
        <p:spPr/>
        <p:txBody>
          <a:bodyPr/>
          <a:lstStyle/>
          <a:p>
            <a:fld id="{C0E4B476-ECB2-3648-BCFB-82265BA8D514}" type="slidenum">
              <a:rPr lang="en-US" smtClean="0"/>
              <a:t>‹#›</a:t>
            </a:fld>
            <a:endParaRPr lang="en-US"/>
          </a:p>
        </p:txBody>
      </p:sp>
    </p:spTree>
    <p:extLst>
      <p:ext uri="{BB962C8B-B14F-4D97-AF65-F5344CB8AC3E}">
        <p14:creationId xmlns:p14="http://schemas.microsoft.com/office/powerpoint/2010/main" val="104487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1A6DF-D042-0D6C-C9EC-F46EFFEA49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583015-729C-F5DE-1175-80684BB813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E7FCD6-0B8C-9B61-25CA-A1CD737E84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FC1863-8393-6C96-4316-D2845BADD0FA}"/>
              </a:ext>
            </a:extLst>
          </p:cNvPr>
          <p:cNvSpPr>
            <a:spLocks noGrp="1"/>
          </p:cNvSpPr>
          <p:nvPr>
            <p:ph type="dt" sz="half" idx="10"/>
          </p:nvPr>
        </p:nvSpPr>
        <p:spPr/>
        <p:txBody>
          <a:bodyPr/>
          <a:lstStyle/>
          <a:p>
            <a:fld id="{9722764F-F819-594B-BA02-9CAF06EE9DE7}" type="datetimeFigureOut">
              <a:rPr lang="en-US" smtClean="0"/>
              <a:t>4/20/23</a:t>
            </a:fld>
            <a:endParaRPr lang="en-US"/>
          </a:p>
        </p:txBody>
      </p:sp>
      <p:sp>
        <p:nvSpPr>
          <p:cNvPr id="6" name="Footer Placeholder 5">
            <a:extLst>
              <a:ext uri="{FF2B5EF4-FFF2-40B4-BE49-F238E27FC236}">
                <a16:creationId xmlns:a16="http://schemas.microsoft.com/office/drawing/2014/main" id="{A2754171-62D2-1D5A-0DC9-AC5FD703E1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B8E566-E7DD-5185-303C-89C0CA143F72}"/>
              </a:ext>
            </a:extLst>
          </p:cNvPr>
          <p:cNvSpPr>
            <a:spLocks noGrp="1"/>
          </p:cNvSpPr>
          <p:nvPr>
            <p:ph type="sldNum" sz="quarter" idx="12"/>
          </p:nvPr>
        </p:nvSpPr>
        <p:spPr/>
        <p:txBody>
          <a:bodyPr/>
          <a:lstStyle/>
          <a:p>
            <a:fld id="{C0E4B476-ECB2-3648-BCFB-82265BA8D514}" type="slidenum">
              <a:rPr lang="en-US" smtClean="0"/>
              <a:t>‹#›</a:t>
            </a:fld>
            <a:endParaRPr lang="en-US"/>
          </a:p>
        </p:txBody>
      </p:sp>
    </p:spTree>
    <p:extLst>
      <p:ext uri="{BB962C8B-B14F-4D97-AF65-F5344CB8AC3E}">
        <p14:creationId xmlns:p14="http://schemas.microsoft.com/office/powerpoint/2010/main" val="1546635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478B3D-0042-75D2-98F0-21C6B6EB9A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E1D57E-CCF9-ED38-0CBE-6D901768F0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5DD9E1-46D2-6ADF-E0C5-AB6951AB4A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22764F-F819-594B-BA02-9CAF06EE9DE7}" type="datetimeFigureOut">
              <a:rPr lang="en-US" smtClean="0"/>
              <a:t>4/20/23</a:t>
            </a:fld>
            <a:endParaRPr lang="en-US"/>
          </a:p>
        </p:txBody>
      </p:sp>
      <p:sp>
        <p:nvSpPr>
          <p:cNvPr id="5" name="Footer Placeholder 4">
            <a:extLst>
              <a:ext uri="{FF2B5EF4-FFF2-40B4-BE49-F238E27FC236}">
                <a16:creationId xmlns:a16="http://schemas.microsoft.com/office/drawing/2014/main" id="{711A7D13-1F53-9309-A7D9-AF901620AA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DB381B-6E70-321E-E7AE-07F313B7A2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E4B476-ECB2-3648-BCFB-82265BA8D514}" type="slidenum">
              <a:rPr lang="en-US" smtClean="0"/>
              <a:t>‹#›</a:t>
            </a:fld>
            <a:endParaRPr lang="en-US"/>
          </a:p>
        </p:txBody>
      </p:sp>
    </p:spTree>
    <p:extLst>
      <p:ext uri="{BB962C8B-B14F-4D97-AF65-F5344CB8AC3E}">
        <p14:creationId xmlns:p14="http://schemas.microsoft.com/office/powerpoint/2010/main" val="3375687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developers.redhat.com/blog/2014/05/15/practical-introduction-to-docker-container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ody of water with blue sky and clouds&#10;&#10;Description automatically generated with low confidence">
            <a:extLst>
              <a:ext uri="{FF2B5EF4-FFF2-40B4-BE49-F238E27FC236}">
                <a16:creationId xmlns:a16="http://schemas.microsoft.com/office/drawing/2014/main" id="{5085BC34-0CCC-89E4-51CB-196B22380D31}"/>
              </a:ext>
            </a:extLst>
          </p:cNvPr>
          <p:cNvPicPr>
            <a:picLocks noChangeAspect="1"/>
          </p:cNvPicPr>
          <p:nvPr/>
        </p:nvPicPr>
        <p:blipFill rotWithShape="1">
          <a:blip r:embed="rId3"/>
          <a:srcRect b="15730"/>
          <a:stretch/>
        </p:blipFill>
        <p:spPr>
          <a:xfrm>
            <a:off x="-3047" y="10"/>
            <a:ext cx="12191999" cy="6857990"/>
          </a:xfrm>
          <a:prstGeom prst="rect">
            <a:avLst/>
          </a:prstGeom>
        </p:spPr>
      </p:pic>
      <p:sp>
        <p:nvSpPr>
          <p:cNvPr id="12" name="Rectangle 11">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2E3F76E-571C-7989-370D-FED5429C8BA9}"/>
              </a:ext>
            </a:extLst>
          </p:cNvPr>
          <p:cNvSpPr>
            <a:spLocks noGrp="1"/>
          </p:cNvSpPr>
          <p:nvPr>
            <p:ph type="ctrTitle"/>
          </p:nvPr>
        </p:nvSpPr>
        <p:spPr>
          <a:xfrm>
            <a:off x="1207187" y="2819294"/>
            <a:ext cx="10058400" cy="1219411"/>
          </a:xfrm>
          <a:effectLst>
            <a:outerShdw blurRad="50800" dist="38100" dir="2700000" algn="tl" rotWithShape="0">
              <a:prstClr val="black">
                <a:alpha val="40000"/>
              </a:prstClr>
            </a:outerShdw>
          </a:effectLst>
        </p:spPr>
        <p:txBody>
          <a:bodyPr>
            <a:normAutofit/>
          </a:bodyPr>
          <a:lstStyle/>
          <a:p>
            <a:r>
              <a:rPr lang="en-US" sz="5200" dirty="0" err="1">
                <a:solidFill>
                  <a:srgbClr val="FFFFFF"/>
                </a:solidFill>
              </a:rPr>
              <a:t>MITgcm</a:t>
            </a:r>
            <a:r>
              <a:rPr lang="en-US" sz="5200" dirty="0">
                <a:solidFill>
                  <a:srgbClr val="FFFFFF"/>
                </a:solidFill>
              </a:rPr>
              <a:t>-Docker Project Overview</a:t>
            </a:r>
          </a:p>
        </p:txBody>
      </p:sp>
      <p:sp>
        <p:nvSpPr>
          <p:cNvPr id="5" name="Subtitle 4">
            <a:extLst>
              <a:ext uri="{FF2B5EF4-FFF2-40B4-BE49-F238E27FC236}">
                <a16:creationId xmlns:a16="http://schemas.microsoft.com/office/drawing/2014/main" id="{5A51BF3F-73CE-8E52-AEE5-CC164D57B9E1}"/>
              </a:ext>
            </a:extLst>
          </p:cNvPr>
          <p:cNvSpPr>
            <a:spLocks noGrp="1"/>
          </p:cNvSpPr>
          <p:nvPr>
            <p:ph type="subTitle" idx="1"/>
          </p:nvPr>
        </p:nvSpPr>
        <p:spPr>
          <a:xfrm>
            <a:off x="1063752" y="5495934"/>
            <a:ext cx="10058400" cy="1282707"/>
          </a:xfrm>
          <a:effectLst>
            <a:outerShdw blurRad="50800" dist="38100" dir="2700000" algn="tl" rotWithShape="0">
              <a:prstClr val="black">
                <a:alpha val="40000"/>
              </a:prstClr>
            </a:outerShdw>
          </a:effectLst>
        </p:spPr>
        <p:txBody>
          <a:bodyPr>
            <a:normAutofit/>
          </a:bodyPr>
          <a:lstStyle/>
          <a:p>
            <a:r>
              <a:rPr lang="en-US" dirty="0">
                <a:solidFill>
                  <a:srgbClr val="FFFFFF"/>
                </a:solidFill>
              </a:rPr>
              <a:t>By: Justin Campbell</a:t>
            </a:r>
          </a:p>
        </p:txBody>
      </p:sp>
    </p:spTree>
    <p:extLst>
      <p:ext uri="{BB962C8B-B14F-4D97-AF65-F5344CB8AC3E}">
        <p14:creationId xmlns:p14="http://schemas.microsoft.com/office/powerpoint/2010/main" val="3004535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76C44-D622-A19D-8289-E362C98FAC52}"/>
              </a:ext>
            </a:extLst>
          </p:cNvPr>
          <p:cNvSpPr>
            <a:spLocks noGrp="1"/>
          </p:cNvSpPr>
          <p:nvPr>
            <p:ph type="title"/>
          </p:nvPr>
        </p:nvSpPr>
        <p:spPr>
          <a:xfrm>
            <a:off x="6417733" y="0"/>
            <a:ext cx="5291663" cy="818310"/>
          </a:xfrm>
        </p:spPr>
        <p:txBody>
          <a:bodyPr anchor="b">
            <a:normAutofit/>
          </a:bodyPr>
          <a:lstStyle/>
          <a:p>
            <a:r>
              <a:rPr lang="en-US" sz="4000" dirty="0"/>
              <a:t>Problem Statement</a:t>
            </a:r>
          </a:p>
        </p:txBody>
      </p:sp>
      <p:pic>
        <p:nvPicPr>
          <p:cNvPr id="7" name="Picture 6" descr="A body of water with blue sky and clouds&#10;&#10;Description automatically generated with low confidence">
            <a:extLst>
              <a:ext uri="{FF2B5EF4-FFF2-40B4-BE49-F238E27FC236}">
                <a16:creationId xmlns:a16="http://schemas.microsoft.com/office/drawing/2014/main" id="{8683484A-ED0D-FE6A-7928-19885002E649}"/>
              </a:ext>
            </a:extLst>
          </p:cNvPr>
          <p:cNvPicPr>
            <a:picLocks noChangeAspect="1"/>
          </p:cNvPicPr>
          <p:nvPr/>
        </p:nvPicPr>
        <p:blipFill rotWithShape="1">
          <a:blip r:embed="rId3"/>
          <a:srcRect l="10867" r="29785" b="-2"/>
          <a:stretch/>
        </p:blipFill>
        <p:spPr>
          <a:xfrm>
            <a:off x="2" y="1587"/>
            <a:ext cx="6095999" cy="6856413"/>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p:spPr>
      </p:pic>
      <p:sp>
        <p:nvSpPr>
          <p:cNvPr id="60" name="Content Placeholder 2">
            <a:extLst>
              <a:ext uri="{FF2B5EF4-FFF2-40B4-BE49-F238E27FC236}">
                <a16:creationId xmlns:a16="http://schemas.microsoft.com/office/drawing/2014/main" id="{95BEB063-7D7B-0E92-1614-ADE091993E4B}"/>
              </a:ext>
            </a:extLst>
          </p:cNvPr>
          <p:cNvSpPr>
            <a:spLocks noGrp="1"/>
          </p:cNvSpPr>
          <p:nvPr>
            <p:ph idx="1"/>
          </p:nvPr>
        </p:nvSpPr>
        <p:spPr>
          <a:xfrm>
            <a:off x="6417733" y="1266547"/>
            <a:ext cx="5291663" cy="5549151"/>
          </a:xfrm>
        </p:spPr>
        <p:txBody>
          <a:bodyPr>
            <a:normAutofit lnSpcReduction="10000"/>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Members of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MITgcm</a:t>
            </a:r>
            <a:r>
              <a:rPr lang="en-US" sz="1800" dirty="0">
                <a:effectLst/>
                <a:latin typeface="Calibri" panose="020F0502020204030204" pitchFamily="34" charset="0"/>
                <a:ea typeface="Calibri" panose="020F0502020204030204" pitchFamily="34" charset="0"/>
                <a:cs typeface="Times New Roman" panose="02020603050405020304" pitchFamily="18" charset="0"/>
              </a:rPr>
              <a:t> community often experience difficulty with configuring access to computing resources, and establishing environments for building, running, and visualizing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MITgcm</a:t>
            </a:r>
            <a:r>
              <a:rPr lang="en-US" sz="1800" dirty="0">
                <a:effectLst/>
                <a:latin typeface="Calibri" panose="020F0502020204030204" pitchFamily="34" charset="0"/>
                <a:ea typeface="Calibri" panose="020F0502020204030204" pitchFamily="34" charset="0"/>
                <a:cs typeface="Times New Roman" panose="02020603050405020304" pitchFamily="18" charset="0"/>
              </a:rPr>
              <a:t> model problems</a:t>
            </a:r>
          </a:p>
          <a:p>
            <a:pPr marL="0" indent="0">
              <a:buNone/>
            </a:pPr>
            <a:endParaRPr lang="en-US" sz="1800" dirty="0">
              <a:effectLst/>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Additionally, many users find it </a:t>
            </a:r>
            <a:r>
              <a:rPr lang="en-US" sz="1800" dirty="0">
                <a:latin typeface="Calibri" panose="020F0502020204030204" pitchFamily="34" charset="0"/>
                <a:ea typeface="Calibri" panose="020F0502020204030204" pitchFamily="34" charset="0"/>
                <a:cs typeface="Times New Roman" panose="02020603050405020304" pitchFamily="18" charset="0"/>
              </a:rPr>
              <a:t>inconvenient and </a:t>
            </a:r>
            <a:r>
              <a:rPr lang="en-US" sz="1800" dirty="0">
                <a:effectLst/>
                <a:latin typeface="Calibri" panose="020F0502020204030204" pitchFamily="34" charset="0"/>
                <a:ea typeface="Calibri" panose="020F0502020204030204" pitchFamily="34" charset="0"/>
                <a:cs typeface="Times New Roman" panose="02020603050405020304" pitchFamily="18" charset="0"/>
              </a:rPr>
              <a:t>time-consumin</a:t>
            </a:r>
            <a:r>
              <a:rPr lang="en-US" sz="1800" dirty="0">
                <a:latin typeface="Calibri" panose="020F0502020204030204" pitchFamily="34" charset="0"/>
                <a:ea typeface="Calibri" panose="020F0502020204030204" pitchFamily="34" charset="0"/>
                <a:cs typeface="Times New Roman" panose="02020603050405020304" pitchFamily="18" charset="0"/>
              </a:rPr>
              <a:t>g to read through numerous user guides and tutorials to become familiarized with learning new skill sets to perform their research </a:t>
            </a:r>
          </a:p>
          <a:p>
            <a:pPr marL="0" indent="0">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r>
              <a:rPr lang="en-US" sz="1800" dirty="0">
                <a:latin typeface="Calibri" panose="020F0502020204030204" pitchFamily="34" charset="0"/>
                <a:cs typeface="Times New Roman" panose="02020603050405020304" pitchFamily="18" charset="0"/>
              </a:rPr>
              <a:t>It can also be meddlesome for users to perform the post-processing tasks of writing out, importing, wrangling, and visualizing model output data using analysis in ECCO</a:t>
            </a:r>
          </a:p>
          <a:p>
            <a:pPr marL="0" indent="0">
              <a:buNone/>
            </a:pPr>
            <a:endParaRPr lang="en-US" sz="1800" dirty="0"/>
          </a:p>
          <a:p>
            <a:r>
              <a:rPr lang="en-US" sz="1800" dirty="0">
                <a:effectLst/>
                <a:latin typeface="Calibri" panose="020F0502020204030204" pitchFamily="34" charset="0"/>
                <a:ea typeface="Calibri" panose="020F0502020204030204" pitchFamily="34" charset="0"/>
                <a:cs typeface="Times New Roman" panose="02020603050405020304" pitchFamily="18" charset="0"/>
              </a:rPr>
              <a:t>Furthermore, many of these models can take an unreasonable amount of time to build and run-on host architecture and could benefit from a more lightweight execution environment.  </a:t>
            </a:r>
          </a:p>
          <a:p>
            <a:endParaRPr lang="en-US" sz="1300" dirty="0"/>
          </a:p>
        </p:txBody>
      </p:sp>
    </p:spTree>
    <p:extLst>
      <p:ext uri="{BB962C8B-B14F-4D97-AF65-F5344CB8AC3E}">
        <p14:creationId xmlns:p14="http://schemas.microsoft.com/office/powerpoint/2010/main" val="2655200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E89676-82B9-2C79-00BB-B56FCB5A110B}"/>
              </a:ext>
            </a:extLst>
          </p:cNvPr>
          <p:cNvSpPr>
            <a:spLocks noGrp="1"/>
          </p:cNvSpPr>
          <p:nvPr>
            <p:ph type="title"/>
          </p:nvPr>
        </p:nvSpPr>
        <p:spPr>
          <a:xfrm>
            <a:off x="7320465" y="1"/>
            <a:ext cx="4140014" cy="788894"/>
          </a:xfrm>
        </p:spPr>
        <p:txBody>
          <a:bodyPr>
            <a:normAutofit/>
          </a:bodyPr>
          <a:lstStyle/>
          <a:p>
            <a:r>
              <a:rPr lang="en-US" dirty="0"/>
              <a:t>Need Statement</a:t>
            </a:r>
          </a:p>
        </p:txBody>
      </p:sp>
      <p:pic>
        <p:nvPicPr>
          <p:cNvPr id="5" name="Picture 4" descr="A body of water with blue sky and clouds&#10;&#10;Description automatically generated with low confidence">
            <a:extLst>
              <a:ext uri="{FF2B5EF4-FFF2-40B4-BE49-F238E27FC236}">
                <a16:creationId xmlns:a16="http://schemas.microsoft.com/office/drawing/2014/main" id="{7BFF6755-07DE-8F0A-7D8C-C600C6B9B6D5}"/>
              </a:ext>
            </a:extLst>
          </p:cNvPr>
          <p:cNvPicPr>
            <a:picLocks noChangeAspect="1"/>
          </p:cNvPicPr>
          <p:nvPr/>
        </p:nvPicPr>
        <p:blipFill rotWithShape="1">
          <a:blip r:embed="rId3"/>
          <a:srcRect l="6953" r="25871" b="-1"/>
          <a:stretch/>
        </p:blipFill>
        <p:spPr>
          <a:xfrm>
            <a:off x="20" y="10"/>
            <a:ext cx="6901711" cy="685799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p:spPr>
      </p:pic>
      <p:sp>
        <p:nvSpPr>
          <p:cNvPr id="3" name="Content Placeholder 2">
            <a:extLst>
              <a:ext uri="{FF2B5EF4-FFF2-40B4-BE49-F238E27FC236}">
                <a16:creationId xmlns:a16="http://schemas.microsoft.com/office/drawing/2014/main" id="{642C1291-17CF-6B03-4DA1-F54ABE67B820}"/>
              </a:ext>
            </a:extLst>
          </p:cNvPr>
          <p:cNvSpPr>
            <a:spLocks noGrp="1"/>
          </p:cNvSpPr>
          <p:nvPr>
            <p:ph idx="1"/>
          </p:nvPr>
        </p:nvSpPr>
        <p:spPr>
          <a:xfrm>
            <a:off x="7298536" y="794944"/>
            <a:ext cx="4161943" cy="4464424"/>
          </a:xfrm>
        </p:spPr>
        <p:txBody>
          <a:bodyPr>
            <a:normAutofit/>
          </a:bodyPr>
          <a:lstStyle/>
          <a:p>
            <a:r>
              <a:rPr lang="en-US" sz="1600" dirty="0"/>
              <a:t>There exists a need </a:t>
            </a:r>
            <a:r>
              <a:rPr lang="en-US" sz="1600" dirty="0">
                <a:effectLst/>
                <a:latin typeface="Calibri" panose="020F0502020204030204" pitchFamily="34" charset="0"/>
                <a:ea typeface="Calibri" panose="020F0502020204030204" pitchFamily="34" charset="0"/>
                <a:cs typeface="Times New Roman" panose="02020603050405020304" pitchFamily="18" charset="0"/>
              </a:rPr>
              <a:t>for the development of portable units of software that can be used to build and run models in an environment where minimal prior knowledge of software tools is required</a:t>
            </a:r>
          </a:p>
          <a:p>
            <a:endParaRPr lang="en-US" sz="1600" dirty="0">
              <a:effectLst/>
            </a:endParaRPr>
          </a:p>
          <a:p>
            <a:r>
              <a:rPr lang="en-US" sz="1600" dirty="0"/>
              <a:t>These portable units of software would come equipped with all software tools needed to perform all tasks in the </a:t>
            </a:r>
            <a:r>
              <a:rPr lang="en-US" sz="1600" dirty="0" err="1"/>
              <a:t>MITgcm</a:t>
            </a:r>
            <a:r>
              <a:rPr lang="en-US" sz="1600" dirty="0"/>
              <a:t>-ECCO workflow reducing the end users’ learning curves</a:t>
            </a:r>
          </a:p>
          <a:p>
            <a:pPr marL="0" indent="0">
              <a:buNone/>
            </a:pPr>
            <a:endParaRPr lang="en-US" sz="1600" dirty="0"/>
          </a:p>
          <a:p>
            <a:r>
              <a:rPr lang="en-US" sz="1600" dirty="0"/>
              <a:t>Additionally, these products would ideally function as lightweight virtual machines that can run on any host machine regardless of that machine’s architecture, operating system, etc.</a:t>
            </a:r>
          </a:p>
        </p:txBody>
      </p:sp>
      <p:pic>
        <p:nvPicPr>
          <p:cNvPr id="7" name="Picture 6">
            <a:extLst>
              <a:ext uri="{FF2B5EF4-FFF2-40B4-BE49-F238E27FC236}">
                <a16:creationId xmlns:a16="http://schemas.microsoft.com/office/drawing/2014/main" id="{DB3D6BAB-BB0C-52A9-D0C9-E60407A08CF5}"/>
              </a:ext>
            </a:extLst>
          </p:cNvPr>
          <p:cNvPicPr>
            <a:picLocks noChangeAspect="1"/>
          </p:cNvPicPr>
          <p:nvPr/>
        </p:nvPicPr>
        <p:blipFill>
          <a:blip r:embed="rId4"/>
          <a:stretch>
            <a:fillRect/>
          </a:stretch>
        </p:blipFill>
        <p:spPr>
          <a:xfrm>
            <a:off x="7544067" y="5360419"/>
            <a:ext cx="1717289" cy="1493199"/>
          </a:xfrm>
          <a:prstGeom prst="rect">
            <a:avLst/>
          </a:prstGeom>
        </p:spPr>
      </p:pic>
      <p:pic>
        <p:nvPicPr>
          <p:cNvPr id="13" name="Picture 12" descr="A penguin with a yellow beak&#10;&#10;Description automatically generated with low confidence">
            <a:extLst>
              <a:ext uri="{FF2B5EF4-FFF2-40B4-BE49-F238E27FC236}">
                <a16:creationId xmlns:a16="http://schemas.microsoft.com/office/drawing/2014/main" id="{FCA98E68-B376-D7C3-21FC-C3B1504379BE}"/>
              </a:ext>
            </a:extLst>
          </p:cNvPr>
          <p:cNvPicPr>
            <a:picLocks noChangeAspect="1"/>
          </p:cNvPicPr>
          <p:nvPr/>
        </p:nvPicPr>
        <p:blipFill>
          <a:blip r:embed="rId5"/>
          <a:stretch>
            <a:fillRect/>
          </a:stretch>
        </p:blipFill>
        <p:spPr>
          <a:xfrm>
            <a:off x="9977269" y="5360418"/>
            <a:ext cx="1483210" cy="1493199"/>
          </a:xfrm>
          <a:prstGeom prst="rect">
            <a:avLst/>
          </a:prstGeom>
        </p:spPr>
      </p:pic>
    </p:spTree>
    <p:extLst>
      <p:ext uri="{BB962C8B-B14F-4D97-AF65-F5344CB8AC3E}">
        <p14:creationId xmlns:p14="http://schemas.microsoft.com/office/powerpoint/2010/main" val="3778562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8">
            <a:extLst>
              <a:ext uri="{FF2B5EF4-FFF2-40B4-BE49-F238E27FC236}">
                <a16:creationId xmlns:a16="http://schemas.microsoft.com/office/drawing/2014/main" id="{9F79630B-0F0B-446E-A637-38FA8F61D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0">
            <a:extLst>
              <a:ext uri="{FF2B5EF4-FFF2-40B4-BE49-F238E27FC236}">
                <a16:creationId xmlns:a16="http://schemas.microsoft.com/office/drawing/2014/main" id="{B3437C99-FC8E-4311-B48A-F0C4C329B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28"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1AF9A5-3F72-07C9-CC63-13BDAACE28E4}"/>
              </a:ext>
            </a:extLst>
          </p:cNvPr>
          <p:cNvSpPr>
            <a:spLocks noGrp="1"/>
          </p:cNvSpPr>
          <p:nvPr>
            <p:ph type="title"/>
          </p:nvPr>
        </p:nvSpPr>
        <p:spPr>
          <a:xfrm>
            <a:off x="0" y="0"/>
            <a:ext cx="5540188" cy="1330839"/>
          </a:xfrm>
        </p:spPr>
        <p:txBody>
          <a:bodyPr>
            <a:normAutofit/>
          </a:bodyPr>
          <a:lstStyle/>
          <a:p>
            <a:r>
              <a:rPr lang="en-US" dirty="0"/>
              <a:t>Project Objectives</a:t>
            </a:r>
          </a:p>
        </p:txBody>
      </p:sp>
      <p:sp>
        <p:nvSpPr>
          <p:cNvPr id="3" name="Content Placeholder 2">
            <a:extLst>
              <a:ext uri="{FF2B5EF4-FFF2-40B4-BE49-F238E27FC236}">
                <a16:creationId xmlns:a16="http://schemas.microsoft.com/office/drawing/2014/main" id="{611F9738-4331-306D-8222-806CF0EF5320}"/>
              </a:ext>
            </a:extLst>
          </p:cNvPr>
          <p:cNvSpPr>
            <a:spLocks noGrp="1"/>
          </p:cNvSpPr>
          <p:nvPr>
            <p:ph idx="1"/>
          </p:nvPr>
        </p:nvSpPr>
        <p:spPr>
          <a:xfrm>
            <a:off x="-15028" y="1829023"/>
            <a:ext cx="4790054" cy="5195036"/>
          </a:xfrm>
        </p:spPr>
        <p:txBody>
          <a:bodyPr>
            <a:normAutofit/>
          </a:bodyPr>
          <a:lstStyle/>
          <a:p>
            <a:r>
              <a:rPr lang="en-US" sz="2400" dirty="0"/>
              <a:t>To address the need statement, project objectives have been documented into two categories</a:t>
            </a:r>
          </a:p>
          <a:p>
            <a:pPr marL="0" indent="0">
              <a:buNone/>
            </a:pPr>
            <a:endParaRPr lang="en-US" sz="2400" dirty="0"/>
          </a:p>
          <a:p>
            <a:pPr marL="0" indent="0">
              <a:buNone/>
            </a:pPr>
            <a:r>
              <a:rPr lang="en-US" sz="2400" dirty="0"/>
              <a:t> 	1. </a:t>
            </a:r>
            <a:r>
              <a:rPr lang="en-US" sz="2400" b="1" dirty="0"/>
              <a:t>SMART Goals </a:t>
            </a:r>
            <a:r>
              <a:rPr lang="en-US" sz="2400" dirty="0"/>
              <a:t>- concrete 	goals that are smaller in 	scale and more achievable </a:t>
            </a:r>
          </a:p>
          <a:p>
            <a:pPr marL="0" indent="0">
              <a:buNone/>
            </a:pPr>
            <a:endParaRPr lang="en-US" sz="2400" dirty="0"/>
          </a:p>
          <a:p>
            <a:pPr marL="0" indent="0">
              <a:buNone/>
            </a:pPr>
            <a:r>
              <a:rPr lang="en-US" sz="2400" dirty="0"/>
              <a:t>	2. </a:t>
            </a:r>
            <a:r>
              <a:rPr lang="en-US" sz="2400" b="1" dirty="0"/>
              <a:t>Stretch Goals </a:t>
            </a:r>
            <a:r>
              <a:rPr lang="en-US" sz="2400" dirty="0"/>
              <a:t>– ambitious 	goals that expand on, or 	provide an enhanced 	functionality to, the concrete 	goals</a:t>
            </a:r>
          </a:p>
        </p:txBody>
      </p:sp>
      <p:pic>
        <p:nvPicPr>
          <p:cNvPr id="9" name="Picture 8" descr="A picture containing text, clock, wire&#10;&#10;Description automatically generated">
            <a:extLst>
              <a:ext uri="{FF2B5EF4-FFF2-40B4-BE49-F238E27FC236}">
                <a16:creationId xmlns:a16="http://schemas.microsoft.com/office/drawing/2014/main" id="{0431790A-C740-3341-0AEB-036A8F27D9F6}"/>
              </a:ext>
            </a:extLst>
          </p:cNvPr>
          <p:cNvPicPr>
            <a:picLocks noChangeAspect="1"/>
          </p:cNvPicPr>
          <p:nvPr/>
        </p:nvPicPr>
        <p:blipFill rotWithShape="1">
          <a:blip r:embed="rId3"/>
          <a:srcRect l="18413" r="20324" b="-1"/>
          <a:stretch/>
        </p:blipFill>
        <p:spPr>
          <a:xfrm>
            <a:off x="4948188" y="1"/>
            <a:ext cx="7243812" cy="6857999"/>
          </a:xfrm>
          <a:custGeom>
            <a:avLst/>
            <a:gdLst/>
            <a:ahLst/>
            <a:cxnLst/>
            <a:rect l="l" t="t" r="r" b="b"/>
            <a:pathLst>
              <a:path w="7243812" h="6857999">
                <a:moveTo>
                  <a:pt x="609803" y="0"/>
                </a:moveTo>
                <a:lnTo>
                  <a:pt x="1222601" y="0"/>
                </a:lnTo>
                <a:lnTo>
                  <a:pt x="1223032" y="1645"/>
                </a:lnTo>
                <a:lnTo>
                  <a:pt x="1343371" y="1645"/>
                </a:lnTo>
                <a:lnTo>
                  <a:pt x="1343665" y="0"/>
                </a:lnTo>
                <a:lnTo>
                  <a:pt x="1884172" y="0"/>
                </a:lnTo>
                <a:lnTo>
                  <a:pt x="1884280" y="1645"/>
                </a:lnTo>
                <a:lnTo>
                  <a:pt x="7243812" y="1645"/>
                </a:lnTo>
                <a:lnTo>
                  <a:pt x="7243812" y="6857999"/>
                </a:lnTo>
                <a:lnTo>
                  <a:pt x="133676" y="6857999"/>
                </a:lnTo>
                <a:lnTo>
                  <a:pt x="114609" y="6843646"/>
                </a:lnTo>
                <a:cubicBezTo>
                  <a:pt x="106811" y="6836369"/>
                  <a:pt x="103243" y="6828354"/>
                  <a:pt x="111459" y="6817746"/>
                </a:cubicBezTo>
                <a:cubicBezTo>
                  <a:pt x="93943" y="6769544"/>
                  <a:pt x="97901" y="6796071"/>
                  <a:pt x="113412" y="6759582"/>
                </a:cubicBezTo>
                <a:cubicBezTo>
                  <a:pt x="110188" y="6732087"/>
                  <a:pt x="99653" y="6727133"/>
                  <a:pt x="100729" y="6705297"/>
                </a:cubicBezTo>
                <a:cubicBezTo>
                  <a:pt x="94563" y="6675394"/>
                  <a:pt x="99792" y="6669536"/>
                  <a:pt x="87662" y="6640957"/>
                </a:cubicBezTo>
                <a:cubicBezTo>
                  <a:pt x="74199" y="6591883"/>
                  <a:pt x="82185" y="6576319"/>
                  <a:pt x="83084" y="6541313"/>
                </a:cubicBezTo>
                <a:cubicBezTo>
                  <a:pt x="82225" y="6490855"/>
                  <a:pt x="67640" y="6422980"/>
                  <a:pt x="59444" y="6370251"/>
                </a:cubicBezTo>
                <a:cubicBezTo>
                  <a:pt x="51248" y="6317522"/>
                  <a:pt x="30729" y="6270972"/>
                  <a:pt x="33908" y="6224938"/>
                </a:cubicBezTo>
                <a:lnTo>
                  <a:pt x="30063" y="6089693"/>
                </a:lnTo>
                <a:cubicBezTo>
                  <a:pt x="25730" y="6032039"/>
                  <a:pt x="3474" y="5997051"/>
                  <a:pt x="29101" y="5973994"/>
                </a:cubicBezTo>
                <a:cubicBezTo>
                  <a:pt x="17018" y="5940131"/>
                  <a:pt x="41135" y="5955713"/>
                  <a:pt x="33855" y="5939847"/>
                </a:cubicBezTo>
                <a:lnTo>
                  <a:pt x="12982" y="5906467"/>
                </a:lnTo>
                <a:lnTo>
                  <a:pt x="8416" y="5862699"/>
                </a:lnTo>
                <a:cubicBezTo>
                  <a:pt x="7895" y="5838948"/>
                  <a:pt x="8409" y="5853058"/>
                  <a:pt x="12052" y="5823324"/>
                </a:cubicBezTo>
                <a:cubicBezTo>
                  <a:pt x="11631" y="5805291"/>
                  <a:pt x="11213" y="5787258"/>
                  <a:pt x="10793" y="5769225"/>
                </a:cubicBezTo>
                <a:cubicBezTo>
                  <a:pt x="17866" y="5738356"/>
                  <a:pt x="19121" y="5696311"/>
                  <a:pt x="25986" y="5667896"/>
                </a:cubicBezTo>
                <a:cubicBezTo>
                  <a:pt x="16329" y="5647975"/>
                  <a:pt x="42195" y="5619318"/>
                  <a:pt x="43687" y="5594585"/>
                </a:cubicBezTo>
                <a:cubicBezTo>
                  <a:pt x="32512" y="5517959"/>
                  <a:pt x="44052" y="5536542"/>
                  <a:pt x="40019" y="5464225"/>
                </a:cubicBezTo>
                <a:cubicBezTo>
                  <a:pt x="32676" y="5400671"/>
                  <a:pt x="26469" y="5311951"/>
                  <a:pt x="22904" y="5269726"/>
                </a:cubicBezTo>
                <a:cubicBezTo>
                  <a:pt x="19341" y="5227501"/>
                  <a:pt x="14742" y="5212581"/>
                  <a:pt x="18628" y="5210876"/>
                </a:cubicBezTo>
                <a:cubicBezTo>
                  <a:pt x="-20300" y="5161742"/>
                  <a:pt x="15511" y="5141336"/>
                  <a:pt x="5392" y="5111369"/>
                </a:cubicBezTo>
                <a:cubicBezTo>
                  <a:pt x="10662" y="5053859"/>
                  <a:pt x="15546" y="5034036"/>
                  <a:pt x="13324" y="5009272"/>
                </a:cubicBezTo>
                <a:cubicBezTo>
                  <a:pt x="25126" y="4982633"/>
                  <a:pt x="74251" y="4956261"/>
                  <a:pt x="48699" y="4925805"/>
                </a:cubicBezTo>
                <a:cubicBezTo>
                  <a:pt x="76704" y="4931200"/>
                  <a:pt x="39437" y="4888353"/>
                  <a:pt x="62925" y="4877992"/>
                </a:cubicBezTo>
                <a:cubicBezTo>
                  <a:pt x="82480" y="4871554"/>
                  <a:pt x="75731" y="4857054"/>
                  <a:pt x="79496" y="4844323"/>
                </a:cubicBezTo>
                <a:cubicBezTo>
                  <a:pt x="97657" y="4832308"/>
                  <a:pt x="110974" y="4752352"/>
                  <a:pt x="101400" y="4733115"/>
                </a:cubicBezTo>
                <a:cubicBezTo>
                  <a:pt x="108185" y="4679357"/>
                  <a:pt x="119720" y="4662889"/>
                  <a:pt x="111223" y="4625153"/>
                </a:cubicBezTo>
                <a:cubicBezTo>
                  <a:pt x="106592" y="4588197"/>
                  <a:pt x="114401" y="4567830"/>
                  <a:pt x="126359" y="4539168"/>
                </a:cubicBezTo>
                <a:cubicBezTo>
                  <a:pt x="126535" y="4522289"/>
                  <a:pt x="126710" y="4505410"/>
                  <a:pt x="126886" y="4488531"/>
                </a:cubicBezTo>
                <a:cubicBezTo>
                  <a:pt x="126165" y="4473140"/>
                  <a:pt x="132917" y="4437329"/>
                  <a:pt x="135099" y="4411258"/>
                </a:cubicBezTo>
                <a:cubicBezTo>
                  <a:pt x="107667" y="4345686"/>
                  <a:pt x="146840" y="4280033"/>
                  <a:pt x="132327" y="4219510"/>
                </a:cubicBezTo>
                <a:cubicBezTo>
                  <a:pt x="138549" y="4158987"/>
                  <a:pt x="124091" y="4192084"/>
                  <a:pt x="172424" y="4048117"/>
                </a:cubicBezTo>
                <a:cubicBezTo>
                  <a:pt x="167703" y="4015047"/>
                  <a:pt x="203806" y="3905047"/>
                  <a:pt x="177666" y="3878222"/>
                </a:cubicBezTo>
                <a:cubicBezTo>
                  <a:pt x="167714" y="3821305"/>
                  <a:pt x="183914" y="3845122"/>
                  <a:pt x="156982" y="3778166"/>
                </a:cubicBezTo>
                <a:cubicBezTo>
                  <a:pt x="160365" y="3760234"/>
                  <a:pt x="142791" y="3724716"/>
                  <a:pt x="142115" y="3707357"/>
                </a:cubicBezTo>
                <a:cubicBezTo>
                  <a:pt x="139253" y="3688591"/>
                  <a:pt x="140202" y="3672776"/>
                  <a:pt x="139805" y="3665569"/>
                </a:cubicBezTo>
                <a:cubicBezTo>
                  <a:pt x="139778" y="3665084"/>
                  <a:pt x="139750" y="3664599"/>
                  <a:pt x="139723" y="3664114"/>
                </a:cubicBezTo>
                <a:lnTo>
                  <a:pt x="134134" y="3653088"/>
                </a:lnTo>
                <a:lnTo>
                  <a:pt x="126568" y="3641228"/>
                </a:lnTo>
                <a:cubicBezTo>
                  <a:pt x="126560" y="3629488"/>
                  <a:pt x="126549" y="3617747"/>
                  <a:pt x="126540" y="3606007"/>
                </a:cubicBezTo>
                <a:lnTo>
                  <a:pt x="134645" y="3597336"/>
                </a:lnTo>
                <a:lnTo>
                  <a:pt x="131649" y="3586412"/>
                </a:lnTo>
                <a:lnTo>
                  <a:pt x="134221" y="3569719"/>
                </a:lnTo>
                <a:lnTo>
                  <a:pt x="133795" y="3568021"/>
                </a:lnTo>
                <a:lnTo>
                  <a:pt x="130189" y="3553678"/>
                </a:lnTo>
                <a:lnTo>
                  <a:pt x="129827" y="3552249"/>
                </a:lnTo>
                <a:lnTo>
                  <a:pt x="122183" y="3542019"/>
                </a:lnTo>
                <a:lnTo>
                  <a:pt x="112426" y="3531201"/>
                </a:lnTo>
                <a:lnTo>
                  <a:pt x="105626" y="3496391"/>
                </a:lnTo>
                <a:lnTo>
                  <a:pt x="111971" y="3486850"/>
                </a:lnTo>
                <a:lnTo>
                  <a:pt x="106910" y="3476412"/>
                </a:lnTo>
                <a:cubicBezTo>
                  <a:pt x="105781" y="3466028"/>
                  <a:pt x="105824" y="3433967"/>
                  <a:pt x="105209" y="3424545"/>
                </a:cubicBezTo>
                <a:lnTo>
                  <a:pt x="103215" y="3419880"/>
                </a:lnTo>
                <a:lnTo>
                  <a:pt x="104953" y="3415218"/>
                </a:lnTo>
                <a:lnTo>
                  <a:pt x="101255" y="3409825"/>
                </a:lnTo>
                <a:lnTo>
                  <a:pt x="103044" y="3407057"/>
                </a:lnTo>
                <a:lnTo>
                  <a:pt x="89764" y="3378959"/>
                </a:lnTo>
                <a:lnTo>
                  <a:pt x="83991" y="3362948"/>
                </a:lnTo>
                <a:lnTo>
                  <a:pt x="66858" y="3332072"/>
                </a:lnTo>
                <a:lnTo>
                  <a:pt x="69057" y="3325671"/>
                </a:lnTo>
                <a:lnTo>
                  <a:pt x="51631" y="3278130"/>
                </a:lnTo>
                <a:lnTo>
                  <a:pt x="53959" y="3277179"/>
                </a:lnTo>
                <a:lnTo>
                  <a:pt x="60205" y="3262610"/>
                </a:lnTo>
                <a:lnTo>
                  <a:pt x="58998" y="3258677"/>
                </a:lnTo>
                <a:cubicBezTo>
                  <a:pt x="46010" y="3210316"/>
                  <a:pt x="80872" y="3236545"/>
                  <a:pt x="45170" y="3180546"/>
                </a:cubicBezTo>
                <a:cubicBezTo>
                  <a:pt x="53643" y="3171780"/>
                  <a:pt x="52550" y="3163902"/>
                  <a:pt x="45228" y="3151828"/>
                </a:cubicBezTo>
                <a:cubicBezTo>
                  <a:pt x="39651" y="3128169"/>
                  <a:pt x="64667" y="3124610"/>
                  <a:pt x="45020" y="3103777"/>
                </a:cubicBezTo>
                <a:cubicBezTo>
                  <a:pt x="59127" y="3105196"/>
                  <a:pt x="41123" y="3057428"/>
                  <a:pt x="57092" y="3065434"/>
                </a:cubicBezTo>
                <a:cubicBezTo>
                  <a:pt x="55435" y="3051512"/>
                  <a:pt x="40803" y="3032637"/>
                  <a:pt x="35088" y="3020247"/>
                </a:cubicBezTo>
                <a:cubicBezTo>
                  <a:pt x="32503" y="3002537"/>
                  <a:pt x="18197" y="3001119"/>
                  <a:pt x="22803" y="2991092"/>
                </a:cubicBezTo>
                <a:cubicBezTo>
                  <a:pt x="24338" y="2987749"/>
                  <a:pt x="27975" y="2983455"/>
                  <a:pt x="34850" y="2977278"/>
                </a:cubicBezTo>
                <a:cubicBezTo>
                  <a:pt x="22587" y="2954448"/>
                  <a:pt x="35600" y="2946689"/>
                  <a:pt x="36223" y="2911749"/>
                </a:cubicBezTo>
                <a:cubicBezTo>
                  <a:pt x="35158" y="2886513"/>
                  <a:pt x="29761" y="2843788"/>
                  <a:pt x="28462" y="2825860"/>
                </a:cubicBezTo>
                <a:cubicBezTo>
                  <a:pt x="28449" y="2818634"/>
                  <a:pt x="28437" y="2811409"/>
                  <a:pt x="28424" y="2804183"/>
                </a:cubicBezTo>
                <a:lnTo>
                  <a:pt x="21292" y="2790136"/>
                </a:lnTo>
                <a:lnTo>
                  <a:pt x="16179" y="2760208"/>
                </a:lnTo>
                <a:lnTo>
                  <a:pt x="22858" y="2751112"/>
                </a:lnTo>
                <a:lnTo>
                  <a:pt x="18505" y="2740278"/>
                </a:lnTo>
                <a:lnTo>
                  <a:pt x="22482" y="2726489"/>
                </a:lnTo>
                <a:lnTo>
                  <a:pt x="18175" y="2725052"/>
                </a:lnTo>
                <a:lnTo>
                  <a:pt x="10521" y="2715895"/>
                </a:lnTo>
                <a:lnTo>
                  <a:pt x="25499" y="2665666"/>
                </a:lnTo>
                <a:lnTo>
                  <a:pt x="30658" y="2635351"/>
                </a:lnTo>
                <a:cubicBezTo>
                  <a:pt x="30723" y="2625597"/>
                  <a:pt x="30791" y="2615842"/>
                  <a:pt x="30857" y="2606088"/>
                </a:cubicBezTo>
                <a:lnTo>
                  <a:pt x="37532" y="2596456"/>
                </a:lnTo>
                <a:cubicBezTo>
                  <a:pt x="41239" y="2582253"/>
                  <a:pt x="34640" y="2564757"/>
                  <a:pt x="36511" y="2549900"/>
                </a:cubicBezTo>
                <a:lnTo>
                  <a:pt x="53712" y="2496499"/>
                </a:lnTo>
                <a:cubicBezTo>
                  <a:pt x="53527" y="2492743"/>
                  <a:pt x="64725" y="2449625"/>
                  <a:pt x="64540" y="2445869"/>
                </a:cubicBezTo>
                <a:cubicBezTo>
                  <a:pt x="61940" y="2441580"/>
                  <a:pt x="65575" y="2413465"/>
                  <a:pt x="64348" y="2408995"/>
                </a:cubicBezTo>
                <a:cubicBezTo>
                  <a:pt x="100333" y="2407546"/>
                  <a:pt x="71752" y="2329020"/>
                  <a:pt x="101725" y="2335735"/>
                </a:cubicBezTo>
                <a:cubicBezTo>
                  <a:pt x="120512" y="2299003"/>
                  <a:pt x="138791" y="2291744"/>
                  <a:pt x="147278" y="2260088"/>
                </a:cubicBezTo>
                <a:cubicBezTo>
                  <a:pt x="152668" y="2224200"/>
                  <a:pt x="143589" y="2220953"/>
                  <a:pt x="152643" y="2193455"/>
                </a:cubicBezTo>
                <a:cubicBezTo>
                  <a:pt x="152701" y="2159228"/>
                  <a:pt x="131577" y="2138038"/>
                  <a:pt x="161815" y="2107942"/>
                </a:cubicBezTo>
                <a:lnTo>
                  <a:pt x="168884" y="2024270"/>
                </a:lnTo>
                <a:lnTo>
                  <a:pt x="210800" y="1969445"/>
                </a:lnTo>
                <a:lnTo>
                  <a:pt x="215063" y="1961162"/>
                </a:lnTo>
                <a:lnTo>
                  <a:pt x="226767" y="1945112"/>
                </a:lnTo>
                <a:lnTo>
                  <a:pt x="225906" y="1942021"/>
                </a:lnTo>
                <a:lnTo>
                  <a:pt x="220555" y="1935584"/>
                </a:lnTo>
                <a:cubicBezTo>
                  <a:pt x="220179" y="1930292"/>
                  <a:pt x="223282" y="1914884"/>
                  <a:pt x="223648" y="1910265"/>
                </a:cubicBezTo>
                <a:cubicBezTo>
                  <a:pt x="221934" y="1909994"/>
                  <a:pt x="221895" y="1909162"/>
                  <a:pt x="222758" y="1907867"/>
                </a:cubicBezTo>
                <a:lnTo>
                  <a:pt x="229387" y="1899379"/>
                </a:lnTo>
                <a:lnTo>
                  <a:pt x="231548" y="1895114"/>
                </a:lnTo>
                <a:lnTo>
                  <a:pt x="216553" y="1892417"/>
                </a:lnTo>
                <a:cubicBezTo>
                  <a:pt x="209075" y="1884999"/>
                  <a:pt x="222114" y="1866643"/>
                  <a:pt x="209739" y="1861483"/>
                </a:cubicBezTo>
                <a:cubicBezTo>
                  <a:pt x="214584" y="1853278"/>
                  <a:pt x="219066" y="1844665"/>
                  <a:pt x="222950" y="1835810"/>
                </a:cubicBezTo>
                <a:lnTo>
                  <a:pt x="224812" y="1830569"/>
                </a:lnTo>
                <a:lnTo>
                  <a:pt x="224522" y="1830429"/>
                </a:lnTo>
                <a:cubicBezTo>
                  <a:pt x="224224" y="1829219"/>
                  <a:pt x="224571" y="1827468"/>
                  <a:pt x="225830" y="1824832"/>
                </a:cubicBezTo>
                <a:lnTo>
                  <a:pt x="228207" y="1821003"/>
                </a:lnTo>
                <a:lnTo>
                  <a:pt x="230878" y="1807109"/>
                </a:lnTo>
                <a:lnTo>
                  <a:pt x="227355" y="1805316"/>
                </a:lnTo>
                <a:lnTo>
                  <a:pt x="228132" y="1804434"/>
                </a:lnTo>
                <a:cubicBezTo>
                  <a:pt x="237533" y="1798221"/>
                  <a:pt x="248274" y="1797417"/>
                  <a:pt x="223762" y="1784314"/>
                </a:cubicBezTo>
                <a:cubicBezTo>
                  <a:pt x="240655" y="1769422"/>
                  <a:pt x="224912" y="1763793"/>
                  <a:pt x="226521" y="1740358"/>
                </a:cubicBezTo>
                <a:cubicBezTo>
                  <a:pt x="240385" y="1732435"/>
                  <a:pt x="239102" y="1724301"/>
                  <a:pt x="233164" y="1715685"/>
                </a:cubicBezTo>
                <a:cubicBezTo>
                  <a:pt x="245499" y="1694404"/>
                  <a:pt x="240415" y="1672675"/>
                  <a:pt x="245819" y="1647555"/>
                </a:cubicBezTo>
                <a:cubicBezTo>
                  <a:pt x="268668" y="1622803"/>
                  <a:pt x="248434" y="1605585"/>
                  <a:pt x="254317" y="1578752"/>
                </a:cubicBezTo>
                <a:lnTo>
                  <a:pt x="249918" y="1546022"/>
                </a:lnTo>
                <a:cubicBezTo>
                  <a:pt x="251996" y="1543635"/>
                  <a:pt x="248777" y="1521210"/>
                  <a:pt x="248927" y="1519929"/>
                </a:cubicBezTo>
                <a:lnTo>
                  <a:pt x="248704" y="1519731"/>
                </a:lnTo>
                <a:lnTo>
                  <a:pt x="252245" y="1514846"/>
                </a:lnTo>
                <a:cubicBezTo>
                  <a:pt x="255314" y="1501295"/>
                  <a:pt x="252199" y="1477394"/>
                  <a:pt x="254681" y="1463304"/>
                </a:cubicBezTo>
                <a:cubicBezTo>
                  <a:pt x="257024" y="1459891"/>
                  <a:pt x="268983" y="1432466"/>
                  <a:pt x="267138" y="1430305"/>
                </a:cubicBezTo>
                <a:lnTo>
                  <a:pt x="266110" y="1429568"/>
                </a:lnTo>
                <a:lnTo>
                  <a:pt x="286784" y="1404045"/>
                </a:lnTo>
                <a:lnTo>
                  <a:pt x="294521" y="1360879"/>
                </a:lnTo>
                <a:lnTo>
                  <a:pt x="324750" y="1301993"/>
                </a:lnTo>
                <a:lnTo>
                  <a:pt x="328780" y="1210776"/>
                </a:lnTo>
                <a:cubicBezTo>
                  <a:pt x="344171" y="1197232"/>
                  <a:pt x="343390" y="1192124"/>
                  <a:pt x="346123" y="1157176"/>
                </a:cubicBezTo>
                <a:cubicBezTo>
                  <a:pt x="359383" y="1110140"/>
                  <a:pt x="355619" y="1111028"/>
                  <a:pt x="349331" y="1063288"/>
                </a:cubicBezTo>
                <a:cubicBezTo>
                  <a:pt x="364194" y="1005331"/>
                  <a:pt x="362778" y="969963"/>
                  <a:pt x="431245" y="889417"/>
                </a:cubicBezTo>
                <a:lnTo>
                  <a:pt x="459477" y="816346"/>
                </a:lnTo>
                <a:cubicBezTo>
                  <a:pt x="465006" y="808083"/>
                  <a:pt x="496978" y="764380"/>
                  <a:pt x="489268" y="752692"/>
                </a:cubicBezTo>
                <a:lnTo>
                  <a:pt x="505368" y="724368"/>
                </a:lnTo>
                <a:lnTo>
                  <a:pt x="511178" y="722494"/>
                </a:lnTo>
                <a:lnTo>
                  <a:pt x="514451" y="717531"/>
                </a:lnTo>
                <a:cubicBezTo>
                  <a:pt x="514171" y="710761"/>
                  <a:pt x="513893" y="703992"/>
                  <a:pt x="513612" y="697222"/>
                </a:cubicBezTo>
                <a:cubicBezTo>
                  <a:pt x="513272" y="693376"/>
                  <a:pt x="513720" y="690905"/>
                  <a:pt x="514772" y="689289"/>
                </a:cubicBezTo>
                <a:lnTo>
                  <a:pt x="515249" y="689151"/>
                </a:lnTo>
                <a:cubicBezTo>
                  <a:pt x="515320" y="686637"/>
                  <a:pt x="515389" y="684122"/>
                  <a:pt x="515461" y="681608"/>
                </a:cubicBezTo>
                <a:cubicBezTo>
                  <a:pt x="522970" y="666964"/>
                  <a:pt x="551123" y="617831"/>
                  <a:pt x="560298" y="601285"/>
                </a:cubicBezTo>
                <a:cubicBezTo>
                  <a:pt x="558549" y="585107"/>
                  <a:pt x="540289" y="573171"/>
                  <a:pt x="570504" y="582332"/>
                </a:cubicBezTo>
                <a:cubicBezTo>
                  <a:pt x="570816" y="577121"/>
                  <a:pt x="573898" y="574271"/>
                  <a:pt x="578347" y="572511"/>
                </a:cubicBezTo>
                <a:lnTo>
                  <a:pt x="580375" y="572092"/>
                </a:lnTo>
                <a:lnTo>
                  <a:pt x="575722" y="536015"/>
                </a:lnTo>
                <a:lnTo>
                  <a:pt x="578705" y="531675"/>
                </a:lnTo>
                <a:lnTo>
                  <a:pt x="564084" y="491380"/>
                </a:lnTo>
                <a:cubicBezTo>
                  <a:pt x="560969" y="487340"/>
                  <a:pt x="560134" y="482008"/>
                  <a:pt x="564457" y="473782"/>
                </a:cubicBezTo>
                <a:lnTo>
                  <a:pt x="566413" y="472000"/>
                </a:lnTo>
                <a:lnTo>
                  <a:pt x="584600" y="354566"/>
                </a:lnTo>
                <a:cubicBezTo>
                  <a:pt x="586100" y="325288"/>
                  <a:pt x="584583" y="317533"/>
                  <a:pt x="588077" y="265704"/>
                </a:cubicBezTo>
                <a:cubicBezTo>
                  <a:pt x="588008" y="205530"/>
                  <a:pt x="578491" y="226511"/>
                  <a:pt x="580576" y="187093"/>
                </a:cubicBezTo>
                <a:cubicBezTo>
                  <a:pt x="579265" y="162458"/>
                  <a:pt x="569240" y="117589"/>
                  <a:pt x="587928" y="130336"/>
                </a:cubicBezTo>
                <a:cubicBezTo>
                  <a:pt x="552635" y="69804"/>
                  <a:pt x="604651" y="82036"/>
                  <a:pt x="593881" y="17287"/>
                </a:cubicBezTo>
                <a:cubicBezTo>
                  <a:pt x="600399" y="13784"/>
                  <a:pt x="605413" y="8440"/>
                  <a:pt x="609224" y="1705"/>
                </a:cubicBezTo>
                <a:close/>
              </a:path>
            </a:pathLst>
          </a:custGeom>
        </p:spPr>
      </p:pic>
      <p:pic>
        <p:nvPicPr>
          <p:cNvPr id="11" name="Picture 10" descr="A body of water with blue sky and clouds&#10;&#10;Description automatically generated with low confidence">
            <a:extLst>
              <a:ext uri="{FF2B5EF4-FFF2-40B4-BE49-F238E27FC236}">
                <a16:creationId xmlns:a16="http://schemas.microsoft.com/office/drawing/2014/main" id="{C35D6B99-19C3-C92A-1669-4EA555329CAA}"/>
              </a:ext>
            </a:extLst>
          </p:cNvPr>
          <p:cNvPicPr>
            <a:picLocks noChangeAspect="1"/>
          </p:cNvPicPr>
          <p:nvPr/>
        </p:nvPicPr>
        <p:blipFill>
          <a:blip r:embed="rId4">
            <a:alphaModFix amt="30000"/>
          </a:blip>
          <a:stretch>
            <a:fillRect/>
          </a:stretch>
        </p:blipFill>
        <p:spPr>
          <a:xfrm>
            <a:off x="15028" y="-2"/>
            <a:ext cx="12161943" cy="6857820"/>
          </a:xfrm>
          <a:prstGeom prst="rect">
            <a:avLst/>
          </a:prstGeom>
        </p:spPr>
      </p:pic>
    </p:spTree>
    <p:extLst>
      <p:ext uri="{BB962C8B-B14F-4D97-AF65-F5344CB8AC3E}">
        <p14:creationId xmlns:p14="http://schemas.microsoft.com/office/powerpoint/2010/main" val="2899454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F0CE3-4DD4-C148-8B2C-747DE00A4179}"/>
              </a:ext>
            </a:extLst>
          </p:cNvPr>
          <p:cNvSpPr>
            <a:spLocks noGrp="1"/>
          </p:cNvSpPr>
          <p:nvPr>
            <p:ph type="title"/>
          </p:nvPr>
        </p:nvSpPr>
        <p:spPr>
          <a:xfrm>
            <a:off x="838200" y="0"/>
            <a:ext cx="10515600" cy="1325563"/>
          </a:xfrm>
        </p:spPr>
        <p:txBody>
          <a:bodyPr/>
          <a:lstStyle/>
          <a:p>
            <a:pPr algn="ctr"/>
            <a:r>
              <a:rPr lang="en-US" dirty="0"/>
              <a:t>Project Objectives</a:t>
            </a:r>
          </a:p>
        </p:txBody>
      </p:sp>
      <p:sp>
        <p:nvSpPr>
          <p:cNvPr id="3" name="Content Placeholder 2">
            <a:extLst>
              <a:ext uri="{FF2B5EF4-FFF2-40B4-BE49-F238E27FC236}">
                <a16:creationId xmlns:a16="http://schemas.microsoft.com/office/drawing/2014/main" id="{EAAB787B-6AD9-467F-30C3-1225E0D54A69}"/>
              </a:ext>
            </a:extLst>
          </p:cNvPr>
          <p:cNvSpPr>
            <a:spLocks noGrp="1"/>
          </p:cNvSpPr>
          <p:nvPr>
            <p:ph idx="1"/>
          </p:nvPr>
        </p:nvSpPr>
        <p:spPr>
          <a:xfrm>
            <a:off x="0" y="1325563"/>
            <a:ext cx="5737412" cy="5532437"/>
          </a:xfrm>
        </p:spPr>
        <p:txBody>
          <a:bodyPr>
            <a:normAutofit/>
          </a:bodyPr>
          <a:lstStyle/>
          <a:p>
            <a:pPr marL="0" indent="0">
              <a:buNone/>
            </a:pPr>
            <a:r>
              <a:rPr lang="en-US" dirty="0"/>
              <a:t>  		Smart Goals</a:t>
            </a:r>
          </a:p>
          <a:p>
            <a:pPr marL="0" indent="0">
              <a:buNone/>
            </a:pPr>
            <a:endParaRPr lang="en-US" dirty="0"/>
          </a:p>
          <a:p>
            <a:pPr marL="971550" lvl="1" indent="-514350">
              <a:buFont typeface="+mj-lt"/>
              <a:buAutoNum type="arabicPeriod"/>
            </a:pPr>
            <a:r>
              <a:rPr lang="en-US" sz="2000" dirty="0"/>
              <a:t>Develop portable units of software to build, run, and interpret results from computationally inexpensive </a:t>
            </a:r>
            <a:r>
              <a:rPr lang="en-US" sz="2000" dirty="0" err="1"/>
              <a:t>MITgcm</a:t>
            </a:r>
            <a:r>
              <a:rPr lang="en-US" sz="2000" dirty="0"/>
              <a:t> problems </a:t>
            </a:r>
          </a:p>
          <a:p>
            <a:pPr marL="457200" lvl="1" indent="0">
              <a:buNone/>
            </a:pPr>
            <a:endParaRPr lang="en-US" sz="2000" dirty="0"/>
          </a:p>
          <a:p>
            <a:pPr marL="914400" lvl="1" indent="-457200">
              <a:buAutoNum type="arabicPeriod" startAt="2"/>
            </a:pPr>
            <a:r>
              <a:rPr lang="en-US" sz="2000" dirty="0"/>
              <a:t>Add support for these products on the most frequently used host machines  according to </a:t>
            </a:r>
            <a:r>
              <a:rPr lang="en-US" sz="2000" dirty="0" err="1"/>
              <a:t>MITgcm</a:t>
            </a:r>
            <a:r>
              <a:rPr lang="en-US" sz="2000" dirty="0"/>
              <a:t> and ECCO end users</a:t>
            </a:r>
          </a:p>
          <a:p>
            <a:pPr marL="457200" lvl="1" indent="0">
              <a:buNone/>
            </a:pPr>
            <a:endParaRPr lang="en-US" sz="2000" dirty="0"/>
          </a:p>
          <a:p>
            <a:pPr marL="457200" lvl="1" indent="0">
              <a:buNone/>
            </a:pPr>
            <a:r>
              <a:rPr lang="en-US" sz="2000" dirty="0"/>
              <a:t>3.    Document detailed working software 	product designs in code repository and 	present results to </a:t>
            </a:r>
            <a:r>
              <a:rPr lang="en-US" sz="2000" dirty="0" err="1"/>
              <a:t>MITgcm</a:t>
            </a:r>
            <a:r>
              <a:rPr lang="en-US" sz="2000" dirty="0"/>
              <a:t> and ECCO senior 	researchers</a:t>
            </a:r>
          </a:p>
          <a:p>
            <a:pPr marL="914400" lvl="1" indent="-457200">
              <a:buAutoNum type="arabicPeriod" startAt="2"/>
            </a:pPr>
            <a:endParaRPr lang="en-US" dirty="0"/>
          </a:p>
        </p:txBody>
      </p:sp>
      <p:pic>
        <p:nvPicPr>
          <p:cNvPr id="5" name="Picture 4" descr="Graphical user interface&#10;&#10;Description automatically generated">
            <a:extLst>
              <a:ext uri="{FF2B5EF4-FFF2-40B4-BE49-F238E27FC236}">
                <a16:creationId xmlns:a16="http://schemas.microsoft.com/office/drawing/2014/main" id="{B9B7D72C-68A9-CA1D-EB7B-E82C9EB06780}"/>
              </a:ext>
            </a:extLst>
          </p:cNvPr>
          <p:cNvPicPr>
            <a:picLocks noChangeAspect="1"/>
          </p:cNvPicPr>
          <p:nvPr/>
        </p:nvPicPr>
        <p:blipFill>
          <a:blip r:embed="rId3"/>
          <a:stretch>
            <a:fillRect/>
          </a:stretch>
        </p:blipFill>
        <p:spPr>
          <a:xfrm>
            <a:off x="5737412" y="1325562"/>
            <a:ext cx="6406952" cy="5532438"/>
          </a:xfrm>
          <a:prstGeom prst="rect">
            <a:avLst/>
          </a:prstGeom>
        </p:spPr>
      </p:pic>
      <p:pic>
        <p:nvPicPr>
          <p:cNvPr id="7" name="Picture 6" descr="A body of water with blue sky and clouds&#10;&#10;Description automatically generated with low confidence">
            <a:extLst>
              <a:ext uri="{FF2B5EF4-FFF2-40B4-BE49-F238E27FC236}">
                <a16:creationId xmlns:a16="http://schemas.microsoft.com/office/drawing/2014/main" id="{54469085-527A-90FC-B283-1875864C83D5}"/>
              </a:ext>
            </a:extLst>
          </p:cNvPr>
          <p:cNvPicPr>
            <a:picLocks noChangeAspect="1"/>
          </p:cNvPicPr>
          <p:nvPr/>
        </p:nvPicPr>
        <p:blipFill>
          <a:blip r:embed="rId4">
            <a:alphaModFix amt="20000"/>
          </a:blip>
          <a:stretch>
            <a:fillRect/>
          </a:stretch>
        </p:blipFill>
        <p:spPr>
          <a:xfrm>
            <a:off x="-1" y="0"/>
            <a:ext cx="12144365" cy="6859597"/>
          </a:xfrm>
          <a:prstGeom prst="rect">
            <a:avLst/>
          </a:prstGeom>
        </p:spPr>
      </p:pic>
    </p:spTree>
    <p:extLst>
      <p:ext uri="{BB962C8B-B14F-4D97-AF65-F5344CB8AC3E}">
        <p14:creationId xmlns:p14="http://schemas.microsoft.com/office/powerpoint/2010/main" val="1910582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C710C4-612F-5A58-BF92-9F7E53760875}"/>
              </a:ext>
            </a:extLst>
          </p:cNvPr>
          <p:cNvSpPr>
            <a:spLocks noGrp="1"/>
          </p:cNvSpPr>
          <p:nvPr>
            <p:ph type="title"/>
          </p:nvPr>
        </p:nvSpPr>
        <p:spPr>
          <a:xfrm>
            <a:off x="572493" y="238539"/>
            <a:ext cx="11018520" cy="1434415"/>
          </a:xfrm>
        </p:spPr>
        <p:txBody>
          <a:bodyPr anchor="b">
            <a:normAutofit/>
          </a:bodyPr>
          <a:lstStyle/>
          <a:p>
            <a:r>
              <a:rPr lang="en-US" sz="5400" dirty="0"/>
              <a:t>Project Objectives</a:t>
            </a:r>
          </a:p>
        </p:txBody>
      </p:sp>
      <p:sp>
        <p:nvSpPr>
          <p:cNvPr id="20"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27D723BA-2F05-B9C9-7484-9D8F1A428A4B}"/>
              </a:ext>
            </a:extLst>
          </p:cNvPr>
          <p:cNvSpPr>
            <a:spLocks noGrp="1"/>
          </p:cNvSpPr>
          <p:nvPr>
            <p:ph idx="1"/>
          </p:nvPr>
        </p:nvSpPr>
        <p:spPr>
          <a:xfrm>
            <a:off x="0" y="2090211"/>
            <a:ext cx="7103428" cy="4749500"/>
          </a:xfrm>
        </p:spPr>
        <p:txBody>
          <a:bodyPr anchor="t">
            <a:normAutofit/>
          </a:bodyPr>
          <a:lstStyle/>
          <a:p>
            <a:pPr marL="0" indent="0">
              <a:buNone/>
            </a:pPr>
            <a:r>
              <a:rPr lang="en-US" sz="1700" dirty="0"/>
              <a:t>  </a:t>
            </a:r>
            <a:r>
              <a:rPr lang="en-US" sz="2000" dirty="0"/>
              <a:t>			Stretch Goals</a:t>
            </a:r>
          </a:p>
          <a:p>
            <a:pPr marL="0" indent="0">
              <a:buNone/>
            </a:pPr>
            <a:endParaRPr lang="en-US" sz="2000" dirty="0"/>
          </a:p>
          <a:p>
            <a:pPr marL="914400" lvl="1" indent="-457200">
              <a:buAutoNum type="arabicPeriod"/>
            </a:pPr>
            <a:r>
              <a:rPr lang="en-US" sz="2000" dirty="0"/>
              <a:t>Implement a GUI for end users to input </a:t>
            </a:r>
            <a:r>
              <a:rPr lang="en-US" sz="2000" dirty="0" err="1"/>
              <a:t>MITgcm</a:t>
            </a:r>
            <a:r>
              <a:rPr lang="en-US" sz="2000" dirty="0"/>
              <a:t>   model problem specifications in addition to desired ECCO data visualization tasks</a:t>
            </a:r>
          </a:p>
          <a:p>
            <a:pPr marL="457200" lvl="1" indent="0">
              <a:buNone/>
            </a:pPr>
            <a:endParaRPr lang="en-US" sz="2000" dirty="0"/>
          </a:p>
          <a:p>
            <a:pPr marL="914400" lvl="1" indent="-457200">
              <a:buAutoNum type="arabicPeriod" startAt="2"/>
            </a:pPr>
            <a:r>
              <a:rPr lang="en-US" sz="2000" dirty="0"/>
              <a:t>Scale up support for </a:t>
            </a:r>
            <a:r>
              <a:rPr lang="en-US" sz="2000" dirty="0" err="1"/>
              <a:t>MITgcm</a:t>
            </a:r>
            <a:r>
              <a:rPr lang="en-US" sz="2000" dirty="0"/>
              <a:t> model problems to facilitate more computationally expensive configurations</a:t>
            </a:r>
          </a:p>
          <a:p>
            <a:pPr marL="457200" lvl="1" indent="0">
              <a:buNone/>
            </a:pPr>
            <a:endParaRPr lang="en-US" sz="2000" dirty="0"/>
          </a:p>
          <a:p>
            <a:pPr marL="914400" lvl="1" indent="-457200">
              <a:buAutoNum type="arabicPeriod" startAt="3"/>
            </a:pPr>
            <a:r>
              <a:rPr lang="en-US" sz="2000" dirty="0"/>
              <a:t>Introduce features for ASTE regional domain model problem analysis</a:t>
            </a:r>
          </a:p>
          <a:p>
            <a:pPr marL="457200" lvl="1" indent="0">
              <a:buNone/>
            </a:pPr>
            <a:endParaRPr lang="en-US" sz="2000" dirty="0"/>
          </a:p>
          <a:p>
            <a:pPr marL="457200" lvl="1" indent="0">
              <a:buNone/>
            </a:pPr>
            <a:r>
              <a:rPr lang="en-US" sz="2000" dirty="0"/>
              <a:t>4.  	Configure support for products on multiple Linux 	distributions </a:t>
            </a:r>
          </a:p>
        </p:txBody>
      </p:sp>
      <p:pic>
        <p:nvPicPr>
          <p:cNvPr id="8" name="Picture 7" descr="A body of water with blue sky and clouds&#10;&#10;Description automatically generated with low confidence">
            <a:extLst>
              <a:ext uri="{FF2B5EF4-FFF2-40B4-BE49-F238E27FC236}">
                <a16:creationId xmlns:a16="http://schemas.microsoft.com/office/drawing/2014/main" id="{7B429BDF-C3D1-1D69-AB1F-E8128F11F938}"/>
              </a:ext>
            </a:extLst>
          </p:cNvPr>
          <p:cNvPicPr>
            <a:picLocks noChangeAspect="1"/>
          </p:cNvPicPr>
          <p:nvPr/>
        </p:nvPicPr>
        <p:blipFill>
          <a:blip r:embed="rId3">
            <a:alphaModFix amt="20000"/>
          </a:blip>
          <a:stretch>
            <a:fillRect/>
          </a:stretch>
        </p:blipFill>
        <p:spPr>
          <a:xfrm>
            <a:off x="-1" y="0"/>
            <a:ext cx="12192001" cy="6886503"/>
          </a:xfrm>
          <a:prstGeom prst="rect">
            <a:avLst/>
          </a:prstGeom>
        </p:spPr>
      </p:pic>
      <p:pic>
        <p:nvPicPr>
          <p:cNvPr id="10" name="Picture 9" descr="A potato with a flag on it&#10;&#10;Description automatically generated with low confidence">
            <a:extLst>
              <a:ext uri="{FF2B5EF4-FFF2-40B4-BE49-F238E27FC236}">
                <a16:creationId xmlns:a16="http://schemas.microsoft.com/office/drawing/2014/main" id="{D1BC462C-A10A-2449-1F8D-97F2E681C7F3}"/>
              </a:ext>
            </a:extLst>
          </p:cNvPr>
          <p:cNvPicPr>
            <a:picLocks noChangeAspect="1"/>
          </p:cNvPicPr>
          <p:nvPr/>
        </p:nvPicPr>
        <p:blipFill>
          <a:blip r:embed="rId4"/>
          <a:stretch>
            <a:fillRect/>
          </a:stretch>
        </p:blipFill>
        <p:spPr>
          <a:xfrm>
            <a:off x="7894235" y="1744998"/>
            <a:ext cx="4294717" cy="5094713"/>
          </a:xfrm>
          <a:prstGeom prst="rect">
            <a:avLst/>
          </a:prstGeom>
        </p:spPr>
      </p:pic>
    </p:spTree>
    <p:extLst>
      <p:ext uri="{BB962C8B-B14F-4D97-AF65-F5344CB8AC3E}">
        <p14:creationId xmlns:p14="http://schemas.microsoft.com/office/powerpoint/2010/main" val="1978904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body of water with blue sky and clouds&#10;&#10;Description automatically generated with low confidence">
            <a:extLst>
              <a:ext uri="{FF2B5EF4-FFF2-40B4-BE49-F238E27FC236}">
                <a16:creationId xmlns:a16="http://schemas.microsoft.com/office/drawing/2014/main" id="{9DFA1D22-C246-5CEC-83E9-AAD5F22E552C}"/>
              </a:ext>
            </a:extLst>
          </p:cNvPr>
          <p:cNvPicPr>
            <a:picLocks noChangeAspect="1"/>
          </p:cNvPicPr>
          <p:nvPr/>
        </p:nvPicPr>
        <p:blipFill>
          <a:blip r:embed="rId3">
            <a:alphaModFix amt="50000"/>
          </a:blip>
          <a:stretch>
            <a:fillRect/>
          </a:stretch>
        </p:blipFill>
        <p:spPr>
          <a:xfrm>
            <a:off x="0" y="-639063"/>
            <a:ext cx="12192000" cy="8136127"/>
          </a:xfrm>
          <a:prstGeom prst="rect">
            <a:avLst/>
          </a:prstGeom>
        </p:spPr>
      </p:pic>
      <p:pic>
        <p:nvPicPr>
          <p:cNvPr id="4" name="Content Placeholder 4" descr="Diagram&#10;&#10;Description automatically generated">
            <a:extLst>
              <a:ext uri="{FF2B5EF4-FFF2-40B4-BE49-F238E27FC236}">
                <a16:creationId xmlns:a16="http://schemas.microsoft.com/office/drawing/2014/main" id="{3188BFB0-76A7-9532-9B6E-3445CD0505AA}"/>
              </a:ext>
            </a:extLst>
          </p:cNvPr>
          <p:cNvPicPr>
            <a:picLocks noGrp="1" noChangeAspect="1"/>
          </p:cNvPicPr>
          <p:nvPr>
            <p:ph idx="1"/>
          </p:nvPr>
        </p:nvPicPr>
        <p:blipFill>
          <a:blip r:embed="rId4">
            <a:alphaModFix/>
          </a:blip>
          <a:stretch>
            <a:fillRect/>
          </a:stretch>
        </p:blipFill>
        <p:spPr>
          <a:xfrm>
            <a:off x="1524000" y="0"/>
            <a:ext cx="9143999" cy="6858000"/>
          </a:xfrm>
          <a:prstGeom prst="rect">
            <a:avLst/>
          </a:prstGeom>
          <a:effectLst>
            <a:outerShdw dist="50800" dir="5400000" algn="ctr" rotWithShape="0">
              <a:srgbClr val="000000">
                <a:alpha val="43137"/>
              </a:srgbClr>
            </a:outerShdw>
          </a:effectLst>
        </p:spPr>
      </p:pic>
    </p:spTree>
    <p:extLst>
      <p:ext uri="{BB962C8B-B14F-4D97-AF65-F5344CB8AC3E}">
        <p14:creationId xmlns:p14="http://schemas.microsoft.com/office/powerpoint/2010/main" val="3922246694"/>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33656" pathEditMode="relative" ptsTypes="AA">
                                      <p:cBhvr>
                                        <p:cTn id="6" dur="30000" fill="hold"/>
                                        <p:tgtEl>
                                          <p:spTgt spid="6"/>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6"/>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33656 L 0.24922 0.38839" pathEditMode="relative" ptsTypes="AA">
                                      <p:cBhvr>
                                        <p:cTn id="11" dur="30000" fill="hold"/>
                                        <p:tgtEl>
                                          <p:spTgt spid="6"/>
                                        </p:tgtEl>
                                        <p:attrNameLst>
                                          <p:attrName>ppt_x</p:attrName>
                                          <p:attrName>ppt_y</p:attrName>
                                        </p:attrNameLst>
                                      </p:cBhvr>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38839 L -0.23513 0.38839" pathEditMode="relative" ptsTypes="AA">
                                      <p:cBhvr>
                                        <p:cTn id="14" dur="30000" fill="hold"/>
                                        <p:tgtEl>
                                          <p:spTgt spid="6"/>
                                        </p:tgtEl>
                                        <p:attrNameLst>
                                          <p:attrName>ppt_x</p:attrName>
                                          <p:attrName>ppt_y</p:attrName>
                                        </p:attrNameLst>
                                      </p:cBhvr>
                                    </p:animMotion>
                                  </p:childTnLst>
                                </p:cTn>
                              </p:par>
                            </p:childTnLst>
                          </p:cTn>
                        </p:par>
                        <p:par>
                          <p:cTn id="15" fill="hold">
                            <p:stCondLst>
                              <p:cond delay="100000"/>
                            </p:stCondLst>
                            <p:childTnLst>
                              <p:par>
                                <p:cTn id="16" presetID="0" presetClass="path" presetSubtype="0" accel="50000" decel="50000" fill="hold" nodeType="afterEffect">
                                  <p:stCondLst>
                                    <p:cond delay="5000"/>
                                  </p:stCondLst>
                                  <p:childTnLst>
                                    <p:animMotion origin="layout" path="M -0.23513 0.38839 L 0.24922 -0.38839" pathEditMode="relative" ptsTypes="AA">
                                      <p:cBhvr>
                                        <p:cTn id="17" dur="30000" fill="hold"/>
                                        <p:tgtEl>
                                          <p:spTgt spid="6"/>
                                        </p:tgtEl>
                                        <p:attrNameLst>
                                          <p:attrName>ppt_x</p:attrName>
                                          <p:attrName>ppt_y</p:attrName>
                                        </p:attrNameLst>
                                      </p:cBhvr>
                                    </p:animMotion>
                                  </p:childTnLst>
                                </p:cTn>
                              </p:par>
                            </p:childTnLst>
                          </p:cTn>
                        </p:par>
                        <p:par>
                          <p:cTn id="18" fill="hold">
                            <p:stCondLst>
                              <p:cond delay="135000"/>
                            </p:stCondLst>
                            <p:childTnLst>
                              <p:par>
                                <p:cTn id="19" presetID="0" presetClass="path" presetSubtype="0" accel="50000" decel="50000" fill="hold" nodeType="afterEffect">
                                  <p:stCondLst>
                                    <p:cond delay="5000"/>
                                  </p:stCondLst>
                                  <p:childTnLst>
                                    <p:animMotion origin="layout" path="M 0.24922 -0.38839 L -0.24922 -0.38839" pathEditMode="relative" ptsTypes="AA">
                                      <p:cBhvr>
                                        <p:cTn id="20" dur="30000" fill="hold"/>
                                        <p:tgtEl>
                                          <p:spTgt spid="6"/>
                                        </p:tgtEl>
                                        <p:attrNameLst>
                                          <p:attrName>ppt_x</p:attrName>
                                          <p:attrName>ppt_y</p:attrName>
                                        </p:attrNameLst>
                                      </p:cBhvr>
                                    </p:animMotion>
                                  </p:childTnLst>
                                </p:cTn>
                              </p:par>
                            </p:childTnLst>
                          </p:cTn>
                        </p:par>
                        <p:par>
                          <p:cTn id="21" fill="hold">
                            <p:stCondLst>
                              <p:cond delay="170000"/>
                            </p:stCondLst>
                            <p:childTnLst>
                              <p:par>
                                <p:cTn id="22" presetID="0" presetClass="path" presetSubtype="0" accel="50000" decel="50000" fill="hold" nodeType="afterEffect">
                                  <p:stCondLst>
                                    <p:cond delay="5000"/>
                                  </p:stCondLst>
                                  <p:childTnLst>
                                    <p:animMotion origin="layout" path="M -0.24922 -0.38839 L 0 0" pathEditMode="relative" ptsTypes="AA">
                                      <p:cBhvr>
                                        <p:cTn id="23" dur="30000" fill="hold"/>
                                        <p:tgtEl>
                                          <p:spTgt spid="6"/>
                                        </p:tgtEl>
                                        <p:attrNameLst>
                                          <p:attrName>ppt_x</p:attrName>
                                          <p:attrName>ppt_y</p:attrName>
                                        </p:attrNameLst>
                                      </p:cBhvr>
                                    </p:animMotion>
                                  </p:childTnLst>
                                </p:cTn>
                              </p:par>
                              <p:par>
                                <p:cTn id="24" presetID="6" presetClass="emph" presetSubtype="0" accel="50000" decel="50000" fill="hold" nodeType="withEffect">
                                  <p:stCondLst>
                                    <p:cond delay="5000"/>
                                  </p:stCondLst>
                                  <p:childTnLst>
                                    <p:animScale>
                                      <p:cBhvr>
                                        <p:cTn id="25" dur="30000" fill="hold"/>
                                        <p:tgtEl>
                                          <p:spTgt spid="6"/>
                                        </p:tgtEl>
                                      </p:cBhvr>
                                      <p:by x="150000" y="150000"/>
                                      <p:to x="100000" y="100000"/>
                                    </p:animScale>
                                  </p:childTnLst>
                                </p:cTn>
                              </p:par>
                            </p:childTnLst>
                          </p:cTn>
                        </p:par>
                        <p:par>
                          <p:cTn id="26" fill="hold">
                            <p:stCondLst>
                              <p:cond delay="205000"/>
                            </p:stCondLst>
                            <p:childTnLst>
                              <p:par>
                                <p:cTn id="27" presetID="0" presetClass="path" presetSubtype="0" accel="50000" decel="50000" fill="hold" nodeType="afterEffect">
                                  <p:stCondLst>
                                    <p:cond delay="0"/>
                                  </p:stCondLst>
                                  <p:childTnLst>
                                    <p:animMotion origin="layout" path="M 0 0 L 0 0" pathEditMode="relative" ptsTypes="AA">
                                      <p:cBhvr>
                                        <p:cTn id="28" dur="5000" fill="hold"/>
                                        <p:tgtEl>
                                          <p:spTgt spid="6"/>
                                        </p:tgtEl>
                                        <p:attrNameLst>
                                          <p:attrName>ppt_x</p:attrName>
                                          <p:attrName>ppt_y</p:attrName>
                                        </p:attrNameLst>
                                      </p:cBhvr>
                                    </p:animMotion>
                                  </p:childTnLst>
                                </p:cTn>
                              </p:par>
                            </p:childTnLst>
                          </p:cTn>
                        </p:par>
                      </p:childTnLst>
                    </p:cTn>
                  </p:par>
                </p:childTnLst>
              </p:cTn>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748D03-7FB0-516E-DCC3-DBFD7C2DF205}"/>
              </a:ext>
            </a:extLst>
          </p:cNvPr>
          <p:cNvSpPr>
            <a:spLocks noGrp="1"/>
          </p:cNvSpPr>
          <p:nvPr>
            <p:ph type="title"/>
          </p:nvPr>
        </p:nvSpPr>
        <p:spPr>
          <a:xfrm>
            <a:off x="838198" y="1"/>
            <a:ext cx="10515600" cy="733246"/>
          </a:xfrm>
        </p:spPr>
        <p:txBody>
          <a:bodyPr/>
          <a:lstStyle/>
          <a:p>
            <a:pPr algn="ctr"/>
            <a:r>
              <a:rPr lang="en-US" dirty="0"/>
              <a:t>Next Steps</a:t>
            </a:r>
          </a:p>
        </p:txBody>
      </p:sp>
      <p:pic>
        <p:nvPicPr>
          <p:cNvPr id="20" name="Content Placeholder 4" descr="A body of water with blue sky and clouds&#10;&#10;Description automatically generated with low confidence">
            <a:extLst>
              <a:ext uri="{FF2B5EF4-FFF2-40B4-BE49-F238E27FC236}">
                <a16:creationId xmlns:a16="http://schemas.microsoft.com/office/drawing/2014/main" id="{1758AB50-27A2-F679-EA0A-9A6B42A7786A}"/>
              </a:ext>
            </a:extLst>
          </p:cNvPr>
          <p:cNvPicPr>
            <a:picLocks noChangeAspect="1"/>
          </p:cNvPicPr>
          <p:nvPr/>
        </p:nvPicPr>
        <p:blipFill rotWithShape="1">
          <a:blip r:embed="rId3"/>
          <a:srcRect l="55000" t="55539"/>
          <a:stretch/>
        </p:blipFill>
        <p:spPr>
          <a:xfrm>
            <a:off x="0" y="0"/>
            <a:ext cx="12365152" cy="6858000"/>
          </a:xfrm>
          <a:prstGeom prst="rect">
            <a:avLst/>
          </a:prstGeom>
        </p:spPr>
      </p:pic>
      <p:sp>
        <p:nvSpPr>
          <p:cNvPr id="21" name="TextBox 20">
            <a:extLst>
              <a:ext uri="{FF2B5EF4-FFF2-40B4-BE49-F238E27FC236}">
                <a16:creationId xmlns:a16="http://schemas.microsoft.com/office/drawing/2014/main" id="{97194565-9712-60A5-602B-34E3E5171064}"/>
              </a:ext>
            </a:extLst>
          </p:cNvPr>
          <p:cNvSpPr txBox="1"/>
          <p:nvPr/>
        </p:nvSpPr>
        <p:spPr>
          <a:xfrm>
            <a:off x="1" y="1353902"/>
            <a:ext cx="12191999" cy="5262979"/>
          </a:xfrm>
          <a:prstGeom prst="rect">
            <a:avLst/>
          </a:prstGeom>
          <a:noFill/>
        </p:spPr>
        <p:txBody>
          <a:bodyPr wrap="square">
            <a:spAutoFit/>
          </a:bodyPr>
          <a:lstStyle/>
          <a:p>
            <a:pPr marL="457200" indent="-457200">
              <a:buFont typeface="Arial" panose="020B0604020202020204" pitchFamily="34" charset="0"/>
              <a:buChar char="•"/>
            </a:pPr>
            <a:r>
              <a:rPr lang="en-US" sz="2800" dirty="0">
                <a:solidFill>
                  <a:schemeClr val="bg1"/>
                </a:solidFill>
              </a:rPr>
              <a:t>Annotate and document user guides for setting up and using software tools applicable to project scope</a:t>
            </a:r>
          </a:p>
          <a:p>
            <a:endParaRPr lang="en-US" sz="2800" dirty="0">
              <a:solidFill>
                <a:schemeClr val="bg1"/>
              </a:solidFill>
            </a:endParaRPr>
          </a:p>
          <a:p>
            <a:endParaRPr lang="en-US" sz="2800" dirty="0">
              <a:solidFill>
                <a:schemeClr val="bg1"/>
              </a:solidFill>
            </a:endParaRPr>
          </a:p>
          <a:p>
            <a:pPr marL="457200" indent="-457200">
              <a:buFont typeface="Arial" panose="020B0604020202020204" pitchFamily="34" charset="0"/>
              <a:buChar char="•"/>
            </a:pPr>
            <a:r>
              <a:rPr lang="en-US" sz="2800" dirty="0">
                <a:solidFill>
                  <a:schemeClr val="bg1"/>
                </a:solidFill>
              </a:rPr>
              <a:t>Perform a literature review on the project’s subject area with a focus of identifying solutions using portable units of software to run climate models in a computing-architecture-independent fashion </a:t>
            </a:r>
          </a:p>
          <a:p>
            <a:endParaRPr lang="en-US" sz="2800" dirty="0">
              <a:solidFill>
                <a:schemeClr val="bg1"/>
              </a:solidFill>
            </a:endParaRPr>
          </a:p>
          <a:p>
            <a:endParaRPr lang="en-US" sz="2800" dirty="0">
              <a:solidFill>
                <a:schemeClr val="bg1"/>
              </a:solidFill>
            </a:endParaRPr>
          </a:p>
          <a:p>
            <a:pPr marL="457200" indent="-457200">
              <a:buFont typeface="Arial" panose="020B0604020202020204" pitchFamily="34" charset="0"/>
              <a:buChar char="•"/>
            </a:pPr>
            <a:r>
              <a:rPr lang="en-US" sz="2800" dirty="0">
                <a:solidFill>
                  <a:schemeClr val="bg1"/>
                </a:solidFill>
              </a:rPr>
              <a:t>Incorporate feedback from researchers, graduate students, and IT administrators within the </a:t>
            </a:r>
            <a:r>
              <a:rPr lang="en-US" sz="2800" dirty="0" err="1">
                <a:solidFill>
                  <a:schemeClr val="bg1"/>
                </a:solidFill>
              </a:rPr>
              <a:t>MITgcm</a:t>
            </a:r>
            <a:r>
              <a:rPr lang="en-US" sz="2800" dirty="0">
                <a:solidFill>
                  <a:schemeClr val="bg1"/>
                </a:solidFill>
              </a:rPr>
              <a:t>-ECCO community to document design requirements</a:t>
            </a:r>
          </a:p>
        </p:txBody>
      </p:sp>
      <p:sp>
        <p:nvSpPr>
          <p:cNvPr id="22" name="TextBox 21">
            <a:extLst>
              <a:ext uri="{FF2B5EF4-FFF2-40B4-BE49-F238E27FC236}">
                <a16:creationId xmlns:a16="http://schemas.microsoft.com/office/drawing/2014/main" id="{D393A796-A6DC-7BA0-42EB-E38FAD3D81B0}"/>
              </a:ext>
            </a:extLst>
          </p:cNvPr>
          <p:cNvSpPr txBox="1"/>
          <p:nvPr/>
        </p:nvSpPr>
        <p:spPr>
          <a:xfrm>
            <a:off x="4536138" y="57509"/>
            <a:ext cx="3119717" cy="769441"/>
          </a:xfrm>
          <a:prstGeom prst="rect">
            <a:avLst/>
          </a:prstGeom>
          <a:noFill/>
        </p:spPr>
        <p:txBody>
          <a:bodyPr wrap="square" rtlCol="0">
            <a:spAutoFit/>
          </a:bodyPr>
          <a:lstStyle/>
          <a:p>
            <a:pPr algn="ctr"/>
            <a:r>
              <a:rPr lang="en-US" sz="4400" dirty="0">
                <a:solidFill>
                  <a:schemeClr val="bg1"/>
                </a:solidFill>
              </a:rPr>
              <a:t>Next Steps</a:t>
            </a:r>
          </a:p>
        </p:txBody>
      </p:sp>
    </p:spTree>
    <p:extLst>
      <p:ext uri="{BB962C8B-B14F-4D97-AF65-F5344CB8AC3E}">
        <p14:creationId xmlns:p14="http://schemas.microsoft.com/office/powerpoint/2010/main" val="988854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6A68F-15F1-85B1-99FA-1E55C24D5120}"/>
              </a:ext>
            </a:extLst>
          </p:cNvPr>
          <p:cNvSpPr>
            <a:spLocks noGrp="1"/>
          </p:cNvSpPr>
          <p:nvPr>
            <p:ph type="title"/>
          </p:nvPr>
        </p:nvSpPr>
        <p:spPr/>
        <p:txBody>
          <a:bodyPr/>
          <a:lstStyle/>
          <a:p>
            <a:endParaRPr lang="en-US"/>
          </a:p>
        </p:txBody>
      </p:sp>
      <p:pic>
        <p:nvPicPr>
          <p:cNvPr id="5" name="Content Placeholder 4" descr="A body of water with blue sky and clouds&#10;&#10;Description automatically generated with low confidence">
            <a:extLst>
              <a:ext uri="{FF2B5EF4-FFF2-40B4-BE49-F238E27FC236}">
                <a16:creationId xmlns:a16="http://schemas.microsoft.com/office/drawing/2014/main" id="{47FB3BC2-9B81-1AE2-20B5-04E9A9133CAB}"/>
              </a:ext>
            </a:extLst>
          </p:cNvPr>
          <p:cNvPicPr>
            <a:picLocks noGrp="1" noChangeAspect="1"/>
          </p:cNvPicPr>
          <p:nvPr>
            <p:ph idx="1"/>
          </p:nvPr>
        </p:nvPicPr>
        <p:blipFill rotWithShape="1">
          <a:blip r:embed="rId3"/>
          <a:srcRect l="55000" t="55539"/>
          <a:stretch/>
        </p:blipFill>
        <p:spPr>
          <a:xfrm>
            <a:off x="-1" y="0"/>
            <a:ext cx="12365151" cy="6858000"/>
          </a:xfrm>
        </p:spPr>
      </p:pic>
      <p:sp>
        <p:nvSpPr>
          <p:cNvPr id="6" name="TextBox 5">
            <a:extLst>
              <a:ext uri="{FF2B5EF4-FFF2-40B4-BE49-F238E27FC236}">
                <a16:creationId xmlns:a16="http://schemas.microsoft.com/office/drawing/2014/main" id="{7EEBC945-BCD1-972E-F326-2AD0A0317191}"/>
              </a:ext>
            </a:extLst>
          </p:cNvPr>
          <p:cNvSpPr txBox="1"/>
          <p:nvPr/>
        </p:nvSpPr>
        <p:spPr>
          <a:xfrm>
            <a:off x="4213412" y="0"/>
            <a:ext cx="3747247" cy="769441"/>
          </a:xfrm>
          <a:prstGeom prst="rect">
            <a:avLst/>
          </a:prstGeom>
          <a:noFill/>
        </p:spPr>
        <p:txBody>
          <a:bodyPr wrap="square" rtlCol="0">
            <a:spAutoFit/>
          </a:bodyPr>
          <a:lstStyle/>
          <a:p>
            <a:pPr algn="ctr"/>
            <a:r>
              <a:rPr lang="en-US" sz="4400" dirty="0">
                <a:solidFill>
                  <a:schemeClr val="bg1"/>
                </a:solidFill>
              </a:rPr>
              <a:t>References</a:t>
            </a:r>
          </a:p>
        </p:txBody>
      </p:sp>
      <p:sp>
        <p:nvSpPr>
          <p:cNvPr id="8" name="TextBox 7">
            <a:extLst>
              <a:ext uri="{FF2B5EF4-FFF2-40B4-BE49-F238E27FC236}">
                <a16:creationId xmlns:a16="http://schemas.microsoft.com/office/drawing/2014/main" id="{5DD0ECD5-C2BC-F2CE-F521-5BC364B065CD}"/>
              </a:ext>
            </a:extLst>
          </p:cNvPr>
          <p:cNvSpPr txBox="1"/>
          <p:nvPr/>
        </p:nvSpPr>
        <p:spPr>
          <a:xfrm>
            <a:off x="0" y="1025912"/>
            <a:ext cx="12355551" cy="7017306"/>
          </a:xfrm>
          <a:prstGeom prst="rect">
            <a:avLst/>
          </a:prstGeom>
          <a:noFill/>
        </p:spPr>
        <p:txBody>
          <a:bodyPr wrap="square" rtlCol="0">
            <a:spAutoFit/>
          </a:bodyPr>
          <a:lstStyle/>
          <a:p>
            <a:pPr marL="342900" indent="-342900">
              <a:buFont typeface="+mj-lt"/>
              <a:buAutoNum type="arabicPeriod"/>
            </a:pPr>
            <a:r>
              <a:rPr lang="en-US" sz="2000" dirty="0">
                <a:solidFill>
                  <a:schemeClr val="bg1"/>
                </a:solidFill>
                <a:effectLst/>
              </a:rPr>
              <a:t>Helmenstine, Anne Marie. “Why Is the Ocean Blue? Here's How It Works.” </a:t>
            </a:r>
            <a:r>
              <a:rPr lang="en-US" sz="2000" i="1" dirty="0">
                <a:solidFill>
                  <a:schemeClr val="bg1"/>
                </a:solidFill>
                <a:effectLst/>
              </a:rPr>
              <a:t>ThoughtCo</a:t>
            </a:r>
            <a:r>
              <a:rPr lang="en-US" sz="2000" dirty="0">
                <a:solidFill>
                  <a:schemeClr val="bg1"/>
                </a:solidFill>
                <a:effectLst/>
              </a:rPr>
              <a:t>, ThoughtCo, 11 July 2022, https://</a:t>
            </a:r>
            <a:r>
              <a:rPr lang="en-US" sz="2000" dirty="0" err="1">
                <a:solidFill>
                  <a:schemeClr val="bg1"/>
                </a:solidFill>
                <a:effectLst/>
              </a:rPr>
              <a:t>www.thoughtco.com</a:t>
            </a:r>
            <a:r>
              <a:rPr lang="en-US" sz="2000" dirty="0">
                <a:solidFill>
                  <a:schemeClr val="bg1"/>
                </a:solidFill>
                <a:effectLst/>
              </a:rPr>
              <a:t>/why-is-the-ocean-blue-609420. </a:t>
            </a:r>
          </a:p>
          <a:p>
            <a:pPr marL="342900" indent="-342900">
              <a:buFont typeface="+mj-lt"/>
              <a:buAutoNum type="arabicPeriod"/>
            </a:pPr>
            <a:endParaRPr lang="en-US" sz="2000" dirty="0">
              <a:solidFill>
                <a:schemeClr val="bg1"/>
              </a:solidFill>
              <a:effectLst/>
            </a:endParaRPr>
          </a:p>
          <a:p>
            <a:pPr marL="342900" indent="-342900">
              <a:buFont typeface="+mj-lt"/>
              <a:buAutoNum type="arabicPeriod"/>
            </a:pPr>
            <a:r>
              <a:rPr lang="en-US" sz="2000" dirty="0">
                <a:solidFill>
                  <a:schemeClr val="bg1"/>
                </a:solidFill>
                <a:effectLst/>
              </a:rPr>
              <a:t>McCarty, Scott, and Joe </a:t>
            </a:r>
            <a:r>
              <a:rPr lang="en-US" sz="2000" dirty="0" err="1">
                <a:solidFill>
                  <a:schemeClr val="bg1"/>
                </a:solidFill>
                <a:effectLst/>
              </a:rPr>
              <a:t>Brockmeier</a:t>
            </a:r>
            <a:r>
              <a:rPr lang="en-US" sz="2000" dirty="0">
                <a:solidFill>
                  <a:schemeClr val="bg1"/>
                </a:solidFill>
                <a:effectLst/>
              </a:rPr>
              <a:t>. “A Practical Introduction to Docker Containers.” </a:t>
            </a:r>
            <a:r>
              <a:rPr lang="en-US" sz="2000" i="1" dirty="0">
                <a:solidFill>
                  <a:schemeClr val="bg1"/>
                </a:solidFill>
                <a:effectLst/>
              </a:rPr>
              <a:t>Red Hat Developer</a:t>
            </a:r>
            <a:r>
              <a:rPr lang="en-US" sz="2000" dirty="0">
                <a:solidFill>
                  <a:schemeClr val="bg1"/>
                </a:solidFill>
                <a:effectLst/>
              </a:rPr>
              <a:t>, Red Hat Developer Community, 7 Mar. 2023, </a:t>
            </a:r>
            <a:r>
              <a:rPr lang="en-US" sz="2000" dirty="0">
                <a:solidFill>
                  <a:schemeClr val="bg1"/>
                </a:solidFill>
                <a:effectLst/>
                <a:hlinkClick r:id="rId4">
                  <a:extLst>
                    <a:ext uri="{A12FA001-AC4F-418D-AE19-62706E023703}">
                      <ahyp:hlinkClr xmlns:ahyp="http://schemas.microsoft.com/office/drawing/2018/hyperlinkcolor" val="tx"/>
                    </a:ext>
                  </a:extLst>
                </a:hlinkClick>
              </a:rPr>
              <a:t>https://developers.redhat.com/blog/2014/05/15/practical-introduction-to-docker-containers</a:t>
            </a:r>
            <a:r>
              <a:rPr lang="en-US" sz="2000" dirty="0">
                <a:solidFill>
                  <a:schemeClr val="bg1"/>
                </a:solidFill>
                <a:effectLst/>
              </a:rPr>
              <a:t>.</a:t>
            </a:r>
          </a:p>
          <a:p>
            <a:pPr marL="342900" indent="-342900">
              <a:buFont typeface="+mj-lt"/>
              <a:buAutoNum type="arabicPeriod"/>
            </a:pPr>
            <a:endParaRPr lang="en-US" sz="2000" dirty="0">
              <a:solidFill>
                <a:schemeClr val="bg1"/>
              </a:solidFill>
              <a:effectLst/>
            </a:endParaRPr>
          </a:p>
          <a:p>
            <a:pPr marL="342900" indent="-342900">
              <a:buFont typeface="+mj-lt"/>
              <a:buAutoNum type="arabicPeriod"/>
            </a:pPr>
            <a:r>
              <a:rPr lang="en-US" sz="2000" dirty="0">
                <a:solidFill>
                  <a:schemeClr val="bg1"/>
                </a:solidFill>
                <a:effectLst/>
              </a:rPr>
              <a:t>Mathai, </a:t>
            </a:r>
            <a:r>
              <a:rPr lang="en-US" sz="2000" dirty="0" err="1">
                <a:solidFill>
                  <a:schemeClr val="bg1"/>
                </a:solidFill>
                <a:effectLst/>
              </a:rPr>
              <a:t>Claireice</a:t>
            </a:r>
            <a:r>
              <a:rPr lang="en-US" sz="2000" dirty="0">
                <a:solidFill>
                  <a:schemeClr val="bg1"/>
                </a:solidFill>
                <a:effectLst/>
              </a:rPr>
              <a:t>. “How to Dual Boot Windows 11 and Linux.” </a:t>
            </a:r>
            <a:r>
              <a:rPr lang="en-US" sz="2000" i="1" dirty="0" err="1">
                <a:solidFill>
                  <a:schemeClr val="bg1"/>
                </a:solidFill>
                <a:effectLst/>
              </a:rPr>
              <a:t>OnLogic</a:t>
            </a:r>
            <a:r>
              <a:rPr lang="en-US" sz="2000" i="1" dirty="0">
                <a:solidFill>
                  <a:schemeClr val="bg1"/>
                </a:solidFill>
                <a:effectLst/>
              </a:rPr>
              <a:t> Blog</a:t>
            </a:r>
            <a:r>
              <a:rPr lang="en-US" sz="2000" dirty="0">
                <a:solidFill>
                  <a:schemeClr val="bg1"/>
                </a:solidFill>
                <a:effectLst/>
              </a:rPr>
              <a:t>, </a:t>
            </a:r>
            <a:r>
              <a:rPr lang="en-US" sz="2000" dirty="0" err="1">
                <a:solidFill>
                  <a:schemeClr val="bg1"/>
                </a:solidFill>
                <a:effectLst/>
              </a:rPr>
              <a:t>OnLogic</a:t>
            </a:r>
            <a:r>
              <a:rPr lang="en-US" sz="2000" dirty="0">
                <a:solidFill>
                  <a:schemeClr val="bg1"/>
                </a:solidFill>
                <a:effectLst/>
              </a:rPr>
              <a:t>, 15 Feb. 2023, https://</a:t>
            </a:r>
            <a:r>
              <a:rPr lang="en-US" sz="2000" dirty="0" err="1">
                <a:solidFill>
                  <a:schemeClr val="bg1"/>
                </a:solidFill>
                <a:effectLst/>
              </a:rPr>
              <a:t>www.onlogic.com</a:t>
            </a:r>
            <a:r>
              <a:rPr lang="en-US" sz="2000" dirty="0">
                <a:solidFill>
                  <a:schemeClr val="bg1"/>
                </a:solidFill>
                <a:effectLst/>
              </a:rPr>
              <a:t>/company/io-hub/how-to-dual-boot-windows-11-and-linux/. </a:t>
            </a:r>
          </a:p>
          <a:p>
            <a:pPr marL="342900" indent="-342900">
              <a:buFont typeface="+mj-lt"/>
              <a:buAutoNum type="arabicPeriod"/>
            </a:pPr>
            <a:endParaRPr lang="en-US" sz="2000" dirty="0">
              <a:solidFill>
                <a:schemeClr val="bg1"/>
              </a:solidFill>
              <a:effectLst/>
            </a:endParaRPr>
          </a:p>
          <a:p>
            <a:pPr marL="342900" indent="-342900">
              <a:buFont typeface="+mj-lt"/>
              <a:buAutoNum type="arabicPeriod"/>
            </a:pPr>
            <a:r>
              <a:rPr lang="en-US" sz="2000" dirty="0">
                <a:solidFill>
                  <a:schemeClr val="bg1"/>
                </a:solidFill>
                <a:effectLst/>
              </a:rPr>
              <a:t> Dwyer, Susanne. “Are You Still on Target to Meet Your Goal?” </a:t>
            </a:r>
            <a:r>
              <a:rPr lang="en-US" sz="2000" i="1" dirty="0" err="1">
                <a:solidFill>
                  <a:schemeClr val="bg1"/>
                </a:solidFill>
                <a:effectLst/>
              </a:rPr>
              <a:t>RISMedia</a:t>
            </a:r>
            <a:r>
              <a:rPr lang="en-US" sz="2000" dirty="0">
                <a:solidFill>
                  <a:schemeClr val="bg1"/>
                </a:solidFill>
                <a:effectLst/>
              </a:rPr>
              <a:t>, </a:t>
            </a:r>
            <a:r>
              <a:rPr lang="en-US" sz="2000" dirty="0" err="1">
                <a:solidFill>
                  <a:schemeClr val="bg1"/>
                </a:solidFill>
                <a:effectLst/>
              </a:rPr>
              <a:t>RISMedia</a:t>
            </a:r>
            <a:r>
              <a:rPr lang="en-US" sz="2000" dirty="0">
                <a:solidFill>
                  <a:schemeClr val="bg1"/>
                </a:solidFill>
                <a:effectLst/>
              </a:rPr>
              <a:t>, 13 June 2019, https://</a:t>
            </a:r>
            <a:r>
              <a:rPr lang="en-US" sz="2000" dirty="0" err="1">
                <a:solidFill>
                  <a:schemeClr val="bg1"/>
                </a:solidFill>
                <a:effectLst/>
              </a:rPr>
              <a:t>www.rismedia.com</a:t>
            </a:r>
            <a:r>
              <a:rPr lang="en-US" sz="2000" dirty="0">
                <a:solidFill>
                  <a:schemeClr val="bg1"/>
                </a:solidFill>
                <a:effectLst/>
              </a:rPr>
              <a:t>/2019/06/13/target-goal/. </a:t>
            </a:r>
          </a:p>
          <a:p>
            <a:pPr marL="342900" indent="-342900">
              <a:buFont typeface="+mj-lt"/>
              <a:buAutoNum type="arabicPeriod"/>
            </a:pPr>
            <a:endParaRPr lang="en-US" sz="2000" dirty="0">
              <a:solidFill>
                <a:schemeClr val="bg1"/>
              </a:solidFill>
              <a:effectLst/>
            </a:endParaRPr>
          </a:p>
          <a:p>
            <a:pPr marL="342900" indent="-342900">
              <a:buFont typeface="+mj-lt"/>
              <a:buAutoNum type="arabicPeriod"/>
            </a:pPr>
            <a:r>
              <a:rPr lang="en-US" sz="2000" dirty="0">
                <a:solidFill>
                  <a:schemeClr val="bg1"/>
                </a:solidFill>
                <a:effectLst/>
              </a:rPr>
              <a:t>Lean East. “Setting Objectives: Measure What Matters.” </a:t>
            </a:r>
            <a:r>
              <a:rPr lang="en-US" sz="2000" i="1" dirty="0">
                <a:solidFill>
                  <a:schemeClr val="bg1"/>
                </a:solidFill>
                <a:effectLst/>
              </a:rPr>
              <a:t>Lean East</a:t>
            </a:r>
            <a:r>
              <a:rPr lang="en-US" sz="2000" dirty="0">
                <a:solidFill>
                  <a:schemeClr val="bg1"/>
                </a:solidFill>
                <a:effectLst/>
              </a:rPr>
              <a:t>, Lean East, 25 Mar. 2022, https://</a:t>
            </a:r>
            <a:r>
              <a:rPr lang="en-US" sz="2000" dirty="0" err="1">
                <a:solidFill>
                  <a:schemeClr val="bg1"/>
                </a:solidFill>
                <a:effectLst/>
              </a:rPr>
              <a:t>www.leaneast.com</a:t>
            </a:r>
            <a:r>
              <a:rPr lang="en-US" sz="2000" dirty="0">
                <a:solidFill>
                  <a:schemeClr val="bg1"/>
                </a:solidFill>
                <a:effectLst/>
              </a:rPr>
              <a:t>/setting-objectives. </a:t>
            </a:r>
          </a:p>
          <a:p>
            <a:pPr marL="342900" indent="-342900">
              <a:buFont typeface="+mj-lt"/>
              <a:buAutoNum type="arabicPeriod"/>
            </a:pPr>
            <a:endParaRPr lang="en-US" sz="2000" dirty="0">
              <a:solidFill>
                <a:schemeClr val="bg1"/>
              </a:solidFill>
              <a:effectLst/>
            </a:endParaRPr>
          </a:p>
          <a:p>
            <a:pPr marL="342900" indent="-342900">
              <a:buFont typeface="+mj-lt"/>
              <a:buAutoNum type="arabicPeriod"/>
            </a:pPr>
            <a:r>
              <a:rPr lang="en-US" sz="2000" dirty="0">
                <a:solidFill>
                  <a:schemeClr val="bg1"/>
                </a:solidFill>
                <a:effectLst/>
              </a:rPr>
              <a:t>Asana, Team. “How to Set &amp; Track Stretch Goals to Inspire Your Team [2023] [2022] • Asana.” </a:t>
            </a:r>
            <a:r>
              <a:rPr lang="en-US" sz="2000" i="1" dirty="0">
                <a:solidFill>
                  <a:schemeClr val="bg1"/>
                </a:solidFill>
                <a:effectLst/>
              </a:rPr>
              <a:t>Asana</a:t>
            </a:r>
            <a:r>
              <a:rPr lang="en-US" sz="2000" dirty="0">
                <a:solidFill>
                  <a:schemeClr val="bg1"/>
                </a:solidFill>
                <a:effectLst/>
              </a:rPr>
              <a:t>, Asana, 19 Nov. 2022, https://</a:t>
            </a:r>
            <a:r>
              <a:rPr lang="en-US" sz="2000" dirty="0" err="1">
                <a:solidFill>
                  <a:schemeClr val="bg1"/>
                </a:solidFill>
                <a:effectLst/>
              </a:rPr>
              <a:t>asana.com</a:t>
            </a:r>
            <a:r>
              <a:rPr lang="en-US" sz="2000" dirty="0">
                <a:solidFill>
                  <a:schemeClr val="bg1"/>
                </a:solidFill>
                <a:effectLst/>
              </a:rPr>
              <a:t>/resources/stretch-goals. </a:t>
            </a:r>
          </a:p>
          <a:p>
            <a:pPr marL="342900" indent="-342900">
              <a:buFont typeface="+mj-lt"/>
              <a:buAutoNum type="arabicPeriod"/>
            </a:pPr>
            <a:endParaRPr lang="en-US" dirty="0">
              <a:effectLst/>
            </a:endParaRPr>
          </a:p>
          <a:p>
            <a:pPr marL="342900" indent="-342900">
              <a:buFont typeface="+mj-lt"/>
              <a:buAutoNum type="arabicPeriod"/>
            </a:pPr>
            <a:endParaRPr lang="en-US" dirty="0">
              <a:effectLst/>
            </a:endParaRPr>
          </a:p>
          <a:p>
            <a:pPr marL="342900" indent="-342900">
              <a:buFont typeface="+mj-lt"/>
              <a:buAutoNum type="arabicPeriod"/>
            </a:pPr>
            <a:endParaRPr lang="en-US" dirty="0">
              <a:solidFill>
                <a:schemeClr val="bg1"/>
              </a:solidFill>
              <a:effectLst/>
            </a:endParaRPr>
          </a:p>
          <a:p>
            <a:pPr marL="342900" indent="-342900">
              <a:buFont typeface="+mj-lt"/>
              <a:buAutoNum type="arabicPeriod"/>
            </a:pPr>
            <a:endParaRPr lang="en-US" dirty="0">
              <a:solidFill>
                <a:schemeClr val="bg1"/>
              </a:solidFill>
              <a:effectLst/>
            </a:endParaRPr>
          </a:p>
          <a:p>
            <a:pPr marL="342900" indent="-342900">
              <a:buFont typeface="+mj-lt"/>
              <a:buAutoNum type="arabicPeriod"/>
            </a:pPr>
            <a:endParaRPr lang="en-US" dirty="0"/>
          </a:p>
        </p:txBody>
      </p:sp>
    </p:spTree>
    <p:extLst>
      <p:ext uri="{BB962C8B-B14F-4D97-AF65-F5344CB8AC3E}">
        <p14:creationId xmlns:p14="http://schemas.microsoft.com/office/powerpoint/2010/main" val="26195424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TotalTime>
  <Words>2041</Words>
  <Application>Microsoft Macintosh PowerPoint</Application>
  <PresentationFormat>Widescreen</PresentationFormat>
  <Paragraphs>141</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MITgcm-Docker Project Overview</vt:lpstr>
      <vt:lpstr>Problem Statement</vt:lpstr>
      <vt:lpstr>Need Statement</vt:lpstr>
      <vt:lpstr>Project Objectives</vt:lpstr>
      <vt:lpstr>Project Objectives</vt:lpstr>
      <vt:lpstr>Project Objectives</vt:lpstr>
      <vt:lpstr>PowerPoint Presentation</vt:lpstr>
      <vt:lpstr>Next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MITgcm-Docker Project Description and Literature Review</dc:title>
  <dc:creator>Justin Campbell</dc:creator>
  <cp:lastModifiedBy>Justin Campbell</cp:lastModifiedBy>
  <cp:revision>6</cp:revision>
  <dcterms:created xsi:type="dcterms:W3CDTF">2023-04-19T23:05:12Z</dcterms:created>
  <dcterms:modified xsi:type="dcterms:W3CDTF">2023-04-20T20:14:00Z</dcterms:modified>
</cp:coreProperties>
</file>