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71" r:id="rId3"/>
    <p:sldId id="267" r:id="rId4"/>
    <p:sldId id="269" r:id="rId5"/>
    <p:sldId id="276" r:id="rId6"/>
    <p:sldId id="277" r:id="rId7"/>
    <p:sldId id="274" r:id="rId8"/>
    <p:sldId id="257" r:id="rId9"/>
    <p:sldId id="273"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9"/>
    <p:restoredTop sz="64733"/>
  </p:normalViewPr>
  <p:slideViewPr>
    <p:cSldViewPr snapToGrid="0">
      <p:cViewPr varScale="1">
        <p:scale>
          <a:sx n="69" d="100"/>
          <a:sy n="69" d="100"/>
        </p:scale>
        <p:origin x="208" y="512"/>
      </p:cViewPr>
      <p:guideLst/>
    </p:cSldViewPr>
  </p:slideViewPr>
  <p:outlineViewPr>
    <p:cViewPr>
      <p:scale>
        <a:sx n="33" d="100"/>
        <a:sy n="33" d="100"/>
      </p:scale>
      <p:origin x="0" y="-688"/>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01" d="100"/>
          <a:sy n="101" d="100"/>
        </p:scale>
        <p:origin x="23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EBC3D-94C5-BA41-9BE6-EFF90E15FC91}" type="datetimeFigureOut">
              <a:rPr lang="en-US" smtClean="0"/>
              <a:t>5/27/23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00A8E-B3A9-9C49-B741-F4BFD70CC559}" type="slidenum">
              <a:rPr lang="en-US" smtClean="0"/>
              <a:t>‹#›</a:t>
            </a:fld>
            <a:endParaRPr lang="en-US"/>
          </a:p>
        </p:txBody>
      </p:sp>
    </p:spTree>
    <p:extLst>
      <p:ext uri="{BB962C8B-B14F-4D97-AF65-F5344CB8AC3E}">
        <p14:creationId xmlns:p14="http://schemas.microsoft.com/office/powerpoint/2010/main" val="130885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Justin Campbell again. Thank you for dropping in; I would assume that you watched the first video and that it peaked your interest. This video will be the second in a series of videos aimed to provide climate science enthusiasts with information on the utility of cloud computing within the scope of building and running climate models. In this deliverable, I will provide you first with a recap of the product design process and the project objectives. Feel free to skip these sections if you are not in need of a recap. From here, a discussion of design requirements in requirements gathering will be provided before moving onto the final and most important topic of this deliverable, namely, a presentation of high-level product designs for distributed systems that aim to satisfy the SMART and stretch goals discussed in the project objectives. </a:t>
            </a:r>
          </a:p>
        </p:txBody>
      </p:sp>
      <p:sp>
        <p:nvSpPr>
          <p:cNvPr id="4" name="Slide Number Placeholder 3"/>
          <p:cNvSpPr>
            <a:spLocks noGrp="1"/>
          </p:cNvSpPr>
          <p:nvPr>
            <p:ph type="sldNum" sz="quarter" idx="5"/>
          </p:nvPr>
        </p:nvSpPr>
        <p:spPr/>
        <p:txBody>
          <a:bodyPr/>
          <a:lstStyle/>
          <a:p>
            <a:fld id="{406A5E4B-0CAD-DE41-9697-DAE3CDD53949}" type="slidenum">
              <a:rPr lang="en-US" smtClean="0"/>
              <a:t>1</a:t>
            </a:fld>
            <a:endParaRPr lang="en-US"/>
          </a:p>
        </p:txBody>
      </p:sp>
    </p:spTree>
    <p:extLst>
      <p:ext uri="{BB962C8B-B14F-4D97-AF65-F5344CB8AC3E}">
        <p14:creationId xmlns:p14="http://schemas.microsoft.com/office/powerpoint/2010/main" val="151311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And here are the references. Any questions? </a:t>
            </a:r>
          </a:p>
        </p:txBody>
      </p:sp>
      <p:sp>
        <p:nvSpPr>
          <p:cNvPr id="4" name="Slide Number Placeholder 3"/>
          <p:cNvSpPr>
            <a:spLocks noGrp="1"/>
          </p:cNvSpPr>
          <p:nvPr>
            <p:ph type="sldNum" sz="quarter" idx="5"/>
          </p:nvPr>
        </p:nvSpPr>
        <p:spPr/>
        <p:txBody>
          <a:bodyPr/>
          <a:lstStyle/>
          <a:p>
            <a:fld id="{406A5E4B-0CAD-DE41-9697-DAE3CDD53949}" type="slidenum">
              <a:rPr lang="en-US" smtClean="0"/>
              <a:t>10</a:t>
            </a:fld>
            <a:endParaRPr lang="en-US"/>
          </a:p>
        </p:txBody>
      </p:sp>
    </p:spTree>
    <p:extLst>
      <p:ext uri="{BB962C8B-B14F-4D97-AF65-F5344CB8AC3E}">
        <p14:creationId xmlns:p14="http://schemas.microsoft.com/office/powerpoint/2010/main" val="422925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So, I want to provide a refresher on the design process methodology that I have incorporated into this project. This methodology is broken down into the six phases shown in this schematic. Having begun incorporating feedback from project collaborators on requirements and design ideas into my product system designs, I am currently progressing through the ‘Understand’ and ‘Ideate’ phases to develop the framework of my product design before translating that software-application/architecture agnostic product design into working preliminary designs that will be tested in the next steps itemized in the ‘Evaluate’ phase.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2</a:t>
            </a:fld>
            <a:endParaRPr lang="en-US"/>
          </a:p>
        </p:txBody>
      </p:sp>
    </p:spTree>
    <p:extLst>
      <p:ext uri="{BB962C8B-B14F-4D97-AF65-F5344CB8AC3E}">
        <p14:creationId xmlns:p14="http://schemas.microsoft.com/office/powerpoint/2010/main" val="383735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next thing I wanted to briefly recap the project’s objectives. As a refresher, the product objectives are broken up into two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categories,first</a:t>
            </a:r>
            <a:r>
              <a:rPr lang="en-US" sz="1200" dirty="0">
                <a:effectLst/>
                <a:latin typeface="Calibri" panose="020F0502020204030204" pitchFamily="34" charset="0"/>
                <a:ea typeface="Calibri" panose="020F0502020204030204" pitchFamily="34" charset="0"/>
                <a:cs typeface="Times New Roman" panose="02020603050405020304" pitchFamily="18" charset="0"/>
              </a:rPr>
              <a:t>,  SMART goals that are specific, measurable,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achieveable</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time-insensitive that will serve as a baseline for end project goals, and secondly, stretch goals that add complexity or introduce new features to product design that require additional research, time, and collaboration.</a:t>
            </a:r>
          </a:p>
          <a:p>
            <a:pPr marL="0" marR="0">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Smart goals are to</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Develop portable units of software (ideally containers) that can be leveraged to build, and run computationally inexpensive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with installation of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ECCO libraries and their dependencies and without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mpi</a:t>
            </a:r>
            <a:r>
              <a:rPr lang="en-US" sz="1200" dirty="0">
                <a:effectLst/>
                <a:latin typeface="Calibri" panose="020F0502020204030204" pitchFamily="34" charset="0"/>
                <a:ea typeface="Calibri" panose="020F0502020204030204" pitchFamily="34" charset="0"/>
                <a:cs typeface="Times New Roman" panose="02020603050405020304" pitchFamily="18" charset="0"/>
              </a:rPr>
              <a:t> libraries </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Configure support for these units of software on the most frequently used computing platforms, architectures, and operating systems according to CRIOS group users</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Document the software products in code repository and image registry and present results to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master repository managers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3</a:t>
            </a:fld>
            <a:endParaRPr lang="en-US"/>
          </a:p>
        </p:txBody>
      </p:sp>
    </p:spTree>
    <p:extLst>
      <p:ext uri="{BB962C8B-B14F-4D97-AF65-F5344CB8AC3E}">
        <p14:creationId xmlns:p14="http://schemas.microsoft.com/office/powerpoint/2010/main" val="191393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Stretch Goals then include the following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a graphical-user-interface for end users to input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 parameters and specifications ( such as step size, spatial and temporal domain boundaries,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200" dirty="0">
                <a:effectLst/>
                <a:latin typeface="Calibri" panose="020F0502020204030204" pitchFamily="34" charset="0"/>
                <a:ea typeface="Calibri" panose="020F0502020204030204" pitchFamily="34" charset="0"/>
                <a:cs typeface="Times New Roman" panose="02020603050405020304" pitchFamily="18" charset="0"/>
              </a:rPr>
              <a:t>)  along with desired post-processing and data analysis tasks such as invoking ECCO to render data visualizations and render output on a GUI in the portable unit of software. </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Scale up support for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and ECCO visualization tasks to enable more computationally expensive configurations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 support for ASTE regional domain model problems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dirty="0"/>
              <a:t>4. Scale up support for product to run on most-widely adopted computing platforms, architectures, and OS according to general purpose </a:t>
            </a:r>
            <a:r>
              <a:rPr lang="en-US" dirty="0" err="1"/>
              <a:t>MITgcm</a:t>
            </a:r>
            <a:r>
              <a:rPr lang="en-US" dirty="0"/>
              <a:t> community use.</a:t>
            </a:r>
          </a:p>
        </p:txBody>
      </p:sp>
      <p:sp>
        <p:nvSpPr>
          <p:cNvPr id="4" name="Slide Number Placeholder 3"/>
          <p:cNvSpPr>
            <a:spLocks noGrp="1"/>
          </p:cNvSpPr>
          <p:nvPr>
            <p:ph type="sldNum" sz="quarter" idx="5"/>
          </p:nvPr>
        </p:nvSpPr>
        <p:spPr/>
        <p:txBody>
          <a:bodyPr/>
          <a:lstStyle/>
          <a:p>
            <a:fld id="{406A5E4B-0CAD-DE41-9697-DAE3CDD53949}" type="slidenum">
              <a:rPr lang="en-US" smtClean="0"/>
              <a:t>4</a:t>
            </a:fld>
            <a:endParaRPr lang="en-US"/>
          </a:p>
        </p:txBody>
      </p:sp>
    </p:spTree>
    <p:extLst>
      <p:ext uri="{BB962C8B-B14F-4D97-AF65-F5344CB8AC3E}">
        <p14:creationId xmlns:p14="http://schemas.microsoft.com/office/powerpoint/2010/main" val="101006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developing project objectives and determining general frameworks for a product development/design process, development environment workflows, and a communication hierarchy, I began documenting project requirements according to feedback received from fellow graduate students and personal knowledge of how to improve the </a:t>
            </a:r>
            <a:r>
              <a:rPr lang="en-US" dirty="0" err="1"/>
              <a:t>MITgcm</a:t>
            </a:r>
            <a:r>
              <a:rPr lang="en-US" dirty="0"/>
              <a:t>-ECCO workflow. In particular, the project requirements have and will continue to be documented into two parent categories, namely, subjective technical requirements, often referred to as qualitative requirements which are those that are interpretative and describe a product or projects requirements at a high-level, and quantitative requirements sometimes, merely referred to as technical requirements, which are those that are countable, measurable, and thus ascribed a numerical value for verification.</a:t>
            </a:r>
          </a:p>
          <a:p>
            <a:endParaRPr lang="en-US" dirty="0"/>
          </a:p>
          <a:p>
            <a:r>
              <a:rPr lang="en-US" dirty="0"/>
              <a:t>Now, requirements will be continuously updated as I see fit according to time and development environment constraints. </a:t>
            </a:r>
          </a:p>
        </p:txBody>
      </p:sp>
      <p:sp>
        <p:nvSpPr>
          <p:cNvPr id="4" name="Slide Number Placeholder 3"/>
          <p:cNvSpPr>
            <a:spLocks noGrp="1"/>
          </p:cNvSpPr>
          <p:nvPr>
            <p:ph type="sldNum" sz="quarter" idx="5"/>
          </p:nvPr>
        </p:nvSpPr>
        <p:spPr/>
        <p:txBody>
          <a:bodyPr/>
          <a:lstStyle/>
          <a:p>
            <a:fld id="{16700A8E-B3A9-9C49-B741-F4BFD70CC559}" type="slidenum">
              <a:rPr lang="en-US" smtClean="0"/>
              <a:t>5</a:t>
            </a:fld>
            <a:endParaRPr lang="en-US"/>
          </a:p>
        </p:txBody>
      </p:sp>
    </p:spTree>
    <p:extLst>
      <p:ext uri="{BB962C8B-B14F-4D97-AF65-F5344CB8AC3E}">
        <p14:creationId xmlns:p14="http://schemas.microsoft.com/office/powerpoint/2010/main" val="343842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project’s objectives are to release a product that is robust enough to incorporate a majority if not all of the tasks in the </a:t>
            </a:r>
            <a:r>
              <a:rPr lang="en-US" dirty="0" err="1"/>
              <a:t>MITgcm</a:t>
            </a:r>
            <a:r>
              <a:rPr lang="en-US" dirty="0"/>
              <a:t>-ECCO workflow, it is reasonable to conceive a system design that divides the workflow tasks across multiple portable units of software (containers) to prevent one unit of software from taking on a computationally intensive quantity of tasks that exceed memory allocation, result in slow performance, or crashing to name a concerns. This necessitates the need for the containers to communicate the output of these tasks with one another in real time to effectively balance the workflow which can be accomplished using a container orchestration system. Since both the container technology platform and the container orchestration system will be run on user’s host machine’s there will be host machine software and hardware requirements that must be met for successful use of the products. </a:t>
            </a:r>
          </a:p>
          <a:p>
            <a:endParaRPr lang="en-US" dirty="0"/>
          </a:p>
          <a:p>
            <a:endParaRPr lang="en-US" dirty="0"/>
          </a:p>
          <a:p>
            <a:r>
              <a:rPr lang="en-US" dirty="0"/>
              <a:t>Thus, the requirements have been assigned to three systems that will be incorporated into the design of the products, namely, the container technology system, container orchestration system, and a software stack system. The Containerization technology system refers to the open-source containerization platform itself in which the containers will be built, tested, and deployed from (examples include docker, </a:t>
            </a:r>
            <a:r>
              <a:rPr lang="en-US" dirty="0" err="1"/>
              <a:t>coreOS</a:t>
            </a:r>
            <a:r>
              <a:rPr lang="en-US" dirty="0"/>
              <a:t> </a:t>
            </a:r>
            <a:r>
              <a:rPr lang="en-US" dirty="0" err="1"/>
              <a:t>rkt</a:t>
            </a:r>
            <a:r>
              <a:rPr lang="en-US" dirty="0"/>
              <a:t>, and cloud foundry). The Container Orchestration System designation is a system in which the containers, databases, and other services/microservices will be developed to communicate in a load-balanced distributed system. Lastly, the Containerization Software Stack is a software stack from which the containers, the source code running on the containers, microservices, and the communication between them will be built.</a:t>
            </a:r>
          </a:p>
          <a:p>
            <a:endParaRPr lang="en-US" dirty="0"/>
          </a:p>
          <a:p>
            <a:endParaRPr lang="en-US" dirty="0"/>
          </a:p>
          <a:p>
            <a:r>
              <a:rPr lang="en-US" dirty="0"/>
              <a:t>Then, to expand on what was mentioned previously, the requirements within each system scope will be categorized as either subjective technical requirements or quantitative requirements. </a:t>
            </a:r>
          </a:p>
          <a:p>
            <a:endParaRPr lang="en-US" dirty="0"/>
          </a:p>
          <a:p>
            <a:endParaRPr lang="en-US" dirty="0"/>
          </a:p>
        </p:txBody>
      </p:sp>
      <p:sp>
        <p:nvSpPr>
          <p:cNvPr id="4" name="Slide Number Placeholder 3"/>
          <p:cNvSpPr>
            <a:spLocks noGrp="1"/>
          </p:cNvSpPr>
          <p:nvPr>
            <p:ph type="sldNum" sz="quarter" idx="5"/>
          </p:nvPr>
        </p:nvSpPr>
        <p:spPr/>
        <p:txBody>
          <a:bodyPr/>
          <a:lstStyle/>
          <a:p>
            <a:fld id="{16700A8E-B3A9-9C49-B741-F4BFD70CC559}" type="slidenum">
              <a:rPr lang="en-US" smtClean="0"/>
              <a:t>6</a:t>
            </a:fld>
            <a:endParaRPr lang="en-US"/>
          </a:p>
        </p:txBody>
      </p:sp>
    </p:spTree>
    <p:extLst>
      <p:ext uri="{BB962C8B-B14F-4D97-AF65-F5344CB8AC3E}">
        <p14:creationId xmlns:p14="http://schemas.microsoft.com/office/powerpoint/2010/main" val="32315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high-level product designs that are used to communicate the intended workflow of the products will be provided in rudimentary flowcharts. These flowcharts provide a sequential order of operations in which the containers, services and microservices in the product will execute to perform high-level tasks in the </a:t>
            </a:r>
            <a:r>
              <a:rPr lang="en-US" dirty="0" err="1"/>
              <a:t>MITgcm</a:t>
            </a:r>
            <a:r>
              <a:rPr lang="en-US" dirty="0"/>
              <a:t> or </a:t>
            </a:r>
            <a:r>
              <a:rPr lang="en-US" dirty="0" err="1"/>
              <a:t>MITgcm</a:t>
            </a:r>
            <a:r>
              <a:rPr lang="en-US" dirty="0"/>
              <a:t>-ECCO workflow. More high-level schematics and detailed designs will be provided for both individual systems and the services/microservices in those systems later in the project timeline once system designs have been </a:t>
            </a:r>
            <a:r>
              <a:rPr lang="en-US" dirty="0" err="1"/>
              <a:t>downselected</a:t>
            </a:r>
            <a:r>
              <a:rPr lang="en-US" dirty="0"/>
              <a:t> from the Feasibility Analysis and container technology and orchestration systems have been installed and configured in development environments. Now, shown in this slide is a high-level product design of a containerized distributed system whose behavior is to be consistent with the objectives documented under the aforementioned SMART Goals.</a:t>
            </a:r>
          </a:p>
          <a:p>
            <a:endParaRPr lang="en-US" dirty="0"/>
          </a:p>
          <a:p>
            <a:r>
              <a:rPr lang="en-US" dirty="0"/>
              <a:t> From the standpoint of the end user, the first step would be to initialize the containerization engine and container orchestration system on the end users’ machine. From here, the end user would be expected to pull containers that are tagged for release from an Image Registry to their local machine. Then, the end user would be expected to run one more command from the user’s terminal, namely, one that executes a base container, let it be container #1, that prompts the user to input model compile and runtime parameters along with other model configurations such as processor number, temporal/spatial domain ranges, time step sizes etc. through a GUI excluding support for MPI at first due to complexities between libraries that need to be installed both inside and outside of the container on the user’s host machine. From here, the container would build a job scheduling/submission script to schedule the model compilation and execution on a job scheduling platform such as </a:t>
            </a:r>
            <a:r>
              <a:rPr lang="en-US" dirty="0" err="1"/>
              <a:t>Slurm</a:t>
            </a:r>
            <a:r>
              <a:rPr lang="en-US" dirty="0"/>
              <a:t>. Then, the container orchestration system would spin up a second container to load balance tasks running on instances of the container daemon. Before executing any tasks on the second container, the first container would then relay the job submission script to the second container using a network protocol and then terminate the first container to load balance tasks running on the container daemons. From here the job script would be submitted to initialize job scheduling and execution on the compute nodes being leveraged by the host machine’s HPC cluster. Then, when memory is available, the compute nodes will execute the job script to compile the model and run the executable. The container will then write the standard and error output out to a file for the end user to view. The end user may then run commands inside the container to write the data out to a custom volume for future reference. They will then be prompted through a GUI to run another model problem and if yes, the second container will be terminated, the first container run for a second time, and the remainder of the procedure will repeat. Otherwise, if the end user decides not to run another model problem, the container daemon will terminate the container and ultimately the entire distributed system culminating in the shut down of the containerization engine. </a:t>
            </a:r>
          </a:p>
        </p:txBody>
      </p:sp>
      <p:sp>
        <p:nvSpPr>
          <p:cNvPr id="4" name="Slide Number Placeholder 3"/>
          <p:cNvSpPr>
            <a:spLocks noGrp="1"/>
          </p:cNvSpPr>
          <p:nvPr>
            <p:ph type="sldNum" sz="quarter" idx="5"/>
          </p:nvPr>
        </p:nvSpPr>
        <p:spPr/>
        <p:txBody>
          <a:bodyPr/>
          <a:lstStyle/>
          <a:p>
            <a:fld id="{16700A8E-B3A9-9C49-B741-F4BFD70CC559}" type="slidenum">
              <a:rPr lang="en-US" smtClean="0"/>
              <a:t>7</a:t>
            </a:fld>
            <a:endParaRPr lang="en-US"/>
          </a:p>
        </p:txBody>
      </p:sp>
    </p:spTree>
    <p:extLst>
      <p:ext uri="{BB962C8B-B14F-4D97-AF65-F5344CB8AC3E}">
        <p14:creationId xmlns:p14="http://schemas.microsoft.com/office/powerpoint/2010/main" val="134732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this slide provides a similar flowchart whose elements are slightly amended and more introduced with an intention of satisfying the stretch goals in the project. The first difference between the two designs lies in support for building and running model problems using MPI libraries as shown in the third element in the left-most vertical column. Fast-forwarding a bit through the elements, after the compute nodes have executed the job to compile and run the executable, the model output will be relayed to a third container spun up in the container orchestration system before the system terminates the second container. This third container will use a GUI to prompt the user to select data-processing/data analytics methods to execute under the hood to process output data according to subroutines incorporated into ECCO python libraries. This will ideally allow for the system to automate the performance of any analyses technique on the output data that the end user would otherwise be required to learn and reproduce manually upon installing, and configuring an environment for using ECCO libraries on their host machines. The output of these data processing and analyses tasks would then be rendered on a GUI inside of the containerized environment if the end user desires, and they shall be given the option to write out the analyses to a volume on their machine. </a:t>
            </a:r>
            <a:r>
              <a:rPr lang="en-US" dirty="0" err="1"/>
              <a:t>Laslty</a:t>
            </a:r>
            <a:r>
              <a:rPr lang="en-US" dirty="0"/>
              <a:t>, similar to the design of the former product, the end user will be prompted with a message to run another model problem and if yes, the procedure would repeat, otherwise, the distributed system would be terminated. </a:t>
            </a:r>
          </a:p>
        </p:txBody>
      </p:sp>
      <p:sp>
        <p:nvSpPr>
          <p:cNvPr id="4" name="Slide Number Placeholder 3"/>
          <p:cNvSpPr>
            <a:spLocks noGrp="1"/>
          </p:cNvSpPr>
          <p:nvPr>
            <p:ph type="sldNum" sz="quarter" idx="5"/>
          </p:nvPr>
        </p:nvSpPr>
        <p:spPr/>
        <p:txBody>
          <a:bodyPr/>
          <a:lstStyle/>
          <a:p>
            <a:fld id="{16700A8E-B3A9-9C49-B741-F4BFD70CC559}" type="slidenum">
              <a:rPr lang="en-US" smtClean="0"/>
              <a:t>8</a:t>
            </a:fld>
            <a:endParaRPr lang="en-US"/>
          </a:p>
        </p:txBody>
      </p:sp>
    </p:spTree>
    <p:extLst>
      <p:ext uri="{BB962C8B-B14F-4D97-AF65-F5344CB8AC3E}">
        <p14:creationId xmlns:p14="http://schemas.microsoft.com/office/powerpoint/2010/main" val="2416609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r>
              <a:rPr lang="en-US" dirty="0"/>
              <a:t>The next steps in the project timeline will involve continuing the documentation of product design requirements according to subjective technical requirements and quantitative requirements for each system in the product design, namely, container technology system, container orchestration system, and product software stack systems. Preliminary designs for each system will be researched and documented and for this particular project, the preliminary designs for the container technology and container orchestration systems will refer to open-source products that have already been developed but whose application to this project need be studied. With respect to the software stacks for the two product releases, preliminary designs may be incorporated into the project lifecycle after a suitable container orchestration and technology system have been chosen and incorporated into the developer’s workflow. This potential delay stems from the developer’s interest in determining and getting comfortable with the computational constraints of developing and testing source code using these systems. There may be limitations to translating certain high-level design preferences for the software stack into these development environments (such as environment not being compatible with graphical user interfaces, or memory/load balance restrictions when attempting to run intensive code that satisfies certain stretch objectives.</a:t>
            </a:r>
          </a:p>
          <a:p>
            <a:endParaRPr lang="en-US" dirty="0"/>
          </a:p>
          <a:p>
            <a:r>
              <a:rPr lang="en-US" dirty="0"/>
              <a:t>Thirdly, once these preliminary designs have been set aside, strengths and weaknesses of these designs will be documented and the designs will be checked against requirements</a:t>
            </a:r>
          </a:p>
          <a:p>
            <a:endParaRPr lang="en-US" dirty="0"/>
          </a:p>
          <a:p>
            <a:r>
              <a:rPr lang="en-US" dirty="0"/>
              <a:t>From here, a Feasibility Analysis Tool will be developed to </a:t>
            </a:r>
            <a:r>
              <a:rPr lang="en-US" dirty="0" err="1"/>
              <a:t>downselect</a:t>
            </a:r>
            <a:r>
              <a:rPr lang="en-US" dirty="0"/>
              <a:t> a design for the Container Technology System and the Container Orchestration System that is optimal according to the most critical requirements and desirable project objectives. </a:t>
            </a:r>
          </a:p>
        </p:txBody>
      </p:sp>
      <p:sp>
        <p:nvSpPr>
          <p:cNvPr id="4" name="Slide Number Placeholder 3"/>
          <p:cNvSpPr>
            <a:spLocks noGrp="1"/>
          </p:cNvSpPr>
          <p:nvPr>
            <p:ph type="sldNum" sz="quarter" idx="5"/>
          </p:nvPr>
        </p:nvSpPr>
        <p:spPr/>
        <p:txBody>
          <a:bodyPr/>
          <a:lstStyle/>
          <a:p>
            <a:fld id="{406A5E4B-0CAD-DE41-9697-DAE3CDD53949}" type="slidenum">
              <a:rPr lang="en-US" smtClean="0"/>
              <a:t>9</a:t>
            </a:fld>
            <a:endParaRPr lang="en-US"/>
          </a:p>
        </p:txBody>
      </p:sp>
    </p:spTree>
    <p:extLst>
      <p:ext uri="{BB962C8B-B14F-4D97-AF65-F5344CB8AC3E}">
        <p14:creationId xmlns:p14="http://schemas.microsoft.com/office/powerpoint/2010/main" val="180129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F27B-3963-2D99-8271-C312AD030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18C743-DAAD-7820-EB0C-120B889FF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66D3F3-CE2C-4971-2B88-425D22D7B25F}"/>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5" name="Footer Placeholder 4">
            <a:extLst>
              <a:ext uri="{FF2B5EF4-FFF2-40B4-BE49-F238E27FC236}">
                <a16:creationId xmlns:a16="http://schemas.microsoft.com/office/drawing/2014/main" id="{2C07F6D8-5300-3A64-7D13-0D3FA8EC7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04AFF-8CDB-464B-EA42-44899CAFFC98}"/>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29878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F88E-E030-13A6-2788-6EE37E325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0BE68-51A7-9C2E-BE32-E23D45D1D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84C52-BBF7-1C5E-63C6-D5D34FBFCBFC}"/>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5" name="Footer Placeholder 4">
            <a:extLst>
              <a:ext uri="{FF2B5EF4-FFF2-40B4-BE49-F238E27FC236}">
                <a16:creationId xmlns:a16="http://schemas.microsoft.com/office/drawing/2014/main" id="{541051D8-DACC-4C16-3501-9F43F9B55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DE11-8609-D7A2-18D1-8D7F79E4F79F}"/>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3840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B2B3F-0AAE-E162-3108-ADA1E3BCC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762021-F328-82E5-D19B-4316AD082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8A0BB-75B8-420D-BBE8-A572747D62CB}"/>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5" name="Footer Placeholder 4">
            <a:extLst>
              <a:ext uri="{FF2B5EF4-FFF2-40B4-BE49-F238E27FC236}">
                <a16:creationId xmlns:a16="http://schemas.microsoft.com/office/drawing/2014/main" id="{CCB14CD2-2FB7-DCB6-3932-87851A2CB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91528-6E6F-F029-9AFD-73389ED85754}"/>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41013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0C24-22D8-92C0-0A62-EC3C1C2B8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737DB-D6EA-9669-7430-7F66A83BC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BC13F-86D6-C91A-919D-8B84A6282AE2}"/>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5" name="Footer Placeholder 4">
            <a:extLst>
              <a:ext uri="{FF2B5EF4-FFF2-40B4-BE49-F238E27FC236}">
                <a16:creationId xmlns:a16="http://schemas.microsoft.com/office/drawing/2014/main" id="{0B0B760E-3166-C181-7462-FCB8852CC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120AF-C390-F97A-67D9-BDB048463C9C}"/>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225538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18CA-6D32-8D1D-FF4B-1458BA4345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7FE69-0E12-CF78-202E-6BF53E709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D2C37-EA89-4438-CDB4-52695A05DDD7}"/>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5" name="Footer Placeholder 4">
            <a:extLst>
              <a:ext uri="{FF2B5EF4-FFF2-40B4-BE49-F238E27FC236}">
                <a16:creationId xmlns:a16="http://schemas.microsoft.com/office/drawing/2014/main" id="{B24D7853-DE9A-C26E-6226-19E9A53F5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EAE8B-C6B2-3BFD-63F5-1FBCC8FA346B}"/>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270708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C400-61CF-20FC-2C3B-252014D82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E2D6-CBDC-EA5D-ADA1-89D09870A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27FC20-7F72-70A1-CAF5-76FD87B89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12F67B-7377-D2F7-3DB8-12422B9710B3}"/>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6" name="Footer Placeholder 5">
            <a:extLst>
              <a:ext uri="{FF2B5EF4-FFF2-40B4-BE49-F238E27FC236}">
                <a16:creationId xmlns:a16="http://schemas.microsoft.com/office/drawing/2014/main" id="{9262C65B-F981-E7A0-D7B5-78326765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4CAB3-0D45-0BEA-90BA-4DF4E0E7FB09}"/>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427583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D2B0-86A4-04B5-D904-943C19BEC0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ED3B5-9FF6-D8AD-DB9F-31225FA6B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80592-F406-FED5-AC57-8CB71F88D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C31E4F-9CAF-BB2E-6CDC-F516AB8EE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F5245-2C6B-6F45-9FC4-1F6A43A0F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03B88-5608-A9C4-89F5-0664839F4A15}"/>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8" name="Footer Placeholder 7">
            <a:extLst>
              <a:ext uri="{FF2B5EF4-FFF2-40B4-BE49-F238E27FC236}">
                <a16:creationId xmlns:a16="http://schemas.microsoft.com/office/drawing/2014/main" id="{0C3D916D-6DC7-1A04-341F-E51015986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6C087-1D69-2D2F-47DD-133E3E14DD24}"/>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146952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C6E6-ED9D-A75F-5386-1C9EC440E6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DE7F7-EECB-A749-E469-7FD9A0C6E372}"/>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4" name="Footer Placeholder 3">
            <a:extLst>
              <a:ext uri="{FF2B5EF4-FFF2-40B4-BE49-F238E27FC236}">
                <a16:creationId xmlns:a16="http://schemas.microsoft.com/office/drawing/2014/main" id="{AAD0DAE8-6591-4FC5-0127-D75B4F53A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66104D-CEDE-951A-1E4B-E425DC89DCAC}"/>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353777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C593E-5415-531F-F0B6-EACD1E3DE243}"/>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3" name="Footer Placeholder 2">
            <a:extLst>
              <a:ext uri="{FF2B5EF4-FFF2-40B4-BE49-F238E27FC236}">
                <a16:creationId xmlns:a16="http://schemas.microsoft.com/office/drawing/2014/main" id="{2D80E6BB-46D3-A9F9-F394-DE4F1C9A8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0BAED-83A3-0C6D-4476-D441F299580B}"/>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108518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069-0810-EB0B-3E90-E95F1C9E5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B11585-733F-89A2-F961-A16F6A08B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CF40D1-C36D-5AED-2D3C-834733F7C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6710E-9136-CFF2-18FB-F9EE454ECBF4}"/>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6" name="Footer Placeholder 5">
            <a:extLst>
              <a:ext uri="{FF2B5EF4-FFF2-40B4-BE49-F238E27FC236}">
                <a16:creationId xmlns:a16="http://schemas.microsoft.com/office/drawing/2014/main" id="{28330FE5-C8AF-27B1-1E93-6F27FD7E9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9548E-B4E6-3CE7-A843-553457E3C6AC}"/>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368074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C09F-C16F-4799-8D59-4346C5DA7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5CE43E-EC90-CCCF-85F4-BBA26D111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4B21-1B8A-9E34-063A-9E98CB721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6C8A8-FDD4-1E28-5580-25E3E1CD42BC}"/>
              </a:ext>
            </a:extLst>
          </p:cNvPr>
          <p:cNvSpPr>
            <a:spLocks noGrp="1"/>
          </p:cNvSpPr>
          <p:nvPr>
            <p:ph type="dt" sz="half" idx="10"/>
          </p:nvPr>
        </p:nvSpPr>
        <p:spPr/>
        <p:txBody>
          <a:bodyPr/>
          <a:lstStyle/>
          <a:p>
            <a:fld id="{4F1796A8-0BD5-0C4B-8897-6556AC75F079}" type="datetimeFigureOut">
              <a:rPr lang="en-US" smtClean="0"/>
              <a:t>5/27/23</a:t>
            </a:fld>
            <a:endParaRPr lang="en-US"/>
          </a:p>
        </p:txBody>
      </p:sp>
      <p:sp>
        <p:nvSpPr>
          <p:cNvPr id="6" name="Footer Placeholder 5">
            <a:extLst>
              <a:ext uri="{FF2B5EF4-FFF2-40B4-BE49-F238E27FC236}">
                <a16:creationId xmlns:a16="http://schemas.microsoft.com/office/drawing/2014/main" id="{C0993082-3214-6556-0505-3ECB4646E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4E9B7-1066-7760-75C1-88EDDFF47A28}"/>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62452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88C3D-736E-C52C-2C75-39FE2B181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15F79-0360-E6C2-DF16-1AECAA5A2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C0077-FB11-8187-B913-4629C196F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796A8-0BD5-0C4B-8897-6556AC75F079}" type="datetimeFigureOut">
              <a:rPr lang="en-US" smtClean="0"/>
              <a:t>5/27/23</a:t>
            </a:fld>
            <a:endParaRPr lang="en-US"/>
          </a:p>
        </p:txBody>
      </p:sp>
      <p:sp>
        <p:nvSpPr>
          <p:cNvPr id="5" name="Footer Placeholder 4">
            <a:extLst>
              <a:ext uri="{FF2B5EF4-FFF2-40B4-BE49-F238E27FC236}">
                <a16:creationId xmlns:a16="http://schemas.microsoft.com/office/drawing/2014/main" id="{6823D34F-D0D1-706E-76C4-472DA03F8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B4DED-EB6B-1989-F443-CB69E37D5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B9A29-14F5-AA4C-A198-0AE7CAFA37E1}" type="slidenum">
              <a:rPr lang="en-US" smtClean="0"/>
              <a:t>‹#›</a:t>
            </a:fld>
            <a:endParaRPr lang="en-US"/>
          </a:p>
        </p:txBody>
      </p:sp>
    </p:spTree>
    <p:extLst>
      <p:ext uri="{BB962C8B-B14F-4D97-AF65-F5344CB8AC3E}">
        <p14:creationId xmlns:p14="http://schemas.microsoft.com/office/powerpoint/2010/main" val="35199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ody of water with blue sky and clouds&#10;&#10;Description automatically generated with low confidence">
            <a:extLst>
              <a:ext uri="{FF2B5EF4-FFF2-40B4-BE49-F238E27FC236}">
                <a16:creationId xmlns:a16="http://schemas.microsoft.com/office/drawing/2014/main" id="{5085BC34-0CCC-89E4-51CB-196B22380D31}"/>
              </a:ext>
            </a:extLst>
          </p:cNvPr>
          <p:cNvPicPr>
            <a:picLocks noChangeAspect="1"/>
          </p:cNvPicPr>
          <p:nvPr/>
        </p:nvPicPr>
        <p:blipFill rotWithShape="1">
          <a:blip r:embed="rId3"/>
          <a:srcRect b="15730"/>
          <a:stretch/>
        </p:blipFill>
        <p:spPr>
          <a:xfrm>
            <a:off x="8528" y="9949"/>
            <a:ext cx="12191999" cy="6857990"/>
          </a:xfrm>
          <a:prstGeom prst="rect">
            <a:avLst/>
          </a:prstGeom>
        </p:spPr>
      </p:pic>
      <p:sp>
        <p:nvSpPr>
          <p:cNvPr id="4" name="Title 3">
            <a:extLst>
              <a:ext uri="{FF2B5EF4-FFF2-40B4-BE49-F238E27FC236}">
                <a16:creationId xmlns:a16="http://schemas.microsoft.com/office/drawing/2014/main" id="{02E3F76E-571C-7989-370D-FED5429C8BA9}"/>
              </a:ext>
            </a:extLst>
          </p:cNvPr>
          <p:cNvSpPr>
            <a:spLocks noGrp="1"/>
          </p:cNvSpPr>
          <p:nvPr>
            <p:ph type="ctrTitle"/>
          </p:nvPr>
        </p:nvSpPr>
        <p:spPr>
          <a:xfrm>
            <a:off x="1207187" y="2819294"/>
            <a:ext cx="10058400" cy="1219411"/>
          </a:xfrm>
          <a:effectLst>
            <a:outerShdw blurRad="50800" dist="38100" dir="2700000" algn="tl" rotWithShape="0">
              <a:prstClr val="black">
                <a:alpha val="40000"/>
              </a:prstClr>
            </a:outerShdw>
          </a:effectLst>
        </p:spPr>
        <p:txBody>
          <a:bodyPr>
            <a:normAutofit fontScale="90000"/>
          </a:bodyPr>
          <a:lstStyle/>
          <a:p>
            <a:r>
              <a:rPr lang="en-US" sz="5200" dirty="0">
                <a:solidFill>
                  <a:srgbClr val="FFFFFF"/>
                </a:solidFill>
              </a:rPr>
              <a:t>Ocean Circulation Model Containerization Product Design Overview</a:t>
            </a:r>
          </a:p>
        </p:txBody>
      </p:sp>
      <p:sp>
        <p:nvSpPr>
          <p:cNvPr id="5" name="Subtitle 4">
            <a:extLst>
              <a:ext uri="{FF2B5EF4-FFF2-40B4-BE49-F238E27FC236}">
                <a16:creationId xmlns:a16="http://schemas.microsoft.com/office/drawing/2014/main" id="{5A51BF3F-73CE-8E52-AEE5-CC164D57B9E1}"/>
              </a:ext>
            </a:extLst>
          </p:cNvPr>
          <p:cNvSpPr>
            <a:spLocks noGrp="1"/>
          </p:cNvSpPr>
          <p:nvPr>
            <p:ph type="subTitle" idx="1"/>
          </p:nvPr>
        </p:nvSpPr>
        <p:spPr>
          <a:xfrm>
            <a:off x="2383825" y="5393916"/>
            <a:ext cx="7418253" cy="1282707"/>
          </a:xfrm>
          <a:effectLst>
            <a:outerShdw blurRad="50800" dist="38100" dir="2700000" algn="tl" rotWithShape="0">
              <a:prstClr val="black">
                <a:alpha val="40000"/>
              </a:prstClr>
            </a:outerShdw>
          </a:effectLst>
        </p:spPr>
        <p:txBody>
          <a:bodyPr>
            <a:normAutofit/>
          </a:bodyPr>
          <a:lstStyle/>
          <a:p>
            <a:r>
              <a:rPr lang="en-US" sz="2000" dirty="0">
                <a:solidFill>
                  <a:srgbClr val="FFFFFF"/>
                </a:solidFill>
              </a:rPr>
              <a:t>By: Justin Campbell, Research Engineering/Scientist Assistant with Computational Research in Ice and Ocean Systems (CRIOS) Group</a:t>
            </a:r>
          </a:p>
          <a:p>
            <a:endParaRPr lang="en-US" dirty="0">
              <a:solidFill>
                <a:srgbClr val="FFFFFF"/>
              </a:solidFill>
            </a:endParaRPr>
          </a:p>
        </p:txBody>
      </p:sp>
    </p:spTree>
    <p:extLst>
      <p:ext uri="{BB962C8B-B14F-4D97-AF65-F5344CB8AC3E}">
        <p14:creationId xmlns:p14="http://schemas.microsoft.com/office/powerpoint/2010/main" val="2800846622"/>
      </p:ext>
    </p:extLst>
  </p:cSld>
  <p:clrMapOvr>
    <a:masterClrMapping/>
  </p:clrMapOvr>
  <mc:AlternateContent xmlns:mc="http://schemas.openxmlformats.org/markup-compatibility/2006" xmlns:p14="http://schemas.microsoft.com/office/powerpoint/2010/main">
    <mc:Choice Requires="p14">
      <p:transition spd="slow" p14:dur="2000" advTm="4133"/>
    </mc:Choice>
    <mc:Fallback xmlns="">
      <p:transition spd="slow" advTm="41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A68F-15F1-85B1-99FA-1E55C24D5120}"/>
              </a:ext>
            </a:extLst>
          </p:cNvPr>
          <p:cNvSpPr>
            <a:spLocks noGrp="1"/>
          </p:cNvSpPr>
          <p:nvPr>
            <p:ph type="title"/>
          </p:nvPr>
        </p:nvSpPr>
        <p:spPr/>
        <p:txBody>
          <a:bodyPr/>
          <a:lstStyle/>
          <a:p>
            <a:endParaRPr lang="en-US"/>
          </a:p>
        </p:txBody>
      </p:sp>
      <p:pic>
        <p:nvPicPr>
          <p:cNvPr id="5" name="Content Placeholder 4" descr="A body of water with blue sky and clouds&#10;&#10;Description automatically generated with low confidence">
            <a:extLst>
              <a:ext uri="{FF2B5EF4-FFF2-40B4-BE49-F238E27FC236}">
                <a16:creationId xmlns:a16="http://schemas.microsoft.com/office/drawing/2014/main" id="{47FB3BC2-9B81-1AE2-20B5-04E9A9133CAB}"/>
              </a:ext>
            </a:extLst>
          </p:cNvPr>
          <p:cNvPicPr>
            <a:picLocks noGrp="1" noChangeAspect="1"/>
          </p:cNvPicPr>
          <p:nvPr>
            <p:ph idx="1"/>
          </p:nvPr>
        </p:nvPicPr>
        <p:blipFill rotWithShape="1">
          <a:blip r:embed="rId3"/>
          <a:srcRect l="55000" t="55539"/>
          <a:stretch/>
        </p:blipFill>
        <p:spPr>
          <a:xfrm>
            <a:off x="-1" y="0"/>
            <a:ext cx="12365151" cy="6858000"/>
          </a:xfrm>
        </p:spPr>
      </p:pic>
      <p:sp>
        <p:nvSpPr>
          <p:cNvPr id="6" name="TextBox 5">
            <a:extLst>
              <a:ext uri="{FF2B5EF4-FFF2-40B4-BE49-F238E27FC236}">
                <a16:creationId xmlns:a16="http://schemas.microsoft.com/office/drawing/2014/main" id="{7EEBC945-BCD1-972E-F326-2AD0A0317191}"/>
              </a:ext>
            </a:extLst>
          </p:cNvPr>
          <p:cNvSpPr txBox="1"/>
          <p:nvPr/>
        </p:nvSpPr>
        <p:spPr>
          <a:xfrm>
            <a:off x="4213412" y="0"/>
            <a:ext cx="3747247" cy="769441"/>
          </a:xfrm>
          <a:prstGeom prst="rect">
            <a:avLst/>
          </a:prstGeom>
          <a:noFill/>
        </p:spPr>
        <p:txBody>
          <a:bodyPr wrap="square" rtlCol="0">
            <a:spAutoFit/>
          </a:bodyPr>
          <a:lstStyle/>
          <a:p>
            <a:pPr algn="ctr"/>
            <a:r>
              <a:rPr lang="en-US" sz="4400" dirty="0">
                <a:solidFill>
                  <a:schemeClr val="bg1"/>
                </a:solidFill>
              </a:rPr>
              <a:t>References</a:t>
            </a:r>
          </a:p>
        </p:txBody>
      </p:sp>
      <p:sp>
        <p:nvSpPr>
          <p:cNvPr id="8" name="TextBox 7">
            <a:extLst>
              <a:ext uri="{FF2B5EF4-FFF2-40B4-BE49-F238E27FC236}">
                <a16:creationId xmlns:a16="http://schemas.microsoft.com/office/drawing/2014/main" id="{5DD0ECD5-C2BC-F2CE-F521-5BC364B065CD}"/>
              </a:ext>
            </a:extLst>
          </p:cNvPr>
          <p:cNvSpPr txBox="1"/>
          <p:nvPr/>
        </p:nvSpPr>
        <p:spPr>
          <a:xfrm>
            <a:off x="9599" y="1137563"/>
            <a:ext cx="12355551" cy="4801314"/>
          </a:xfrm>
          <a:prstGeom prst="rect">
            <a:avLst/>
          </a:prstGeom>
          <a:noFill/>
        </p:spPr>
        <p:txBody>
          <a:bodyPr wrap="square" rtlCol="0">
            <a:spAutoFit/>
          </a:bodyPr>
          <a:lstStyle/>
          <a:p>
            <a:pPr marL="342900" indent="-342900">
              <a:buFont typeface="+mj-lt"/>
              <a:buAutoNum type="arabicPeriod"/>
            </a:pPr>
            <a:r>
              <a:rPr lang="en-US" dirty="0">
                <a:solidFill>
                  <a:schemeClr val="bg1"/>
                </a:solidFill>
              </a:rPr>
              <a:t>“MITGCM.” </a:t>
            </a:r>
            <a:r>
              <a:rPr lang="en-US" dirty="0" err="1">
                <a:solidFill>
                  <a:schemeClr val="bg1"/>
                </a:solidFill>
              </a:rPr>
              <a:t>MITgcm</a:t>
            </a:r>
            <a:r>
              <a:rPr lang="en-US" dirty="0">
                <a:solidFill>
                  <a:schemeClr val="bg1"/>
                </a:solidFill>
              </a:rPr>
              <a:t>, https://</a:t>
            </a:r>
            <a:r>
              <a:rPr lang="en-US" dirty="0" err="1">
                <a:solidFill>
                  <a:schemeClr val="bg1"/>
                </a:solidFill>
              </a:rPr>
              <a:t>mitgcm.org</a:t>
            </a:r>
            <a:r>
              <a:rPr lang="en-US" dirty="0">
                <a:solidFill>
                  <a:schemeClr val="bg1"/>
                </a:solidFill>
              </a:rPr>
              <a:t>/. </a:t>
            </a:r>
          </a:p>
          <a:p>
            <a:pPr marL="342900" indent="-342900">
              <a:buFont typeface="+mj-lt"/>
              <a:buAutoNum type="arabicPeriod"/>
            </a:pPr>
            <a:r>
              <a:rPr lang="en-US" dirty="0">
                <a:solidFill>
                  <a:schemeClr val="bg1"/>
                </a:solidFill>
              </a:rPr>
              <a:t>“JPL Science: Ecco.” NASA, NASA, https://</a:t>
            </a:r>
            <a:r>
              <a:rPr lang="en-US" dirty="0" err="1">
                <a:solidFill>
                  <a:schemeClr val="bg1"/>
                </a:solidFill>
              </a:rPr>
              <a:t>science.jpl.nasa.gov</a:t>
            </a:r>
            <a:r>
              <a:rPr lang="en-US" dirty="0">
                <a:solidFill>
                  <a:schemeClr val="bg1"/>
                </a:solidFill>
              </a:rPr>
              <a:t>/projects/</a:t>
            </a:r>
            <a:r>
              <a:rPr lang="en-US" dirty="0" err="1">
                <a:solidFill>
                  <a:schemeClr val="bg1"/>
                </a:solidFill>
              </a:rPr>
              <a:t>ecco</a:t>
            </a:r>
            <a:r>
              <a:rPr lang="en-US" dirty="0">
                <a:solidFill>
                  <a:schemeClr val="bg1"/>
                </a:solidFill>
              </a:rPr>
              <a:t>/. </a:t>
            </a:r>
          </a:p>
          <a:p>
            <a:pPr marL="342900" indent="-342900">
              <a:buFont typeface="+mj-lt"/>
              <a:buAutoNum type="arabicPeriod"/>
            </a:pPr>
            <a:r>
              <a:rPr lang="en-US" dirty="0">
                <a:solidFill>
                  <a:schemeClr val="bg1"/>
                </a:solidFill>
                <a:effectLst/>
              </a:rPr>
              <a:t>Helmenstine, Anne Marie. “Why Is the Ocean Blue? Here's How It Works.” </a:t>
            </a:r>
            <a:r>
              <a:rPr lang="en-US" i="1" dirty="0">
                <a:solidFill>
                  <a:schemeClr val="bg1"/>
                </a:solidFill>
                <a:effectLst/>
              </a:rPr>
              <a:t>ThoughtCo</a:t>
            </a:r>
            <a:r>
              <a:rPr lang="en-US" dirty="0">
                <a:solidFill>
                  <a:schemeClr val="bg1"/>
                </a:solidFill>
                <a:effectLst/>
              </a:rPr>
              <a:t>, ThoughtCo, 11 July 2022, https://</a:t>
            </a:r>
            <a:r>
              <a:rPr lang="en-US" dirty="0" err="1">
                <a:solidFill>
                  <a:schemeClr val="bg1"/>
                </a:solidFill>
                <a:effectLst/>
              </a:rPr>
              <a:t>www.thoughtco.com</a:t>
            </a:r>
            <a:r>
              <a:rPr lang="en-US" dirty="0">
                <a:solidFill>
                  <a:schemeClr val="bg1"/>
                </a:solidFill>
                <a:effectLst/>
              </a:rPr>
              <a:t>/why-is-the-ocean-blue-609420. </a:t>
            </a:r>
          </a:p>
          <a:p>
            <a:pPr marL="342900" indent="-342900">
              <a:buFont typeface="+mj-lt"/>
              <a:buAutoNum type="arabicPeriod"/>
            </a:pPr>
            <a:r>
              <a:rPr lang="en-US" dirty="0">
                <a:solidFill>
                  <a:schemeClr val="bg1"/>
                </a:solidFill>
                <a:effectLst/>
              </a:rPr>
              <a:t>Dwyer, Susanne. “Are You Still on Target to Meet Your Goal?” </a:t>
            </a:r>
            <a:r>
              <a:rPr lang="en-US" i="1" dirty="0" err="1">
                <a:solidFill>
                  <a:schemeClr val="bg1"/>
                </a:solidFill>
                <a:effectLst/>
              </a:rPr>
              <a:t>RISMedia</a:t>
            </a:r>
            <a:r>
              <a:rPr lang="en-US" dirty="0">
                <a:solidFill>
                  <a:schemeClr val="bg1"/>
                </a:solidFill>
                <a:effectLst/>
              </a:rPr>
              <a:t>, </a:t>
            </a:r>
            <a:r>
              <a:rPr lang="en-US" dirty="0" err="1">
                <a:solidFill>
                  <a:schemeClr val="bg1"/>
                </a:solidFill>
                <a:effectLst/>
              </a:rPr>
              <a:t>RISMedia</a:t>
            </a:r>
            <a:r>
              <a:rPr lang="en-US" dirty="0">
                <a:solidFill>
                  <a:schemeClr val="bg1"/>
                </a:solidFill>
                <a:effectLst/>
              </a:rPr>
              <a:t>, 13 June 2019, https://</a:t>
            </a:r>
            <a:r>
              <a:rPr lang="en-US" dirty="0" err="1">
                <a:solidFill>
                  <a:schemeClr val="bg1"/>
                </a:solidFill>
                <a:effectLst/>
              </a:rPr>
              <a:t>www.rismedia.com</a:t>
            </a:r>
            <a:r>
              <a:rPr lang="en-US" dirty="0">
                <a:solidFill>
                  <a:schemeClr val="bg1"/>
                </a:solidFill>
                <a:effectLst/>
              </a:rPr>
              <a:t>/2019/06/13/target-goal/. </a:t>
            </a:r>
          </a:p>
          <a:p>
            <a:pPr marL="342900" indent="-342900">
              <a:buFont typeface="+mj-lt"/>
              <a:buAutoNum type="arabicPeriod"/>
            </a:pPr>
            <a:r>
              <a:rPr lang="en-US" dirty="0">
                <a:solidFill>
                  <a:schemeClr val="bg1"/>
                </a:solidFill>
                <a:effectLst/>
              </a:rPr>
              <a:t>Lean East. “Setting Objectives: Measure What Matters.” </a:t>
            </a:r>
            <a:r>
              <a:rPr lang="en-US" i="1" dirty="0">
                <a:solidFill>
                  <a:schemeClr val="bg1"/>
                </a:solidFill>
                <a:effectLst/>
              </a:rPr>
              <a:t>Lean East</a:t>
            </a:r>
            <a:r>
              <a:rPr lang="en-US" dirty="0">
                <a:solidFill>
                  <a:schemeClr val="bg1"/>
                </a:solidFill>
                <a:effectLst/>
              </a:rPr>
              <a:t>, Lean East, 25 Mar. 2022, https://</a:t>
            </a:r>
            <a:r>
              <a:rPr lang="en-US" dirty="0" err="1">
                <a:solidFill>
                  <a:schemeClr val="bg1"/>
                </a:solidFill>
                <a:effectLst/>
              </a:rPr>
              <a:t>www.leaneast.com</a:t>
            </a:r>
            <a:r>
              <a:rPr lang="en-US" dirty="0">
                <a:solidFill>
                  <a:schemeClr val="bg1"/>
                </a:solidFill>
                <a:effectLst/>
              </a:rPr>
              <a:t>/setting-objectives. </a:t>
            </a:r>
          </a:p>
          <a:p>
            <a:pPr marL="342900" indent="-342900">
              <a:buFont typeface="+mj-lt"/>
              <a:buAutoNum type="arabicPeriod"/>
            </a:pPr>
            <a:r>
              <a:rPr lang="en-US" dirty="0">
                <a:solidFill>
                  <a:schemeClr val="bg1"/>
                </a:solidFill>
                <a:effectLst/>
              </a:rPr>
              <a:t>Asana, Team. “How to Set &amp; Track Stretch Goals to Inspire Your Team [2023] [2022] • Asana.” </a:t>
            </a:r>
            <a:r>
              <a:rPr lang="en-US" i="1" dirty="0">
                <a:solidFill>
                  <a:schemeClr val="bg1"/>
                </a:solidFill>
                <a:effectLst/>
              </a:rPr>
              <a:t>Asana</a:t>
            </a:r>
            <a:r>
              <a:rPr lang="en-US" dirty="0">
                <a:solidFill>
                  <a:schemeClr val="bg1"/>
                </a:solidFill>
                <a:effectLst/>
              </a:rPr>
              <a:t>, Asana, 19 Nov. 2022, https://</a:t>
            </a:r>
            <a:r>
              <a:rPr lang="en-US" dirty="0" err="1">
                <a:solidFill>
                  <a:schemeClr val="bg1"/>
                </a:solidFill>
                <a:effectLst/>
              </a:rPr>
              <a:t>asana.com</a:t>
            </a:r>
            <a:r>
              <a:rPr lang="en-US" dirty="0">
                <a:solidFill>
                  <a:schemeClr val="bg1"/>
                </a:solidFill>
                <a:effectLst/>
              </a:rPr>
              <a:t>/resources/stretch-goals. </a:t>
            </a:r>
          </a:p>
          <a:p>
            <a:pPr marL="342900" indent="-342900">
              <a:buFont typeface="+mj-lt"/>
              <a:buAutoNum type="arabicPeriod"/>
            </a:pPr>
            <a:r>
              <a:rPr lang="en-US" dirty="0" err="1">
                <a:solidFill>
                  <a:schemeClr val="bg1"/>
                </a:solidFill>
              </a:rPr>
              <a:t>Boulouet</a:t>
            </a:r>
            <a:r>
              <a:rPr lang="en-US" dirty="0">
                <a:solidFill>
                  <a:schemeClr val="bg1"/>
                </a:solidFill>
              </a:rPr>
              <a:t>, Henri. “Clear Requirement.” LinkedIn, 6 July 2022, </a:t>
            </a:r>
            <a:r>
              <a:rPr lang="en-US" dirty="0" err="1">
                <a:solidFill>
                  <a:schemeClr val="bg1"/>
                </a:solidFill>
              </a:rPr>
              <a:t>www.linkedin.com</a:t>
            </a:r>
            <a:r>
              <a:rPr lang="en-US" dirty="0">
                <a:solidFill>
                  <a:schemeClr val="bg1"/>
                </a:solidFill>
              </a:rPr>
              <a:t>/pulse/clear-requirement-</a:t>
            </a:r>
            <a:r>
              <a:rPr lang="en-US" dirty="0" err="1">
                <a:solidFill>
                  <a:schemeClr val="bg1"/>
                </a:solidFill>
              </a:rPr>
              <a:t>henri</a:t>
            </a:r>
            <a:r>
              <a:rPr lang="en-US" dirty="0">
                <a:solidFill>
                  <a:schemeClr val="bg1"/>
                </a:solidFill>
              </a:rPr>
              <a:t>-</a:t>
            </a:r>
            <a:r>
              <a:rPr lang="en-US" dirty="0" err="1">
                <a:solidFill>
                  <a:schemeClr val="bg1"/>
                </a:solidFill>
              </a:rPr>
              <a:t>boulouet</a:t>
            </a:r>
            <a:r>
              <a:rPr lang="en-US" dirty="0">
                <a:solidFill>
                  <a:schemeClr val="bg1"/>
                </a:solidFill>
              </a:rPr>
              <a:t>/. </a:t>
            </a: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effectLst/>
            </a:endParaRPr>
          </a:p>
          <a:p>
            <a:pPr marL="342900" indent="-342900">
              <a:buFont typeface="+mj-lt"/>
              <a:buAutoNum type="arabicPeriod"/>
            </a:pPr>
            <a:endParaRPr lang="en-US" dirty="0">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p>
        </p:txBody>
      </p:sp>
    </p:spTree>
    <p:extLst>
      <p:ext uri="{BB962C8B-B14F-4D97-AF65-F5344CB8AC3E}">
        <p14:creationId xmlns:p14="http://schemas.microsoft.com/office/powerpoint/2010/main" val="261954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ody of water with blue sky and clouds&#10;&#10;Description automatically generated with low confidence">
            <a:extLst>
              <a:ext uri="{FF2B5EF4-FFF2-40B4-BE49-F238E27FC236}">
                <a16:creationId xmlns:a16="http://schemas.microsoft.com/office/drawing/2014/main" id="{9DFA1D22-C246-5CEC-83E9-AAD5F22E552C}"/>
              </a:ext>
            </a:extLst>
          </p:cNvPr>
          <p:cNvPicPr>
            <a:picLocks noChangeAspect="1"/>
          </p:cNvPicPr>
          <p:nvPr/>
        </p:nvPicPr>
        <p:blipFill>
          <a:blip r:embed="rId3">
            <a:alphaModFix amt="50000"/>
          </a:blip>
          <a:stretch>
            <a:fillRect/>
          </a:stretch>
        </p:blipFill>
        <p:spPr>
          <a:xfrm>
            <a:off x="0" y="-639063"/>
            <a:ext cx="12192000" cy="8136127"/>
          </a:xfrm>
          <a:prstGeom prst="rect">
            <a:avLst/>
          </a:prstGeom>
        </p:spPr>
      </p:pic>
      <p:pic>
        <p:nvPicPr>
          <p:cNvPr id="7" name="Content Placeholder 6" descr="Diagram&#10;&#10;Description automatically generated">
            <a:extLst>
              <a:ext uri="{FF2B5EF4-FFF2-40B4-BE49-F238E27FC236}">
                <a16:creationId xmlns:a16="http://schemas.microsoft.com/office/drawing/2014/main" id="{63C81BCF-04DC-B798-CE15-D79B24FA5DC7}"/>
              </a:ext>
            </a:extLst>
          </p:cNvPr>
          <p:cNvPicPr>
            <a:picLocks noGrp="1" noChangeAspect="1"/>
          </p:cNvPicPr>
          <p:nvPr>
            <p:ph idx="1"/>
          </p:nvPr>
        </p:nvPicPr>
        <p:blipFill>
          <a:blip r:embed="rId4"/>
          <a:stretch>
            <a:fillRect/>
          </a:stretch>
        </p:blipFill>
        <p:spPr>
          <a:xfrm>
            <a:off x="4107219" y="0"/>
            <a:ext cx="4572547" cy="6858000"/>
          </a:xfrm>
        </p:spPr>
      </p:pic>
      <p:cxnSp>
        <p:nvCxnSpPr>
          <p:cNvPr id="9" name="Straight Connector 8">
            <a:extLst>
              <a:ext uri="{FF2B5EF4-FFF2-40B4-BE49-F238E27FC236}">
                <a16:creationId xmlns:a16="http://schemas.microsoft.com/office/drawing/2014/main" id="{0B8DF204-763D-0E25-1EF7-87FCC5D981DA}"/>
              </a:ext>
            </a:extLst>
          </p:cNvPr>
          <p:cNvCxnSpPr>
            <a:cxnSpLocks/>
          </p:cNvCxnSpPr>
          <p:nvPr/>
        </p:nvCxnSpPr>
        <p:spPr>
          <a:xfrm>
            <a:off x="4411983" y="1209822"/>
            <a:ext cx="0" cy="210692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E7EB90-C05F-A2EE-4A57-9632CD8B5C82}"/>
              </a:ext>
            </a:extLst>
          </p:cNvPr>
          <p:cNvCxnSpPr>
            <a:cxnSpLocks/>
          </p:cNvCxnSpPr>
          <p:nvPr/>
        </p:nvCxnSpPr>
        <p:spPr>
          <a:xfrm>
            <a:off x="8481472" y="1209822"/>
            <a:ext cx="11382" cy="210692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B9E8210-14FC-F477-5392-3440BD725802}"/>
              </a:ext>
            </a:extLst>
          </p:cNvPr>
          <p:cNvCxnSpPr>
            <a:cxnSpLocks/>
          </p:cNvCxnSpPr>
          <p:nvPr/>
        </p:nvCxnSpPr>
        <p:spPr>
          <a:xfrm flipH="1">
            <a:off x="4411983" y="3316746"/>
            <a:ext cx="4069491"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49AF21-1FC3-91B4-BD58-B08A41CA984B}"/>
              </a:ext>
            </a:extLst>
          </p:cNvPr>
          <p:cNvCxnSpPr>
            <a:cxnSpLocks/>
          </p:cNvCxnSpPr>
          <p:nvPr/>
        </p:nvCxnSpPr>
        <p:spPr>
          <a:xfrm>
            <a:off x="4411982" y="1209822"/>
            <a:ext cx="406949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4669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6"/>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6"/>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6"/>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6"/>
                                        </p:tgtEl>
                                        <p:attrNameLst>
                                          <p:attrName>ppt_x</p:attrName>
                                          <p:attrName>ppt_y</p:attrName>
                                        </p:attrNameLst>
                                      </p:cBhvr>
                                    </p:animMotion>
                                  </p:childTnLst>
                                </p:cTn>
                              </p:par>
                            </p:childTnLst>
                          </p:cTn>
                        </p:par>
                      </p:childTnLst>
                    </p:cTn>
                  </p:par>
                </p:childTnLst>
              </p:cTn>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0CE3-4DD4-C148-8B2C-747DE00A4179}"/>
              </a:ext>
            </a:extLst>
          </p:cNvPr>
          <p:cNvSpPr>
            <a:spLocks noGrp="1"/>
          </p:cNvSpPr>
          <p:nvPr>
            <p:ph type="title"/>
          </p:nvPr>
        </p:nvSpPr>
        <p:spPr>
          <a:xfrm>
            <a:off x="838200" y="0"/>
            <a:ext cx="10515600" cy="1325563"/>
          </a:xfrm>
        </p:spPr>
        <p:txBody>
          <a:bodyPr/>
          <a:lstStyle/>
          <a:p>
            <a:pPr algn="ctr"/>
            <a:r>
              <a:rPr lang="en-US" dirty="0"/>
              <a:t>Project Objectives</a:t>
            </a:r>
          </a:p>
        </p:txBody>
      </p:sp>
      <p:sp>
        <p:nvSpPr>
          <p:cNvPr id="3" name="Content Placeholder 2">
            <a:extLst>
              <a:ext uri="{FF2B5EF4-FFF2-40B4-BE49-F238E27FC236}">
                <a16:creationId xmlns:a16="http://schemas.microsoft.com/office/drawing/2014/main" id="{EAAB787B-6AD9-467F-30C3-1225E0D54A69}"/>
              </a:ext>
            </a:extLst>
          </p:cNvPr>
          <p:cNvSpPr>
            <a:spLocks noGrp="1"/>
          </p:cNvSpPr>
          <p:nvPr>
            <p:ph idx="1"/>
          </p:nvPr>
        </p:nvSpPr>
        <p:spPr>
          <a:xfrm>
            <a:off x="0" y="1123407"/>
            <a:ext cx="5737412" cy="5734594"/>
          </a:xfrm>
        </p:spPr>
        <p:txBody>
          <a:bodyPr>
            <a:normAutofit/>
          </a:bodyPr>
          <a:lstStyle/>
          <a:p>
            <a:pPr marL="0" indent="0">
              <a:buNone/>
            </a:pPr>
            <a:r>
              <a:rPr lang="en-US" dirty="0"/>
              <a:t>  		Smart Goals</a:t>
            </a:r>
          </a:p>
          <a:p>
            <a:pPr marL="0" indent="0">
              <a:buNone/>
            </a:pPr>
            <a:endParaRPr lang="en-US" sz="2000" dirty="0"/>
          </a:p>
          <a:p>
            <a:pPr marL="971550" lvl="1" indent="-514350">
              <a:buFont typeface="+mj-lt"/>
              <a:buAutoNum type="arabicPeriod"/>
            </a:pPr>
            <a:r>
              <a:rPr lang="en-US" sz="2000" dirty="0"/>
              <a:t>Develop portable units of software to build and run computationally inexpensive </a:t>
            </a:r>
            <a:r>
              <a:rPr lang="en-US" sz="2000" dirty="0" err="1"/>
              <a:t>MITgcm</a:t>
            </a:r>
            <a:r>
              <a:rPr lang="en-US" sz="2000" dirty="0"/>
              <a:t> model problems without </a:t>
            </a:r>
            <a:r>
              <a:rPr lang="en-US" sz="2000" dirty="0" err="1"/>
              <a:t>mpi</a:t>
            </a:r>
            <a:r>
              <a:rPr lang="en-US" sz="2000" dirty="0"/>
              <a:t> libraries</a:t>
            </a:r>
          </a:p>
          <a:p>
            <a:pPr marL="457200" lvl="1" indent="0">
              <a:buNone/>
            </a:pPr>
            <a:endParaRPr lang="en-US" sz="2000" dirty="0"/>
          </a:p>
          <a:p>
            <a:pPr marL="914400" lvl="1" indent="-457200">
              <a:buAutoNum type="arabicPeriod" startAt="2"/>
            </a:pPr>
            <a:r>
              <a:rPr lang="en-US" sz="2000" dirty="0"/>
              <a:t>Add support for these units of software on </a:t>
            </a:r>
            <a:br>
              <a:rPr lang="en-US" sz="2000" dirty="0"/>
            </a:br>
            <a:r>
              <a:rPr lang="en-US" sz="2000" dirty="0"/>
              <a:t>common platforms, architectures, and OS according to CRIOS group users</a:t>
            </a:r>
          </a:p>
          <a:p>
            <a:pPr marL="457200" lvl="1" indent="0">
              <a:buNone/>
            </a:pPr>
            <a:endParaRPr lang="en-US" sz="2000" dirty="0"/>
          </a:p>
          <a:p>
            <a:pPr marL="914400" lvl="1" indent="-457200">
              <a:buAutoNum type="arabicPeriod" startAt="3"/>
            </a:pPr>
            <a:r>
              <a:rPr lang="en-US" sz="2000" dirty="0"/>
              <a:t>Document detailed working software product designs in code repository and image registry</a:t>
            </a:r>
          </a:p>
          <a:p>
            <a:pPr marL="914400" lvl="1" indent="-457200">
              <a:buAutoNum type="arabicPeriod" startAt="3"/>
            </a:pPr>
            <a:endParaRPr lang="en-US" sz="2000" dirty="0"/>
          </a:p>
          <a:p>
            <a:pPr marL="914400" lvl="1" indent="-457200">
              <a:buFont typeface="Arial" panose="020B0604020202020204" pitchFamily="34" charset="0"/>
              <a:buAutoNum type="arabicPeriod" startAt="3"/>
            </a:pPr>
            <a:r>
              <a:rPr lang="en-US" sz="2000" dirty="0"/>
              <a:t>Present results to </a:t>
            </a:r>
            <a:r>
              <a:rPr lang="en-US" sz="2000" dirty="0" err="1"/>
              <a:t>MITgcm</a:t>
            </a:r>
            <a:r>
              <a:rPr lang="en-US" sz="2000" dirty="0"/>
              <a:t> and ECCO senior scientists for stable release in </a:t>
            </a:r>
            <a:r>
              <a:rPr lang="en-US" sz="2000" dirty="0" err="1"/>
              <a:t>MITgcm</a:t>
            </a:r>
            <a:r>
              <a:rPr lang="en-US" sz="2000" dirty="0"/>
              <a:t>-ECCO ecosystems</a:t>
            </a:r>
          </a:p>
          <a:p>
            <a:pPr marL="914400" lvl="1" indent="-457200">
              <a:buAutoNum type="arabicPeriod" startAt="3"/>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B9B7D72C-68A9-CA1D-EB7B-E82C9EB06780}"/>
              </a:ext>
            </a:extLst>
          </p:cNvPr>
          <p:cNvPicPr>
            <a:picLocks noChangeAspect="1"/>
          </p:cNvPicPr>
          <p:nvPr/>
        </p:nvPicPr>
        <p:blipFill>
          <a:blip r:embed="rId3"/>
          <a:stretch>
            <a:fillRect/>
          </a:stretch>
        </p:blipFill>
        <p:spPr>
          <a:xfrm>
            <a:off x="5737412" y="1325562"/>
            <a:ext cx="6406952" cy="5532438"/>
          </a:xfrm>
          <a:prstGeom prst="rect">
            <a:avLst/>
          </a:prstGeom>
        </p:spPr>
      </p:pic>
      <p:pic>
        <p:nvPicPr>
          <p:cNvPr id="7" name="Picture 6" descr="A body of water with blue sky and clouds&#10;&#10;Description automatically generated with low confidence">
            <a:extLst>
              <a:ext uri="{FF2B5EF4-FFF2-40B4-BE49-F238E27FC236}">
                <a16:creationId xmlns:a16="http://schemas.microsoft.com/office/drawing/2014/main" id="{54469085-527A-90FC-B283-1875864C83D5}"/>
              </a:ext>
            </a:extLst>
          </p:cNvPr>
          <p:cNvPicPr>
            <a:picLocks noChangeAspect="1"/>
          </p:cNvPicPr>
          <p:nvPr/>
        </p:nvPicPr>
        <p:blipFill>
          <a:blip r:embed="rId4">
            <a:alphaModFix amt="20000"/>
          </a:blip>
          <a:stretch>
            <a:fillRect/>
          </a:stretch>
        </p:blipFill>
        <p:spPr>
          <a:xfrm>
            <a:off x="0" y="0"/>
            <a:ext cx="12239636" cy="6858000"/>
          </a:xfrm>
          <a:prstGeom prst="rect">
            <a:avLst/>
          </a:prstGeom>
        </p:spPr>
      </p:pic>
    </p:spTree>
    <p:extLst>
      <p:ext uri="{BB962C8B-B14F-4D97-AF65-F5344CB8AC3E}">
        <p14:creationId xmlns:p14="http://schemas.microsoft.com/office/powerpoint/2010/main" val="191058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10C4-612F-5A58-BF92-9F7E53760875}"/>
              </a:ext>
            </a:extLst>
          </p:cNvPr>
          <p:cNvSpPr>
            <a:spLocks noGrp="1"/>
          </p:cNvSpPr>
          <p:nvPr>
            <p:ph type="title"/>
          </p:nvPr>
        </p:nvSpPr>
        <p:spPr>
          <a:xfrm>
            <a:off x="572493" y="238539"/>
            <a:ext cx="11018520" cy="1434415"/>
          </a:xfrm>
        </p:spPr>
        <p:txBody>
          <a:bodyPr anchor="b">
            <a:normAutofit/>
          </a:bodyPr>
          <a:lstStyle/>
          <a:p>
            <a:r>
              <a:rPr lang="en-US" sz="5400" dirty="0"/>
              <a:t>Project Objectives</a:t>
            </a:r>
          </a:p>
        </p:txBody>
      </p:sp>
      <p:sp>
        <p:nvSpPr>
          <p:cNvPr id="4" name="Content Placeholder 2">
            <a:extLst>
              <a:ext uri="{FF2B5EF4-FFF2-40B4-BE49-F238E27FC236}">
                <a16:creationId xmlns:a16="http://schemas.microsoft.com/office/drawing/2014/main" id="{27D723BA-2F05-B9C9-7484-9D8F1A428A4B}"/>
              </a:ext>
            </a:extLst>
          </p:cNvPr>
          <p:cNvSpPr>
            <a:spLocks noGrp="1"/>
          </p:cNvSpPr>
          <p:nvPr>
            <p:ph idx="1"/>
          </p:nvPr>
        </p:nvSpPr>
        <p:spPr>
          <a:xfrm>
            <a:off x="0" y="2090211"/>
            <a:ext cx="7103428" cy="4749500"/>
          </a:xfrm>
        </p:spPr>
        <p:txBody>
          <a:bodyPr anchor="t">
            <a:normAutofit lnSpcReduction="10000"/>
          </a:bodyPr>
          <a:lstStyle/>
          <a:p>
            <a:pPr marL="0" indent="0">
              <a:buNone/>
            </a:pPr>
            <a:r>
              <a:rPr lang="en-US" sz="1700" dirty="0"/>
              <a:t>  </a:t>
            </a:r>
            <a:r>
              <a:rPr lang="en-US" sz="2000" dirty="0"/>
              <a:t>			Stretch Goals</a:t>
            </a:r>
          </a:p>
          <a:p>
            <a:pPr marL="0" indent="0">
              <a:buNone/>
            </a:pPr>
            <a:endParaRPr lang="en-US" sz="2000" dirty="0"/>
          </a:p>
          <a:p>
            <a:pPr marL="914400" lvl="1" indent="-457200">
              <a:buAutoNum type="arabicPeriod"/>
            </a:pPr>
            <a:r>
              <a:rPr lang="en-US" sz="2000" dirty="0"/>
              <a:t>Implement a GUI for end users to input </a:t>
            </a:r>
            <a:r>
              <a:rPr lang="en-US" sz="2000" dirty="0" err="1"/>
              <a:t>MITgcm</a:t>
            </a:r>
            <a:r>
              <a:rPr lang="en-US" sz="2000" dirty="0"/>
              <a:t> model problem specifications in addition to desired post- processing/data analysis tasks</a:t>
            </a:r>
          </a:p>
          <a:p>
            <a:pPr marL="457200" lvl="1" indent="0">
              <a:buNone/>
            </a:pPr>
            <a:endParaRPr lang="en-US" sz="2000" dirty="0"/>
          </a:p>
          <a:p>
            <a:pPr marL="914400" lvl="1" indent="-457200">
              <a:buAutoNum type="arabicPeriod" startAt="2"/>
            </a:pPr>
            <a:r>
              <a:rPr lang="en-US" sz="2000" dirty="0"/>
              <a:t>Introduce support for more computationally expensive jobs to enable execution of more robust </a:t>
            </a:r>
            <a:r>
              <a:rPr lang="en-US" sz="2000" dirty="0" err="1"/>
              <a:t>MITgcm</a:t>
            </a:r>
            <a:r>
              <a:rPr lang="en-US" sz="2000" dirty="0"/>
              <a:t> model problems</a:t>
            </a:r>
          </a:p>
          <a:p>
            <a:pPr marL="457200" lvl="1" indent="0">
              <a:buNone/>
            </a:pPr>
            <a:endParaRPr lang="en-US" sz="2000" dirty="0"/>
          </a:p>
          <a:p>
            <a:pPr marL="914400" lvl="1" indent="-457200">
              <a:buAutoNum type="arabicPeriod" startAt="3"/>
            </a:pPr>
            <a:r>
              <a:rPr lang="en-US" sz="2000" dirty="0"/>
              <a:t>Implement features for ASTE regional domain model problems</a:t>
            </a:r>
          </a:p>
          <a:p>
            <a:pPr marL="914400" lvl="1" indent="-457200">
              <a:buAutoNum type="arabicPeriod" startAt="3"/>
            </a:pPr>
            <a:endParaRPr lang="en-US" sz="2000" dirty="0"/>
          </a:p>
          <a:p>
            <a:pPr marL="457200" lvl="1" indent="0">
              <a:buNone/>
            </a:pPr>
            <a:r>
              <a:rPr lang="en-US" sz="2000" dirty="0"/>
              <a:t>4.  	Configure support for product on multiple computing  	platforms for general </a:t>
            </a:r>
            <a:r>
              <a:rPr lang="en-US" sz="2000" dirty="0" err="1"/>
              <a:t>MITgcm</a:t>
            </a:r>
            <a:r>
              <a:rPr lang="en-US" sz="2000" dirty="0"/>
              <a:t>-community use</a:t>
            </a:r>
          </a:p>
        </p:txBody>
      </p:sp>
      <p:pic>
        <p:nvPicPr>
          <p:cNvPr id="8" name="Picture 7" descr="A body of water with blue sky and clouds&#10;&#10;Description automatically generated with low confidence">
            <a:extLst>
              <a:ext uri="{FF2B5EF4-FFF2-40B4-BE49-F238E27FC236}">
                <a16:creationId xmlns:a16="http://schemas.microsoft.com/office/drawing/2014/main" id="{7B429BDF-C3D1-1D69-AB1F-E8128F11F938}"/>
              </a:ext>
            </a:extLst>
          </p:cNvPr>
          <p:cNvPicPr>
            <a:picLocks noChangeAspect="1"/>
          </p:cNvPicPr>
          <p:nvPr/>
        </p:nvPicPr>
        <p:blipFill>
          <a:blip r:embed="rId3">
            <a:alphaModFix amt="20000"/>
          </a:blip>
          <a:stretch>
            <a:fillRect/>
          </a:stretch>
        </p:blipFill>
        <p:spPr>
          <a:xfrm>
            <a:off x="-528981" y="7275257"/>
            <a:ext cx="12192001" cy="6886503"/>
          </a:xfrm>
          <a:prstGeom prst="rect">
            <a:avLst/>
          </a:prstGeom>
        </p:spPr>
      </p:pic>
      <p:pic>
        <p:nvPicPr>
          <p:cNvPr id="10" name="Picture 9" descr="A potato with a flag on it&#10;&#10;Description automatically generated with low confidence">
            <a:extLst>
              <a:ext uri="{FF2B5EF4-FFF2-40B4-BE49-F238E27FC236}">
                <a16:creationId xmlns:a16="http://schemas.microsoft.com/office/drawing/2014/main" id="{D1BC462C-A10A-2449-1F8D-97F2E681C7F3}"/>
              </a:ext>
            </a:extLst>
          </p:cNvPr>
          <p:cNvPicPr>
            <a:picLocks noChangeAspect="1"/>
          </p:cNvPicPr>
          <p:nvPr/>
        </p:nvPicPr>
        <p:blipFill>
          <a:blip r:embed="rId4"/>
          <a:stretch>
            <a:fillRect/>
          </a:stretch>
        </p:blipFill>
        <p:spPr>
          <a:xfrm>
            <a:off x="7894235" y="1744998"/>
            <a:ext cx="4294717" cy="5094713"/>
          </a:xfrm>
          <a:prstGeom prst="rect">
            <a:avLst/>
          </a:prstGeom>
        </p:spPr>
      </p:pic>
    </p:spTree>
    <p:extLst>
      <p:ext uri="{BB962C8B-B14F-4D97-AF65-F5344CB8AC3E}">
        <p14:creationId xmlns:p14="http://schemas.microsoft.com/office/powerpoint/2010/main" val="197890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B2D3F-3660-70A8-C153-70BCCCDCC7A2}"/>
              </a:ext>
            </a:extLst>
          </p:cNvPr>
          <p:cNvSpPr>
            <a:spLocks noGrp="1"/>
          </p:cNvSpPr>
          <p:nvPr>
            <p:ph type="title"/>
          </p:nvPr>
        </p:nvSpPr>
        <p:spPr>
          <a:xfrm>
            <a:off x="793662" y="386930"/>
            <a:ext cx="10066122" cy="1298448"/>
          </a:xfrm>
        </p:spPr>
        <p:txBody>
          <a:bodyPr anchor="b">
            <a:normAutofit/>
          </a:bodyPr>
          <a:lstStyle/>
          <a:p>
            <a:r>
              <a:rPr lang="en-US" sz="4800" dirty="0"/>
              <a:t>Design Requirements Overview</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0E608B-1320-9410-96D6-756A6821624D}"/>
              </a:ext>
            </a:extLst>
          </p:cNvPr>
          <p:cNvSpPr>
            <a:spLocks noGrp="1"/>
          </p:cNvSpPr>
          <p:nvPr>
            <p:ph idx="1"/>
          </p:nvPr>
        </p:nvSpPr>
        <p:spPr>
          <a:xfrm>
            <a:off x="793661" y="2599509"/>
            <a:ext cx="4530898" cy="3639450"/>
          </a:xfrm>
        </p:spPr>
        <p:txBody>
          <a:bodyPr anchor="ctr">
            <a:normAutofit/>
          </a:bodyPr>
          <a:lstStyle/>
          <a:p>
            <a:pPr marL="0" indent="0">
              <a:buNone/>
            </a:pPr>
            <a:r>
              <a:rPr lang="en-US" sz="1900"/>
              <a:t>The project requirements have been documented into two parent categories: </a:t>
            </a:r>
          </a:p>
          <a:p>
            <a:endParaRPr lang="en-US" sz="1900"/>
          </a:p>
          <a:p>
            <a:pPr marL="457200" lvl="1" indent="0">
              <a:buNone/>
            </a:pPr>
            <a:r>
              <a:rPr lang="en-US" sz="1900"/>
              <a:t>1) </a:t>
            </a:r>
            <a:r>
              <a:rPr lang="en-US" sz="1900" b="1"/>
              <a:t>Subjective Technical Requirements </a:t>
            </a:r>
            <a:r>
              <a:rPr lang="en-US" sz="1900"/>
              <a:t>- requirements that are interpretation-based and describe a product’s requirements at a high level </a:t>
            </a:r>
          </a:p>
          <a:p>
            <a:pPr marL="457200" lvl="1" indent="0">
              <a:buNone/>
            </a:pPr>
            <a:endParaRPr lang="en-US" sz="1900"/>
          </a:p>
          <a:p>
            <a:pPr marL="457200" lvl="1" indent="0">
              <a:buNone/>
            </a:pPr>
            <a:r>
              <a:rPr lang="en-US" sz="1900"/>
              <a:t>2) </a:t>
            </a:r>
            <a:r>
              <a:rPr lang="en-US" sz="1900" b="1"/>
              <a:t>Quantitative Requirements </a:t>
            </a:r>
            <a:r>
              <a:rPr lang="en-US" sz="1900"/>
              <a:t>– requirements that are countable, measurable, and are ascribed a numerical value for being met</a:t>
            </a:r>
          </a:p>
        </p:txBody>
      </p:sp>
      <p:pic>
        <p:nvPicPr>
          <p:cNvPr id="5" name="Picture 4" descr="A diagram of a good requirements&#10;&#10;Description automatically generated with medium confidence">
            <a:extLst>
              <a:ext uri="{FF2B5EF4-FFF2-40B4-BE49-F238E27FC236}">
                <a16:creationId xmlns:a16="http://schemas.microsoft.com/office/drawing/2014/main" id="{5E3E1130-5216-5841-F813-3244B2E8E562}"/>
              </a:ext>
            </a:extLst>
          </p:cNvPr>
          <p:cNvPicPr>
            <a:picLocks noChangeAspect="1"/>
          </p:cNvPicPr>
          <p:nvPr/>
        </p:nvPicPr>
        <p:blipFill>
          <a:blip r:embed="rId3"/>
          <a:stretch>
            <a:fillRect/>
          </a:stretch>
        </p:blipFill>
        <p:spPr>
          <a:xfrm>
            <a:off x="5911532" y="2905737"/>
            <a:ext cx="5150277" cy="287127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ody of water with blue sky and clouds&#10;&#10;Description automatically generated with low confidence">
            <a:extLst>
              <a:ext uri="{FF2B5EF4-FFF2-40B4-BE49-F238E27FC236}">
                <a16:creationId xmlns:a16="http://schemas.microsoft.com/office/drawing/2014/main" id="{7E5F0B8A-9D89-AEE7-6ABC-71EFF2F9C66E}"/>
              </a:ext>
            </a:extLst>
          </p:cNvPr>
          <p:cNvPicPr>
            <a:picLocks noChangeAspect="1"/>
          </p:cNvPicPr>
          <p:nvPr/>
        </p:nvPicPr>
        <p:blipFill>
          <a:blip r:embed="rId4">
            <a:alphaModFix amt="20000"/>
          </a:blip>
          <a:stretch>
            <a:fillRect/>
          </a:stretch>
        </p:blipFill>
        <p:spPr>
          <a:xfrm>
            <a:off x="0" y="0"/>
            <a:ext cx="12192000" cy="6857365"/>
          </a:xfrm>
          <a:prstGeom prst="rect">
            <a:avLst/>
          </a:prstGeom>
        </p:spPr>
      </p:pic>
    </p:spTree>
    <p:extLst>
      <p:ext uri="{BB962C8B-B14F-4D97-AF65-F5344CB8AC3E}">
        <p14:creationId xmlns:p14="http://schemas.microsoft.com/office/powerpoint/2010/main" val="308850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6"/>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6"/>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6"/>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B85F-5702-2F0B-9F32-1C3991C62473}"/>
              </a:ext>
            </a:extLst>
          </p:cNvPr>
          <p:cNvSpPr>
            <a:spLocks noGrp="1"/>
          </p:cNvSpPr>
          <p:nvPr>
            <p:ph type="title"/>
          </p:nvPr>
        </p:nvSpPr>
        <p:spPr>
          <a:xfrm>
            <a:off x="838200" y="18255"/>
            <a:ext cx="10515600" cy="1325563"/>
          </a:xfrm>
        </p:spPr>
        <p:txBody>
          <a:bodyPr/>
          <a:lstStyle/>
          <a:p>
            <a:r>
              <a:rPr lang="en-US" dirty="0"/>
              <a:t>System Design Requirements </a:t>
            </a:r>
          </a:p>
        </p:txBody>
      </p:sp>
      <p:sp>
        <p:nvSpPr>
          <p:cNvPr id="3" name="Content Placeholder 2">
            <a:extLst>
              <a:ext uri="{FF2B5EF4-FFF2-40B4-BE49-F238E27FC236}">
                <a16:creationId xmlns:a16="http://schemas.microsoft.com/office/drawing/2014/main" id="{E8CE9114-6A69-70ED-B5CB-4401DB561D68}"/>
              </a:ext>
            </a:extLst>
          </p:cNvPr>
          <p:cNvSpPr>
            <a:spLocks noGrp="1"/>
          </p:cNvSpPr>
          <p:nvPr>
            <p:ph idx="1"/>
          </p:nvPr>
        </p:nvSpPr>
        <p:spPr>
          <a:xfrm>
            <a:off x="0" y="1155940"/>
            <a:ext cx="12192000" cy="5683805"/>
          </a:xfrm>
        </p:spPr>
        <p:txBody>
          <a:bodyPr>
            <a:normAutofit/>
          </a:bodyPr>
          <a:lstStyle/>
          <a:p>
            <a:r>
              <a:rPr lang="en-US" dirty="0"/>
              <a:t>The design requirements in the project will be documented according to the system in which they are incorporated:</a:t>
            </a:r>
          </a:p>
          <a:p>
            <a:pPr marL="0" indent="0">
              <a:buNone/>
            </a:pPr>
            <a:endParaRPr lang="en-US" dirty="0"/>
          </a:p>
          <a:p>
            <a:pPr marL="0" indent="0">
              <a:buNone/>
            </a:pPr>
            <a:r>
              <a:rPr lang="en-US" dirty="0"/>
              <a:t>	1) </a:t>
            </a:r>
            <a:r>
              <a:rPr lang="en-US" b="1" dirty="0"/>
              <a:t>Containerization Technology System </a:t>
            </a:r>
            <a:r>
              <a:rPr lang="en-US" dirty="0"/>
              <a:t>– refers to the open-source containerization platform in which the containers will be 	built, tested, and deployed </a:t>
            </a:r>
          </a:p>
          <a:p>
            <a:pPr marL="0" indent="0">
              <a:buNone/>
            </a:pPr>
            <a:r>
              <a:rPr lang="en-US" dirty="0"/>
              <a:t>	2) </a:t>
            </a:r>
            <a:r>
              <a:rPr lang="en-US" b="1" dirty="0"/>
              <a:t>Container Orchestration System </a:t>
            </a:r>
            <a:r>
              <a:rPr lang="en-US" dirty="0"/>
              <a:t>– system in which containers, databases, and other services are developed to communicate in a load-balanced, distributed system</a:t>
            </a:r>
          </a:p>
          <a:p>
            <a:pPr marL="0" indent="0">
              <a:buNone/>
            </a:pPr>
            <a:r>
              <a:rPr lang="en-US" dirty="0"/>
              <a:t>	3) </a:t>
            </a:r>
            <a:r>
              <a:rPr lang="en-US" b="1" dirty="0"/>
              <a:t>Containerization Software Stack </a:t>
            </a:r>
            <a:r>
              <a:rPr lang="en-US" dirty="0"/>
              <a:t>– software stack from which the containers, their source code, microservices and the communication between them will be built </a:t>
            </a:r>
          </a:p>
        </p:txBody>
      </p:sp>
      <p:pic>
        <p:nvPicPr>
          <p:cNvPr id="4" name="Picture 3" descr="A body of water with blue sky and clouds&#10;&#10;Description automatically generated with low confidence">
            <a:extLst>
              <a:ext uri="{FF2B5EF4-FFF2-40B4-BE49-F238E27FC236}">
                <a16:creationId xmlns:a16="http://schemas.microsoft.com/office/drawing/2014/main" id="{161AE6B8-5862-4DC9-D9D7-778C1065A93F}"/>
              </a:ext>
            </a:extLst>
          </p:cNvPr>
          <p:cNvPicPr>
            <a:picLocks noChangeAspect="1"/>
          </p:cNvPicPr>
          <p:nvPr/>
        </p:nvPicPr>
        <p:blipFill>
          <a:blip r:embed="rId3">
            <a:alphaModFix amt="20000"/>
          </a:blip>
          <a:stretch>
            <a:fillRect/>
          </a:stretch>
        </p:blipFill>
        <p:spPr>
          <a:xfrm>
            <a:off x="0" y="-17620"/>
            <a:ext cx="12192000" cy="6857365"/>
          </a:xfrm>
          <a:prstGeom prst="rect">
            <a:avLst/>
          </a:prstGeom>
        </p:spPr>
      </p:pic>
    </p:spTree>
    <p:extLst>
      <p:ext uri="{BB962C8B-B14F-4D97-AF65-F5344CB8AC3E}">
        <p14:creationId xmlns:p14="http://schemas.microsoft.com/office/powerpoint/2010/main" val="43795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4"/>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4"/>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4"/>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4"/>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4"/>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4"/>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4"/>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4"/>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45328-0C5E-3D6C-A641-1BAEE1B8C2F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Product Design: SMART Goal Release</a:t>
            </a:r>
          </a:p>
        </p:txBody>
      </p:sp>
      <p:pic>
        <p:nvPicPr>
          <p:cNvPr id="7" name="Content Placeholder 6" descr="Diagram&#10;&#10;Description automatically generated">
            <a:extLst>
              <a:ext uri="{FF2B5EF4-FFF2-40B4-BE49-F238E27FC236}">
                <a16:creationId xmlns:a16="http://schemas.microsoft.com/office/drawing/2014/main" id="{3D8542A6-AC34-0EEB-0F8B-90CC77D03855}"/>
              </a:ext>
            </a:extLst>
          </p:cNvPr>
          <p:cNvPicPr>
            <a:picLocks noGrp="1" noChangeAspect="1"/>
          </p:cNvPicPr>
          <p:nvPr>
            <p:ph idx="1"/>
          </p:nvPr>
        </p:nvPicPr>
        <p:blipFill>
          <a:blip r:embed="rId3"/>
          <a:stretch>
            <a:fillRect/>
          </a:stretch>
        </p:blipFill>
        <p:spPr>
          <a:xfrm>
            <a:off x="5376317" y="643466"/>
            <a:ext cx="5786983" cy="5772514"/>
          </a:xfrm>
          <a:prstGeom prst="rect">
            <a:avLst/>
          </a:prstGeom>
        </p:spPr>
      </p:pic>
    </p:spTree>
    <p:extLst>
      <p:ext uri="{BB962C8B-B14F-4D97-AF65-F5344CB8AC3E}">
        <p14:creationId xmlns:p14="http://schemas.microsoft.com/office/powerpoint/2010/main" val="76474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C9515-8CD4-8A58-3E27-97B214261D1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Product Design: Stretch Goal Release</a:t>
            </a:r>
          </a:p>
        </p:txBody>
      </p:sp>
      <p:pic>
        <p:nvPicPr>
          <p:cNvPr id="4" name="Content Placeholder 3" descr="Diagram&#10;&#10;Description automatically generated">
            <a:extLst>
              <a:ext uri="{FF2B5EF4-FFF2-40B4-BE49-F238E27FC236}">
                <a16:creationId xmlns:a16="http://schemas.microsoft.com/office/drawing/2014/main" id="{840AF233-B8F9-FF7E-F103-0994FD6029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0178" y="26105"/>
            <a:ext cx="4097200" cy="6846267"/>
          </a:xfrm>
          <a:prstGeom prst="rect">
            <a:avLst/>
          </a:prstGeom>
        </p:spPr>
      </p:pic>
      <p:sp>
        <p:nvSpPr>
          <p:cNvPr id="5" name="TextBox 4">
            <a:extLst>
              <a:ext uri="{FF2B5EF4-FFF2-40B4-BE49-F238E27FC236}">
                <a16:creationId xmlns:a16="http://schemas.microsoft.com/office/drawing/2014/main" id="{3ECB4618-3380-B6D4-D0A2-95777EDE72E7}"/>
              </a:ext>
            </a:extLst>
          </p:cNvPr>
          <p:cNvSpPr txBox="1"/>
          <p:nvPr/>
        </p:nvSpPr>
        <p:spPr>
          <a:xfrm>
            <a:off x="8969339" y="5137078"/>
            <a:ext cx="431515" cy="215444"/>
          </a:xfrm>
          <a:prstGeom prst="rect">
            <a:avLst/>
          </a:prstGeom>
          <a:noFill/>
        </p:spPr>
        <p:txBody>
          <a:bodyPr wrap="square" rtlCol="0">
            <a:spAutoFit/>
          </a:bodyPr>
          <a:lstStyle/>
          <a:p>
            <a:r>
              <a:rPr lang="en-US" sz="800" dirty="0"/>
              <a:t>Yes</a:t>
            </a:r>
          </a:p>
        </p:txBody>
      </p:sp>
      <p:sp>
        <p:nvSpPr>
          <p:cNvPr id="6" name="TextBox 5">
            <a:extLst>
              <a:ext uri="{FF2B5EF4-FFF2-40B4-BE49-F238E27FC236}">
                <a16:creationId xmlns:a16="http://schemas.microsoft.com/office/drawing/2014/main" id="{E4CF54D3-D297-CF97-F978-A5181E331AC8}"/>
              </a:ext>
            </a:extLst>
          </p:cNvPr>
          <p:cNvSpPr txBox="1"/>
          <p:nvPr/>
        </p:nvSpPr>
        <p:spPr>
          <a:xfrm>
            <a:off x="9246741" y="5897003"/>
            <a:ext cx="339047" cy="215444"/>
          </a:xfrm>
          <a:prstGeom prst="rect">
            <a:avLst/>
          </a:prstGeom>
          <a:noFill/>
        </p:spPr>
        <p:txBody>
          <a:bodyPr wrap="square" rtlCol="0">
            <a:spAutoFit/>
          </a:bodyPr>
          <a:lstStyle/>
          <a:p>
            <a:r>
              <a:rPr lang="en-US" sz="800" dirty="0"/>
              <a:t>No</a:t>
            </a:r>
          </a:p>
        </p:txBody>
      </p:sp>
    </p:spTree>
    <p:extLst>
      <p:ext uri="{BB962C8B-B14F-4D97-AF65-F5344CB8AC3E}">
        <p14:creationId xmlns:p14="http://schemas.microsoft.com/office/powerpoint/2010/main" val="341043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748D03-7FB0-516E-DCC3-DBFD7C2DF205}"/>
              </a:ext>
            </a:extLst>
          </p:cNvPr>
          <p:cNvSpPr>
            <a:spLocks noGrp="1"/>
          </p:cNvSpPr>
          <p:nvPr>
            <p:ph type="title"/>
          </p:nvPr>
        </p:nvSpPr>
        <p:spPr>
          <a:xfrm>
            <a:off x="838198" y="1"/>
            <a:ext cx="10515600" cy="733246"/>
          </a:xfrm>
        </p:spPr>
        <p:txBody>
          <a:bodyPr/>
          <a:lstStyle/>
          <a:p>
            <a:pPr algn="ctr"/>
            <a:r>
              <a:rPr lang="en-US" dirty="0"/>
              <a:t>Next Steps</a:t>
            </a:r>
          </a:p>
        </p:txBody>
      </p:sp>
      <p:pic>
        <p:nvPicPr>
          <p:cNvPr id="20" name="Content Placeholder 4" descr="A body of water with blue sky and clouds&#10;&#10;Description automatically generated with low confidence">
            <a:extLst>
              <a:ext uri="{FF2B5EF4-FFF2-40B4-BE49-F238E27FC236}">
                <a16:creationId xmlns:a16="http://schemas.microsoft.com/office/drawing/2014/main" id="{1758AB50-27A2-F679-EA0A-9A6B42A7786A}"/>
              </a:ext>
            </a:extLst>
          </p:cNvPr>
          <p:cNvPicPr>
            <a:picLocks noChangeAspect="1"/>
          </p:cNvPicPr>
          <p:nvPr/>
        </p:nvPicPr>
        <p:blipFill rotWithShape="1">
          <a:blip r:embed="rId3"/>
          <a:srcRect l="55000" t="55539"/>
          <a:stretch/>
        </p:blipFill>
        <p:spPr>
          <a:xfrm>
            <a:off x="0" y="-36074"/>
            <a:ext cx="12365152" cy="6858000"/>
          </a:xfrm>
          <a:prstGeom prst="rect">
            <a:avLst/>
          </a:prstGeom>
        </p:spPr>
      </p:pic>
      <p:sp>
        <p:nvSpPr>
          <p:cNvPr id="21" name="TextBox 20">
            <a:extLst>
              <a:ext uri="{FF2B5EF4-FFF2-40B4-BE49-F238E27FC236}">
                <a16:creationId xmlns:a16="http://schemas.microsoft.com/office/drawing/2014/main" id="{97194565-9712-60A5-602B-34E3E5171064}"/>
              </a:ext>
            </a:extLst>
          </p:cNvPr>
          <p:cNvSpPr txBox="1"/>
          <p:nvPr/>
        </p:nvSpPr>
        <p:spPr>
          <a:xfrm>
            <a:off x="1" y="1530132"/>
            <a:ext cx="12191999" cy="4401205"/>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rPr>
              <a:t>Continue to document design requirements for each system in product design</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Research preliminary designs for Container Technology and Container Orchestration Systems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Document strengths/weaknesses of designs and check designs against requirements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Design and implement Feasibility Analysis Tool to </a:t>
            </a:r>
            <a:r>
              <a:rPr lang="en-US" sz="2800" dirty="0" err="1">
                <a:solidFill>
                  <a:schemeClr val="bg1"/>
                </a:solidFill>
              </a:rPr>
              <a:t>downselect</a:t>
            </a:r>
            <a:r>
              <a:rPr lang="en-US" sz="2800" dirty="0">
                <a:solidFill>
                  <a:schemeClr val="bg1"/>
                </a:solidFill>
              </a:rPr>
              <a:t> designs that are optimal according to requirement definitions and project objectives</a:t>
            </a:r>
          </a:p>
        </p:txBody>
      </p:sp>
      <p:sp>
        <p:nvSpPr>
          <p:cNvPr id="22" name="TextBox 21">
            <a:extLst>
              <a:ext uri="{FF2B5EF4-FFF2-40B4-BE49-F238E27FC236}">
                <a16:creationId xmlns:a16="http://schemas.microsoft.com/office/drawing/2014/main" id="{D393A796-A6DC-7BA0-42EB-E38FAD3D81B0}"/>
              </a:ext>
            </a:extLst>
          </p:cNvPr>
          <p:cNvSpPr txBox="1"/>
          <p:nvPr/>
        </p:nvSpPr>
        <p:spPr>
          <a:xfrm>
            <a:off x="4536138" y="57509"/>
            <a:ext cx="3119717" cy="769441"/>
          </a:xfrm>
          <a:prstGeom prst="rect">
            <a:avLst/>
          </a:prstGeom>
          <a:noFill/>
        </p:spPr>
        <p:txBody>
          <a:bodyPr wrap="square" rtlCol="0">
            <a:spAutoFit/>
          </a:bodyPr>
          <a:lstStyle/>
          <a:p>
            <a:pPr algn="ctr"/>
            <a:r>
              <a:rPr lang="en-US" sz="4400" dirty="0">
                <a:solidFill>
                  <a:schemeClr val="bg1"/>
                </a:solidFill>
              </a:rPr>
              <a:t>Next Steps</a:t>
            </a:r>
          </a:p>
        </p:txBody>
      </p:sp>
    </p:spTree>
    <p:extLst>
      <p:ext uri="{BB962C8B-B14F-4D97-AF65-F5344CB8AC3E}">
        <p14:creationId xmlns:p14="http://schemas.microsoft.com/office/powerpoint/2010/main" val="98885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2761</Words>
  <Application>Microsoft Macintosh PowerPoint</Application>
  <PresentationFormat>Widescreen</PresentationFormat>
  <Paragraphs>126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Ocean Circulation Model Containerization Product Design Overview</vt:lpstr>
      <vt:lpstr>PowerPoint Presentation</vt:lpstr>
      <vt:lpstr>Project Objectives</vt:lpstr>
      <vt:lpstr>Project Objectives</vt:lpstr>
      <vt:lpstr>Design Requirements Overview</vt:lpstr>
      <vt:lpstr>System Design Requirements </vt:lpstr>
      <vt:lpstr>Product Design: SMART Goal Release</vt:lpstr>
      <vt:lpstr>Product Design: Stretch Goal Release</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Overview</dc:title>
  <dc:creator>Justin Campbell</dc:creator>
  <cp:lastModifiedBy>Justin Campbell</cp:lastModifiedBy>
  <cp:revision>15</cp:revision>
  <dcterms:created xsi:type="dcterms:W3CDTF">2023-04-28T22:49:43Z</dcterms:created>
  <dcterms:modified xsi:type="dcterms:W3CDTF">2023-05-27T19:09:30Z</dcterms:modified>
</cp:coreProperties>
</file>