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ileron Regular Bold Italics" panose="020B0604020202020204" charset="0"/>
      <p:regular r:id="rId12"/>
    </p:embeddedFont>
    <p:embeddedFont>
      <p:font typeface="Aileron Regular Italics" panose="020B0604020202020204" charset="0"/>
      <p:regular r:id="rId13"/>
    </p:embeddedFont>
    <p:embeddedFont>
      <p:font typeface="Aileron Heavy" panose="020B0604020202020204" charset="0"/>
      <p:regular r:id="rId14"/>
    </p:embeddedFont>
    <p:embeddedFont>
      <p:font typeface="Aileron Regular Bold" panose="020B0604020202020204" charset="0"/>
      <p:regular r:id="rId15"/>
    </p:embeddedFont>
    <p:embeddedFont>
      <p:font typeface="Aileron Regular" panose="020B0604020202020204" charset="0"/>
      <p:regular r:id="rId16"/>
    </p:embeddedFont>
    <p:embeddedFont>
      <p:font typeface="Open Sans" panose="020B0604020202020204" charset="0"/>
      <p:regular r:id="rId17"/>
    </p:embeddedFont>
    <p:embeddedFont>
      <p:font typeface="League Spartan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3" d="100"/>
          <a:sy n="33" d="100"/>
        </p:scale>
        <p:origin x="130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58300"/>
            <a:ext cx="18288000" cy="1028700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3" name="AutoShape 3"/>
          <p:cNvSpPr/>
          <p:nvPr/>
        </p:nvSpPr>
        <p:spPr>
          <a:xfrm>
            <a:off x="1843730" y="1028700"/>
            <a:ext cx="79529" cy="9652706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326116" y="7296416"/>
            <a:ext cx="3923768" cy="3923768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74937" y="1718707"/>
            <a:ext cx="1785740" cy="178574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r="25449"/>
          <a:stretch>
            <a:fillRect/>
          </a:stretch>
        </p:blipFill>
        <p:spPr>
          <a:xfrm>
            <a:off x="8257077" y="2047928"/>
            <a:ext cx="4151637" cy="464351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 rot="5400000">
            <a:off x="-2268892" y="4601564"/>
            <a:ext cx="6623758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800" spc="280">
                <a:solidFill>
                  <a:srgbClr val="000000"/>
                </a:solidFill>
                <a:latin typeface="Aileron Regular"/>
              </a:rPr>
              <a:t>Innovación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01302" y="3132972"/>
            <a:ext cx="5118665" cy="3359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72"/>
              </a:lnSpc>
              <a:spcBef>
                <a:spcPct val="0"/>
              </a:spcBef>
            </a:pPr>
            <a:r>
              <a:rPr lang="en-US" sz="19622">
                <a:solidFill>
                  <a:srgbClr val="2C92D5"/>
                </a:solidFill>
                <a:latin typeface="Aileron Heavy"/>
              </a:rPr>
              <a:t>en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15844" y="3132972"/>
            <a:ext cx="3518187" cy="3359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72"/>
              </a:lnSpc>
              <a:spcBef>
                <a:spcPct val="0"/>
              </a:spcBef>
            </a:pPr>
            <a:r>
              <a:rPr lang="en-US" sz="19622">
                <a:solidFill>
                  <a:srgbClr val="2C92D5"/>
                </a:solidFill>
                <a:latin typeface="Aileron Heavy"/>
              </a:rPr>
              <a:t>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709585" y="-671875"/>
            <a:ext cx="2249731" cy="224973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-185483" y="6716"/>
            <a:ext cx="3147317" cy="3142281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15164285" y="8844164"/>
            <a:ext cx="2249731" cy="224973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8" name="Group 8"/>
          <p:cNvGrpSpPr/>
          <p:nvPr/>
        </p:nvGrpSpPr>
        <p:grpSpPr>
          <a:xfrm rot="-5400000">
            <a:off x="15143201" y="7425222"/>
            <a:ext cx="3147317" cy="3142281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98526" y="3151515"/>
            <a:ext cx="6459727" cy="34771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3390" y="5836595"/>
            <a:ext cx="6507497" cy="317221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958374" y="476250"/>
            <a:ext cx="837125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Validación de flujo de ingreso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042764" y="2172465"/>
            <a:ext cx="83712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¿Cuánto estaría dispuesto a pagar por reservar una bicicleta por 5 minutos?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1512" y="4880571"/>
            <a:ext cx="83712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¿Cuánto estaría dispuesto a pagar por reservar una bicicleta por 5 minutos?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48562" y="9721380"/>
            <a:ext cx="8371252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20"/>
              </a:lnSpc>
            </a:pPr>
            <a:r>
              <a:rPr lang="en-US" sz="1600" spc="48">
                <a:solidFill>
                  <a:srgbClr val="191919"/>
                </a:solidFill>
                <a:latin typeface="Aileron Regular"/>
              </a:rPr>
              <a:t>Número encuestados: 10 entre 18 y 30 años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00"/>
          <a:stretch/>
        </p:blipFill>
        <p:spPr>
          <a:xfrm>
            <a:off x="2069124" y="279461"/>
            <a:ext cx="3862295" cy="39514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AutoShape 2"/>
          <p:cNvSpPr/>
          <p:nvPr/>
        </p:nvSpPr>
        <p:spPr>
          <a:xfrm>
            <a:off x="0" y="9258300"/>
            <a:ext cx="18288000" cy="1028700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048521" y="5143500"/>
            <a:ext cx="3877036" cy="3877020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068893" y="353871"/>
            <a:ext cx="3877036" cy="387702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93" r="-393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2068893" y="5143500"/>
            <a:ext cx="3877036" cy="387702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t="-12745" b="-12745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1049072" y="4270211"/>
            <a:ext cx="5916678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02"/>
              </a:lnSpc>
            </a:pPr>
            <a:r>
              <a:rPr lang="en-US" sz="2100" spc="189">
                <a:solidFill>
                  <a:srgbClr val="FFFFFF"/>
                </a:solidFill>
                <a:latin typeface="Aileron Regular Bold Italics"/>
              </a:rPr>
              <a:t>Finalizador:</a:t>
            </a:r>
            <a:r>
              <a:rPr lang="en-US" sz="2100" spc="189">
                <a:solidFill>
                  <a:srgbClr val="FFFFFF"/>
                </a:solidFill>
                <a:latin typeface="Aileron Regular Italics"/>
              </a:rPr>
              <a:t> José Miguel Jaraba Serpa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49072" y="9360789"/>
            <a:ext cx="5916678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02"/>
              </a:lnSpc>
            </a:pPr>
            <a:r>
              <a:rPr lang="en-US" sz="2100" spc="189">
                <a:solidFill>
                  <a:srgbClr val="FFFFFF"/>
                </a:solidFill>
                <a:latin typeface="Aileron Regular Bold Italics"/>
              </a:rPr>
              <a:t>Creativo:</a:t>
            </a:r>
            <a:r>
              <a:rPr lang="en-US" sz="2100" spc="189">
                <a:solidFill>
                  <a:srgbClr val="FFFFFF"/>
                </a:solidFill>
                <a:latin typeface="Aileron Regular Italics"/>
              </a:rPr>
              <a:t> Miguel Ángel Hincapié Cal</a:t>
            </a:r>
            <a:r>
              <a:rPr lang="en-US" sz="2100" spc="189">
                <a:solidFill>
                  <a:srgbClr val="FFFFFF"/>
                </a:solidFill>
                <a:latin typeface="Aileron Regular Bold Italics"/>
              </a:rPr>
              <a:t>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48521" y="4270211"/>
            <a:ext cx="5916678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02"/>
              </a:lnSpc>
            </a:pPr>
            <a:r>
              <a:rPr lang="en-US" sz="2100" spc="189">
                <a:solidFill>
                  <a:srgbClr val="FFFFFF"/>
                </a:solidFill>
                <a:latin typeface="Aileron Regular Bold Italics"/>
              </a:rPr>
              <a:t>Líder:</a:t>
            </a:r>
            <a:r>
              <a:rPr lang="en-US" sz="2100" spc="189">
                <a:solidFill>
                  <a:srgbClr val="FFFFFF"/>
                </a:solidFill>
                <a:latin typeface="Aileron Regular Italics"/>
              </a:rPr>
              <a:t> Juan Camilo Restrepo velé</a:t>
            </a:r>
            <a:r>
              <a:rPr lang="en-US" sz="2100" spc="189">
                <a:solidFill>
                  <a:srgbClr val="FFFFFF"/>
                </a:solidFill>
                <a:latin typeface="Aileron Regular Bold Italics"/>
              </a:rPr>
              <a:t>z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48521" y="9360789"/>
            <a:ext cx="5916678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02"/>
              </a:lnSpc>
            </a:pPr>
            <a:r>
              <a:rPr lang="en-US" sz="2100" spc="189">
                <a:solidFill>
                  <a:srgbClr val="FFFFFF"/>
                </a:solidFill>
                <a:latin typeface="Aileron Regular Bold Italics"/>
              </a:rPr>
              <a:t>Observador:</a:t>
            </a:r>
            <a:r>
              <a:rPr lang="en-US" sz="2100" spc="189">
                <a:solidFill>
                  <a:srgbClr val="FFFFFF"/>
                </a:solidFill>
                <a:latin typeface="Aileron Regular Italics"/>
              </a:rPr>
              <a:t> Emerson Fabian Alvarez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6809" y="2844331"/>
            <a:ext cx="14314382" cy="6413969"/>
            <a:chOff x="0" y="0"/>
            <a:chExt cx="19085843" cy="8551958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511848" cy="8551958"/>
            </a:xfrm>
            <a:prstGeom prst="rect">
              <a:avLst/>
            </a:prstGeom>
            <a:solidFill>
              <a:srgbClr val="191919">
                <a:alpha val="3529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4857998" y="0"/>
              <a:ext cx="4511848" cy="8551958"/>
            </a:xfrm>
            <a:prstGeom prst="rect">
              <a:avLst/>
            </a:prstGeom>
            <a:solidFill>
              <a:srgbClr val="191919">
                <a:alpha val="3529"/>
              </a:srgb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9715997" y="0"/>
              <a:ext cx="4511848" cy="8551958"/>
            </a:xfrm>
            <a:prstGeom prst="rect">
              <a:avLst/>
            </a:prstGeom>
            <a:solidFill>
              <a:srgbClr val="191919">
                <a:alpha val="3529"/>
              </a:srgb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14573995" y="0"/>
              <a:ext cx="4511848" cy="8551958"/>
            </a:xfrm>
            <a:prstGeom prst="rect">
              <a:avLst/>
            </a:prstGeom>
            <a:solidFill>
              <a:srgbClr val="191919">
                <a:alpha val="3529"/>
              </a:srgbClr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986809" y="2844331"/>
            <a:ext cx="3383886" cy="1608803"/>
          </a:xfrm>
          <a:prstGeom prst="rect">
            <a:avLst/>
          </a:prstGeom>
          <a:solidFill>
            <a:srgbClr val="C9E265"/>
          </a:solidFill>
        </p:spPr>
      </p:sp>
      <p:sp>
        <p:nvSpPr>
          <p:cNvPr id="8" name="AutoShape 8"/>
          <p:cNvSpPr/>
          <p:nvPr/>
        </p:nvSpPr>
        <p:spPr>
          <a:xfrm>
            <a:off x="5630308" y="2844331"/>
            <a:ext cx="3383886" cy="1608803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9" name="AutoShape 9"/>
          <p:cNvSpPr/>
          <p:nvPr/>
        </p:nvSpPr>
        <p:spPr>
          <a:xfrm>
            <a:off x="9273807" y="2844331"/>
            <a:ext cx="3383886" cy="1608803"/>
          </a:xfrm>
          <a:prstGeom prst="rect">
            <a:avLst/>
          </a:prstGeom>
          <a:solidFill>
            <a:srgbClr val="C9E265"/>
          </a:solidFill>
        </p:spPr>
      </p:sp>
      <p:sp>
        <p:nvSpPr>
          <p:cNvPr id="10" name="AutoShape 10"/>
          <p:cNvSpPr/>
          <p:nvPr/>
        </p:nvSpPr>
        <p:spPr>
          <a:xfrm>
            <a:off x="12917305" y="2844331"/>
            <a:ext cx="3383886" cy="1608803"/>
          </a:xfrm>
          <a:prstGeom prst="rect">
            <a:avLst/>
          </a:prstGeom>
          <a:solidFill>
            <a:srgbClr val="37C9EF"/>
          </a:solidFill>
        </p:spPr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319920" y="3004069"/>
            <a:ext cx="1289328" cy="128932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76421" y="3004069"/>
            <a:ext cx="1289328" cy="128932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32922" y="3011358"/>
            <a:ext cx="1282039" cy="128203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216973" y="3011358"/>
            <a:ext cx="1282039" cy="128203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4958374" y="473392"/>
            <a:ext cx="837125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Definición del problema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216973" y="4738699"/>
            <a:ext cx="2923558" cy="2151749"/>
            <a:chOff x="0" y="0"/>
            <a:chExt cx="3898077" cy="286899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98722"/>
              <a:ext cx="3898077" cy="2070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1828" spc="91">
                  <a:solidFill>
                    <a:srgbClr val="191919"/>
                  </a:solidFill>
                  <a:latin typeface="Aileron Regular"/>
                </a:rPr>
                <a:t>La demanda de usuarios de encicla sobrepasa el numero de bicicletas en el sistema.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3898077" cy="499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6"/>
                </a:lnSpc>
              </a:pPr>
              <a:r>
                <a:rPr lang="en-US" sz="2090" spc="188">
                  <a:solidFill>
                    <a:srgbClr val="191919"/>
                  </a:solidFill>
                  <a:latin typeface="League Spartan Italics"/>
                </a:rPr>
                <a:t>Causa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562374" y="2942297"/>
            <a:ext cx="474793" cy="510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01"/>
              </a:lnSpc>
            </a:pPr>
            <a:r>
              <a:rPr lang="en-US" sz="2655">
                <a:solidFill>
                  <a:srgbClr val="FFFFFF"/>
                </a:solidFill>
                <a:latin typeface="Aileron Regular Bold"/>
              </a:rPr>
              <a:t>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36786" y="2942297"/>
            <a:ext cx="474793" cy="510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01"/>
              </a:lnSpc>
            </a:pPr>
            <a:r>
              <a:rPr lang="en-US" sz="2655">
                <a:solidFill>
                  <a:srgbClr val="FFFFFF"/>
                </a:solidFill>
                <a:latin typeface="Aileron Regular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96130" y="2942297"/>
            <a:ext cx="558948" cy="510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01"/>
              </a:lnSpc>
            </a:pPr>
            <a:r>
              <a:rPr lang="en-US" sz="2655">
                <a:solidFill>
                  <a:srgbClr val="FFFFFF"/>
                </a:solidFill>
                <a:latin typeface="Aileron Regular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318590" y="2942297"/>
            <a:ext cx="579986" cy="510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01"/>
              </a:lnSpc>
            </a:pPr>
            <a:r>
              <a:rPr lang="en-US" sz="2655">
                <a:solidFill>
                  <a:srgbClr val="FFFFFF"/>
                </a:solidFill>
                <a:latin typeface="Aileron Regular Bold"/>
              </a:rPr>
              <a:t>04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032922" y="4738699"/>
            <a:ext cx="2578656" cy="2552218"/>
            <a:chOff x="0" y="0"/>
            <a:chExt cx="3438208" cy="3402958"/>
          </a:xfrm>
        </p:grpSpPr>
        <p:sp>
          <p:nvSpPr>
            <p:cNvPr id="24" name="TextBox 24"/>
            <p:cNvSpPr txBox="1"/>
            <p:nvPr/>
          </p:nvSpPr>
          <p:spPr>
            <a:xfrm>
              <a:off x="0" y="798722"/>
              <a:ext cx="3438208" cy="2604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1828" spc="91">
                  <a:solidFill>
                    <a:srgbClr val="191919"/>
                  </a:solidFill>
                  <a:latin typeface="Aileron Regular"/>
                </a:rPr>
                <a:t>Reducción de la movilidad en el sistema.</a:t>
              </a:r>
            </a:p>
            <a:p>
              <a:pPr>
                <a:lnSpc>
                  <a:spcPts val="3200"/>
                </a:lnSpc>
              </a:pPr>
              <a:endParaRPr lang="en-US" sz="1828" spc="91">
                <a:solidFill>
                  <a:srgbClr val="191919"/>
                </a:solidFill>
                <a:latin typeface="Aileron Regular"/>
              </a:endParaRPr>
            </a:p>
            <a:p>
              <a:pPr>
                <a:lnSpc>
                  <a:spcPts val="3200"/>
                </a:lnSpc>
              </a:pPr>
              <a:endParaRPr lang="en-US" sz="1828" spc="91">
                <a:solidFill>
                  <a:srgbClr val="191919"/>
                </a:solidFill>
                <a:latin typeface="Aileron Regular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3438208" cy="499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6"/>
                </a:lnSpc>
              </a:pPr>
              <a:r>
                <a:rPr lang="en-US" sz="2090" spc="188">
                  <a:solidFill>
                    <a:srgbClr val="191919"/>
                  </a:solidFill>
                  <a:latin typeface="League Spartan Italics"/>
                </a:rPr>
                <a:t>Efecto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676421" y="4738699"/>
            <a:ext cx="2578656" cy="1350811"/>
            <a:chOff x="0" y="0"/>
            <a:chExt cx="3438208" cy="1801081"/>
          </a:xfrm>
        </p:grpSpPr>
        <p:sp>
          <p:nvSpPr>
            <p:cNvPr id="27" name="TextBox 27"/>
            <p:cNvSpPr txBox="1"/>
            <p:nvPr/>
          </p:nvSpPr>
          <p:spPr>
            <a:xfrm>
              <a:off x="0" y="798722"/>
              <a:ext cx="3438208" cy="1002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1828" spc="91">
                  <a:solidFill>
                    <a:srgbClr val="191919"/>
                  </a:solidFill>
                  <a:latin typeface="Aileron Regular"/>
                </a:rPr>
                <a:t>Usuarios del sistema encicla.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3438208" cy="499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6"/>
                </a:lnSpc>
              </a:pPr>
              <a:r>
                <a:rPr lang="en-US" sz="2090" spc="188">
                  <a:solidFill>
                    <a:srgbClr val="191919"/>
                  </a:solidFill>
                  <a:latin typeface="League Spartan Italics"/>
                </a:rPr>
                <a:t>Actores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066992" y="4738699"/>
            <a:ext cx="3084512" cy="2151749"/>
            <a:chOff x="0" y="0"/>
            <a:chExt cx="4112683" cy="2868999"/>
          </a:xfrm>
        </p:grpSpPr>
        <p:sp>
          <p:nvSpPr>
            <p:cNvPr id="30" name="TextBox 30"/>
            <p:cNvSpPr txBox="1"/>
            <p:nvPr/>
          </p:nvSpPr>
          <p:spPr>
            <a:xfrm>
              <a:off x="0" y="798722"/>
              <a:ext cx="4112683" cy="2070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1828" spc="91">
                  <a:solidFill>
                    <a:srgbClr val="191919"/>
                  </a:solidFill>
                  <a:latin typeface="Aileron Regular"/>
                </a:rPr>
                <a:t>Actualmente encicla cuenta con una flota de 3000 bicicletas y 78.583 usuarios.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85725"/>
              <a:ext cx="4112683" cy="499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6"/>
                </a:lnSpc>
              </a:pPr>
              <a:r>
                <a:rPr lang="en-US" sz="2090" spc="188">
                  <a:solidFill>
                    <a:srgbClr val="191919"/>
                  </a:solidFill>
                  <a:latin typeface="League Spartan Italics"/>
                </a:rPr>
                <a:t>Cifras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986809" y="1594398"/>
            <a:ext cx="9023152" cy="84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"/>
              </a:rPr>
              <a:t>Falta de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disponibilidad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bicicletas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para los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usuarios</a:t>
            </a:r>
            <a:r>
              <a:rPr lang="en-US" sz="2400">
                <a:solidFill>
                  <a:srgbClr val="000000"/>
                </a:solidFill>
                <a:latin typeface="Open Sans"/>
              </a:rPr>
              <a:t> de encicla</a:t>
            </a:r>
            <a:endParaRPr lang="en-US" sz="24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5164285" y="8844164"/>
            <a:ext cx="2249731" cy="224973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5143201" y="7425222"/>
            <a:ext cx="3147317" cy="3142281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709585" y="-671875"/>
            <a:ext cx="2249731" cy="224973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-185483" y="6716"/>
            <a:ext cx="3147317" cy="3142281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89606" y="2520831"/>
            <a:ext cx="6225646" cy="361845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2501" y="6064144"/>
            <a:ext cx="7491747" cy="319415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958374" y="476250"/>
            <a:ext cx="837125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Validación del problema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1568331"/>
            <a:ext cx="8371252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¿ En hora pico las estaciones suelen quedarse sin bicicletas causando largos tiempos de espera para los usuarios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9585" y="4819650"/>
            <a:ext cx="83712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¿ Cuál es el tiempo promedio de espera cuando ocurren estos casos 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721380"/>
            <a:ext cx="8371252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0"/>
              </a:lnSpc>
            </a:pPr>
            <a:r>
              <a:rPr lang="en-US" sz="1600" spc="48">
                <a:solidFill>
                  <a:srgbClr val="191919"/>
                </a:solidFill>
                <a:latin typeface="Aileron Regular"/>
              </a:rPr>
              <a:t>Número encuestados: 20 entre 18 y 30 años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5164285" y="8844164"/>
            <a:ext cx="2249731" cy="224973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5143201" y="7425222"/>
            <a:ext cx="3147317" cy="3142281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709585" y="-671875"/>
            <a:ext cx="2249731" cy="224973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-185483" y="6716"/>
            <a:ext cx="3147317" cy="3142281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7986" y="2632803"/>
            <a:ext cx="8106994" cy="319282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22771" y="5825626"/>
            <a:ext cx="6983110" cy="28635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958374" y="476250"/>
            <a:ext cx="837125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Validación del problema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1568331"/>
            <a:ext cx="83712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¿ Qué hace el usuario cuando no hay bicicletas disponibles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9585" y="4819650"/>
            <a:ext cx="83712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¿ Esté problema ocurre en estaciones automáticas y manuales 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721380"/>
            <a:ext cx="8371252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0"/>
              </a:lnSpc>
            </a:pPr>
            <a:r>
              <a:rPr lang="en-US" sz="1600" spc="48">
                <a:solidFill>
                  <a:srgbClr val="191919"/>
                </a:solidFill>
                <a:latin typeface="Aileron Regular"/>
              </a:rPr>
              <a:t>Número encuestados: 20 entre 18 y 30 años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</a:blip>
          <a:srcRect/>
          <a:stretch>
            <a:fillRect/>
          </a:stretch>
        </p:blipFill>
        <p:spPr>
          <a:xfrm>
            <a:off x="3473692" y="2038177"/>
            <a:ext cx="7560410" cy="75604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</a:blip>
          <a:srcRect/>
          <a:stretch>
            <a:fillRect/>
          </a:stretch>
        </p:blipFill>
        <p:spPr>
          <a:xfrm>
            <a:off x="7253897" y="2038177"/>
            <a:ext cx="7560410" cy="756041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35167" y="5160999"/>
            <a:ext cx="1637460" cy="16374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48842" y="3590478"/>
            <a:ext cx="1570521" cy="157052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367051" y="2283531"/>
            <a:ext cx="1773693" cy="636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9"/>
              </a:lnSpc>
            </a:pPr>
            <a:r>
              <a:rPr lang="en-US" sz="4390" spc="307">
                <a:solidFill>
                  <a:srgbClr val="FFFFFF"/>
                </a:solidFill>
                <a:latin typeface="Aileron Heavy"/>
              </a:rPr>
              <a:t>Idea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9963" y="7922434"/>
            <a:ext cx="3128279" cy="636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9"/>
              </a:lnSpc>
            </a:pPr>
            <a:r>
              <a:rPr lang="en-US" sz="4390" spc="307">
                <a:solidFill>
                  <a:srgbClr val="FFFFFF"/>
                </a:solidFill>
                <a:latin typeface="Aileron Heavy"/>
              </a:rPr>
              <a:t>Ventajas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22020" y="5723132"/>
            <a:ext cx="4336246" cy="178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1646" spc="82">
                <a:solidFill>
                  <a:srgbClr val="191919"/>
                </a:solidFill>
                <a:latin typeface="Aileron Regular"/>
              </a:rPr>
              <a:t>Ser pioneros en Colombia en el desarrollo, realización e implementación de una aplicación que permita un sistema de resevas de bicicletas, como también, un sistema de seguimiento satélital.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85774" y="3142804"/>
            <a:ext cx="4336246" cy="1061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1646" spc="82">
                <a:solidFill>
                  <a:srgbClr val="191919"/>
                </a:solidFill>
                <a:latin typeface="Aileron Regular"/>
              </a:rPr>
              <a:t>App que brinda optimización en términos de tiempo y disponibilidad para el sistema de prestamo de bicicletas.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58374" y="476250"/>
            <a:ext cx="837125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Solución a implementar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3875" y="7163285"/>
            <a:ext cx="2249731" cy="224973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7144719"/>
            <a:ext cx="3147317" cy="3142281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6944" y="845811"/>
            <a:ext cx="2249731" cy="224973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15293285" y="-46738"/>
            <a:ext cx="3147317" cy="3142281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199097"/>
            <a:ext cx="5804744" cy="341802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80479" y="6417874"/>
            <a:ext cx="5498293" cy="321100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958374" y="476250"/>
            <a:ext cx="837125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Validación de la solución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2748" y="4976813"/>
            <a:ext cx="83712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App que permita notificar en tiempo real es estado de las estaciones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5605463"/>
            <a:ext cx="837125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App que brinde la posibilidad de realizar reservas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20557" y="9776408"/>
            <a:ext cx="8371252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20"/>
              </a:lnSpc>
            </a:pPr>
            <a:r>
              <a:rPr lang="en-US" sz="1600" spc="48">
                <a:solidFill>
                  <a:srgbClr val="191919"/>
                </a:solidFill>
                <a:latin typeface="Aileron Regular"/>
              </a:rPr>
              <a:t>Número encuestados: 20 entre 18 y 30 años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3875" y="7163285"/>
            <a:ext cx="2249731" cy="224973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7144719"/>
            <a:ext cx="3147317" cy="3142281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6944" y="845811"/>
            <a:ext cx="2249731" cy="224973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15293285" y="-46738"/>
            <a:ext cx="3147317" cy="3142281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5856" y="1268633"/>
            <a:ext cx="5772333" cy="322004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05947" y="5918066"/>
            <a:ext cx="6159261" cy="349495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958374" y="476250"/>
            <a:ext cx="837125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Validación de la solución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714733"/>
            <a:ext cx="83712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App que permita notificar acerca de las reservas de los otros usuarios de ser posible la implemetación de estas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99952" y="5343383"/>
            <a:ext cx="837125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63">
                <a:solidFill>
                  <a:srgbClr val="191919"/>
                </a:solidFill>
                <a:latin typeface="League Spartan"/>
              </a:rPr>
              <a:t>Incentivo para los usuarios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20557" y="9685813"/>
            <a:ext cx="8371252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20"/>
              </a:lnSpc>
            </a:pPr>
            <a:r>
              <a:rPr lang="en-US" sz="1600" spc="48">
                <a:solidFill>
                  <a:srgbClr val="191919"/>
                </a:solidFill>
                <a:latin typeface="Aileron Regular"/>
              </a:rPr>
              <a:t>Número encuestados: 20 entre 18 y 30 años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24806" y="8973924"/>
            <a:ext cx="3649612" cy="3649612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53968" y="8204319"/>
            <a:ext cx="1541676" cy="1539210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636273" y="-636801"/>
            <a:ext cx="2109182" cy="2109182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15698619" y="556749"/>
            <a:ext cx="1560681" cy="1558184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86983" y="1867434"/>
            <a:ext cx="11183123" cy="739086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958374" y="476250"/>
            <a:ext cx="837125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Modelo de Negocio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334</Words>
  <Application>Microsoft Office PowerPoint</Application>
  <PresentationFormat>Personalizado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Aileron Regular Bold Italics</vt:lpstr>
      <vt:lpstr>Arial</vt:lpstr>
      <vt:lpstr>Aileron Regular Italics</vt:lpstr>
      <vt:lpstr>League Spartan Italics</vt:lpstr>
      <vt:lpstr>Aileron Heavy</vt:lpstr>
      <vt:lpstr>Aileron Regular Bold</vt:lpstr>
      <vt:lpstr>Aileron Regular</vt:lpstr>
      <vt:lpstr>Open Sans</vt:lpstr>
      <vt:lpstr>League Spartan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Ciudades y Comunidades Sostenibles</dc:title>
  <cp:lastModifiedBy>kkekek</cp:lastModifiedBy>
  <cp:revision>5</cp:revision>
  <dcterms:created xsi:type="dcterms:W3CDTF">2006-08-16T00:00:00Z</dcterms:created>
  <dcterms:modified xsi:type="dcterms:W3CDTF">2020-04-09T08:38:13Z</dcterms:modified>
  <dc:identifier>DADygPulKts</dc:identifier>
</cp:coreProperties>
</file>