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60" r:id="rId4"/>
    <p:sldId id="261" r:id="rId5"/>
    <p:sldId id="263" r:id="rId6"/>
    <p:sldId id="262" r:id="rId7"/>
    <p:sldId id="265" r:id="rId8"/>
    <p:sldId id="266" r:id="rId9"/>
    <p:sldId id="267" r:id="rId10"/>
    <p:sldId id="268" r:id="rId11"/>
    <p:sldId id="269"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3/12/2021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90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40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70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3/12/2021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226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80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35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37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72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68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075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3/12/2021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76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3/12/2021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967996663"/>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file/TujKBXtO8CFvABUvFWwMsi/Barber" TargetMode="External"/><Relationship Id="rId2" Type="http://schemas.openxmlformats.org/officeDocument/2006/relationships/hyperlink" Target="https://github.com/JCamiloRpo/SingleApp" TargetMode="External"/><Relationship Id="rId1" Type="http://schemas.openxmlformats.org/officeDocument/2006/relationships/slideLayout" Target="../slideLayouts/slideLayout2.xml"/><Relationship Id="rId5" Type="http://schemas.openxmlformats.org/officeDocument/2006/relationships/hyperlink" Target="mailto:juan.zuluagaf@upb.edu.co" TargetMode="External"/><Relationship Id="rId4" Type="http://schemas.openxmlformats.org/officeDocument/2006/relationships/hyperlink" Target="mailto:12camilorpo@gmail.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oolors.co/780000-c1121f-fdf0d5-003049-669bbc" TargetMode="External"/><Relationship Id="rId7" Type="http://schemas.openxmlformats.org/officeDocument/2006/relationships/hyperlink" Target="https://codepen.io/jonyablonski/pen/NJgjYJ" TargetMode="External"/><Relationship Id="rId2" Type="http://schemas.openxmlformats.org/officeDocument/2006/relationships/hyperlink" Target="https://material.io/resources/icons/?icon=arrow_back&amp;style=round" TargetMode="External"/><Relationship Id="rId1" Type="http://schemas.openxmlformats.org/officeDocument/2006/relationships/slideLayout" Target="../slideLayouts/slideLayout2.xml"/><Relationship Id="rId6" Type="http://schemas.openxmlformats.org/officeDocument/2006/relationships/hyperlink" Target="https://codepen.io/FlorinPop17/pen/EJKgKB" TargetMode="External"/><Relationship Id="rId5" Type="http://schemas.openxmlformats.org/officeDocument/2006/relationships/hyperlink" Target="https://codepen.io/abhishek747/pen/BbWKVa" TargetMode="External"/><Relationship Id="rId4" Type="http://schemas.openxmlformats.org/officeDocument/2006/relationships/hyperlink" Target="https://github.com/falconmasters/selectbox-personalizad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3F138222-D274-4866-96E7-C3B1D6DA8C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Arc 69">
            <a:extLst>
              <a:ext uri="{FF2B5EF4-FFF2-40B4-BE49-F238E27FC236}">
                <a16:creationId xmlns:a16="http://schemas.microsoft.com/office/drawing/2014/main" id="{5888E255-D20B-4F26-B9DA-3DF036797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6E361DE-7D92-4FE8-B541-FED1D2B1FC31}"/>
              </a:ext>
            </a:extLst>
          </p:cNvPr>
          <p:cNvSpPr>
            <a:spLocks noGrp="1"/>
          </p:cNvSpPr>
          <p:nvPr>
            <p:ph type="ctrTitle"/>
          </p:nvPr>
        </p:nvSpPr>
        <p:spPr>
          <a:xfrm>
            <a:off x="841512" y="1122363"/>
            <a:ext cx="5087631" cy="2387600"/>
          </a:xfrm>
        </p:spPr>
        <p:txBody>
          <a:bodyPr>
            <a:normAutofit/>
          </a:bodyPr>
          <a:lstStyle/>
          <a:p>
            <a:r>
              <a:rPr lang="es-ES">
                <a:solidFill>
                  <a:srgbClr val="FFFFFF"/>
                </a:solidFill>
                <a:latin typeface="Arial Black" panose="020B0A04020102020204" pitchFamily="34" charset="0"/>
              </a:rPr>
              <a:t>B</a:t>
            </a:r>
            <a:r>
              <a:rPr lang="es-CO">
                <a:solidFill>
                  <a:srgbClr val="FFFFFF"/>
                </a:solidFill>
                <a:latin typeface="Arial Black" panose="020B0A04020102020204" pitchFamily="34" charset="0"/>
              </a:rPr>
              <a:t>ARBER APPP</a:t>
            </a:r>
            <a:endParaRPr lang="es-CO" dirty="0">
              <a:solidFill>
                <a:srgbClr val="FFFFFF"/>
              </a:solidFill>
              <a:latin typeface="Arial Black" panose="020B0A04020102020204" pitchFamily="34" charset="0"/>
            </a:endParaRPr>
          </a:p>
        </p:txBody>
      </p:sp>
      <p:sp>
        <p:nvSpPr>
          <p:cNvPr id="3" name="Subtítulo 2">
            <a:extLst>
              <a:ext uri="{FF2B5EF4-FFF2-40B4-BE49-F238E27FC236}">
                <a16:creationId xmlns:a16="http://schemas.microsoft.com/office/drawing/2014/main" id="{22F51CDE-E88B-4DCC-97BA-6972F3138B09}"/>
              </a:ext>
            </a:extLst>
          </p:cNvPr>
          <p:cNvSpPr>
            <a:spLocks noGrp="1"/>
          </p:cNvSpPr>
          <p:nvPr>
            <p:ph type="subTitle" idx="1"/>
          </p:nvPr>
        </p:nvSpPr>
        <p:spPr>
          <a:xfrm>
            <a:off x="841512" y="3602037"/>
            <a:ext cx="5087631" cy="2133599"/>
          </a:xfrm>
        </p:spPr>
        <p:txBody>
          <a:bodyPr>
            <a:normAutofit/>
          </a:bodyPr>
          <a:lstStyle/>
          <a:p>
            <a:r>
              <a:rPr lang="es-ES">
                <a:solidFill>
                  <a:srgbClr val="FFFFFF"/>
                </a:solidFill>
              </a:rPr>
              <a:t>POR:</a:t>
            </a:r>
          </a:p>
          <a:p>
            <a:r>
              <a:rPr lang="es-ES">
                <a:solidFill>
                  <a:srgbClr val="FFFFFF"/>
                </a:solidFill>
              </a:rPr>
              <a:t>JUAN CAMILO RESTREPO</a:t>
            </a:r>
          </a:p>
          <a:p>
            <a:r>
              <a:rPr lang="es-ES">
                <a:solidFill>
                  <a:srgbClr val="FFFFFF"/>
                </a:solidFill>
              </a:rPr>
              <a:t>JUAN MANUEL ZULUAGA</a:t>
            </a:r>
            <a:endParaRPr lang="es-CO" dirty="0">
              <a:solidFill>
                <a:srgbClr val="FFFFFF"/>
              </a:solidFill>
            </a:endParaRPr>
          </a:p>
        </p:txBody>
      </p:sp>
      <p:sp>
        <p:nvSpPr>
          <p:cNvPr id="72" name="Oval 71">
            <a:extLst>
              <a:ext uri="{FF2B5EF4-FFF2-40B4-BE49-F238E27FC236}">
                <a16:creationId xmlns:a16="http://schemas.microsoft.com/office/drawing/2014/main" id="{02AD46D6-02D6-45B3-921C-F4033826EF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Imagen 6" descr="Logotipo&#10;&#10;Descripción generada automáticamente">
            <a:extLst>
              <a:ext uri="{FF2B5EF4-FFF2-40B4-BE49-F238E27FC236}">
                <a16:creationId xmlns:a16="http://schemas.microsoft.com/office/drawing/2014/main" id="{5941B39C-7757-42AC-A412-32B41A189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014" y="677050"/>
            <a:ext cx="3962807" cy="5503900"/>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1286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p:txBody>
          <a:bodyPr/>
          <a:lstStyle/>
          <a:p>
            <a:pPr algn="ctr"/>
            <a:r>
              <a:rPr lang="es-ES" dirty="0" smtClean="0">
                <a:latin typeface="Arial Black" panose="020B0A04020102020204" pitchFamily="34" charset="0"/>
              </a:rPr>
              <a:t>ENLACES</a:t>
            </a:r>
            <a:endParaRPr lang="es-CO" dirty="0">
              <a:latin typeface="Arial Black" panose="020B0A04020102020204" pitchFamily="34" charset="0"/>
            </a:endParaRPr>
          </a:p>
        </p:txBody>
      </p:sp>
      <p:sp>
        <p:nvSpPr>
          <p:cNvPr id="3" name="Marcador de contenido 2">
            <a:extLst>
              <a:ext uri="{FF2B5EF4-FFF2-40B4-BE49-F238E27FC236}">
                <a16:creationId xmlns:a16="http://schemas.microsoft.com/office/drawing/2014/main" id="{FBC22491-DE9D-4C2E-83B4-6E7DC4C2F630}"/>
              </a:ext>
            </a:extLst>
          </p:cNvPr>
          <p:cNvSpPr>
            <a:spLocks noGrp="1"/>
          </p:cNvSpPr>
          <p:nvPr>
            <p:ph idx="1"/>
          </p:nvPr>
        </p:nvSpPr>
        <p:spPr>
          <a:xfrm>
            <a:off x="838200" y="1825625"/>
            <a:ext cx="10515600" cy="1326878"/>
          </a:xfrm>
        </p:spPr>
        <p:txBody>
          <a:bodyPr/>
          <a:lstStyle/>
          <a:p>
            <a:pPr marL="0" indent="0" algn="just">
              <a:buNone/>
            </a:pPr>
            <a:r>
              <a:rPr lang="es-CO" dirty="0" smtClean="0">
                <a:latin typeface="Arial" panose="020B0604020202020204" pitchFamily="34" charset="0"/>
                <a:cs typeface="Arial" panose="020B0604020202020204" pitchFamily="34" charset="0"/>
              </a:rPr>
              <a:t>GitHub</a:t>
            </a:r>
            <a:r>
              <a:rPr lang="es-CO" dirty="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hlinkClick r:id="rId2"/>
              </a:rPr>
              <a:t>https://</a:t>
            </a:r>
            <a:r>
              <a:rPr lang="es-CO" dirty="0" smtClean="0">
                <a:latin typeface="Arial" panose="020B0604020202020204" pitchFamily="34" charset="0"/>
                <a:cs typeface="Arial" panose="020B0604020202020204" pitchFamily="34" charset="0"/>
                <a:hlinkClick r:id="rId2"/>
              </a:rPr>
              <a:t>github.com/JCamiloRpo/SingleApp</a:t>
            </a:r>
            <a:endParaRPr lang="es-CO" dirty="0" smtClean="0">
              <a:latin typeface="Arial" panose="020B0604020202020204" pitchFamily="34" charset="0"/>
              <a:cs typeface="Arial" panose="020B0604020202020204" pitchFamily="34" charset="0"/>
            </a:endParaRPr>
          </a:p>
          <a:p>
            <a:pPr marL="0" indent="0" algn="just">
              <a:buNone/>
            </a:pPr>
            <a:r>
              <a:rPr lang="es-CO" dirty="0" err="1" smtClean="0">
                <a:latin typeface="Arial" panose="020B0604020202020204" pitchFamily="34" charset="0"/>
                <a:cs typeface="Arial" panose="020B0604020202020204" pitchFamily="34" charset="0"/>
              </a:rPr>
              <a:t>Figma</a:t>
            </a:r>
            <a:r>
              <a:rPr lang="es-CO" dirty="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hlinkClick r:id="rId3"/>
              </a:rPr>
              <a:t>https://</a:t>
            </a:r>
            <a:r>
              <a:rPr lang="es-CO" dirty="0" smtClean="0">
                <a:latin typeface="Arial" panose="020B0604020202020204" pitchFamily="34" charset="0"/>
                <a:cs typeface="Arial" panose="020B0604020202020204" pitchFamily="34" charset="0"/>
                <a:hlinkClick r:id="rId3"/>
              </a:rPr>
              <a:t>www.figma.com/file/TujKBXtO8CFvABUvFWwMsi/Barber</a:t>
            </a:r>
            <a:r>
              <a:rPr lang="es-CO" dirty="0" smtClean="0">
                <a:latin typeface="Arial" panose="020B0604020202020204" pitchFamily="34" charset="0"/>
                <a:cs typeface="Arial" panose="020B0604020202020204" pitchFamily="34" charset="0"/>
              </a:rPr>
              <a:t> </a:t>
            </a:r>
          </a:p>
          <a:p>
            <a:pPr marL="0" indent="0" algn="just">
              <a:buNone/>
            </a:pPr>
            <a:endParaRPr lang="es-CO"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B9EE2DFC-7F9E-4B2D-B115-A64E6AD92032}"/>
              </a:ext>
            </a:extLst>
          </p:cNvPr>
          <p:cNvSpPr txBox="1">
            <a:spLocks/>
          </p:cNvSpPr>
          <p:nvPr/>
        </p:nvSpPr>
        <p:spPr>
          <a:xfrm>
            <a:off x="838200" y="30343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dirty="0" smtClean="0">
                <a:latin typeface="Arial Black" panose="020B0A04020102020204" pitchFamily="34" charset="0"/>
              </a:rPr>
              <a:t>CONTACTO</a:t>
            </a:r>
            <a:endParaRPr lang="es-CO" dirty="0">
              <a:latin typeface="Arial Black" panose="020B0A04020102020204" pitchFamily="34" charset="0"/>
            </a:endParaRPr>
          </a:p>
        </p:txBody>
      </p:sp>
      <p:sp>
        <p:nvSpPr>
          <p:cNvPr id="5" name="Marcador de contenido 2">
            <a:extLst>
              <a:ext uri="{FF2B5EF4-FFF2-40B4-BE49-F238E27FC236}">
                <a16:creationId xmlns:a16="http://schemas.microsoft.com/office/drawing/2014/main" id="{FBC22491-DE9D-4C2E-83B4-6E7DC4C2F630}"/>
              </a:ext>
            </a:extLst>
          </p:cNvPr>
          <p:cNvSpPr txBox="1">
            <a:spLocks/>
          </p:cNvSpPr>
          <p:nvPr/>
        </p:nvSpPr>
        <p:spPr>
          <a:xfrm>
            <a:off x="838200" y="4494803"/>
            <a:ext cx="10515600" cy="1326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smtClean="0">
                <a:latin typeface="Arial" panose="020B0604020202020204" pitchFamily="34" charset="0"/>
                <a:cs typeface="Arial" panose="020B0604020202020204" pitchFamily="34" charset="0"/>
              </a:rPr>
              <a:t>Juan Camilo Restrepo: </a:t>
            </a:r>
            <a:r>
              <a:rPr lang="es-CO" dirty="0" smtClean="0">
                <a:latin typeface="Arial" panose="020B0604020202020204" pitchFamily="34" charset="0"/>
                <a:cs typeface="Arial" panose="020B0604020202020204" pitchFamily="34" charset="0"/>
                <a:hlinkClick r:id="rId4"/>
              </a:rPr>
              <a:t>12camilorpo@gmail.com</a:t>
            </a:r>
            <a:endParaRPr lang="es-CO" dirty="0" smtClean="0">
              <a:latin typeface="Arial" panose="020B0604020202020204" pitchFamily="34" charset="0"/>
              <a:cs typeface="Arial" panose="020B0604020202020204" pitchFamily="34" charset="0"/>
            </a:endParaRPr>
          </a:p>
          <a:p>
            <a:pPr marL="0" indent="0" algn="just">
              <a:buNone/>
            </a:pPr>
            <a:r>
              <a:rPr lang="es-CO" dirty="0" smtClean="0">
                <a:latin typeface="Arial" panose="020B0604020202020204" pitchFamily="34" charset="0"/>
                <a:cs typeface="Arial" panose="020B0604020202020204" pitchFamily="34" charset="0"/>
              </a:rPr>
              <a:t>Juan Manuel Zuluaga</a:t>
            </a:r>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hlinkClick r:id="rId5"/>
              </a:rPr>
              <a:t>juan.zuluagaf@upb.edu.co</a:t>
            </a:r>
            <a:r>
              <a:rPr lang="es-CO" dirty="0" smtClean="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646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p:txBody>
          <a:bodyPr/>
          <a:lstStyle/>
          <a:p>
            <a:pPr algn="ctr"/>
            <a:r>
              <a:rPr lang="es-ES" dirty="0" smtClean="0">
                <a:latin typeface="Arial Black" panose="020B0A04020102020204" pitchFamily="34" charset="0"/>
              </a:rPr>
              <a:t>CRÉDITOS </a:t>
            </a:r>
            <a:endParaRPr lang="es-CO" dirty="0">
              <a:latin typeface="Arial Black" panose="020B0A04020102020204" pitchFamily="34" charset="0"/>
            </a:endParaRPr>
          </a:p>
        </p:txBody>
      </p:sp>
      <p:sp>
        <p:nvSpPr>
          <p:cNvPr id="3" name="Marcador de contenido 2">
            <a:extLst>
              <a:ext uri="{FF2B5EF4-FFF2-40B4-BE49-F238E27FC236}">
                <a16:creationId xmlns:a16="http://schemas.microsoft.com/office/drawing/2014/main" id="{FBC22491-DE9D-4C2E-83B4-6E7DC4C2F630}"/>
              </a:ext>
            </a:extLst>
          </p:cNvPr>
          <p:cNvSpPr>
            <a:spLocks noGrp="1"/>
          </p:cNvSpPr>
          <p:nvPr>
            <p:ph idx="1"/>
          </p:nvPr>
        </p:nvSpPr>
        <p:spPr>
          <a:xfrm>
            <a:off x="838200" y="1825624"/>
            <a:ext cx="10515600" cy="3599815"/>
          </a:xfrm>
        </p:spPr>
        <p:txBody>
          <a:bodyPr>
            <a:normAutofit/>
          </a:bodyPr>
          <a:lstStyle/>
          <a:p>
            <a:pPr marL="0" indent="0" algn="just">
              <a:buNone/>
            </a:pPr>
            <a:r>
              <a:rPr lang="es-CO" dirty="0" err="1" smtClean="0">
                <a:latin typeface="Arial" panose="020B0604020202020204" pitchFamily="34" charset="0"/>
                <a:cs typeface="Arial" panose="020B0604020202020204" pitchFamily="34" charset="0"/>
              </a:rPr>
              <a:t>Iconos:</a:t>
            </a:r>
            <a:r>
              <a:rPr lang="es-CO" dirty="0" err="1" smtClean="0">
                <a:latin typeface="Arial" panose="020B0604020202020204" pitchFamily="34" charset="0"/>
                <a:cs typeface="Arial" panose="020B0604020202020204" pitchFamily="34" charset="0"/>
                <a:hlinkClick r:id="rId2"/>
              </a:rPr>
              <a:t>https</a:t>
            </a:r>
            <a:r>
              <a:rPr lang="es-CO" dirty="0">
                <a:latin typeface="Arial" panose="020B0604020202020204" pitchFamily="34" charset="0"/>
                <a:cs typeface="Arial" panose="020B0604020202020204" pitchFamily="34" charset="0"/>
                <a:hlinkClick r:id="rId2"/>
              </a:rPr>
              <a:t>://material.io/resources/icons/?</a:t>
            </a:r>
            <a:r>
              <a:rPr lang="es-CO" dirty="0" err="1" smtClean="0">
                <a:latin typeface="Arial" panose="020B0604020202020204" pitchFamily="34" charset="0"/>
                <a:cs typeface="Arial" panose="020B0604020202020204" pitchFamily="34" charset="0"/>
                <a:hlinkClick r:id="rId2"/>
              </a:rPr>
              <a:t>icon</a:t>
            </a:r>
            <a:r>
              <a:rPr lang="es-CO" dirty="0" smtClean="0">
                <a:latin typeface="Arial" panose="020B0604020202020204" pitchFamily="34" charset="0"/>
                <a:cs typeface="Arial" panose="020B0604020202020204" pitchFamily="34" charset="0"/>
                <a:hlinkClick r:id="rId2"/>
              </a:rPr>
              <a:t>=</a:t>
            </a:r>
            <a:r>
              <a:rPr lang="es-CO" dirty="0" err="1" smtClean="0">
                <a:latin typeface="Arial" panose="020B0604020202020204" pitchFamily="34" charset="0"/>
                <a:cs typeface="Arial" panose="020B0604020202020204" pitchFamily="34" charset="0"/>
                <a:hlinkClick r:id="rId2"/>
              </a:rPr>
              <a:t>arrow_back&amp;style</a:t>
            </a:r>
            <a:r>
              <a:rPr lang="es-CO" dirty="0" smtClean="0">
                <a:latin typeface="Arial" panose="020B0604020202020204" pitchFamily="34" charset="0"/>
                <a:cs typeface="Arial" panose="020B0604020202020204" pitchFamily="34" charset="0"/>
                <a:hlinkClick r:id="rId2"/>
              </a:rPr>
              <a:t>=round</a:t>
            </a:r>
            <a:r>
              <a:rPr lang="es-CO" dirty="0" smtClean="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p>
            <a:pPr marL="0" indent="0" algn="just">
              <a:buNone/>
            </a:pPr>
            <a:r>
              <a:rPr lang="es-CO" dirty="0">
                <a:latin typeface="Arial" panose="020B0604020202020204" pitchFamily="34" charset="0"/>
                <a:cs typeface="Arial" panose="020B0604020202020204" pitchFamily="34" charset="0"/>
              </a:rPr>
              <a:t>Paleta: </a:t>
            </a:r>
            <a:r>
              <a:rPr lang="es-CO" dirty="0">
                <a:latin typeface="Arial" panose="020B0604020202020204" pitchFamily="34" charset="0"/>
                <a:cs typeface="Arial" panose="020B0604020202020204" pitchFamily="34" charset="0"/>
                <a:hlinkClick r:id="rId3"/>
              </a:rPr>
              <a:t>https://</a:t>
            </a:r>
            <a:r>
              <a:rPr lang="es-CO" dirty="0" smtClean="0">
                <a:latin typeface="Arial" panose="020B0604020202020204" pitchFamily="34" charset="0"/>
                <a:cs typeface="Arial" panose="020B0604020202020204" pitchFamily="34" charset="0"/>
                <a:hlinkClick r:id="rId3"/>
              </a:rPr>
              <a:t>coolors.co/780000-c1121f-fdf0d5-003049-669bbc</a:t>
            </a:r>
            <a:endParaRPr lang="es-CO" dirty="0">
              <a:latin typeface="Arial" panose="020B0604020202020204" pitchFamily="34" charset="0"/>
              <a:cs typeface="Arial" panose="020B0604020202020204" pitchFamily="34" charset="0"/>
            </a:endParaRPr>
          </a:p>
          <a:p>
            <a:pPr marL="0" indent="0" algn="just">
              <a:buNone/>
            </a:pPr>
            <a:r>
              <a:rPr lang="es-CO" dirty="0" err="1" smtClean="0">
                <a:latin typeface="Arial" panose="020B0604020202020204" pitchFamily="34" charset="0"/>
                <a:cs typeface="Arial" panose="020B0604020202020204" pitchFamily="34" charset="0"/>
              </a:rPr>
              <a:t>Select</a:t>
            </a:r>
            <a:r>
              <a:rPr lang="es-CO" dirty="0" smtClean="0">
                <a:latin typeface="Arial" panose="020B0604020202020204" pitchFamily="34" charset="0"/>
                <a:cs typeface="Arial" panose="020B0604020202020204" pitchFamily="34" charset="0"/>
              </a:rPr>
              <a:t> box: </a:t>
            </a:r>
            <a:r>
              <a:rPr lang="es-CO" dirty="0" smtClean="0">
                <a:latin typeface="Arial" panose="020B0604020202020204" pitchFamily="34" charset="0"/>
                <a:cs typeface="Arial" panose="020B0604020202020204" pitchFamily="34" charset="0"/>
                <a:hlinkClick r:id="rId4"/>
              </a:rPr>
              <a:t>https</a:t>
            </a:r>
            <a:r>
              <a:rPr lang="es-CO" dirty="0">
                <a:latin typeface="Arial" panose="020B0604020202020204" pitchFamily="34" charset="0"/>
                <a:cs typeface="Arial" panose="020B0604020202020204" pitchFamily="34" charset="0"/>
                <a:hlinkClick r:id="rId4"/>
              </a:rPr>
              <a:t>://</a:t>
            </a:r>
            <a:r>
              <a:rPr lang="es-CO" dirty="0" smtClean="0">
                <a:latin typeface="Arial" panose="020B0604020202020204" pitchFamily="34" charset="0"/>
                <a:cs typeface="Arial" panose="020B0604020202020204" pitchFamily="34" charset="0"/>
                <a:hlinkClick r:id="rId4"/>
              </a:rPr>
              <a:t>github.com/falconmasters/selectbox-personalizado</a:t>
            </a:r>
            <a:endParaRPr lang="es-CO" dirty="0" smtClean="0">
              <a:latin typeface="Arial" panose="020B0604020202020204" pitchFamily="34" charset="0"/>
              <a:cs typeface="Arial" panose="020B0604020202020204" pitchFamily="34" charset="0"/>
            </a:endParaRPr>
          </a:p>
          <a:p>
            <a:pPr marL="0" indent="0" algn="just">
              <a:buNone/>
            </a:pPr>
            <a:r>
              <a:rPr lang="es-CO" dirty="0" err="1">
                <a:latin typeface="Arial" panose="020B0604020202020204" pitchFamily="34" charset="0"/>
                <a:cs typeface="Arial" panose="020B0604020202020204" pitchFamily="34" charset="0"/>
              </a:rPr>
              <a:t>Cards</a:t>
            </a:r>
            <a:r>
              <a:rPr lang="es-CO" dirty="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hlinkClick r:id="rId5"/>
              </a:rPr>
              <a:t>https://</a:t>
            </a:r>
            <a:r>
              <a:rPr lang="es-CO" dirty="0" smtClean="0">
                <a:latin typeface="Arial" panose="020B0604020202020204" pitchFamily="34" charset="0"/>
                <a:cs typeface="Arial" panose="020B0604020202020204" pitchFamily="34" charset="0"/>
                <a:hlinkClick r:id="rId5"/>
              </a:rPr>
              <a:t>codepen.io/abhishek747/pen/BbWKVa</a:t>
            </a:r>
            <a:r>
              <a:rPr lang="es-CO" dirty="0" smtClean="0">
                <a:latin typeface="Arial" panose="020B0604020202020204" pitchFamily="34" charset="0"/>
                <a:cs typeface="Arial" panose="020B0604020202020204" pitchFamily="34" charset="0"/>
              </a:rPr>
              <a:t> </a:t>
            </a:r>
          </a:p>
          <a:p>
            <a:pPr marL="0" indent="0" algn="just">
              <a:buNone/>
            </a:pPr>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hlinkClick r:id="rId6"/>
              </a:rPr>
              <a:t>https</a:t>
            </a:r>
            <a:r>
              <a:rPr lang="es-CO" dirty="0">
                <a:latin typeface="Arial" panose="020B0604020202020204" pitchFamily="34" charset="0"/>
                <a:cs typeface="Arial" panose="020B0604020202020204" pitchFamily="34" charset="0"/>
                <a:hlinkClick r:id="rId6"/>
              </a:rPr>
              <a:t>://</a:t>
            </a:r>
            <a:r>
              <a:rPr lang="es-CO" dirty="0" smtClean="0">
                <a:latin typeface="Arial" panose="020B0604020202020204" pitchFamily="34" charset="0"/>
                <a:cs typeface="Arial" panose="020B0604020202020204" pitchFamily="34" charset="0"/>
                <a:hlinkClick r:id="rId6"/>
              </a:rPr>
              <a:t>codepen.io/FlorinPop17/pen/EJKgKB</a:t>
            </a:r>
            <a:endParaRPr lang="es-CO" dirty="0" smtClean="0">
              <a:latin typeface="Arial" panose="020B0604020202020204" pitchFamily="34" charset="0"/>
              <a:cs typeface="Arial" panose="020B0604020202020204" pitchFamily="34" charset="0"/>
            </a:endParaRPr>
          </a:p>
          <a:p>
            <a:pPr marL="0" indent="0" algn="just">
              <a:buNone/>
            </a:pPr>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hlinkClick r:id="rId7"/>
              </a:rPr>
              <a:t>https</a:t>
            </a:r>
            <a:r>
              <a:rPr lang="es-CO" dirty="0">
                <a:latin typeface="Arial" panose="020B0604020202020204" pitchFamily="34" charset="0"/>
                <a:cs typeface="Arial" panose="020B0604020202020204" pitchFamily="34" charset="0"/>
                <a:hlinkClick r:id="rId7"/>
              </a:rPr>
              <a:t>://</a:t>
            </a:r>
            <a:r>
              <a:rPr lang="es-CO" dirty="0" smtClean="0">
                <a:latin typeface="Arial" panose="020B0604020202020204" pitchFamily="34" charset="0"/>
                <a:cs typeface="Arial" panose="020B0604020202020204" pitchFamily="34" charset="0"/>
                <a:hlinkClick r:id="rId7"/>
              </a:rPr>
              <a:t>codepen.io/jonyablonski/pen/NJgjYJ</a:t>
            </a:r>
            <a:r>
              <a:rPr lang="es-CO" dirty="0" smtClean="0">
                <a:latin typeface="Arial" panose="020B0604020202020204" pitchFamily="34" charset="0"/>
                <a:cs typeface="Arial" panose="020B0604020202020204" pitchFamily="34" charset="0"/>
              </a:rPr>
              <a:t> </a:t>
            </a:r>
          </a:p>
          <a:p>
            <a:pPr marL="0" indent="0" algn="just">
              <a:buNone/>
            </a:pP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521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p:txBody>
          <a:bodyPr/>
          <a:lstStyle/>
          <a:p>
            <a:pPr algn="ctr"/>
            <a:r>
              <a:rPr lang="es-CO" b="1" i="0" dirty="0">
                <a:effectLst/>
                <a:latin typeface="Arial Black" panose="020B0A04020102020204" pitchFamily="34" charset="0"/>
              </a:rPr>
              <a:t>PLANTEAMIENTO DEL </a:t>
            </a:r>
            <a:r>
              <a:rPr lang="es-CO" b="1" i="0" dirty="0" smtClean="0">
                <a:effectLst/>
                <a:latin typeface="Arial Black" panose="020B0A04020102020204" pitchFamily="34" charset="0"/>
              </a:rPr>
              <a:t>PROBLEMA</a:t>
            </a:r>
            <a:endParaRPr lang="es-CO" dirty="0"/>
          </a:p>
        </p:txBody>
      </p:sp>
      <p:sp>
        <p:nvSpPr>
          <p:cNvPr id="3" name="Marcador de contenido 2">
            <a:extLst>
              <a:ext uri="{FF2B5EF4-FFF2-40B4-BE49-F238E27FC236}">
                <a16:creationId xmlns:a16="http://schemas.microsoft.com/office/drawing/2014/main" id="{FBC22491-DE9D-4C2E-83B4-6E7DC4C2F630}"/>
              </a:ext>
            </a:extLst>
          </p:cNvPr>
          <p:cNvSpPr>
            <a:spLocks noGrp="1"/>
          </p:cNvSpPr>
          <p:nvPr>
            <p:ph idx="1"/>
          </p:nvPr>
        </p:nvSpPr>
        <p:spPr>
          <a:xfrm>
            <a:off x="838200" y="1785257"/>
            <a:ext cx="10515600" cy="3900110"/>
          </a:xfrm>
        </p:spPr>
        <p:txBody>
          <a:bodyPr/>
          <a:lstStyle/>
          <a:p>
            <a:pPr marL="0" indent="0" algn="just">
              <a:buNone/>
            </a:pPr>
            <a:r>
              <a:rPr lang="es-ES" b="0" i="0" dirty="0">
                <a:solidFill>
                  <a:srgbClr val="24292E"/>
                </a:solidFill>
                <a:effectLst/>
                <a:latin typeface="Arial" panose="020B0604020202020204" pitchFamily="34" charset="0"/>
                <a:cs typeface="Arial" panose="020B0604020202020204" pitchFamily="34" charset="0"/>
              </a:rPr>
              <a:t>Debido a toda la situación que se desencadenó por el coronavirus, los establecimientos como restaurantes, barberías, cines, </a:t>
            </a:r>
            <a:r>
              <a:rPr lang="es-ES" b="0" i="0" dirty="0" err="1">
                <a:solidFill>
                  <a:srgbClr val="24292E"/>
                </a:solidFill>
                <a:effectLst/>
                <a:latin typeface="Arial" panose="020B0604020202020204" pitchFamily="34" charset="0"/>
                <a:cs typeface="Arial" panose="020B0604020202020204" pitchFamily="34" charset="0"/>
              </a:rPr>
              <a:t>etc</a:t>
            </a:r>
            <a:r>
              <a:rPr lang="es-ES" b="0" i="0" dirty="0">
                <a:solidFill>
                  <a:srgbClr val="24292E"/>
                </a:solidFill>
                <a:effectLst/>
                <a:latin typeface="Arial" panose="020B0604020202020204" pitchFamily="34" charset="0"/>
                <a:cs typeface="Arial" panose="020B0604020202020204" pitchFamily="34" charset="0"/>
              </a:rPr>
              <a:t>, se vieron obligados a reinventarse y buscar alternativas para poder ofrecer su servicio de forma segura. De manera particular, las barberías fueron fuertemente golpeadas por la contingencia provocando que se hiciera necesario un sistema que llevara un control en las citas y reservas que se realizaran en estas.</a:t>
            </a:r>
            <a:endParaRPr lang="es-CO" dirty="0">
              <a:latin typeface="Arial" panose="020B0604020202020204" pitchFamily="34" charset="0"/>
              <a:cs typeface="Arial" panose="020B0604020202020204" pitchFamily="34" charset="0"/>
            </a:endParaRPr>
          </a:p>
        </p:txBody>
      </p:sp>
      <p:pic>
        <p:nvPicPr>
          <p:cNvPr id="5" name="Imagen 4" descr="Icono&#10;&#10;Descripción generada automáticamente">
            <a:extLst>
              <a:ext uri="{FF2B5EF4-FFF2-40B4-BE49-F238E27FC236}">
                <a16:creationId xmlns:a16="http://schemas.microsoft.com/office/drawing/2014/main" id="{1A202F75-80C7-41CD-B253-ADC2902A0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4647" y="4011678"/>
            <a:ext cx="2607807" cy="2607807"/>
          </a:xfrm>
          <a:prstGeom prst="rect">
            <a:avLst/>
          </a:prstGeom>
        </p:spPr>
      </p:pic>
    </p:spTree>
    <p:extLst>
      <p:ext uri="{BB962C8B-B14F-4D97-AF65-F5344CB8AC3E}">
        <p14:creationId xmlns:p14="http://schemas.microsoft.com/office/powerpoint/2010/main" val="272430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p:txBody>
          <a:bodyPr/>
          <a:lstStyle/>
          <a:p>
            <a:pPr algn="ctr"/>
            <a:r>
              <a:rPr lang="es-CO" b="1" i="0" dirty="0">
                <a:effectLst/>
                <a:latin typeface="Arial Black" panose="020B0A04020102020204" pitchFamily="34" charset="0"/>
              </a:rPr>
              <a:t>ALCANCE</a:t>
            </a:r>
            <a:endParaRPr lang="es-CO" dirty="0"/>
          </a:p>
        </p:txBody>
      </p:sp>
      <p:sp>
        <p:nvSpPr>
          <p:cNvPr id="3" name="Marcador de contenido 2">
            <a:extLst>
              <a:ext uri="{FF2B5EF4-FFF2-40B4-BE49-F238E27FC236}">
                <a16:creationId xmlns:a16="http://schemas.microsoft.com/office/drawing/2014/main" id="{FBC22491-DE9D-4C2E-83B4-6E7DC4C2F630}"/>
              </a:ext>
            </a:extLst>
          </p:cNvPr>
          <p:cNvSpPr>
            <a:spLocks noGrp="1"/>
          </p:cNvSpPr>
          <p:nvPr>
            <p:ph idx="1"/>
          </p:nvPr>
        </p:nvSpPr>
        <p:spPr>
          <a:xfrm>
            <a:off x="838200" y="1619795"/>
            <a:ext cx="10515600" cy="4065572"/>
          </a:xfrm>
        </p:spPr>
        <p:txBody>
          <a:bodyPr/>
          <a:lstStyle/>
          <a:p>
            <a:pPr marL="0" indent="0" algn="just">
              <a:buNone/>
            </a:pPr>
            <a:r>
              <a:rPr lang="es-ES" b="0" i="0" dirty="0">
                <a:solidFill>
                  <a:srgbClr val="24292E"/>
                </a:solidFill>
                <a:effectLst/>
                <a:latin typeface="-apple-system"/>
              </a:rPr>
              <a:t>Para darle solución a este problema, se pensó esta como una alternativa de aplicación móvil, la cual es sumamente oportuna para el contexto en el cual se encuentra la humanidad hoy en día y que puede permitir que se facilite el trabajo de todas las personas que hacen parte de este gremio. La aplicación permitirá que el usuario pueda reservar su cita en la barbería con días de anticipación incluso, además de permitirle ver y procesar información general sobre el establecimiento como bien pueden ser los cortes y barberos ofrecidos, además de tener la posibilidad de guardar sus cortes y barberos de preferencia. </a:t>
            </a:r>
            <a:r>
              <a:rPr lang="es-ES" dirty="0">
                <a:solidFill>
                  <a:srgbClr val="24292E"/>
                </a:solidFill>
                <a:latin typeface="-apple-system"/>
              </a:rPr>
              <a:t> </a:t>
            </a:r>
            <a:endParaRPr lang="es-CO" dirty="0">
              <a:latin typeface="Arial" panose="020B0604020202020204" pitchFamily="34" charset="0"/>
              <a:cs typeface="Arial" panose="020B0604020202020204" pitchFamily="34" charset="0"/>
            </a:endParaRPr>
          </a:p>
        </p:txBody>
      </p:sp>
      <p:pic>
        <p:nvPicPr>
          <p:cNvPr id="6" name="Imagen 5" descr="Icono&#10;&#10;Descripción generada automáticamente">
            <a:extLst>
              <a:ext uri="{FF2B5EF4-FFF2-40B4-BE49-F238E27FC236}">
                <a16:creationId xmlns:a16="http://schemas.microsoft.com/office/drawing/2014/main" id="{0BA329AC-E763-4C8F-AEEA-4DF52B090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5652" y="4484727"/>
            <a:ext cx="2008148" cy="2008148"/>
          </a:xfrm>
          <a:prstGeom prst="rect">
            <a:avLst/>
          </a:prstGeom>
        </p:spPr>
      </p:pic>
    </p:spTree>
    <p:extLst>
      <p:ext uri="{BB962C8B-B14F-4D97-AF65-F5344CB8AC3E}">
        <p14:creationId xmlns:p14="http://schemas.microsoft.com/office/powerpoint/2010/main" val="1212352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p:txBody>
          <a:bodyPr/>
          <a:lstStyle/>
          <a:p>
            <a:pPr algn="ctr"/>
            <a:r>
              <a:rPr lang="es-ES" dirty="0">
                <a:latin typeface="Arial Black" panose="020B0A04020102020204" pitchFamily="34" charset="0"/>
              </a:rPr>
              <a:t>DESCRIPCION DEMOGRÁFICA</a:t>
            </a:r>
            <a:endParaRPr lang="es-CO" dirty="0">
              <a:latin typeface="Arial Black" panose="020B0A04020102020204" pitchFamily="34" charset="0"/>
            </a:endParaRPr>
          </a:p>
        </p:txBody>
      </p:sp>
      <p:sp>
        <p:nvSpPr>
          <p:cNvPr id="3" name="Marcador de contenido 2">
            <a:extLst>
              <a:ext uri="{FF2B5EF4-FFF2-40B4-BE49-F238E27FC236}">
                <a16:creationId xmlns:a16="http://schemas.microsoft.com/office/drawing/2014/main" id="{FBC22491-DE9D-4C2E-83B4-6E7DC4C2F630}"/>
              </a:ext>
            </a:extLst>
          </p:cNvPr>
          <p:cNvSpPr>
            <a:spLocks noGrp="1"/>
          </p:cNvSpPr>
          <p:nvPr>
            <p:ph idx="1"/>
          </p:nvPr>
        </p:nvSpPr>
        <p:spPr/>
        <p:txBody>
          <a:bodyPr/>
          <a:lstStyle/>
          <a:p>
            <a:pPr marL="0" indent="0" algn="just">
              <a:buNone/>
            </a:pPr>
            <a:r>
              <a:rPr lang="es-ES" b="0" i="0" dirty="0">
                <a:solidFill>
                  <a:srgbClr val="24292E"/>
                </a:solidFill>
                <a:effectLst/>
                <a:latin typeface="-apple-system"/>
              </a:rPr>
              <a:t>La aplicación estaría enfocada para usuarios de barberías, en un principio se haría una demo con una barbería del barrio Laureles y posteriormente se pensaría en extender el alcance haciéndolo con varias barberías de la ciudad, dándole la posibilidad al usuario de que pueda elegir entre estas, de acuerdo con su disponibilidad.</a:t>
            </a:r>
            <a:endParaRPr lang="es-CO"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56970FAC-CD88-49B7-B908-925C26B4764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448822" y="3615396"/>
            <a:ext cx="2634176" cy="263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074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a:xfrm>
            <a:off x="838200" y="0"/>
            <a:ext cx="10515600" cy="1325563"/>
          </a:xfrm>
        </p:spPr>
        <p:txBody>
          <a:bodyPr/>
          <a:lstStyle/>
          <a:p>
            <a:pPr algn="ctr"/>
            <a:r>
              <a:rPr lang="es-ES" dirty="0">
                <a:latin typeface="Arial Black" panose="020B0A04020102020204" pitchFamily="34" charset="0"/>
              </a:rPr>
              <a:t>WIREFRAMES</a:t>
            </a:r>
            <a:endParaRPr lang="es-CO" dirty="0">
              <a:latin typeface="Arial Black" panose="020B0A04020102020204" pitchFamily="34" charset="0"/>
            </a:endParaRPr>
          </a:p>
        </p:txBody>
      </p:sp>
      <p:pic>
        <p:nvPicPr>
          <p:cNvPr id="3" name="Imagen 2"/>
          <p:cNvPicPr>
            <a:picLocks noChangeAspect="1"/>
          </p:cNvPicPr>
          <p:nvPr/>
        </p:nvPicPr>
        <p:blipFill>
          <a:blip r:embed="rId2"/>
          <a:stretch>
            <a:fillRect/>
          </a:stretch>
        </p:blipFill>
        <p:spPr>
          <a:xfrm>
            <a:off x="750297" y="909501"/>
            <a:ext cx="3893140" cy="3866728"/>
          </a:xfrm>
          <a:prstGeom prst="rect">
            <a:avLst/>
          </a:prstGeom>
        </p:spPr>
      </p:pic>
      <p:pic>
        <p:nvPicPr>
          <p:cNvPr id="4" name="Imagen 3"/>
          <p:cNvPicPr>
            <a:picLocks noChangeAspect="1"/>
          </p:cNvPicPr>
          <p:nvPr/>
        </p:nvPicPr>
        <p:blipFill>
          <a:blip r:embed="rId3"/>
          <a:stretch>
            <a:fillRect/>
          </a:stretch>
        </p:blipFill>
        <p:spPr>
          <a:xfrm>
            <a:off x="4643438" y="909501"/>
            <a:ext cx="6442574" cy="1863857"/>
          </a:xfrm>
          <a:prstGeom prst="rect">
            <a:avLst/>
          </a:prstGeom>
        </p:spPr>
      </p:pic>
      <p:pic>
        <p:nvPicPr>
          <p:cNvPr id="5" name="Imagen 4"/>
          <p:cNvPicPr>
            <a:picLocks noChangeAspect="1"/>
          </p:cNvPicPr>
          <p:nvPr/>
        </p:nvPicPr>
        <p:blipFill>
          <a:blip r:embed="rId4"/>
          <a:stretch>
            <a:fillRect/>
          </a:stretch>
        </p:blipFill>
        <p:spPr>
          <a:xfrm>
            <a:off x="4643437" y="2773358"/>
            <a:ext cx="5317233" cy="3907197"/>
          </a:xfrm>
          <a:prstGeom prst="rect">
            <a:avLst/>
          </a:prstGeom>
        </p:spPr>
      </p:pic>
    </p:spTree>
    <p:extLst>
      <p:ext uri="{BB962C8B-B14F-4D97-AF65-F5344CB8AC3E}">
        <p14:creationId xmlns:p14="http://schemas.microsoft.com/office/powerpoint/2010/main" val="3189349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E2DFC-7F9E-4B2D-B115-A64E6AD92032}"/>
              </a:ext>
            </a:extLst>
          </p:cNvPr>
          <p:cNvSpPr>
            <a:spLocks noGrp="1"/>
          </p:cNvSpPr>
          <p:nvPr>
            <p:ph type="title"/>
          </p:nvPr>
        </p:nvSpPr>
        <p:spPr/>
        <p:txBody>
          <a:bodyPr/>
          <a:lstStyle/>
          <a:p>
            <a:pPr algn="ctr"/>
            <a:r>
              <a:rPr lang="es-ES" dirty="0">
                <a:latin typeface="Arial Black" panose="020B0A04020102020204" pitchFamily="34" charset="0"/>
              </a:rPr>
              <a:t>REPOSITORIO</a:t>
            </a:r>
            <a:endParaRPr lang="es-CO" dirty="0">
              <a:latin typeface="Arial Black" panose="020B0A04020102020204" pitchFamily="34" charset="0"/>
            </a:endParaRPr>
          </a:p>
        </p:txBody>
      </p:sp>
      <p:pic>
        <p:nvPicPr>
          <p:cNvPr id="4" name="Imagen 3"/>
          <p:cNvPicPr>
            <a:picLocks noChangeAspect="1"/>
          </p:cNvPicPr>
          <p:nvPr/>
        </p:nvPicPr>
        <p:blipFill>
          <a:blip r:embed="rId2"/>
          <a:stretch>
            <a:fillRect/>
          </a:stretch>
        </p:blipFill>
        <p:spPr>
          <a:xfrm>
            <a:off x="447675" y="1806892"/>
            <a:ext cx="10906125" cy="3609975"/>
          </a:xfrm>
          <a:prstGeom prst="rect">
            <a:avLst/>
          </a:prstGeom>
        </p:spPr>
      </p:pic>
    </p:spTree>
    <p:extLst>
      <p:ext uri="{BB962C8B-B14F-4D97-AF65-F5344CB8AC3E}">
        <p14:creationId xmlns:p14="http://schemas.microsoft.com/office/powerpoint/2010/main" val="182088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4EE8CF-3AD8-46A1-8E38-433740152FD9}"/>
              </a:ext>
            </a:extLst>
          </p:cNvPr>
          <p:cNvSpPr>
            <a:spLocks noGrp="1"/>
          </p:cNvSpPr>
          <p:nvPr>
            <p:ph type="title"/>
          </p:nvPr>
        </p:nvSpPr>
        <p:spPr>
          <a:xfrm>
            <a:off x="846908" y="347708"/>
            <a:ext cx="10515600" cy="1325563"/>
          </a:xfrm>
        </p:spPr>
        <p:txBody>
          <a:bodyPr/>
          <a:lstStyle/>
          <a:p>
            <a:pPr algn="ctr"/>
            <a:r>
              <a:rPr lang="es-ES" b="1" dirty="0">
                <a:latin typeface="Arial Black" panose="020B0A04020102020204" pitchFamily="34" charset="0"/>
              </a:rPr>
              <a:t>USO DE GULP</a:t>
            </a:r>
            <a:endParaRPr lang="es-CO" b="1" dirty="0">
              <a:latin typeface="Arial Black" panose="020B0A04020102020204" pitchFamily="34" charset="0"/>
            </a:endParaRPr>
          </a:p>
        </p:txBody>
      </p:sp>
      <p:pic>
        <p:nvPicPr>
          <p:cNvPr id="4" name="Imagen 3"/>
          <p:cNvPicPr>
            <a:picLocks noChangeAspect="1"/>
          </p:cNvPicPr>
          <p:nvPr/>
        </p:nvPicPr>
        <p:blipFill>
          <a:blip r:embed="rId2"/>
          <a:stretch>
            <a:fillRect/>
          </a:stretch>
        </p:blipFill>
        <p:spPr>
          <a:xfrm>
            <a:off x="3119301" y="1314357"/>
            <a:ext cx="7120440" cy="5208361"/>
          </a:xfrm>
          <a:prstGeom prst="rect">
            <a:avLst/>
          </a:prstGeom>
        </p:spPr>
      </p:pic>
    </p:spTree>
    <p:extLst>
      <p:ext uri="{BB962C8B-B14F-4D97-AF65-F5344CB8AC3E}">
        <p14:creationId xmlns:p14="http://schemas.microsoft.com/office/powerpoint/2010/main" val="3803998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4EE8CF-3AD8-46A1-8E38-433740152FD9}"/>
              </a:ext>
            </a:extLst>
          </p:cNvPr>
          <p:cNvSpPr>
            <a:spLocks noGrp="1"/>
          </p:cNvSpPr>
          <p:nvPr>
            <p:ph type="title"/>
          </p:nvPr>
        </p:nvSpPr>
        <p:spPr/>
        <p:txBody>
          <a:bodyPr/>
          <a:lstStyle/>
          <a:p>
            <a:pPr algn="ctr"/>
            <a:r>
              <a:rPr lang="es-ES" b="1" dirty="0">
                <a:latin typeface="Arial Black" panose="020B0A04020102020204" pitchFamily="34" charset="0"/>
              </a:rPr>
              <a:t>USO DE SASS</a:t>
            </a:r>
            <a:endParaRPr lang="es-CO" b="1" dirty="0">
              <a:latin typeface="Arial Black" panose="020B0A04020102020204" pitchFamily="34" charset="0"/>
            </a:endParaRPr>
          </a:p>
        </p:txBody>
      </p:sp>
      <p:pic>
        <p:nvPicPr>
          <p:cNvPr id="3" name="Imagen 2"/>
          <p:cNvPicPr>
            <a:picLocks noChangeAspect="1"/>
          </p:cNvPicPr>
          <p:nvPr/>
        </p:nvPicPr>
        <p:blipFill>
          <a:blip r:embed="rId2"/>
          <a:stretch>
            <a:fillRect/>
          </a:stretch>
        </p:blipFill>
        <p:spPr>
          <a:xfrm>
            <a:off x="672737" y="1817234"/>
            <a:ext cx="2581275" cy="2352675"/>
          </a:xfrm>
          <a:prstGeom prst="rect">
            <a:avLst/>
          </a:prstGeom>
        </p:spPr>
      </p:pic>
      <p:pic>
        <p:nvPicPr>
          <p:cNvPr id="5" name="Imagen 4"/>
          <p:cNvPicPr>
            <a:picLocks noChangeAspect="1"/>
          </p:cNvPicPr>
          <p:nvPr/>
        </p:nvPicPr>
        <p:blipFill>
          <a:blip r:embed="rId3"/>
          <a:stretch>
            <a:fillRect/>
          </a:stretch>
        </p:blipFill>
        <p:spPr>
          <a:xfrm>
            <a:off x="4075612" y="1690688"/>
            <a:ext cx="7646504" cy="4774113"/>
          </a:xfrm>
          <a:prstGeom prst="rect">
            <a:avLst/>
          </a:prstGeom>
        </p:spPr>
      </p:pic>
    </p:spTree>
    <p:extLst>
      <p:ext uri="{BB962C8B-B14F-4D97-AF65-F5344CB8AC3E}">
        <p14:creationId xmlns:p14="http://schemas.microsoft.com/office/powerpoint/2010/main" val="309116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04EE8CF-3AD8-46A1-8E38-433740152FD9}"/>
              </a:ext>
            </a:extLst>
          </p:cNvPr>
          <p:cNvSpPr>
            <a:spLocks noGrp="1"/>
          </p:cNvSpPr>
          <p:nvPr>
            <p:ph type="title"/>
          </p:nvPr>
        </p:nvSpPr>
        <p:spPr>
          <a:xfrm>
            <a:off x="838200" y="365125"/>
            <a:ext cx="4308566" cy="1325563"/>
          </a:xfrm>
        </p:spPr>
        <p:txBody>
          <a:bodyPr/>
          <a:lstStyle/>
          <a:p>
            <a:pPr algn="ctr"/>
            <a:r>
              <a:rPr lang="es-ES" b="1" dirty="0" smtClean="0">
                <a:latin typeface="Arial Black" panose="020B0A04020102020204" pitchFamily="34" charset="0"/>
              </a:rPr>
              <a:t>SINGLE APP</a:t>
            </a:r>
            <a:endParaRPr lang="es-CO" b="1" dirty="0">
              <a:latin typeface="Arial Black" panose="020B0A04020102020204" pitchFamily="34" charset="0"/>
            </a:endParaRPr>
          </a:p>
        </p:txBody>
      </p:sp>
      <p:pic>
        <p:nvPicPr>
          <p:cNvPr id="5" name="20210312_01115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482770" y="861836"/>
            <a:ext cx="2886167" cy="5144325"/>
          </a:xfrm>
          <a:prstGeom prst="rect">
            <a:avLst/>
          </a:prstGeom>
        </p:spPr>
      </p:pic>
      <p:sp>
        <p:nvSpPr>
          <p:cNvPr id="6" name="Google Shape;1760;p45"/>
          <p:cNvSpPr/>
          <p:nvPr/>
        </p:nvSpPr>
        <p:spPr>
          <a:xfrm>
            <a:off x="5387546" y="365125"/>
            <a:ext cx="3077185" cy="6148886"/>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tx1"/>
          </a:solid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3889215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244</TotalTime>
  <Words>318</Words>
  <Application>Microsoft Office PowerPoint</Application>
  <PresentationFormat>Panorámica</PresentationFormat>
  <Paragraphs>28</Paragraphs>
  <Slides>11</Slides>
  <Notes>0</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-apple-system</vt:lpstr>
      <vt:lpstr>Arial</vt:lpstr>
      <vt:lpstr>Arial Black</vt:lpstr>
      <vt:lpstr>Calibri</vt:lpstr>
      <vt:lpstr>Century Gothic</vt:lpstr>
      <vt:lpstr>ShapesVTI</vt:lpstr>
      <vt:lpstr>BARBER APPP</vt:lpstr>
      <vt:lpstr>PLANTEAMIENTO DEL PROBLEMA</vt:lpstr>
      <vt:lpstr>ALCANCE</vt:lpstr>
      <vt:lpstr>DESCRIPCION DEMOGRÁFICA</vt:lpstr>
      <vt:lpstr>WIREFRAMES</vt:lpstr>
      <vt:lpstr>REPOSITORIO</vt:lpstr>
      <vt:lpstr>USO DE GULP</vt:lpstr>
      <vt:lpstr>USO DE SASS</vt:lpstr>
      <vt:lpstr>SINGLE APP</vt:lpstr>
      <vt:lpstr>ENLACES</vt:lpstr>
      <vt:lpstr>CRÉDITOS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BARBER APPP</dc:title>
  <dc:creator>juan zuluaga fernandez</dc:creator>
  <cp:lastModifiedBy>Juan Camilo Restrepo Velez</cp:lastModifiedBy>
  <cp:revision>16</cp:revision>
  <dcterms:created xsi:type="dcterms:W3CDTF">2021-03-12T06:21:09Z</dcterms:created>
  <dcterms:modified xsi:type="dcterms:W3CDTF">2021-03-12T16:06:54Z</dcterms:modified>
</cp:coreProperties>
</file>