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Playfair Display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layfairDisplay-regular.fntdata"/><Relationship Id="rId25" Type="http://schemas.openxmlformats.org/officeDocument/2006/relationships/slide" Target="slides/slide20.xml"/><Relationship Id="rId28" Type="http://schemas.openxmlformats.org/officeDocument/2006/relationships/font" Target="fonts/PlayfairDisplay-italic.fntdata"/><Relationship Id="rId27" Type="http://schemas.openxmlformats.org/officeDocument/2006/relationships/font" Target="fonts/PlayfairDispl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layfairDispl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34d09a9465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34d09a9465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34d09a9465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34d09a9465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4d09a9465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34d09a9465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4d09a9465_1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34d09a9465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4d09a9465_1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34d09a9465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34d09a9465_1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34d09a9465_1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34d09a9465_1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34d09a9465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34d09a9465_1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34d09a9465_1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34d09a9465_1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34d09a9465_1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34d09a9465_1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34d09a9465_1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4d09a946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4d09a946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34d09a9465_1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34d09a9465_1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4d09a946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34d09a946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34d09a946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34d09a946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34d09a9465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34d09a946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4d09a9465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34d09a9465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4d09a9465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34d09a9465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4d09a9465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34d09a9465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4d09a9465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34d09a9465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github.com/JCamposx/CSRF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2"/>
                </a:solidFill>
              </a:rPr>
              <a:t>Análisis del ataque CSRF en aplicaciones web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3039250" y="3280025"/>
            <a:ext cx="3065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2"/>
                </a:solidFill>
              </a:rPr>
              <a:t>Alfredo Jesús Campos Inga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Resultados - Ataque CSRF</a:t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170325" y="2994550"/>
            <a:ext cx="3720600" cy="47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800"/>
              <a:t>Código JS para enviar formulario</a:t>
            </a:r>
            <a:endParaRPr sz="1800"/>
          </a:p>
        </p:txBody>
      </p:sp>
      <p:sp>
        <p:nvSpPr>
          <p:cNvPr id="132" name="Google Shape;132;p22"/>
          <p:cNvSpPr txBox="1"/>
          <p:nvPr>
            <p:ph idx="2" type="body"/>
          </p:nvPr>
        </p:nvSpPr>
        <p:spPr>
          <a:xfrm>
            <a:off x="3890925" y="3982475"/>
            <a:ext cx="4941300" cy="7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800"/>
              <a:t>Código JS para enviar formulario</a:t>
            </a:r>
            <a:r>
              <a:rPr lang="es-419" sz="1800"/>
              <a:t> </a:t>
            </a:r>
            <a:r>
              <a:rPr lang="es-419" sz="1800"/>
              <a:t>mediante petición HTTP</a:t>
            </a:r>
            <a:endParaRPr sz="1800"/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368450"/>
            <a:ext cx="3437859" cy="62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0925" y="1575950"/>
            <a:ext cx="5053325" cy="2370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Resultados - Ataque CSRF</a:t>
            </a:r>
            <a:endParaRPr/>
          </a:p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142650" y="3614225"/>
            <a:ext cx="4491000" cy="47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800"/>
              <a:t>Cabecera HTTP para editar email con CSRF</a:t>
            </a:r>
            <a:endParaRPr sz="1800"/>
          </a:p>
        </p:txBody>
      </p:sp>
      <p:sp>
        <p:nvSpPr>
          <p:cNvPr id="141" name="Google Shape;141;p23"/>
          <p:cNvSpPr txBox="1"/>
          <p:nvPr>
            <p:ph idx="2" type="body"/>
          </p:nvPr>
        </p:nvSpPr>
        <p:spPr>
          <a:xfrm>
            <a:off x="4751200" y="3128100"/>
            <a:ext cx="4152900" cy="7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800"/>
              <a:t>Log del servidor de cambio de email mediante CSRF</a:t>
            </a:r>
            <a:endParaRPr sz="1800"/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29044"/>
            <a:ext cx="4152899" cy="2285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9425" y="2177850"/>
            <a:ext cx="4296426" cy="950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Resultados - Tokens CSRF</a:t>
            </a:r>
            <a:endParaRPr/>
          </a:p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2138550" y="4388275"/>
            <a:ext cx="4491000" cy="47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800"/>
              <a:t>Código de implementación de tokens CSRF</a:t>
            </a:r>
            <a:endParaRPr sz="1800"/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8538" y="1166802"/>
            <a:ext cx="4866925" cy="322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Resultados - Tokens CSRF</a:t>
            </a:r>
            <a:endParaRPr/>
          </a:p>
        </p:txBody>
      </p:sp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2053813" y="3236175"/>
            <a:ext cx="4660500" cy="47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800"/>
              <a:t>Formulario para editar email con token CSRF</a:t>
            </a:r>
            <a:endParaRPr sz="1800"/>
          </a:p>
        </p:txBody>
      </p:sp>
      <p:pic>
        <p:nvPicPr>
          <p:cNvPr id="157" name="Google Shape;15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4788" y="2169538"/>
            <a:ext cx="5978525" cy="106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Resultados - Tokens CSRF</a:t>
            </a:r>
            <a:endParaRPr/>
          </a:p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311700" y="3614225"/>
            <a:ext cx="4152900" cy="47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800"/>
              <a:t>Cabecera HTTP de ataque CSRF fallido</a:t>
            </a:r>
            <a:endParaRPr sz="1800"/>
          </a:p>
        </p:txBody>
      </p:sp>
      <p:sp>
        <p:nvSpPr>
          <p:cNvPr id="164" name="Google Shape;164;p26"/>
          <p:cNvSpPr txBox="1"/>
          <p:nvPr>
            <p:ph idx="2" type="body"/>
          </p:nvPr>
        </p:nvSpPr>
        <p:spPr>
          <a:xfrm>
            <a:off x="4679425" y="3614225"/>
            <a:ext cx="4152900" cy="47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800"/>
              <a:t>Vista previa de falta de token CSRF</a:t>
            </a:r>
            <a:endParaRPr sz="1800"/>
          </a:p>
        </p:txBody>
      </p:sp>
      <p:pic>
        <p:nvPicPr>
          <p:cNvPr id="165" name="Google Shape;16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32700"/>
            <a:ext cx="4152899" cy="2277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9425" y="1329045"/>
            <a:ext cx="4152899" cy="22851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Discusión</a:t>
            </a:r>
            <a:endParaRPr/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Para poder ejecutar de manera exitosa el ataque CSRF, es necesario que el atacante conozca a detalle cómo es que funciona el backend del objetivo. Esto se puede hacer mediante Burp Suite para analizar el tráfico HTTP.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Surge la pregunta de que, en la implementación, ¿se podrían repetir los tokens generados para la sesión de cada usuario?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Discusión</a:t>
            </a:r>
            <a:endParaRPr/>
          </a:p>
        </p:txBody>
      </p:sp>
      <p:sp>
        <p:nvSpPr>
          <p:cNvPr id="178" name="Google Shape;178;p28"/>
          <p:cNvSpPr txBox="1"/>
          <p:nvPr>
            <p:ph idx="1" type="body"/>
          </p:nvPr>
        </p:nvSpPr>
        <p:spPr>
          <a:xfrm>
            <a:off x="311700" y="4374050"/>
            <a:ext cx="4152900" cy="47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800"/>
              <a:t>Algoritmo para buscar repetidos</a:t>
            </a:r>
            <a:endParaRPr sz="1800"/>
          </a:p>
        </p:txBody>
      </p:sp>
      <p:sp>
        <p:nvSpPr>
          <p:cNvPr id="179" name="Google Shape;179;p28"/>
          <p:cNvSpPr txBox="1"/>
          <p:nvPr>
            <p:ph idx="2" type="body"/>
          </p:nvPr>
        </p:nvSpPr>
        <p:spPr>
          <a:xfrm>
            <a:off x="4286750" y="3113450"/>
            <a:ext cx="4368600" cy="47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800"/>
              <a:t>Prueba de funcionamiento del algoritmo</a:t>
            </a:r>
            <a:endParaRPr sz="1800"/>
          </a:p>
        </p:txBody>
      </p:sp>
      <p:pic>
        <p:nvPicPr>
          <p:cNvPr id="180" name="Google Shape;18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763" y="1169850"/>
            <a:ext cx="2690776" cy="320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9805" y="2030050"/>
            <a:ext cx="4722500" cy="108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Discusión</a:t>
            </a:r>
            <a:endParaRPr/>
          </a:p>
        </p:txBody>
      </p:sp>
      <p:sp>
        <p:nvSpPr>
          <p:cNvPr id="187" name="Google Shape;187;p29"/>
          <p:cNvSpPr txBox="1"/>
          <p:nvPr>
            <p:ph idx="1" type="body"/>
          </p:nvPr>
        </p:nvSpPr>
        <p:spPr>
          <a:xfrm>
            <a:off x="311713" y="4502850"/>
            <a:ext cx="4152900" cy="47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800"/>
              <a:t>Algoritmo para buscar tokens repetidos</a:t>
            </a:r>
            <a:endParaRPr sz="1800"/>
          </a:p>
        </p:txBody>
      </p:sp>
      <p:sp>
        <p:nvSpPr>
          <p:cNvPr id="188" name="Google Shape;188;p29"/>
          <p:cNvSpPr txBox="1"/>
          <p:nvPr>
            <p:ph idx="2" type="body"/>
          </p:nvPr>
        </p:nvSpPr>
        <p:spPr>
          <a:xfrm>
            <a:off x="4464625" y="3467150"/>
            <a:ext cx="4368600" cy="47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800"/>
              <a:t>Fish script para agilizar pruebas</a:t>
            </a:r>
            <a:endParaRPr sz="1800"/>
          </a:p>
        </p:txBody>
      </p:sp>
      <p:pic>
        <p:nvPicPr>
          <p:cNvPr id="189" name="Google Shape;18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9763" y="1017450"/>
            <a:ext cx="2376783" cy="348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6537" y="1530225"/>
            <a:ext cx="2244775" cy="193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Discusión</a:t>
            </a:r>
            <a:endParaRPr/>
          </a:p>
        </p:txBody>
      </p:sp>
      <p:sp>
        <p:nvSpPr>
          <p:cNvPr id="196" name="Google Shape;196;p30"/>
          <p:cNvSpPr txBox="1"/>
          <p:nvPr>
            <p:ph idx="1" type="body"/>
          </p:nvPr>
        </p:nvSpPr>
        <p:spPr>
          <a:xfrm>
            <a:off x="2495550" y="4557100"/>
            <a:ext cx="4152900" cy="47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800"/>
              <a:t>Algoritmo para buscar tokens repetidos</a:t>
            </a:r>
            <a:endParaRPr sz="1800"/>
          </a:p>
        </p:txBody>
      </p:sp>
      <p:pic>
        <p:nvPicPr>
          <p:cNvPr id="197" name="Google Shape;19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7063" y="1017450"/>
            <a:ext cx="2569875" cy="3539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Conclusiones</a:t>
            </a:r>
            <a:endParaRPr/>
          </a:p>
        </p:txBody>
      </p:sp>
      <p:sp>
        <p:nvSpPr>
          <p:cNvPr id="203" name="Google Shape;20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 pesar de que el ataque CSRF cuenta con un par de décadas de antigüedad, es necesario estudiarlo y tenerlo presente en el desarrollo de aplicaciones web.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No es necesario hacer toda la implementación manualmente, los frameworks actuales tienen librerías integradas que agilizan este proceso.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Sin embargo, es necesario comprender cómo funciona el ataque CSRF y cualquier ataque en general, ya que de nada sirve tener a mano distintas facilidades que nos brindan los frameworks actuales si no se sabe qué es lo que hacen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4"/>
          <p:cNvPicPr preferRelativeResize="0"/>
          <p:nvPr/>
        </p:nvPicPr>
        <p:blipFill rotWithShape="1">
          <a:blip r:embed="rId3">
            <a:alphaModFix/>
          </a:blip>
          <a:srcRect b="22468" l="0" r="0" t="21021"/>
          <a:stretch/>
        </p:blipFill>
        <p:spPr>
          <a:xfrm>
            <a:off x="4681075" y="1822600"/>
            <a:ext cx="4353850" cy="2438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975" y="1670051"/>
            <a:ext cx="4248250" cy="25911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>
            <p:ph idx="2" type="body"/>
          </p:nvPr>
        </p:nvSpPr>
        <p:spPr>
          <a:xfrm>
            <a:off x="163975" y="4261175"/>
            <a:ext cx="4248300" cy="7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-419">
                <a:solidFill>
                  <a:schemeClr val="dk2"/>
                </a:solidFill>
              </a:rPr>
              <a:t>Cantidad de usuario de internet a lo largo del tiempo (Johnson, 2021)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9" name="Google Shape;69;p14"/>
          <p:cNvSpPr txBox="1"/>
          <p:nvPr>
            <p:ph idx="2" type="body"/>
          </p:nvPr>
        </p:nvSpPr>
        <p:spPr>
          <a:xfrm>
            <a:off x="4681050" y="4261175"/>
            <a:ext cx="4353900" cy="7206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-419">
                <a:solidFill>
                  <a:schemeClr val="dk2"/>
                </a:solidFill>
              </a:rPr>
              <a:t>Cantidad de sitios web a lo largo del tiempo (Armstrong, 2021)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0" name="Google Shape;70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50"/>
              <a:t>Introducción</a:t>
            </a:r>
            <a:endParaRPr sz="285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Referencias</a:t>
            </a:r>
            <a:endParaRPr/>
          </a:p>
        </p:txBody>
      </p:sp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311700" y="1152475"/>
            <a:ext cx="8520600" cy="37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-251999" lvl="0" marL="251999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Al-talak, K., &amp; Abbass, O. (2021). Detecting Server-Side Request Forgery (SSRF) Attack by using Deep Learning Techniques. International Journal of Advanced Computer Science and Applications,, 12(12). https://doi.org/10.14569/ijacsa.2021.0121230</a:t>
            </a:r>
            <a:endParaRPr/>
          </a:p>
          <a:p>
            <a:pPr indent="-251999" lvl="0" marL="251999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419"/>
              <a:t>Armstrong, M. (2021, agosto 6). How many websites are there? Statista. https://www.statista.com/chart/19058/number-of-websites-online/</a:t>
            </a:r>
            <a:endParaRPr/>
          </a:p>
          <a:p>
            <a:pPr indent="-251999" lvl="0" marL="251999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419"/>
              <a:t>Calzavara, S., Conti, M., Focardi, R., Rabitti, A., &amp; Tolomei, G. (2020). Machine Learning for Web Vulnerability Detection: The Case of Cross-Site Request Forgery. IEEE Security and Privacy. https://doi.org/10.1109/msec.2019.2961649</a:t>
            </a:r>
            <a:endParaRPr/>
          </a:p>
          <a:p>
            <a:pPr indent="-251999" lvl="0" marL="251999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419"/>
              <a:t>Cheah, S. C., &amp; Selvarajah, V. (2021). A Review of Common Web Application Breaching Techniques (SQLi, XSS, CSRF). Atlantis Highlights in Computer Sciences. https://doi.org/10.2991/ahis.k.210913.068</a:t>
            </a:r>
            <a:endParaRPr/>
          </a:p>
          <a:p>
            <a:pPr indent="-251999" lvl="0" marL="251999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419"/>
              <a:t>Express. (2017). Express csurf middleware. Express. http://expressjs.com/en/resources/middleware/csurf.html</a:t>
            </a:r>
            <a:endParaRPr/>
          </a:p>
          <a:p>
            <a:pPr indent="-251999" lvl="0" marL="251999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419"/>
              <a:t>He, Y., Camacho, R. S., Soygazi, H., &amp; Luo, C. (2021). Attacking and defence pathways for Intelligent Medical Diagnosis System (IMDS). International Journal of Medical Informatics, 148(104415). https://doi.org/10.1016/j.ijmedinf.2021.104415</a:t>
            </a:r>
            <a:endParaRPr/>
          </a:p>
          <a:p>
            <a:pPr indent="-251999" lvl="0" marL="251999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419"/>
              <a:t>Johnson, J. (2021, diciembre 22). Number of internet users worldwide from 2005 to 2021. Statista. https://www.statista.com/statistics/273018/number-of-internet-users-worldwide/</a:t>
            </a:r>
            <a:endParaRPr/>
          </a:p>
          <a:p>
            <a:pPr indent="-251999" lvl="0" marL="251999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419"/>
              <a:t>Laravel. (2022). CSRF Protection. Laravel. https://laravel.com/docs/9.x/csrf</a:t>
            </a:r>
            <a:endParaRPr/>
          </a:p>
          <a:p>
            <a:pPr indent="-251999" lvl="0" marL="251999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419"/>
              <a:t>Loureiro, S. (2021). Security misconfigurations and how to prevent them. Network Security, (5), 13-16. https://doi.org/10.1016/S1353-4858(21)00053-2</a:t>
            </a:r>
            <a:endParaRPr/>
          </a:p>
          <a:p>
            <a:pPr indent="-251999" lvl="0" marL="251999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419"/>
              <a:t>OWASP. (2021). OWASP Top Ten Web Application Security Risks. OWASP Foundation. https://owasp.org/www-project-top-ten/</a:t>
            </a:r>
            <a:endParaRPr/>
          </a:p>
          <a:p>
            <a:pPr indent="-251999" lvl="0" marL="251999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419"/>
              <a:t>Pellegrino, G., Johns, M., Koch, S., Backes, M., &amp; Rossow, C. (2017). Deemon: Detecting CSRF with Dynamic Analysis and Property Graphs. Proceedings of the 2017 ACM SIGSAC Conference on Computer and Communications Security. https://doi.org/10.1145/3133956.3133959</a:t>
            </a:r>
            <a:endParaRPr/>
          </a:p>
          <a:p>
            <a:pPr indent="-251999" lvl="0" marL="251999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s-419"/>
              <a:t>Stasinopoulos, A., Ntantogian, C., &amp; Xenakis, C. (2018). Commix: automating evaluation and exploitation of command injection vulnerabilities in Web applications. International Journal of Information Security, 18(1), 49-72. https://doi.org/10.1007/s10207-018-0399-z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50"/>
              <a:t>Introducción</a:t>
            </a:r>
            <a:endParaRPr sz="2850"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88000"/>
            <a:ext cx="8520601" cy="234535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2368050" y="4033350"/>
            <a:ext cx="4407900" cy="7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Owasp Top 10 riesgos en aplicaciones web (OWASP, 2021)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/>
          </a:blip>
          <a:srcRect b="-1978" l="0" r="0" t="0"/>
          <a:stretch/>
        </p:blipFill>
        <p:spPr>
          <a:xfrm>
            <a:off x="165525" y="1552803"/>
            <a:ext cx="4245150" cy="2468997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200">
                <a:solidFill>
                  <a:schemeClr val="dk2"/>
                </a:solidFill>
              </a:rPr>
              <a:t>Prevención</a:t>
            </a:r>
            <a:endParaRPr b="1" sz="22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s-419">
                <a:solidFill>
                  <a:schemeClr val="dk2"/>
                </a:solidFill>
              </a:rPr>
              <a:t>Verificar el valor estándar de las cabeceras de las peticiones HTTP estándar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s-419">
                <a:solidFill>
                  <a:schemeClr val="dk2"/>
                </a:solidFill>
              </a:rPr>
              <a:t>Verificar la presencia de encabezados personalizados de las peticiones HTTP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s-419">
                <a:solidFill>
                  <a:schemeClr val="dk2"/>
                </a:solidFill>
              </a:rPr>
              <a:t>Implementar tokens CSRF impredecibles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4" name="Google Shape;84;p16"/>
          <p:cNvSpPr txBox="1"/>
          <p:nvPr>
            <p:ph idx="2" type="body"/>
          </p:nvPr>
        </p:nvSpPr>
        <p:spPr>
          <a:xfrm>
            <a:off x="970200" y="4021800"/>
            <a:ext cx="2635800" cy="7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-419">
                <a:solidFill>
                  <a:schemeClr val="dk2"/>
                </a:solidFill>
              </a:rPr>
              <a:t>Modelo de ataque CSRF (Calzavara et al., 2020)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50"/>
              <a:t>Marco teórico</a:t>
            </a:r>
            <a:endParaRPr sz="28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Metodología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000"/>
              <a:t>Especificación del entorno de pruebas</a:t>
            </a:r>
            <a:endParaRPr b="1" sz="2000"/>
          </a:p>
        </p:txBody>
      </p:sp>
      <p:pic>
        <p:nvPicPr>
          <p:cNvPr id="92" name="Google Shape;92;p17"/>
          <p:cNvPicPr preferRelativeResize="0"/>
          <p:nvPr/>
        </p:nvPicPr>
        <p:blipFill rotWithShape="1">
          <a:blip r:embed="rId3">
            <a:alphaModFix/>
          </a:blip>
          <a:srcRect b="9071" l="6887" r="7341" t="7546"/>
          <a:stretch/>
        </p:blipFill>
        <p:spPr>
          <a:xfrm>
            <a:off x="220000" y="2332875"/>
            <a:ext cx="1941549" cy="1890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 rotWithShape="1">
          <a:blip r:embed="rId4">
            <a:alphaModFix/>
          </a:blip>
          <a:srcRect b="8198" l="3763" r="6830" t="19185"/>
          <a:stretch/>
        </p:blipFill>
        <p:spPr>
          <a:xfrm>
            <a:off x="2388650" y="2424062"/>
            <a:ext cx="2102925" cy="170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 rotWithShape="1">
          <a:blip r:embed="rId5">
            <a:alphaModFix/>
          </a:blip>
          <a:srcRect b="18505" l="14695" r="14553" t="15523"/>
          <a:stretch/>
        </p:blipFill>
        <p:spPr>
          <a:xfrm>
            <a:off x="4771200" y="2184200"/>
            <a:ext cx="4061099" cy="218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idx="2" type="body"/>
          </p:nvPr>
        </p:nvSpPr>
        <p:spPr>
          <a:xfrm>
            <a:off x="369600" y="1277400"/>
            <a:ext cx="3837000" cy="25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>
                <a:solidFill>
                  <a:schemeClr val="dk2"/>
                </a:solidFill>
              </a:rPr>
              <a:t>Descripción del sitio web objetivo</a:t>
            </a:r>
            <a:endParaRPr b="1"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2"/>
                </a:solidFill>
              </a:rPr>
              <a:t>Rutas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s-419" sz="1800">
                <a:solidFill>
                  <a:schemeClr val="dk2"/>
                </a:solidFill>
              </a:rPr>
              <a:t>Login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s-419" sz="1800">
                <a:solidFill>
                  <a:schemeClr val="dk2"/>
                </a:solidFill>
              </a:rPr>
              <a:t>Home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s-419" sz="1800">
                <a:solidFill>
                  <a:schemeClr val="dk2"/>
                </a:solidFill>
              </a:rPr>
              <a:t>Logout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s-419" sz="1800">
                <a:solidFill>
                  <a:schemeClr val="dk1"/>
                </a:solidFill>
              </a:rPr>
              <a:t>Edit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rPr lang="es-419" sz="1800">
                <a:solidFill>
                  <a:schemeClr val="dk2"/>
                </a:solidFill>
              </a:rPr>
              <a:t>Middlewares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0" name="Google Shape;100;p18"/>
          <p:cNvSpPr txBox="1"/>
          <p:nvPr>
            <p:ph idx="1" type="subTitle"/>
          </p:nvPr>
        </p:nvSpPr>
        <p:spPr>
          <a:xfrm>
            <a:off x="103800" y="4063675"/>
            <a:ext cx="4368600" cy="9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600"/>
              </a:spcAft>
              <a:buNone/>
            </a:pPr>
            <a:r>
              <a:rPr b="1" lang="es-419" sz="1800"/>
              <a:t>Repositorio: </a:t>
            </a:r>
            <a:r>
              <a:rPr lang="es-419" sz="18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https://www.github.com/JCamposx/CSRF</a:t>
            </a:r>
            <a:r>
              <a:rPr lang="es-419" sz="1800">
                <a:solidFill>
                  <a:schemeClr val="dk1"/>
                </a:solidFill>
              </a:rPr>
              <a:t> 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01" name="Google Shape;101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>
                <a:solidFill>
                  <a:schemeClr val="dk2"/>
                </a:solidFill>
              </a:rPr>
              <a:t>Descripción del atacante</a:t>
            </a:r>
            <a:endParaRPr b="1"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2"/>
                </a:solidFill>
              </a:rPr>
              <a:t>Conoce cómo funciona el backend del objetivo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2"/>
                </a:solidFill>
              </a:rPr>
              <a:t>Web camuflada que manda petición HTTP a la ruta vulnerable del objetivo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s-419" sz="2000">
                <a:solidFill>
                  <a:schemeClr val="dk2"/>
                </a:solidFill>
              </a:rPr>
              <a:t>Descripción de la prevención</a:t>
            </a:r>
            <a:endParaRPr b="1"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rPr lang="es-419">
                <a:solidFill>
                  <a:schemeClr val="dk2"/>
                </a:solidFill>
              </a:rPr>
              <a:t>Uso de tokens CSRF</a:t>
            </a:r>
            <a:endParaRPr b="1" sz="2200">
              <a:solidFill>
                <a:schemeClr val="dk2"/>
              </a:solidFill>
            </a:endParaRPr>
          </a:p>
        </p:txBody>
      </p:sp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50"/>
              <a:t>Metodología</a:t>
            </a:r>
            <a:endParaRPr sz="28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Resultados - Ataque CSRF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3614225"/>
            <a:ext cx="4152900" cy="47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800"/>
              <a:t>Cabecera HTTP del login</a:t>
            </a:r>
            <a:endParaRPr sz="1800"/>
          </a:p>
        </p:txBody>
      </p:sp>
      <p:sp>
        <p:nvSpPr>
          <p:cNvPr id="109" name="Google Shape;109;p19"/>
          <p:cNvSpPr txBox="1"/>
          <p:nvPr>
            <p:ph idx="2" type="body"/>
          </p:nvPr>
        </p:nvSpPr>
        <p:spPr>
          <a:xfrm>
            <a:off x="4679425" y="3614225"/>
            <a:ext cx="4152900" cy="47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800"/>
              <a:t>Cabecera HTTP del home</a:t>
            </a:r>
            <a:endParaRPr sz="1800"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32700"/>
            <a:ext cx="4152875" cy="227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9425" y="1329038"/>
            <a:ext cx="4152875" cy="22851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Resultados - Ataque CSRF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2495550" y="3092450"/>
            <a:ext cx="4152900" cy="47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800"/>
              <a:t>Ruta sensible para editar email</a:t>
            </a:r>
            <a:endParaRPr sz="1800"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513" y="2051038"/>
            <a:ext cx="6952975" cy="104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Resultados - Ataque CSRF</a:t>
            </a: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2613" y="1186225"/>
            <a:ext cx="5958766" cy="320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2521750" y="4390125"/>
            <a:ext cx="4342800" cy="47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800"/>
              <a:t>Código fuente del sitio web del atacante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CD4631"/>
      </a:dk1>
      <a:lt1>
        <a:srgbClr val="181A1B"/>
      </a:lt1>
      <a:dk2>
        <a:srgbClr val="EFEFEF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