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glZFlWbwiUf2BhYR9DE7E6H78T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D2C26D-15D8-4896-B012-0C0A98308572}">
  <a:tblStyle styleId="{9ED2C26D-15D8-4896-B012-0C0A9830857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P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 name="Google Shape;3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254241d16_2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254241d16_2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g12254241d16_2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254241d16_2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254241d16_2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g12254241d16_2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P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254241d16_2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254241d16_2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12254241d16_2_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P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254241d16_2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254241d16_2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12254241d16_2_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254241d16_2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254241d16_2_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12254241d16_2_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P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g125bdcbba9d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 name="Google Shape;42;g125bdcbba9d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 name="Google Shape;43;g125bdcbba9d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P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125bdcbbc3d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 name="Google Shape;49;g125bdcbbc3d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g125bdcbbc3d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P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125bdcbbc3d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 name="Google Shape;56;g125bdcbbc3d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g125bdcbbc3d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P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5bdcbbc3d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5bdcbbc3d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g125bdcbbc3d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P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5bdcbbc3d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5bdcbbc3d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g125bdcbbc3d_0_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P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254241d16_2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254241d16_2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g12254241d16_2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P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254241d16_2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254241d16_2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g12254241d16_2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P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254241d16_2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254241d16_2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g12254241d16_2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bg>
      <p:bgPr>
        <a:blipFill>
          <a:blip r:embed="rId2">
            <a:alphaModFix/>
          </a:blip>
          <a:stretch>
            <a:fillRect/>
          </a:stretch>
        </a:blipFill>
      </p:bgPr>
    </p:bg>
    <p:spTree>
      <p:nvGrpSpPr>
        <p:cNvPr id="15" name="Shape 1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17"/>
          <p:cNvSpPr txBox="1"/>
          <p:nvPr>
            <p:ph type="title"/>
          </p:nvPr>
        </p:nvSpPr>
        <p:spPr>
          <a:xfrm>
            <a:off x="514348" y="586363"/>
            <a:ext cx="11287125" cy="7254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2"/>
              </a:buClr>
              <a:buSzPts val="3200"/>
              <a:buFont typeface="Verdana"/>
              <a:buNone/>
              <a:defRPr b="1" sz="3200">
                <a:solidFill>
                  <a:schemeClr val="accent2"/>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7"/>
          <p:cNvSpPr txBox="1"/>
          <p:nvPr>
            <p:ph idx="1" type="body"/>
          </p:nvPr>
        </p:nvSpPr>
        <p:spPr>
          <a:xfrm>
            <a:off x="514349" y="1397576"/>
            <a:ext cx="11287125" cy="3943349"/>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Verdana"/>
                <a:ea typeface="Verdana"/>
                <a:cs typeface="Verdana"/>
                <a:sym typeface="Verdana"/>
              </a:defRPr>
            </a:lvl1pPr>
            <a:lvl2pPr indent="-381000" lvl="1" marL="914400" algn="l">
              <a:lnSpc>
                <a:spcPct val="90000"/>
              </a:lnSpc>
              <a:spcBef>
                <a:spcPts val="500"/>
              </a:spcBef>
              <a:spcAft>
                <a:spcPts val="0"/>
              </a:spcAft>
              <a:buClr>
                <a:schemeClr val="dk1"/>
              </a:buClr>
              <a:buSzPts val="2400"/>
              <a:buChar char="•"/>
              <a:defRPr>
                <a:latin typeface="Verdana"/>
                <a:ea typeface="Verdana"/>
                <a:cs typeface="Verdana"/>
                <a:sym typeface="Verdana"/>
              </a:defRPr>
            </a:lvl2pPr>
            <a:lvl3pPr indent="-355600" lvl="2" marL="1371600" algn="l">
              <a:lnSpc>
                <a:spcPct val="90000"/>
              </a:lnSpc>
              <a:spcBef>
                <a:spcPts val="500"/>
              </a:spcBef>
              <a:spcAft>
                <a:spcPts val="0"/>
              </a:spcAft>
              <a:buClr>
                <a:schemeClr val="dk1"/>
              </a:buClr>
              <a:buSzPts val="2000"/>
              <a:buChar char="•"/>
              <a:defRPr>
                <a:latin typeface="Verdana"/>
                <a:ea typeface="Verdana"/>
                <a:cs typeface="Verdana"/>
                <a:sym typeface="Verdana"/>
              </a:defRPr>
            </a:lvl3pPr>
            <a:lvl4pPr indent="-342900" lvl="3" marL="1828800" algn="l">
              <a:lnSpc>
                <a:spcPct val="90000"/>
              </a:lnSpc>
              <a:spcBef>
                <a:spcPts val="500"/>
              </a:spcBef>
              <a:spcAft>
                <a:spcPts val="0"/>
              </a:spcAft>
              <a:buClr>
                <a:schemeClr val="dk1"/>
              </a:buClr>
              <a:buSzPts val="1800"/>
              <a:buChar char="•"/>
              <a:defRPr>
                <a:latin typeface="Verdana"/>
                <a:ea typeface="Verdana"/>
                <a:cs typeface="Verdana"/>
                <a:sym typeface="Verdana"/>
              </a:defRPr>
            </a:lvl4pPr>
            <a:lvl5pPr indent="-342900" lvl="4" marL="2286000" algn="l">
              <a:lnSpc>
                <a:spcPct val="90000"/>
              </a:lnSpc>
              <a:spcBef>
                <a:spcPts val="500"/>
              </a:spcBef>
              <a:spcAft>
                <a:spcPts val="0"/>
              </a:spcAft>
              <a:buClr>
                <a:schemeClr val="dk1"/>
              </a:buClr>
              <a:buSzPts val="1800"/>
              <a:buChar char="•"/>
              <a:defRPr>
                <a:latin typeface="Verdana"/>
                <a:ea typeface="Verdana"/>
                <a:cs typeface="Verdana"/>
                <a:sym typeface="Verdan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18"/>
          <p:cNvSpPr txBox="1"/>
          <p:nvPr>
            <p:ph type="title"/>
          </p:nvPr>
        </p:nvSpPr>
        <p:spPr>
          <a:xfrm>
            <a:off x="485776" y="357187"/>
            <a:ext cx="11229974" cy="9191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Verdana"/>
              <a:buNone/>
              <a:defRPr b="1" sz="3200">
                <a:solidFill>
                  <a:schemeClr val="lt1"/>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8"/>
          <p:cNvSpPr txBox="1"/>
          <p:nvPr>
            <p:ph idx="1" type="body"/>
          </p:nvPr>
        </p:nvSpPr>
        <p:spPr>
          <a:xfrm>
            <a:off x="485776" y="1354137"/>
            <a:ext cx="5429250" cy="423227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lt1"/>
              </a:buClr>
              <a:buSzPts val="2400"/>
              <a:buChar char="•"/>
              <a:defRPr sz="2400">
                <a:solidFill>
                  <a:schemeClr val="lt1"/>
                </a:solidFill>
                <a:latin typeface="Verdana"/>
                <a:ea typeface="Verdana"/>
                <a:cs typeface="Verdana"/>
                <a:sym typeface="Verdana"/>
              </a:defRPr>
            </a:lvl1pPr>
            <a:lvl2pPr indent="-355600" lvl="1" marL="914400" algn="l">
              <a:lnSpc>
                <a:spcPct val="90000"/>
              </a:lnSpc>
              <a:spcBef>
                <a:spcPts val="500"/>
              </a:spcBef>
              <a:spcAft>
                <a:spcPts val="0"/>
              </a:spcAft>
              <a:buClr>
                <a:schemeClr val="lt1"/>
              </a:buClr>
              <a:buSzPts val="2000"/>
              <a:buChar char="•"/>
              <a:defRPr sz="2000">
                <a:solidFill>
                  <a:schemeClr val="lt1"/>
                </a:solidFill>
                <a:latin typeface="Verdana"/>
                <a:ea typeface="Verdana"/>
                <a:cs typeface="Verdana"/>
                <a:sym typeface="Verdana"/>
              </a:defRPr>
            </a:lvl2pPr>
            <a:lvl3pPr indent="-342900" lvl="2" marL="1371600" algn="l">
              <a:lnSpc>
                <a:spcPct val="90000"/>
              </a:lnSpc>
              <a:spcBef>
                <a:spcPts val="500"/>
              </a:spcBef>
              <a:spcAft>
                <a:spcPts val="0"/>
              </a:spcAft>
              <a:buClr>
                <a:schemeClr val="lt1"/>
              </a:buClr>
              <a:buSzPts val="1800"/>
              <a:buChar char="•"/>
              <a:defRPr sz="1800">
                <a:solidFill>
                  <a:schemeClr val="lt1"/>
                </a:solidFill>
                <a:latin typeface="Verdana"/>
                <a:ea typeface="Verdana"/>
                <a:cs typeface="Verdana"/>
                <a:sym typeface="Verdana"/>
              </a:defRPr>
            </a:lvl3pPr>
            <a:lvl4pPr indent="-330200" lvl="3" marL="1828800" algn="l">
              <a:lnSpc>
                <a:spcPct val="90000"/>
              </a:lnSpc>
              <a:spcBef>
                <a:spcPts val="500"/>
              </a:spcBef>
              <a:spcAft>
                <a:spcPts val="0"/>
              </a:spcAft>
              <a:buClr>
                <a:schemeClr val="lt1"/>
              </a:buClr>
              <a:buSzPts val="1600"/>
              <a:buChar char="•"/>
              <a:defRPr sz="1600">
                <a:solidFill>
                  <a:schemeClr val="lt1"/>
                </a:solidFill>
                <a:latin typeface="Verdana"/>
                <a:ea typeface="Verdana"/>
                <a:cs typeface="Verdana"/>
                <a:sym typeface="Verdana"/>
              </a:defRPr>
            </a:lvl4pPr>
            <a:lvl5pPr indent="-330200" lvl="4" marL="2286000" algn="l">
              <a:lnSpc>
                <a:spcPct val="90000"/>
              </a:lnSpc>
              <a:spcBef>
                <a:spcPts val="500"/>
              </a:spcBef>
              <a:spcAft>
                <a:spcPts val="0"/>
              </a:spcAft>
              <a:buClr>
                <a:schemeClr val="lt1"/>
              </a:buClr>
              <a:buSzPts val="1600"/>
              <a:buChar char="•"/>
              <a:defRPr sz="1600">
                <a:solidFill>
                  <a:schemeClr val="lt1"/>
                </a:solidFill>
                <a:latin typeface="Verdana"/>
                <a:ea typeface="Verdana"/>
                <a:cs typeface="Verdana"/>
                <a:sym typeface="Verdan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18"/>
          <p:cNvSpPr txBox="1"/>
          <p:nvPr>
            <p:ph idx="2" type="body"/>
          </p:nvPr>
        </p:nvSpPr>
        <p:spPr>
          <a:xfrm>
            <a:off x="6143626" y="1354137"/>
            <a:ext cx="5572124" cy="423227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lt1"/>
              </a:buClr>
              <a:buSzPts val="2400"/>
              <a:buChar char="•"/>
              <a:defRPr sz="2400">
                <a:solidFill>
                  <a:schemeClr val="lt1"/>
                </a:solidFill>
                <a:latin typeface="Verdana"/>
                <a:ea typeface="Verdana"/>
                <a:cs typeface="Verdana"/>
                <a:sym typeface="Verdana"/>
              </a:defRPr>
            </a:lvl1pPr>
            <a:lvl2pPr indent="-355600" lvl="1" marL="914400" algn="l">
              <a:lnSpc>
                <a:spcPct val="90000"/>
              </a:lnSpc>
              <a:spcBef>
                <a:spcPts val="500"/>
              </a:spcBef>
              <a:spcAft>
                <a:spcPts val="0"/>
              </a:spcAft>
              <a:buClr>
                <a:schemeClr val="lt1"/>
              </a:buClr>
              <a:buSzPts val="2000"/>
              <a:buChar char="•"/>
              <a:defRPr sz="2000">
                <a:solidFill>
                  <a:schemeClr val="lt1"/>
                </a:solidFill>
                <a:latin typeface="Verdana"/>
                <a:ea typeface="Verdana"/>
                <a:cs typeface="Verdana"/>
                <a:sym typeface="Verdana"/>
              </a:defRPr>
            </a:lvl2pPr>
            <a:lvl3pPr indent="-342900" lvl="2" marL="1371600" algn="l">
              <a:lnSpc>
                <a:spcPct val="90000"/>
              </a:lnSpc>
              <a:spcBef>
                <a:spcPts val="500"/>
              </a:spcBef>
              <a:spcAft>
                <a:spcPts val="0"/>
              </a:spcAft>
              <a:buClr>
                <a:schemeClr val="lt1"/>
              </a:buClr>
              <a:buSzPts val="1800"/>
              <a:buChar char="•"/>
              <a:defRPr sz="1800">
                <a:solidFill>
                  <a:schemeClr val="lt1"/>
                </a:solidFill>
                <a:latin typeface="Verdana"/>
                <a:ea typeface="Verdana"/>
                <a:cs typeface="Verdana"/>
                <a:sym typeface="Verdana"/>
              </a:defRPr>
            </a:lvl3pPr>
            <a:lvl4pPr indent="-330200" lvl="3" marL="1828800" algn="l">
              <a:lnSpc>
                <a:spcPct val="90000"/>
              </a:lnSpc>
              <a:spcBef>
                <a:spcPts val="500"/>
              </a:spcBef>
              <a:spcAft>
                <a:spcPts val="0"/>
              </a:spcAft>
              <a:buClr>
                <a:schemeClr val="lt1"/>
              </a:buClr>
              <a:buSzPts val="1600"/>
              <a:buChar char="•"/>
              <a:defRPr sz="1600">
                <a:solidFill>
                  <a:schemeClr val="lt1"/>
                </a:solidFill>
                <a:latin typeface="Verdana"/>
                <a:ea typeface="Verdana"/>
                <a:cs typeface="Verdana"/>
                <a:sym typeface="Verdana"/>
              </a:defRPr>
            </a:lvl4pPr>
            <a:lvl5pPr indent="-330200" lvl="4" marL="2286000" algn="l">
              <a:lnSpc>
                <a:spcPct val="90000"/>
              </a:lnSpc>
              <a:spcBef>
                <a:spcPts val="500"/>
              </a:spcBef>
              <a:spcAft>
                <a:spcPts val="0"/>
              </a:spcAft>
              <a:buClr>
                <a:schemeClr val="lt1"/>
              </a:buClr>
              <a:buSzPts val="1600"/>
              <a:buChar char="•"/>
              <a:defRPr sz="1600">
                <a:solidFill>
                  <a:schemeClr val="lt1"/>
                </a:solidFill>
                <a:latin typeface="Verdana"/>
                <a:ea typeface="Verdana"/>
                <a:cs typeface="Verdana"/>
                <a:sym typeface="Verdan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19"/>
          <p:cNvSpPr txBox="1"/>
          <p:nvPr>
            <p:ph type="title"/>
          </p:nvPr>
        </p:nvSpPr>
        <p:spPr>
          <a:xfrm>
            <a:off x="485776" y="1628775"/>
            <a:ext cx="11229974" cy="9191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2"/>
              </a:buClr>
              <a:buSzPts val="3200"/>
              <a:buFont typeface="Verdana"/>
              <a:buNone/>
              <a:defRPr b="1" sz="3200">
                <a:solidFill>
                  <a:schemeClr val="accent2"/>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9"/>
          <p:cNvSpPr txBox="1"/>
          <p:nvPr>
            <p:ph idx="1" type="body"/>
          </p:nvPr>
        </p:nvSpPr>
        <p:spPr>
          <a:xfrm>
            <a:off x="485776" y="2625726"/>
            <a:ext cx="5429250" cy="36322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solidFill>
                  <a:schemeClr val="dk1"/>
                </a:solidFill>
                <a:latin typeface="Verdana"/>
                <a:ea typeface="Verdana"/>
                <a:cs typeface="Verdana"/>
                <a:sym typeface="Verdana"/>
              </a:defRPr>
            </a:lvl1pPr>
            <a:lvl2pPr indent="-355600" lvl="1" marL="914400" algn="l">
              <a:lnSpc>
                <a:spcPct val="90000"/>
              </a:lnSpc>
              <a:spcBef>
                <a:spcPts val="500"/>
              </a:spcBef>
              <a:spcAft>
                <a:spcPts val="0"/>
              </a:spcAft>
              <a:buClr>
                <a:schemeClr val="dk1"/>
              </a:buClr>
              <a:buSzPts val="2000"/>
              <a:buChar char="•"/>
              <a:defRPr sz="2000">
                <a:solidFill>
                  <a:schemeClr val="dk1"/>
                </a:solidFill>
                <a:latin typeface="Verdana"/>
                <a:ea typeface="Verdana"/>
                <a:cs typeface="Verdana"/>
                <a:sym typeface="Verdana"/>
              </a:defRPr>
            </a:lvl2pPr>
            <a:lvl3pPr indent="-342900" lvl="2" marL="1371600" algn="l">
              <a:lnSpc>
                <a:spcPct val="90000"/>
              </a:lnSpc>
              <a:spcBef>
                <a:spcPts val="500"/>
              </a:spcBef>
              <a:spcAft>
                <a:spcPts val="0"/>
              </a:spcAft>
              <a:buClr>
                <a:schemeClr val="dk1"/>
              </a:buClr>
              <a:buSzPts val="1800"/>
              <a:buChar char="•"/>
              <a:defRPr sz="1800">
                <a:solidFill>
                  <a:schemeClr val="dk1"/>
                </a:solidFill>
                <a:latin typeface="Verdana"/>
                <a:ea typeface="Verdana"/>
                <a:cs typeface="Verdana"/>
                <a:sym typeface="Verdana"/>
              </a:defRPr>
            </a:lvl3pPr>
            <a:lvl4pPr indent="-330200" lvl="3" marL="1828800" algn="l">
              <a:lnSpc>
                <a:spcPct val="90000"/>
              </a:lnSpc>
              <a:spcBef>
                <a:spcPts val="500"/>
              </a:spcBef>
              <a:spcAft>
                <a:spcPts val="0"/>
              </a:spcAft>
              <a:buClr>
                <a:schemeClr val="dk1"/>
              </a:buClr>
              <a:buSzPts val="1600"/>
              <a:buChar char="•"/>
              <a:defRPr sz="1600">
                <a:solidFill>
                  <a:schemeClr val="dk1"/>
                </a:solidFill>
                <a:latin typeface="Verdana"/>
                <a:ea typeface="Verdana"/>
                <a:cs typeface="Verdana"/>
                <a:sym typeface="Verdana"/>
              </a:defRPr>
            </a:lvl4pPr>
            <a:lvl5pPr indent="-330200" lvl="4" marL="2286000" algn="l">
              <a:lnSpc>
                <a:spcPct val="90000"/>
              </a:lnSpc>
              <a:spcBef>
                <a:spcPts val="500"/>
              </a:spcBef>
              <a:spcAft>
                <a:spcPts val="0"/>
              </a:spcAft>
              <a:buClr>
                <a:schemeClr val="dk1"/>
              </a:buClr>
              <a:buSzPts val="1600"/>
              <a:buChar char="•"/>
              <a:defRPr sz="1600">
                <a:solidFill>
                  <a:schemeClr val="dk1"/>
                </a:solidFill>
                <a:latin typeface="Verdana"/>
                <a:ea typeface="Verdana"/>
                <a:cs typeface="Verdana"/>
                <a:sym typeface="Verdan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9"/>
          <p:cNvSpPr txBox="1"/>
          <p:nvPr>
            <p:ph idx="2" type="body"/>
          </p:nvPr>
        </p:nvSpPr>
        <p:spPr>
          <a:xfrm>
            <a:off x="6143626" y="2625726"/>
            <a:ext cx="5572124" cy="36322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solidFill>
                  <a:schemeClr val="dk1"/>
                </a:solidFill>
                <a:latin typeface="Verdana"/>
                <a:ea typeface="Verdana"/>
                <a:cs typeface="Verdana"/>
                <a:sym typeface="Verdana"/>
              </a:defRPr>
            </a:lvl1pPr>
            <a:lvl2pPr indent="-355600" lvl="1" marL="914400" algn="l">
              <a:lnSpc>
                <a:spcPct val="90000"/>
              </a:lnSpc>
              <a:spcBef>
                <a:spcPts val="500"/>
              </a:spcBef>
              <a:spcAft>
                <a:spcPts val="0"/>
              </a:spcAft>
              <a:buClr>
                <a:schemeClr val="dk1"/>
              </a:buClr>
              <a:buSzPts val="2000"/>
              <a:buChar char="•"/>
              <a:defRPr sz="2000">
                <a:solidFill>
                  <a:schemeClr val="dk1"/>
                </a:solidFill>
                <a:latin typeface="Verdana"/>
                <a:ea typeface="Verdana"/>
                <a:cs typeface="Verdana"/>
                <a:sym typeface="Verdana"/>
              </a:defRPr>
            </a:lvl2pPr>
            <a:lvl3pPr indent="-342900" lvl="2" marL="1371600" algn="l">
              <a:lnSpc>
                <a:spcPct val="90000"/>
              </a:lnSpc>
              <a:spcBef>
                <a:spcPts val="500"/>
              </a:spcBef>
              <a:spcAft>
                <a:spcPts val="0"/>
              </a:spcAft>
              <a:buClr>
                <a:schemeClr val="dk1"/>
              </a:buClr>
              <a:buSzPts val="1800"/>
              <a:buChar char="•"/>
              <a:defRPr sz="1800">
                <a:solidFill>
                  <a:schemeClr val="dk1"/>
                </a:solidFill>
                <a:latin typeface="Verdana"/>
                <a:ea typeface="Verdana"/>
                <a:cs typeface="Verdana"/>
                <a:sym typeface="Verdana"/>
              </a:defRPr>
            </a:lvl3pPr>
            <a:lvl4pPr indent="-330200" lvl="3" marL="1828800" algn="l">
              <a:lnSpc>
                <a:spcPct val="90000"/>
              </a:lnSpc>
              <a:spcBef>
                <a:spcPts val="500"/>
              </a:spcBef>
              <a:spcAft>
                <a:spcPts val="0"/>
              </a:spcAft>
              <a:buClr>
                <a:schemeClr val="dk1"/>
              </a:buClr>
              <a:buSzPts val="1600"/>
              <a:buChar char="•"/>
              <a:defRPr sz="1600">
                <a:solidFill>
                  <a:schemeClr val="dk1"/>
                </a:solidFill>
                <a:latin typeface="Verdana"/>
                <a:ea typeface="Verdana"/>
                <a:cs typeface="Verdana"/>
                <a:sym typeface="Verdana"/>
              </a:defRPr>
            </a:lvl4pPr>
            <a:lvl5pPr indent="-330200" lvl="4" marL="2286000" algn="l">
              <a:lnSpc>
                <a:spcPct val="90000"/>
              </a:lnSpc>
              <a:spcBef>
                <a:spcPts val="500"/>
              </a:spcBef>
              <a:spcAft>
                <a:spcPts val="0"/>
              </a:spcAft>
              <a:buClr>
                <a:schemeClr val="dk1"/>
              </a:buClr>
              <a:buSzPts val="1600"/>
              <a:buChar char="•"/>
              <a:defRPr sz="1600">
                <a:solidFill>
                  <a:schemeClr val="dk1"/>
                </a:solidFill>
                <a:latin typeface="Verdana"/>
                <a:ea typeface="Verdana"/>
                <a:cs typeface="Verdana"/>
                <a:sym typeface="Verdan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20"/>
          <p:cNvSpPr txBox="1"/>
          <p:nvPr>
            <p:ph type="title"/>
          </p:nvPr>
        </p:nvSpPr>
        <p:spPr>
          <a:xfrm>
            <a:off x="381000" y="1628775"/>
            <a:ext cx="11391900" cy="74771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2"/>
              </a:buClr>
              <a:buSzPts val="3600"/>
              <a:buFont typeface="Verdana"/>
              <a:buNone/>
              <a:defRPr b="1" sz="3600">
                <a:solidFill>
                  <a:schemeClr val="accent2"/>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bg>
      <p:bgPr>
        <a:blipFill>
          <a:blip r:embed="rId2">
            <a:alphaModFix/>
          </a:blip>
          <a:stretch>
            <a:fillRect/>
          </a:stretch>
        </a:blipFill>
      </p:bgPr>
    </p:bg>
    <p:spTree>
      <p:nvGrpSpPr>
        <p:cNvPr id="29" name="Shape 2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E"/>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1"/>
          <p:cNvSpPr txBox="1"/>
          <p:nvPr/>
        </p:nvSpPr>
        <p:spPr>
          <a:xfrm>
            <a:off x="588961" y="1806180"/>
            <a:ext cx="10693800" cy="1827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4000"/>
              <a:buFont typeface="Verdana"/>
              <a:buNone/>
            </a:pPr>
            <a:r>
              <a:rPr b="1" lang="es-PE" sz="4000">
                <a:solidFill>
                  <a:schemeClr val="lt1"/>
                </a:solidFill>
                <a:latin typeface="Verdana"/>
                <a:ea typeface="Verdana"/>
                <a:cs typeface="Verdana"/>
                <a:sym typeface="Verdana"/>
              </a:rPr>
              <a:t>Uso de machine learning para identificar las emociones de los perros</a:t>
            </a:r>
            <a:endParaRPr b="0" i="0" sz="1400" u="none" cap="none" strike="noStrike">
              <a:solidFill>
                <a:srgbClr val="000000"/>
              </a:solidFill>
              <a:latin typeface="Arial"/>
              <a:ea typeface="Arial"/>
              <a:cs typeface="Arial"/>
              <a:sym typeface="Arial"/>
            </a:endParaRPr>
          </a:p>
        </p:txBody>
      </p:sp>
      <p:sp>
        <p:nvSpPr>
          <p:cNvPr id="35" name="Google Shape;35;p1"/>
          <p:cNvSpPr txBox="1"/>
          <p:nvPr/>
        </p:nvSpPr>
        <p:spPr>
          <a:xfrm>
            <a:off x="381000" y="6226497"/>
            <a:ext cx="1783080" cy="42672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800"/>
              <a:buFont typeface="Arial"/>
              <a:buNone/>
            </a:pPr>
            <a:r>
              <a:rPr b="0" i="0" lang="es-PE" sz="800" u="none" cap="none" strike="noStrike">
                <a:solidFill>
                  <a:srgbClr val="FFFFFF"/>
                </a:solidFill>
                <a:latin typeface="Verdana"/>
                <a:ea typeface="Verdana"/>
                <a:cs typeface="Verdana"/>
                <a:sym typeface="Verdana"/>
              </a:rPr>
              <a:t>2022-1 | ABRIL 2022</a:t>
            </a:r>
            <a:endParaRPr b="0" i="0" sz="800" u="none" cap="none" strike="noStrike">
              <a:solidFill>
                <a:srgbClr val="FFFFFF"/>
              </a:solidFill>
              <a:latin typeface="Verdana"/>
              <a:ea typeface="Verdana"/>
              <a:cs typeface="Verdana"/>
              <a:sym typeface="Verdana"/>
            </a:endParaRPr>
          </a:p>
        </p:txBody>
      </p:sp>
      <p:sp>
        <p:nvSpPr>
          <p:cNvPr id="36" name="Google Shape;36;p1"/>
          <p:cNvSpPr txBox="1"/>
          <p:nvPr/>
        </p:nvSpPr>
        <p:spPr>
          <a:xfrm>
            <a:off x="381000" y="487794"/>
            <a:ext cx="3880757"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chemeClr val="lt1"/>
                </a:solidFill>
                <a:latin typeface="Verdana"/>
                <a:ea typeface="Verdana"/>
                <a:cs typeface="Verdana"/>
                <a:sym typeface="Verdana"/>
              </a:rPr>
              <a:t>FACULTAD DE INGENIERÍA Y ARQUITECTURA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chemeClr val="lt1"/>
                </a:solidFill>
                <a:latin typeface="Verdana"/>
                <a:ea typeface="Verdana"/>
                <a:cs typeface="Verdana"/>
                <a:sym typeface="Verdana"/>
              </a:rPr>
              <a:t>CARRERA DE INGENIERÍA DE SISTEMAS</a:t>
            </a:r>
            <a:endParaRPr b="0" i="0" sz="1200" u="none" cap="none" strike="noStrike">
              <a:solidFill>
                <a:schemeClr val="dk1"/>
              </a:solidFill>
              <a:latin typeface="Verdana"/>
              <a:ea typeface="Verdana"/>
              <a:cs typeface="Verdana"/>
              <a:sym typeface="Verdana"/>
            </a:endParaRPr>
          </a:p>
        </p:txBody>
      </p:sp>
      <p:sp>
        <p:nvSpPr>
          <p:cNvPr id="37" name="Google Shape;37;p1"/>
          <p:cNvSpPr txBox="1"/>
          <p:nvPr/>
        </p:nvSpPr>
        <p:spPr>
          <a:xfrm>
            <a:off x="381000" y="5974201"/>
            <a:ext cx="7593957" cy="2539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es-PE" sz="1050" u="none" cap="none" strike="noStrike">
                <a:solidFill>
                  <a:schemeClr val="lt1"/>
                </a:solidFill>
                <a:latin typeface="Times"/>
                <a:ea typeface="Times"/>
                <a:cs typeface="Times"/>
                <a:sym typeface="Times"/>
              </a:rPr>
              <a:t>TALLER DE PROPUESTA DE INVESTIGACIÓN</a:t>
            </a:r>
            <a:endParaRPr b="0" i="0" sz="1050" u="none" cap="none" strike="noStrike">
              <a:solidFill>
                <a:schemeClr val="dk1"/>
              </a:solidFill>
              <a:latin typeface="Times"/>
              <a:ea typeface="Times"/>
              <a:cs typeface="Times"/>
              <a:sym typeface="Times"/>
            </a:endParaRPr>
          </a:p>
        </p:txBody>
      </p:sp>
      <p:sp>
        <p:nvSpPr>
          <p:cNvPr id="38" name="Google Shape;38;p1"/>
          <p:cNvSpPr txBox="1"/>
          <p:nvPr/>
        </p:nvSpPr>
        <p:spPr>
          <a:xfrm flipH="1">
            <a:off x="4238551" y="4489900"/>
            <a:ext cx="37149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lang="es-PE" sz="2000">
                <a:solidFill>
                  <a:schemeClr val="lt1"/>
                </a:solidFill>
              </a:rPr>
              <a:t>Alfredo Jesús Campos Inga</a:t>
            </a:r>
            <a:endParaRPr b="0" i="0" sz="2000" u="none" cap="none" strike="noStrike">
              <a:solidFill>
                <a:schemeClr val="lt1"/>
              </a:solidFill>
              <a:latin typeface="Arial"/>
              <a:ea typeface="Arial"/>
              <a:cs typeface="Arial"/>
              <a:sym typeface="Arial"/>
            </a:endParaRPr>
          </a:p>
        </p:txBody>
      </p:sp>
      <p:sp>
        <p:nvSpPr>
          <p:cNvPr id="39" name="Google Shape;39;p1"/>
          <p:cNvSpPr txBox="1"/>
          <p:nvPr/>
        </p:nvSpPr>
        <p:spPr>
          <a:xfrm flipH="1">
            <a:off x="2290248" y="3709375"/>
            <a:ext cx="7291200" cy="831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600"/>
              <a:buFont typeface="Arial"/>
              <a:buNone/>
            </a:pPr>
            <a:r>
              <a:rPr b="1" lang="es-PE" sz="1600">
                <a:solidFill>
                  <a:schemeClr val="lt1"/>
                </a:solidFill>
              </a:rPr>
              <a:t>Metodologías computacionales / Machine learning / Enfoques de machine learning / Redes neuronales</a:t>
            </a:r>
            <a:endParaRPr b="1" sz="1600">
              <a:solidFill>
                <a:schemeClr val="lt1"/>
              </a:solidFill>
            </a:endParaRPr>
          </a:p>
          <a:p>
            <a:pPr indent="0" lvl="0" marL="0" marR="0" rtl="0" algn="ctr">
              <a:lnSpc>
                <a:spcPct val="100000"/>
              </a:lnSpc>
              <a:spcBef>
                <a:spcPts val="0"/>
              </a:spcBef>
              <a:spcAft>
                <a:spcPts val="0"/>
              </a:spcAft>
              <a:buClr>
                <a:srgbClr val="000000"/>
              </a:buClr>
              <a:buSzPts val="1600"/>
              <a:buFont typeface="Arial"/>
              <a:buNone/>
            </a:pPr>
            <a:r>
              <a:t/>
            </a:r>
            <a:endParaRPr b="1" sz="16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12254241d16_2_26"/>
          <p:cNvSpPr txBox="1"/>
          <p:nvPr>
            <p:ph type="title"/>
          </p:nvPr>
        </p:nvSpPr>
        <p:spPr>
          <a:xfrm>
            <a:off x="514348" y="586363"/>
            <a:ext cx="11287200" cy="725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PE"/>
              <a:t>Metodología (3/3)</a:t>
            </a:r>
            <a:endParaRPr/>
          </a:p>
        </p:txBody>
      </p:sp>
      <p:sp>
        <p:nvSpPr>
          <p:cNvPr id="102" name="Google Shape;102;g12254241d16_2_26"/>
          <p:cNvSpPr txBox="1"/>
          <p:nvPr>
            <p:ph idx="1" type="body"/>
          </p:nvPr>
        </p:nvSpPr>
        <p:spPr>
          <a:xfrm>
            <a:off x="514350" y="1309287"/>
            <a:ext cx="11287200" cy="43719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s-PE" sz="2450"/>
              <a:t>3. A preliminary work on dog emotion recognition</a:t>
            </a:r>
            <a:endParaRPr sz="2450"/>
          </a:p>
          <a:p>
            <a:pPr indent="0" lvl="0" marL="0" rtl="0" algn="l">
              <a:lnSpc>
                <a:spcPct val="115000"/>
              </a:lnSpc>
              <a:spcBef>
                <a:spcPts val="1000"/>
              </a:spcBef>
              <a:spcAft>
                <a:spcPts val="0"/>
              </a:spcAft>
              <a:buNone/>
            </a:pPr>
            <a:r>
              <a:rPr lang="es-PE" sz="2000"/>
              <a:t>Para recopilar las imágenes, se hizo uso de la base de datos de ImageNet.</a:t>
            </a:r>
            <a:endParaRPr sz="2000"/>
          </a:p>
          <a:p>
            <a:pPr indent="0" lvl="0" marL="0" rtl="0" algn="l">
              <a:lnSpc>
                <a:spcPct val="115000"/>
              </a:lnSpc>
              <a:spcBef>
                <a:spcPts val="1000"/>
              </a:spcBef>
              <a:spcAft>
                <a:spcPts val="0"/>
              </a:spcAft>
              <a:buNone/>
            </a:pPr>
            <a:r>
              <a:rPr lang="es-PE" sz="2000"/>
              <a:t>Para filtrar las imágenes para usar solo las de perros, se hizo uso de la red neuronal convolucional AlexNet que fue entrenada previamente, logrando un total de 231 imágenes.</a:t>
            </a:r>
            <a:endParaRPr sz="2000"/>
          </a:p>
          <a:p>
            <a:pPr indent="0" lvl="0" marL="0" rtl="0" algn="l">
              <a:lnSpc>
                <a:spcPct val="115000"/>
              </a:lnSpc>
              <a:spcBef>
                <a:spcPts val="1000"/>
              </a:spcBef>
              <a:spcAft>
                <a:spcPts val="0"/>
              </a:spcAft>
              <a:buNone/>
            </a:pPr>
            <a:r>
              <a:rPr lang="es-PE" sz="2000"/>
              <a:t>Para analizar las imágenes, se usó la misma red neuronal convolucional AlexNet pre-entrenada, que clasificó las imágenes que recolectó en tres emociones junto con la técnica de transfer learning.</a:t>
            </a:r>
            <a:endParaRPr sz="2000"/>
          </a:p>
          <a:p>
            <a:pPr indent="0" lvl="0" marL="0" rtl="0" algn="l">
              <a:lnSpc>
                <a:spcPct val="115000"/>
              </a:lnSpc>
              <a:spcBef>
                <a:spcPts val="1000"/>
              </a:spcBef>
              <a:spcAft>
                <a:spcPts val="1000"/>
              </a:spcAft>
              <a:buClr>
                <a:schemeClr val="dk1"/>
              </a:buClr>
              <a:buSzPts val="1100"/>
              <a:buFont typeface="Arial"/>
              <a:buNone/>
            </a:pPr>
            <a:r>
              <a:rPr lang="es-PE" sz="2000"/>
              <a:t>Para validar la eficiencia de los modelos, se hizo uso de las métricas de Accuracy, Precision, Recall y F1-Score.</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12254241d16_2_41"/>
          <p:cNvSpPr txBox="1"/>
          <p:nvPr>
            <p:ph type="title"/>
          </p:nvPr>
        </p:nvSpPr>
        <p:spPr>
          <a:xfrm>
            <a:off x="514348" y="586363"/>
            <a:ext cx="11287200" cy="725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PE"/>
              <a:t>Resultados</a:t>
            </a:r>
            <a:endParaRPr/>
          </a:p>
        </p:txBody>
      </p:sp>
      <p:graphicFrame>
        <p:nvGraphicFramePr>
          <p:cNvPr id="109" name="Google Shape;109;g12254241d16_2_41"/>
          <p:cNvGraphicFramePr/>
          <p:nvPr/>
        </p:nvGraphicFramePr>
        <p:xfrm>
          <a:off x="932525" y="1590050"/>
          <a:ext cx="3000000" cy="3000000"/>
        </p:xfrm>
        <a:graphic>
          <a:graphicData uri="http://schemas.openxmlformats.org/drawingml/2006/table">
            <a:tbl>
              <a:tblPr>
                <a:noFill/>
                <a:tableStyleId>{9ED2C26D-15D8-4896-B012-0C0A98308572}</a:tableStyleId>
              </a:tblPr>
              <a:tblGrid>
                <a:gridCol w="2308075"/>
                <a:gridCol w="8018875"/>
              </a:tblGrid>
              <a:tr h="216550">
                <a:tc>
                  <a:txBody>
                    <a:bodyPr/>
                    <a:lstStyle/>
                    <a:p>
                      <a:pPr indent="0" lvl="0" marL="0" rtl="0" algn="ctr">
                        <a:spcBef>
                          <a:spcPts val="0"/>
                        </a:spcBef>
                        <a:spcAft>
                          <a:spcPts val="0"/>
                        </a:spcAft>
                        <a:buNone/>
                      </a:pPr>
                      <a:r>
                        <a:rPr b="1" lang="es-PE" sz="1600">
                          <a:latin typeface="Verdana"/>
                          <a:ea typeface="Verdana"/>
                          <a:cs typeface="Verdana"/>
                          <a:sym typeface="Verdana"/>
                        </a:rPr>
                        <a:t>Artículo</a:t>
                      </a:r>
                      <a:endParaRPr b="1" sz="1600">
                        <a:latin typeface="Verdana"/>
                        <a:ea typeface="Verdana"/>
                        <a:cs typeface="Verdana"/>
                        <a:sym typeface="Verdana"/>
                      </a:endParaRPr>
                    </a:p>
                  </a:txBody>
                  <a:tcPr marT="91425" marB="91425" marR="91425" marL="91425" anchor="ctr"/>
                </a:tc>
                <a:tc>
                  <a:txBody>
                    <a:bodyPr/>
                    <a:lstStyle/>
                    <a:p>
                      <a:pPr indent="0" lvl="0" marL="0" rtl="0" algn="ctr">
                        <a:spcBef>
                          <a:spcPts val="0"/>
                        </a:spcBef>
                        <a:spcAft>
                          <a:spcPts val="0"/>
                        </a:spcAft>
                        <a:buNone/>
                      </a:pPr>
                      <a:r>
                        <a:rPr b="1" lang="es-PE" sz="1600">
                          <a:latin typeface="Verdana"/>
                          <a:ea typeface="Verdana"/>
                          <a:cs typeface="Verdana"/>
                          <a:sym typeface="Verdana"/>
                        </a:rPr>
                        <a:t>Resultados</a:t>
                      </a:r>
                      <a:endParaRPr b="1" sz="1600">
                        <a:latin typeface="Verdana"/>
                        <a:ea typeface="Verdana"/>
                        <a:cs typeface="Verdana"/>
                        <a:sym typeface="Verdana"/>
                      </a:endParaRPr>
                    </a:p>
                  </a:txBody>
                  <a:tcPr marT="91425" marB="91425" marR="91425" marL="91425" anchor="ctr"/>
                </a:tc>
              </a:tr>
              <a:tr h="1100150">
                <a:tc>
                  <a:txBody>
                    <a:bodyPr/>
                    <a:lstStyle/>
                    <a:p>
                      <a:pPr indent="0" lvl="0" marL="0" rtl="0" algn="l">
                        <a:spcBef>
                          <a:spcPts val="0"/>
                        </a:spcBef>
                        <a:spcAft>
                          <a:spcPts val="0"/>
                        </a:spcAft>
                        <a:buNone/>
                      </a:pPr>
                      <a:r>
                        <a:rPr lang="es-PE" sz="1600">
                          <a:latin typeface="Verdana"/>
                          <a:ea typeface="Verdana"/>
                          <a:cs typeface="Verdana"/>
                          <a:sym typeface="Verdana"/>
                        </a:rPr>
                        <a:t>Predicting dog emotions based on posture analysis using DeepLabCut</a:t>
                      </a:r>
                      <a:endParaRPr sz="1600">
                        <a:latin typeface="Verdana"/>
                        <a:ea typeface="Verdana"/>
                        <a:cs typeface="Verdana"/>
                        <a:sym typeface="Verdana"/>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s-PE" sz="1600">
                          <a:solidFill>
                            <a:schemeClr val="dk1"/>
                          </a:solidFill>
                          <a:latin typeface="Verdana"/>
                          <a:ea typeface="Verdana"/>
                          <a:cs typeface="Verdana"/>
                          <a:sym typeface="Verdana"/>
                        </a:rPr>
                        <a:t>Se realizó una red neuronal, un árbol de decisiones, un modelo de regresión logística y un support vector machine, logrando una precisión del 67.5%, 62.5%, 62.5% y 67.5%, respectivamente, teniendo el primero habilidades explicativas y el segundo capacidad para lidiar con data faltante.</a:t>
                      </a:r>
                      <a:endParaRPr sz="1600">
                        <a:solidFill>
                          <a:schemeClr val="dk1"/>
                        </a:solidFill>
                        <a:latin typeface="Verdana"/>
                        <a:ea typeface="Verdana"/>
                        <a:cs typeface="Verdana"/>
                        <a:sym typeface="Verdana"/>
                      </a:endParaRPr>
                    </a:p>
                  </a:txBody>
                  <a:tcPr marT="91425" marB="91425" marR="91425" marL="91425" anchor="ctr"/>
                </a:tc>
              </a:tr>
              <a:tr h="204625">
                <a:tc>
                  <a:txBody>
                    <a:bodyPr/>
                    <a:lstStyle/>
                    <a:p>
                      <a:pPr indent="0" lvl="0" marL="0" rtl="0" algn="l">
                        <a:spcBef>
                          <a:spcPts val="0"/>
                        </a:spcBef>
                        <a:spcAft>
                          <a:spcPts val="0"/>
                        </a:spcAft>
                        <a:buNone/>
                      </a:pPr>
                      <a:r>
                        <a:rPr lang="es-PE" sz="1600">
                          <a:latin typeface="Verdana"/>
                          <a:ea typeface="Verdana"/>
                          <a:cs typeface="Verdana"/>
                          <a:sym typeface="Verdana"/>
                        </a:rPr>
                        <a:t>Canine behaviour interpretation framework using deep graph model</a:t>
                      </a:r>
                      <a:endParaRPr sz="1600">
                        <a:latin typeface="Verdana"/>
                        <a:ea typeface="Verdana"/>
                        <a:cs typeface="Verdana"/>
                        <a:sym typeface="Verdana"/>
                      </a:endParaRPr>
                    </a:p>
                  </a:txBody>
                  <a:tcPr marT="91425" marB="91425" marR="91425" marL="91425" anchor="ctr"/>
                </a:tc>
                <a:tc>
                  <a:txBody>
                    <a:bodyPr/>
                    <a:lstStyle/>
                    <a:p>
                      <a:pPr indent="0" lvl="0" marL="0" rtl="0" algn="l">
                        <a:spcBef>
                          <a:spcPts val="0"/>
                        </a:spcBef>
                        <a:spcAft>
                          <a:spcPts val="0"/>
                        </a:spcAft>
                        <a:buNone/>
                      </a:pPr>
                      <a:r>
                        <a:rPr lang="es-PE" sz="1600">
                          <a:latin typeface="Verdana"/>
                          <a:ea typeface="Verdana"/>
                          <a:cs typeface="Verdana"/>
                          <a:sym typeface="Verdana"/>
                        </a:rPr>
                        <a:t>Se implementaron 3 algoritmos de machine learning, los cuales son un árbol de decisiones, una red neuronal y un support vector machine, donde se obtuvieron precisiones de 85.6%, 92.4% y 99.9%, respectivamente.</a:t>
                      </a:r>
                      <a:endParaRPr sz="1600">
                        <a:latin typeface="Verdana"/>
                        <a:ea typeface="Verdana"/>
                        <a:cs typeface="Verdana"/>
                        <a:sym typeface="Verdana"/>
                      </a:endParaRPr>
                    </a:p>
                  </a:txBody>
                  <a:tcPr marT="91425" marB="91425" marR="91425" marL="91425" anchor="ctr"/>
                </a:tc>
              </a:tr>
              <a:tr h="934800">
                <a:tc>
                  <a:txBody>
                    <a:bodyPr/>
                    <a:lstStyle/>
                    <a:p>
                      <a:pPr indent="0" lvl="0" marL="0" rtl="0" algn="l">
                        <a:spcBef>
                          <a:spcPts val="0"/>
                        </a:spcBef>
                        <a:spcAft>
                          <a:spcPts val="0"/>
                        </a:spcAft>
                        <a:buNone/>
                      </a:pPr>
                      <a:r>
                        <a:rPr lang="es-PE" sz="1600">
                          <a:latin typeface="Verdana"/>
                          <a:ea typeface="Verdana"/>
                          <a:cs typeface="Verdana"/>
                          <a:sym typeface="Verdana"/>
                        </a:rPr>
                        <a:t>A preliminary work on dog emotion recognition</a:t>
                      </a:r>
                      <a:endParaRPr sz="1600">
                        <a:latin typeface="Verdana"/>
                        <a:ea typeface="Verdana"/>
                        <a:cs typeface="Verdana"/>
                        <a:sym typeface="Verdana"/>
                      </a:endParaRPr>
                    </a:p>
                  </a:txBody>
                  <a:tcPr marT="91425" marB="91425" marR="91425" marL="91425" anchor="ctr"/>
                </a:tc>
                <a:tc>
                  <a:txBody>
                    <a:bodyPr/>
                    <a:lstStyle/>
                    <a:p>
                      <a:pPr indent="0" lvl="0" marL="0" rtl="0" algn="l">
                        <a:spcBef>
                          <a:spcPts val="0"/>
                        </a:spcBef>
                        <a:spcAft>
                          <a:spcPts val="0"/>
                        </a:spcAft>
                        <a:buNone/>
                      </a:pPr>
                      <a:r>
                        <a:rPr lang="es-PE" sz="1600">
                          <a:latin typeface="Verdana"/>
                          <a:ea typeface="Verdana"/>
                          <a:cs typeface="Verdana"/>
                          <a:sym typeface="Verdana"/>
                        </a:rPr>
                        <a:t>Se realizó una red neuronal convolucional que obtuvo una precisión promedio del 95.31%, teniendo precisión del 94.77%, 94.36% y 97.04% de precisión en las emociones de alegría, ira y neutral, respectivamente.</a:t>
                      </a:r>
                      <a:endParaRPr sz="1600">
                        <a:latin typeface="Verdana"/>
                        <a:ea typeface="Verdana"/>
                        <a:cs typeface="Verdana"/>
                        <a:sym typeface="Verdana"/>
                      </a:endParaRPr>
                    </a:p>
                  </a:txBody>
                  <a:tcPr marT="91425" marB="91425" marR="91425" marL="91425"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12254241d16_2_57"/>
          <p:cNvSpPr txBox="1"/>
          <p:nvPr>
            <p:ph type="title"/>
          </p:nvPr>
        </p:nvSpPr>
        <p:spPr>
          <a:xfrm>
            <a:off x="514348" y="586363"/>
            <a:ext cx="11287200" cy="725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PE"/>
              <a:t>Preguntas (</a:t>
            </a:r>
            <a:r>
              <a:rPr lang="es-PE"/>
              <a:t>1/2</a:t>
            </a:r>
            <a:r>
              <a:rPr lang="es-PE"/>
              <a:t>)</a:t>
            </a:r>
            <a:endParaRPr/>
          </a:p>
        </p:txBody>
      </p:sp>
      <p:sp>
        <p:nvSpPr>
          <p:cNvPr id="116" name="Google Shape;116;g12254241d16_2_57"/>
          <p:cNvSpPr txBox="1"/>
          <p:nvPr>
            <p:ph idx="1" type="body"/>
          </p:nvPr>
        </p:nvSpPr>
        <p:spPr>
          <a:xfrm>
            <a:off x="514349" y="1397576"/>
            <a:ext cx="11287200" cy="3943200"/>
          </a:xfrm>
          <a:prstGeom prst="rect">
            <a:avLst/>
          </a:prstGeom>
        </p:spPr>
        <p:txBody>
          <a:bodyPr anchorCtr="0" anchor="t" bIns="45700" lIns="91425" spcFirstLastPara="1" rIns="91425" wrap="square" tIns="45700">
            <a:normAutofit/>
          </a:bodyPr>
          <a:lstStyle/>
          <a:p>
            <a:pPr indent="0" lvl="0" marL="0" rtl="0" algn="l">
              <a:lnSpc>
                <a:spcPct val="115000"/>
              </a:lnSpc>
              <a:spcBef>
                <a:spcPts val="1000"/>
              </a:spcBef>
              <a:spcAft>
                <a:spcPts val="0"/>
              </a:spcAft>
              <a:buNone/>
            </a:pPr>
            <a:r>
              <a:rPr lang="es-PE" sz="2400"/>
              <a:t>¿Qué </a:t>
            </a:r>
            <a:r>
              <a:rPr lang="es-PE" sz="2400"/>
              <a:t>artículos</a:t>
            </a:r>
            <a:r>
              <a:rPr lang="es-PE" sz="2400"/>
              <a:t> ayudan a definir el problema de investigación? ¿Por qué?</a:t>
            </a:r>
            <a:endParaRPr sz="2400"/>
          </a:p>
          <a:p>
            <a:pPr indent="0" lvl="0" marL="0" rtl="0" algn="l">
              <a:lnSpc>
                <a:spcPct val="115000"/>
              </a:lnSpc>
              <a:spcBef>
                <a:spcPts val="1000"/>
              </a:spcBef>
              <a:spcAft>
                <a:spcPts val="0"/>
              </a:spcAft>
              <a:buNone/>
            </a:pPr>
            <a:r>
              <a:rPr lang="es-PE" sz="2000"/>
              <a:t>Los dos primeros artículos ayudan a definir el problema de investigación, ya que en el vacío abordados de estos dos se brinda buenas problemáticas a tener en cuenta para entender la importancia de conocer las emociones de los perros.</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12254241d16_2_65"/>
          <p:cNvSpPr txBox="1"/>
          <p:nvPr>
            <p:ph idx="1" type="body"/>
          </p:nvPr>
        </p:nvSpPr>
        <p:spPr>
          <a:xfrm>
            <a:off x="514349" y="1397576"/>
            <a:ext cx="11287200" cy="3943200"/>
          </a:xfrm>
          <a:prstGeom prst="rect">
            <a:avLst/>
          </a:prstGeom>
        </p:spPr>
        <p:txBody>
          <a:bodyPr anchorCtr="0" anchor="t" bIns="45700" lIns="91425" spcFirstLastPara="1" rIns="91425" wrap="square" tIns="45700">
            <a:normAutofit/>
          </a:bodyPr>
          <a:lstStyle/>
          <a:p>
            <a:pPr indent="0" lvl="0" marL="0" rtl="0" algn="l">
              <a:lnSpc>
                <a:spcPct val="115000"/>
              </a:lnSpc>
              <a:spcBef>
                <a:spcPts val="1000"/>
              </a:spcBef>
              <a:spcAft>
                <a:spcPts val="0"/>
              </a:spcAft>
              <a:buNone/>
            </a:pPr>
            <a:r>
              <a:rPr lang="es-PE" sz="2400"/>
              <a:t>¿Qué artículos ayudan a definir el método/proceso de investigación de tesis? ¿Por qué?</a:t>
            </a:r>
            <a:endParaRPr sz="2400"/>
          </a:p>
          <a:p>
            <a:pPr indent="0" lvl="0" marL="0" rtl="0" algn="l">
              <a:lnSpc>
                <a:spcPct val="115000"/>
              </a:lnSpc>
              <a:spcBef>
                <a:spcPts val="1000"/>
              </a:spcBef>
              <a:spcAft>
                <a:spcPts val="0"/>
              </a:spcAft>
              <a:buNone/>
            </a:pPr>
            <a:r>
              <a:rPr lang="es-PE" sz="2000"/>
              <a:t>Todos los artículos ayudan a definir el método/proceso de investigación, esto debido a que en todos estos se llevan a cabo metodologías para poder abordar el tema de investigación planteado, se detallan las técnicas y los métodos que se utilizaron, además de especificar todo el proceso que se llevó a cabo para poder identificar las emociones en los perros.</a:t>
            </a:r>
            <a:endParaRPr sz="2000"/>
          </a:p>
        </p:txBody>
      </p:sp>
      <p:sp>
        <p:nvSpPr>
          <p:cNvPr id="123" name="Google Shape;123;g12254241d16_2_65"/>
          <p:cNvSpPr txBox="1"/>
          <p:nvPr>
            <p:ph type="title"/>
          </p:nvPr>
        </p:nvSpPr>
        <p:spPr>
          <a:xfrm>
            <a:off x="514348" y="586363"/>
            <a:ext cx="11287200" cy="725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PE"/>
              <a:t>Preguntas (2</a:t>
            </a:r>
            <a:r>
              <a:rPr lang="es-PE"/>
              <a:t>/2</a:t>
            </a:r>
            <a:r>
              <a:rPr lang="es-PE"/>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2254241d16_2_73"/>
          <p:cNvSpPr txBox="1"/>
          <p:nvPr>
            <p:ph type="title"/>
          </p:nvPr>
        </p:nvSpPr>
        <p:spPr>
          <a:xfrm>
            <a:off x="514348" y="586363"/>
            <a:ext cx="11287200" cy="725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PE"/>
              <a:t>Referencias</a:t>
            </a:r>
            <a:endParaRPr/>
          </a:p>
        </p:txBody>
      </p:sp>
      <p:sp>
        <p:nvSpPr>
          <p:cNvPr id="130" name="Google Shape;130;g12254241d16_2_73"/>
          <p:cNvSpPr txBox="1"/>
          <p:nvPr>
            <p:ph idx="1" type="body"/>
          </p:nvPr>
        </p:nvSpPr>
        <p:spPr>
          <a:xfrm>
            <a:off x="514350" y="1397575"/>
            <a:ext cx="11287200" cy="4215300"/>
          </a:xfrm>
          <a:prstGeom prst="rect">
            <a:avLst/>
          </a:prstGeom>
        </p:spPr>
        <p:txBody>
          <a:bodyPr anchorCtr="0" anchor="t" bIns="45700" lIns="91425" spcFirstLastPara="1" rIns="91425" wrap="square" tIns="45700">
            <a:normAutofit fontScale="85000" lnSpcReduction="10000"/>
          </a:bodyPr>
          <a:lstStyle/>
          <a:p>
            <a:pPr indent="-431999" lvl="0" marL="431999" rtl="0" algn="l">
              <a:lnSpc>
                <a:spcPct val="115000"/>
              </a:lnSpc>
              <a:spcBef>
                <a:spcPts val="0"/>
              </a:spcBef>
              <a:spcAft>
                <a:spcPts val="0"/>
              </a:spcAft>
              <a:buNone/>
            </a:pPr>
            <a:r>
              <a:rPr lang="es-PE"/>
              <a:t>Ferres, K., Schloesser, T., &amp; Gloor, P. A. (2022). Predicting Dog Emotions Based on Posture Analysis Using DeepLabCut. </a:t>
            </a:r>
            <a:r>
              <a:rPr i="1" lang="es-PE"/>
              <a:t>Future Internet, 14</a:t>
            </a:r>
            <a:r>
              <a:rPr lang="es-PE"/>
              <a:t>(4), 97. https://doi.org/10.3390/fi14040097</a:t>
            </a:r>
            <a:endParaRPr/>
          </a:p>
          <a:p>
            <a:pPr indent="-431999" lvl="0" marL="431999" rtl="0" algn="l">
              <a:lnSpc>
                <a:spcPct val="115000"/>
              </a:lnSpc>
              <a:spcBef>
                <a:spcPts val="1000"/>
              </a:spcBef>
              <a:spcAft>
                <a:spcPts val="0"/>
              </a:spcAft>
              <a:buNone/>
            </a:pPr>
            <a:r>
              <a:rPr lang="es-PE"/>
              <a:t>Lim, J., Kim, D., &amp; Kim, K. (2021). Canine Behavior Interpretation Framework Using Deep Graph Model. </a:t>
            </a:r>
            <a:r>
              <a:rPr i="1" lang="es-PE"/>
              <a:t>Artificial Intelligence and Soft Computing, </a:t>
            </a:r>
            <a:r>
              <a:rPr lang="es-PE"/>
              <a:t>99–110. https://doi.org/10.1007/978-3-030-87986-0_9</a:t>
            </a:r>
            <a:endParaRPr/>
          </a:p>
          <a:p>
            <a:pPr indent="-431999" lvl="0" marL="431999" rtl="0" algn="l">
              <a:lnSpc>
                <a:spcPct val="115000"/>
              </a:lnSpc>
              <a:spcBef>
                <a:spcPts val="1000"/>
              </a:spcBef>
              <a:spcAft>
                <a:spcPts val="1000"/>
              </a:spcAft>
              <a:buNone/>
            </a:pPr>
            <a:r>
              <a:rPr lang="es-PE"/>
              <a:t>Franzoni, V., Milani, A., Biondi, G., &amp; Micheli, F. (2019). A Preliminary Work on Dog Emotion Recognition. </a:t>
            </a:r>
            <a:r>
              <a:rPr i="1" lang="es-PE"/>
              <a:t>IEEE/WIC/ACM International Conference on Web Intelligence - Companion Volume</a:t>
            </a:r>
            <a:r>
              <a:rPr lang="es-PE"/>
              <a:t>. https://doi.org/10.1145/3358695.3361750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g125bdcbba9d_1_0"/>
          <p:cNvSpPr txBox="1"/>
          <p:nvPr>
            <p:ph type="title"/>
          </p:nvPr>
        </p:nvSpPr>
        <p:spPr>
          <a:xfrm>
            <a:off x="514348" y="586363"/>
            <a:ext cx="11287200" cy="725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PE"/>
              <a:t>Artículos</a:t>
            </a:r>
            <a:endParaRPr/>
          </a:p>
        </p:txBody>
      </p:sp>
      <p:graphicFrame>
        <p:nvGraphicFramePr>
          <p:cNvPr id="46" name="Google Shape;46;g125bdcbba9d_1_0"/>
          <p:cNvGraphicFramePr/>
          <p:nvPr/>
        </p:nvGraphicFramePr>
        <p:xfrm>
          <a:off x="594863" y="1354038"/>
          <a:ext cx="3000000" cy="3000000"/>
        </p:xfrm>
        <a:graphic>
          <a:graphicData uri="http://schemas.openxmlformats.org/drawingml/2006/table">
            <a:tbl>
              <a:tblPr>
                <a:noFill/>
                <a:tableStyleId>{9ED2C26D-15D8-4896-B012-0C0A98308572}</a:tableStyleId>
              </a:tblPr>
              <a:tblGrid>
                <a:gridCol w="2148625"/>
                <a:gridCol w="2171575"/>
                <a:gridCol w="807000"/>
                <a:gridCol w="2126875"/>
                <a:gridCol w="1474875"/>
                <a:gridCol w="665100"/>
                <a:gridCol w="1732100"/>
              </a:tblGrid>
              <a:tr h="426700">
                <a:tc>
                  <a:txBody>
                    <a:bodyPr/>
                    <a:lstStyle/>
                    <a:p>
                      <a:pPr indent="0" lvl="0" marL="0" rtl="0" algn="ctr">
                        <a:spcBef>
                          <a:spcPts val="0"/>
                        </a:spcBef>
                        <a:spcAft>
                          <a:spcPts val="0"/>
                        </a:spcAft>
                        <a:buNone/>
                      </a:pPr>
                      <a:r>
                        <a:rPr b="1" lang="es-PE" sz="1600">
                          <a:latin typeface="Verdana"/>
                          <a:ea typeface="Verdana"/>
                          <a:cs typeface="Verdana"/>
                          <a:sym typeface="Verdana"/>
                        </a:rPr>
                        <a:t>Título</a:t>
                      </a:r>
                      <a:endParaRPr b="1" sz="1600">
                        <a:latin typeface="Verdana"/>
                        <a:ea typeface="Verdana"/>
                        <a:cs typeface="Verdana"/>
                        <a:sym typeface="Verdana"/>
                      </a:endParaRPr>
                    </a:p>
                  </a:txBody>
                  <a:tcPr marT="91425" marB="91425" marR="91425" marL="91425" anchor="ctr"/>
                </a:tc>
                <a:tc>
                  <a:txBody>
                    <a:bodyPr/>
                    <a:lstStyle/>
                    <a:p>
                      <a:pPr indent="0" lvl="0" marL="0" rtl="0" algn="ctr">
                        <a:spcBef>
                          <a:spcPts val="0"/>
                        </a:spcBef>
                        <a:spcAft>
                          <a:spcPts val="0"/>
                        </a:spcAft>
                        <a:buNone/>
                      </a:pPr>
                      <a:r>
                        <a:rPr b="1" lang="es-PE" sz="1600">
                          <a:latin typeface="Verdana"/>
                          <a:ea typeface="Verdana"/>
                          <a:cs typeface="Verdana"/>
                          <a:sym typeface="Verdana"/>
                        </a:rPr>
                        <a:t>Autor</a:t>
                      </a:r>
                      <a:endParaRPr b="1" sz="1600">
                        <a:latin typeface="Verdana"/>
                        <a:ea typeface="Verdana"/>
                        <a:cs typeface="Verdana"/>
                        <a:sym typeface="Verdana"/>
                      </a:endParaRPr>
                    </a:p>
                  </a:txBody>
                  <a:tcPr marT="91425" marB="91425" marR="91425" marL="91425" anchor="ctr"/>
                </a:tc>
                <a:tc>
                  <a:txBody>
                    <a:bodyPr/>
                    <a:lstStyle/>
                    <a:p>
                      <a:pPr indent="0" lvl="0" marL="0" rtl="0" algn="ctr">
                        <a:spcBef>
                          <a:spcPts val="0"/>
                        </a:spcBef>
                        <a:spcAft>
                          <a:spcPts val="0"/>
                        </a:spcAft>
                        <a:buNone/>
                      </a:pPr>
                      <a:r>
                        <a:rPr b="1" lang="es-PE" sz="1600">
                          <a:latin typeface="Verdana"/>
                          <a:ea typeface="Verdana"/>
                          <a:cs typeface="Verdana"/>
                          <a:sym typeface="Verdana"/>
                        </a:rPr>
                        <a:t>Año</a:t>
                      </a:r>
                      <a:endParaRPr b="1" sz="1600">
                        <a:latin typeface="Verdana"/>
                        <a:ea typeface="Verdana"/>
                        <a:cs typeface="Verdana"/>
                        <a:sym typeface="Verdana"/>
                      </a:endParaRPr>
                    </a:p>
                  </a:txBody>
                  <a:tcPr marT="91425" marB="91425" marR="91425" marL="91425" anchor="ctr"/>
                </a:tc>
                <a:tc>
                  <a:txBody>
                    <a:bodyPr/>
                    <a:lstStyle/>
                    <a:p>
                      <a:pPr indent="0" lvl="0" marL="0" rtl="0" algn="ctr">
                        <a:spcBef>
                          <a:spcPts val="0"/>
                        </a:spcBef>
                        <a:spcAft>
                          <a:spcPts val="0"/>
                        </a:spcAft>
                        <a:buNone/>
                      </a:pPr>
                      <a:r>
                        <a:rPr b="1" lang="es-PE" sz="1600">
                          <a:latin typeface="Verdana"/>
                          <a:ea typeface="Verdana"/>
                          <a:cs typeface="Verdana"/>
                          <a:sym typeface="Verdana"/>
                        </a:rPr>
                        <a:t>Revista</a:t>
                      </a:r>
                      <a:endParaRPr b="1" sz="1600">
                        <a:latin typeface="Verdana"/>
                        <a:ea typeface="Verdana"/>
                        <a:cs typeface="Verdana"/>
                        <a:sym typeface="Verdana"/>
                      </a:endParaRPr>
                    </a:p>
                  </a:txBody>
                  <a:tcPr marT="91425" marB="91425" marR="91425" marL="91425" anchor="ctr"/>
                </a:tc>
                <a:tc>
                  <a:txBody>
                    <a:bodyPr/>
                    <a:lstStyle/>
                    <a:p>
                      <a:pPr indent="0" lvl="0" marL="0" rtl="0" algn="ctr">
                        <a:spcBef>
                          <a:spcPts val="0"/>
                        </a:spcBef>
                        <a:spcAft>
                          <a:spcPts val="0"/>
                        </a:spcAft>
                        <a:buNone/>
                      </a:pPr>
                      <a:r>
                        <a:rPr b="1" lang="es-PE" sz="1600">
                          <a:latin typeface="Verdana"/>
                          <a:ea typeface="Verdana"/>
                          <a:cs typeface="Verdana"/>
                          <a:sym typeface="Verdana"/>
                        </a:rPr>
                        <a:t>JIF</a:t>
                      </a:r>
                      <a:endParaRPr b="1" sz="1600">
                        <a:latin typeface="Verdana"/>
                        <a:ea typeface="Verdana"/>
                        <a:cs typeface="Verdana"/>
                        <a:sym typeface="Verdana"/>
                      </a:endParaRPr>
                    </a:p>
                  </a:txBody>
                  <a:tcPr marT="91425" marB="91425" marR="91425" marL="91425" anchor="ctr"/>
                </a:tc>
                <a:tc>
                  <a:txBody>
                    <a:bodyPr/>
                    <a:lstStyle/>
                    <a:p>
                      <a:pPr indent="0" lvl="0" marL="0" rtl="0" algn="ctr">
                        <a:spcBef>
                          <a:spcPts val="0"/>
                        </a:spcBef>
                        <a:spcAft>
                          <a:spcPts val="0"/>
                        </a:spcAft>
                        <a:buNone/>
                      </a:pPr>
                      <a:r>
                        <a:rPr b="1" lang="es-PE" sz="1600">
                          <a:latin typeface="Verdana"/>
                          <a:ea typeface="Verdana"/>
                          <a:cs typeface="Verdana"/>
                          <a:sym typeface="Verdana"/>
                        </a:rPr>
                        <a:t>CS</a:t>
                      </a:r>
                      <a:endParaRPr b="1" sz="1600">
                        <a:latin typeface="Verdana"/>
                        <a:ea typeface="Verdana"/>
                        <a:cs typeface="Verdana"/>
                        <a:sym typeface="Verdana"/>
                      </a:endParaRPr>
                    </a:p>
                  </a:txBody>
                  <a:tcPr marT="91425" marB="91425" marR="91425" marL="91425" anchor="ctr"/>
                </a:tc>
                <a:tc>
                  <a:txBody>
                    <a:bodyPr/>
                    <a:lstStyle/>
                    <a:p>
                      <a:pPr indent="0" lvl="0" marL="0" rtl="0" algn="ctr">
                        <a:spcBef>
                          <a:spcPts val="0"/>
                        </a:spcBef>
                        <a:spcAft>
                          <a:spcPts val="0"/>
                        </a:spcAft>
                        <a:buNone/>
                      </a:pPr>
                      <a:r>
                        <a:rPr b="1" lang="es-PE" sz="1600">
                          <a:latin typeface="Verdana"/>
                          <a:ea typeface="Verdana"/>
                          <a:cs typeface="Verdana"/>
                          <a:sym typeface="Verdana"/>
                        </a:rPr>
                        <a:t>SJR</a:t>
                      </a:r>
                      <a:endParaRPr b="1" sz="1600">
                        <a:latin typeface="Verdana"/>
                        <a:ea typeface="Verdana"/>
                        <a:cs typeface="Verdana"/>
                        <a:sym typeface="Verdana"/>
                      </a:endParaRPr>
                    </a:p>
                  </a:txBody>
                  <a:tcPr marT="91425" marB="91425" marR="91425" marL="91425" anchor="ctr"/>
                </a:tc>
              </a:tr>
              <a:tr h="1222700">
                <a:tc>
                  <a:txBody>
                    <a:bodyPr/>
                    <a:lstStyle/>
                    <a:p>
                      <a:pPr indent="0" lvl="0" marL="0" rtl="0" algn="l">
                        <a:spcBef>
                          <a:spcPts val="0"/>
                        </a:spcBef>
                        <a:spcAft>
                          <a:spcPts val="0"/>
                        </a:spcAft>
                        <a:buNone/>
                      </a:pPr>
                      <a:r>
                        <a:rPr lang="es-PE" sz="1600">
                          <a:latin typeface="Verdana"/>
                          <a:ea typeface="Verdana"/>
                          <a:cs typeface="Verdana"/>
                          <a:sym typeface="Verdana"/>
                        </a:rPr>
                        <a:t>Predicting dog emotions based on posture analysis using DeepLabCut</a:t>
                      </a:r>
                      <a:endParaRPr sz="1600">
                        <a:latin typeface="Verdana"/>
                        <a:ea typeface="Verdana"/>
                        <a:cs typeface="Verdana"/>
                        <a:sym typeface="Verdana"/>
                      </a:endParaRPr>
                    </a:p>
                  </a:txBody>
                  <a:tcPr marT="91425" marB="91425" marR="91425" marL="91425" anchor="ctr"/>
                </a:tc>
                <a:tc>
                  <a:txBody>
                    <a:bodyPr/>
                    <a:lstStyle/>
                    <a:p>
                      <a:pPr indent="0" lvl="0" marL="0" rtl="0" algn="l">
                        <a:spcBef>
                          <a:spcPts val="0"/>
                        </a:spcBef>
                        <a:spcAft>
                          <a:spcPts val="0"/>
                        </a:spcAft>
                        <a:buNone/>
                      </a:pPr>
                      <a:r>
                        <a:rPr lang="es-PE" sz="1600">
                          <a:latin typeface="Verdana"/>
                          <a:ea typeface="Verdana"/>
                          <a:cs typeface="Verdana"/>
                          <a:sym typeface="Verdana"/>
                        </a:rPr>
                        <a:t>Kim Ferres, </a:t>
                      </a:r>
                      <a:r>
                        <a:rPr lang="es-PE" sz="1600">
                          <a:latin typeface="Verdana"/>
                          <a:ea typeface="Verdana"/>
                          <a:cs typeface="Verdana"/>
                          <a:sym typeface="Verdana"/>
                        </a:rPr>
                        <a:t>Timo Schloesser, Peter A. Gloor </a:t>
                      </a:r>
                      <a:endParaRPr sz="1600">
                        <a:latin typeface="Verdana"/>
                        <a:ea typeface="Verdana"/>
                        <a:cs typeface="Verdana"/>
                        <a:sym typeface="Verdana"/>
                      </a:endParaRPr>
                    </a:p>
                  </a:txBody>
                  <a:tcPr marT="91425" marB="91425" marR="91425" marL="91425" anchor="ctr"/>
                </a:tc>
                <a:tc>
                  <a:txBody>
                    <a:bodyPr/>
                    <a:lstStyle/>
                    <a:p>
                      <a:pPr indent="0" lvl="0" marL="0" rtl="0" algn="ctr">
                        <a:spcBef>
                          <a:spcPts val="0"/>
                        </a:spcBef>
                        <a:spcAft>
                          <a:spcPts val="0"/>
                        </a:spcAft>
                        <a:buNone/>
                      </a:pPr>
                      <a:r>
                        <a:rPr lang="es-PE" sz="1600">
                          <a:latin typeface="Verdana"/>
                          <a:ea typeface="Verdana"/>
                          <a:cs typeface="Verdana"/>
                          <a:sym typeface="Verdana"/>
                        </a:rPr>
                        <a:t>2022</a:t>
                      </a:r>
                      <a:endParaRPr sz="1600">
                        <a:latin typeface="Verdana"/>
                        <a:ea typeface="Verdana"/>
                        <a:cs typeface="Verdana"/>
                        <a:sym typeface="Verdana"/>
                      </a:endParaRPr>
                    </a:p>
                  </a:txBody>
                  <a:tcPr marT="91425" marB="91425" marR="91425" marL="91425" anchor="ctr"/>
                </a:tc>
                <a:tc>
                  <a:txBody>
                    <a:bodyPr/>
                    <a:lstStyle/>
                    <a:p>
                      <a:pPr indent="0" lvl="0" marL="0" rtl="0" algn="l">
                        <a:spcBef>
                          <a:spcPts val="0"/>
                        </a:spcBef>
                        <a:spcAft>
                          <a:spcPts val="0"/>
                        </a:spcAft>
                        <a:buNone/>
                      </a:pPr>
                      <a:r>
                        <a:rPr lang="es-PE" sz="1600">
                          <a:latin typeface="Verdana"/>
                          <a:ea typeface="Verdana"/>
                          <a:cs typeface="Verdana"/>
                          <a:sym typeface="Verdana"/>
                        </a:rPr>
                        <a:t>Future Internet</a:t>
                      </a:r>
                      <a:endParaRPr sz="1600">
                        <a:latin typeface="Verdana"/>
                        <a:ea typeface="Verdana"/>
                        <a:cs typeface="Verdana"/>
                        <a:sym typeface="Verdana"/>
                      </a:endParaRPr>
                    </a:p>
                    <a:p>
                      <a:pPr indent="0" lvl="0" marL="0" rtl="0" algn="l">
                        <a:spcBef>
                          <a:spcPts val="0"/>
                        </a:spcBef>
                        <a:spcAft>
                          <a:spcPts val="0"/>
                        </a:spcAft>
                        <a:buNone/>
                      </a:pPr>
                      <a:r>
                        <a:rPr lang="es-PE" sz="1600">
                          <a:latin typeface="Verdana"/>
                          <a:ea typeface="Verdana"/>
                          <a:cs typeface="Verdana"/>
                          <a:sym typeface="Verdana"/>
                        </a:rPr>
                        <a:t>(ISSN: 19995903)</a:t>
                      </a:r>
                      <a:endParaRPr sz="1600">
                        <a:latin typeface="Verdana"/>
                        <a:ea typeface="Verdana"/>
                        <a:cs typeface="Verdana"/>
                        <a:sym typeface="Verdana"/>
                      </a:endParaRPr>
                    </a:p>
                  </a:txBody>
                  <a:tcPr marT="91425" marB="91425" marR="91425" marL="91425" anchor="ctr"/>
                </a:tc>
                <a:tc>
                  <a:txBody>
                    <a:bodyPr/>
                    <a:lstStyle/>
                    <a:p>
                      <a:pPr indent="0" lvl="0" marL="0" rtl="0" algn="ctr">
                        <a:spcBef>
                          <a:spcPts val="0"/>
                        </a:spcBef>
                        <a:spcAft>
                          <a:spcPts val="0"/>
                        </a:spcAft>
                        <a:buClr>
                          <a:srgbClr val="000000"/>
                        </a:buClr>
                        <a:buSzPts val="1100"/>
                        <a:buFont typeface="Arial"/>
                        <a:buNone/>
                      </a:pPr>
                      <a:r>
                        <a:rPr lang="es-PE" sz="1600">
                          <a:solidFill>
                            <a:srgbClr val="000000"/>
                          </a:solidFill>
                          <a:latin typeface="Verdana"/>
                          <a:ea typeface="Verdana"/>
                          <a:cs typeface="Verdana"/>
                          <a:sym typeface="Verdana"/>
                        </a:rPr>
                        <a:t>0.7 (2020)</a:t>
                      </a:r>
                      <a:endParaRPr sz="1600">
                        <a:solidFill>
                          <a:srgbClr val="000000"/>
                        </a:solidFill>
                        <a:latin typeface="Verdana"/>
                        <a:ea typeface="Verdana"/>
                        <a:cs typeface="Verdana"/>
                        <a:sym typeface="Verdana"/>
                      </a:endParaRPr>
                    </a:p>
                    <a:p>
                      <a:pPr indent="0" lvl="0" marL="0" rtl="0" algn="ctr">
                        <a:spcBef>
                          <a:spcPts val="0"/>
                        </a:spcBef>
                        <a:spcAft>
                          <a:spcPts val="0"/>
                        </a:spcAft>
                        <a:buClr>
                          <a:srgbClr val="000000"/>
                        </a:buClr>
                        <a:buSzPts val="1100"/>
                        <a:buFont typeface="Arial"/>
                        <a:buNone/>
                      </a:pPr>
                      <a:r>
                        <a:rPr lang="es-PE" sz="1600">
                          <a:solidFill>
                            <a:srgbClr val="000000"/>
                          </a:solidFill>
                          <a:latin typeface="Verdana"/>
                          <a:ea typeface="Verdana"/>
                          <a:cs typeface="Verdana"/>
                          <a:sym typeface="Verdana"/>
                        </a:rPr>
                        <a:t>0.65 (2019)</a:t>
                      </a:r>
                      <a:endParaRPr sz="1600">
                        <a:latin typeface="Verdana"/>
                        <a:ea typeface="Verdana"/>
                        <a:cs typeface="Verdana"/>
                        <a:sym typeface="Verdana"/>
                      </a:endParaRPr>
                    </a:p>
                  </a:txBody>
                  <a:tcPr marT="91425" marB="91425" marR="91425" marL="91425" anchor="ctr"/>
                </a:tc>
                <a:tc>
                  <a:txBody>
                    <a:bodyPr/>
                    <a:lstStyle/>
                    <a:p>
                      <a:pPr indent="0" lvl="0" marL="0" rtl="0" algn="ctr">
                        <a:spcBef>
                          <a:spcPts val="0"/>
                        </a:spcBef>
                        <a:spcAft>
                          <a:spcPts val="0"/>
                        </a:spcAft>
                        <a:buNone/>
                      </a:pPr>
                      <a:r>
                        <a:rPr lang="es-PE" sz="1600">
                          <a:latin typeface="Verdana"/>
                          <a:ea typeface="Verdana"/>
                          <a:cs typeface="Verdana"/>
                          <a:sym typeface="Verdana"/>
                        </a:rPr>
                        <a:t>4.1</a:t>
                      </a:r>
                      <a:endParaRPr sz="1600">
                        <a:latin typeface="Verdana"/>
                        <a:ea typeface="Verdana"/>
                        <a:cs typeface="Verdana"/>
                        <a:sym typeface="Verdana"/>
                      </a:endParaRPr>
                    </a:p>
                  </a:txBody>
                  <a:tcPr marT="91425" marB="91425" marR="91425" marL="91425" anchor="ctr"/>
                </a:tc>
                <a:tc>
                  <a:txBody>
                    <a:bodyPr/>
                    <a:lstStyle/>
                    <a:p>
                      <a:pPr indent="0" lvl="0" marL="0" rtl="0" algn="ctr">
                        <a:spcBef>
                          <a:spcPts val="0"/>
                        </a:spcBef>
                        <a:spcAft>
                          <a:spcPts val="0"/>
                        </a:spcAft>
                        <a:buNone/>
                      </a:pPr>
                      <a:r>
                        <a:rPr lang="es-PE" sz="1600">
                          <a:solidFill>
                            <a:srgbClr val="000000"/>
                          </a:solidFill>
                          <a:latin typeface="Verdana"/>
                          <a:ea typeface="Verdana"/>
                          <a:cs typeface="Verdana"/>
                          <a:sym typeface="Verdana"/>
                        </a:rPr>
                        <a:t>Índice H: 28</a:t>
                      </a:r>
                      <a:endParaRPr sz="1600">
                        <a:solidFill>
                          <a:srgbClr val="000000"/>
                        </a:solidFill>
                        <a:latin typeface="Verdana"/>
                        <a:ea typeface="Verdana"/>
                        <a:cs typeface="Verdana"/>
                        <a:sym typeface="Verdana"/>
                      </a:endParaRPr>
                    </a:p>
                    <a:p>
                      <a:pPr indent="0" lvl="0" marL="0" rtl="0" algn="ctr">
                        <a:spcBef>
                          <a:spcPts val="0"/>
                        </a:spcBef>
                        <a:spcAft>
                          <a:spcPts val="0"/>
                        </a:spcAft>
                        <a:buNone/>
                      </a:pPr>
                      <a:r>
                        <a:rPr lang="es-PE" sz="1600">
                          <a:latin typeface="Verdana"/>
                          <a:ea typeface="Verdana"/>
                          <a:cs typeface="Verdana"/>
                          <a:sym typeface="Verdana"/>
                        </a:rPr>
                        <a:t>Cuartil: Q2 (2020)</a:t>
                      </a:r>
                      <a:endParaRPr sz="1600">
                        <a:latin typeface="Verdana"/>
                        <a:ea typeface="Verdana"/>
                        <a:cs typeface="Verdana"/>
                        <a:sym typeface="Verdana"/>
                      </a:endParaRPr>
                    </a:p>
                  </a:txBody>
                  <a:tcPr marT="91425" marB="91425" marR="91425" marL="91425" anchor="ctr"/>
                </a:tc>
              </a:tr>
              <a:tr h="1222700">
                <a:tc>
                  <a:txBody>
                    <a:bodyPr/>
                    <a:lstStyle/>
                    <a:p>
                      <a:pPr indent="0" lvl="0" marL="0" rtl="0" algn="l">
                        <a:spcBef>
                          <a:spcPts val="0"/>
                        </a:spcBef>
                        <a:spcAft>
                          <a:spcPts val="0"/>
                        </a:spcAft>
                        <a:buNone/>
                      </a:pPr>
                      <a:r>
                        <a:rPr lang="es-PE" sz="1600">
                          <a:latin typeface="Verdana"/>
                          <a:ea typeface="Verdana"/>
                          <a:cs typeface="Verdana"/>
                          <a:sym typeface="Verdana"/>
                        </a:rPr>
                        <a:t>Canine behaviour interpretation framework using deep graph model</a:t>
                      </a:r>
                      <a:endParaRPr sz="1600">
                        <a:latin typeface="Verdana"/>
                        <a:ea typeface="Verdana"/>
                        <a:cs typeface="Verdana"/>
                        <a:sym typeface="Verdana"/>
                      </a:endParaRPr>
                    </a:p>
                  </a:txBody>
                  <a:tcPr marT="91425" marB="91425" marR="91425" marL="91425" anchor="ctr"/>
                </a:tc>
                <a:tc>
                  <a:txBody>
                    <a:bodyPr/>
                    <a:lstStyle/>
                    <a:p>
                      <a:pPr indent="0" lvl="0" marL="0" rtl="0" algn="l">
                        <a:spcBef>
                          <a:spcPts val="0"/>
                        </a:spcBef>
                        <a:spcAft>
                          <a:spcPts val="0"/>
                        </a:spcAft>
                        <a:buNone/>
                      </a:pPr>
                      <a:r>
                        <a:rPr lang="es-PE" sz="1600">
                          <a:latin typeface="Verdana"/>
                          <a:ea typeface="Verdana"/>
                          <a:cs typeface="Verdana"/>
                          <a:sym typeface="Verdana"/>
                        </a:rPr>
                        <a:t>Jongmin Lim, Donghee Kim, Kwangsu KIm</a:t>
                      </a:r>
                      <a:endParaRPr sz="1600">
                        <a:latin typeface="Verdana"/>
                        <a:ea typeface="Verdana"/>
                        <a:cs typeface="Verdana"/>
                        <a:sym typeface="Verdana"/>
                      </a:endParaRPr>
                    </a:p>
                  </a:txBody>
                  <a:tcPr marT="91425" marB="91425" marR="91425" marL="91425" anchor="ctr"/>
                </a:tc>
                <a:tc>
                  <a:txBody>
                    <a:bodyPr/>
                    <a:lstStyle/>
                    <a:p>
                      <a:pPr indent="0" lvl="0" marL="0" rtl="0" algn="ctr">
                        <a:spcBef>
                          <a:spcPts val="0"/>
                        </a:spcBef>
                        <a:spcAft>
                          <a:spcPts val="0"/>
                        </a:spcAft>
                        <a:buNone/>
                      </a:pPr>
                      <a:r>
                        <a:rPr lang="es-PE" sz="1600">
                          <a:latin typeface="Verdana"/>
                          <a:ea typeface="Verdana"/>
                          <a:cs typeface="Verdana"/>
                          <a:sym typeface="Verdana"/>
                        </a:rPr>
                        <a:t>2021</a:t>
                      </a:r>
                      <a:endParaRPr sz="1600">
                        <a:latin typeface="Verdana"/>
                        <a:ea typeface="Verdana"/>
                        <a:cs typeface="Verdana"/>
                        <a:sym typeface="Verdana"/>
                      </a:endParaRPr>
                    </a:p>
                  </a:txBody>
                  <a:tcPr marT="91425" marB="91425" marR="91425" marL="91425" anchor="ctr"/>
                </a:tc>
                <a:tc>
                  <a:txBody>
                    <a:bodyPr/>
                    <a:lstStyle/>
                    <a:p>
                      <a:pPr indent="0" lvl="0" marL="0" rtl="0" algn="l">
                        <a:spcBef>
                          <a:spcPts val="0"/>
                        </a:spcBef>
                        <a:spcAft>
                          <a:spcPts val="0"/>
                        </a:spcAft>
                        <a:buNone/>
                      </a:pPr>
                      <a:r>
                        <a:rPr lang="es-PE" sz="1600">
                          <a:latin typeface="Verdana"/>
                          <a:ea typeface="Verdana"/>
                          <a:cs typeface="Verdana"/>
                          <a:sym typeface="Verdana"/>
                        </a:rPr>
                        <a:t>Lecture Notes in Computer Science</a:t>
                      </a:r>
                      <a:endParaRPr sz="1600">
                        <a:latin typeface="Verdana"/>
                        <a:ea typeface="Verdana"/>
                        <a:cs typeface="Verdana"/>
                        <a:sym typeface="Verdana"/>
                      </a:endParaRPr>
                    </a:p>
                    <a:p>
                      <a:pPr indent="0" lvl="0" marL="0" rtl="0" algn="l">
                        <a:spcBef>
                          <a:spcPts val="0"/>
                        </a:spcBef>
                        <a:spcAft>
                          <a:spcPts val="0"/>
                        </a:spcAft>
                        <a:buNone/>
                      </a:pPr>
                      <a:r>
                        <a:rPr lang="es-PE" sz="1600">
                          <a:latin typeface="Verdana"/>
                          <a:ea typeface="Verdana"/>
                          <a:cs typeface="Verdana"/>
                          <a:sym typeface="Verdana"/>
                        </a:rPr>
                        <a:t>(ISSN: 03029743)</a:t>
                      </a:r>
                      <a:endParaRPr sz="1600">
                        <a:latin typeface="Verdana"/>
                        <a:ea typeface="Verdana"/>
                        <a:cs typeface="Verdana"/>
                        <a:sym typeface="Verdana"/>
                      </a:endParaRPr>
                    </a:p>
                  </a:txBody>
                  <a:tcPr marT="91425" marB="91425" marR="91425" marL="91425" anchor="ctr"/>
                </a:tc>
                <a:tc>
                  <a:txBody>
                    <a:bodyPr/>
                    <a:lstStyle/>
                    <a:p>
                      <a:pPr indent="0" lvl="0" marL="0" rtl="0" algn="ctr">
                        <a:spcBef>
                          <a:spcPts val="0"/>
                        </a:spcBef>
                        <a:spcAft>
                          <a:spcPts val="0"/>
                        </a:spcAft>
                        <a:buNone/>
                      </a:pPr>
                      <a:r>
                        <a:rPr lang="es-PE" sz="1600">
                          <a:latin typeface="Verdana"/>
                          <a:ea typeface="Verdana"/>
                          <a:cs typeface="Verdana"/>
                          <a:sym typeface="Verdana"/>
                        </a:rPr>
                        <a:t>-</a:t>
                      </a:r>
                      <a:endParaRPr sz="1600">
                        <a:latin typeface="Verdana"/>
                        <a:ea typeface="Verdana"/>
                        <a:cs typeface="Verdana"/>
                        <a:sym typeface="Verdana"/>
                      </a:endParaRPr>
                    </a:p>
                  </a:txBody>
                  <a:tcPr marT="91425" marB="91425" marR="91425" marL="91425" anchor="ctr"/>
                </a:tc>
                <a:tc>
                  <a:txBody>
                    <a:bodyPr/>
                    <a:lstStyle/>
                    <a:p>
                      <a:pPr indent="0" lvl="0" marL="0" rtl="0" algn="ctr">
                        <a:spcBef>
                          <a:spcPts val="0"/>
                        </a:spcBef>
                        <a:spcAft>
                          <a:spcPts val="0"/>
                        </a:spcAft>
                        <a:buNone/>
                      </a:pPr>
                      <a:r>
                        <a:rPr lang="es-PE" sz="1600">
                          <a:latin typeface="Verdana"/>
                          <a:ea typeface="Verdana"/>
                          <a:cs typeface="Verdana"/>
                          <a:sym typeface="Verdana"/>
                        </a:rPr>
                        <a:t>1.8</a:t>
                      </a:r>
                      <a:endParaRPr sz="1600">
                        <a:latin typeface="Verdana"/>
                        <a:ea typeface="Verdana"/>
                        <a:cs typeface="Verdana"/>
                        <a:sym typeface="Verdana"/>
                      </a:endParaRPr>
                    </a:p>
                  </a:txBody>
                  <a:tcPr marT="91425" marB="91425" marR="91425" marL="91425" anchor="ctr"/>
                </a:tc>
                <a:tc>
                  <a:txBody>
                    <a:bodyPr/>
                    <a:lstStyle/>
                    <a:p>
                      <a:pPr indent="0" lvl="0" marL="0" rtl="0" algn="ctr">
                        <a:spcBef>
                          <a:spcPts val="0"/>
                        </a:spcBef>
                        <a:spcAft>
                          <a:spcPts val="0"/>
                        </a:spcAft>
                        <a:buNone/>
                      </a:pPr>
                      <a:r>
                        <a:rPr lang="es-PE" sz="1600">
                          <a:solidFill>
                            <a:srgbClr val="000000"/>
                          </a:solidFill>
                          <a:latin typeface="Verdana"/>
                          <a:ea typeface="Verdana"/>
                          <a:cs typeface="Verdana"/>
                          <a:sym typeface="Verdana"/>
                        </a:rPr>
                        <a:t>Índice H: </a:t>
                      </a:r>
                      <a:r>
                        <a:rPr lang="es-PE" sz="1600">
                          <a:latin typeface="Verdana"/>
                          <a:ea typeface="Verdana"/>
                          <a:cs typeface="Verdana"/>
                          <a:sym typeface="Verdana"/>
                        </a:rPr>
                        <a:t>400</a:t>
                      </a:r>
                      <a:endParaRPr sz="1600">
                        <a:solidFill>
                          <a:srgbClr val="000000"/>
                        </a:solidFill>
                        <a:latin typeface="Verdana"/>
                        <a:ea typeface="Verdana"/>
                        <a:cs typeface="Verdana"/>
                        <a:sym typeface="Verdana"/>
                      </a:endParaRPr>
                    </a:p>
                    <a:p>
                      <a:pPr indent="0" lvl="0" marL="0" rtl="0" algn="ctr">
                        <a:spcBef>
                          <a:spcPts val="0"/>
                        </a:spcBef>
                        <a:spcAft>
                          <a:spcPts val="0"/>
                        </a:spcAft>
                        <a:buNone/>
                      </a:pPr>
                      <a:r>
                        <a:rPr lang="es-PE" sz="1600">
                          <a:latin typeface="Verdana"/>
                          <a:ea typeface="Verdana"/>
                          <a:cs typeface="Verdana"/>
                          <a:sym typeface="Verdana"/>
                        </a:rPr>
                        <a:t>Cuartil: Q3 (2019)</a:t>
                      </a:r>
                      <a:endParaRPr sz="1600">
                        <a:latin typeface="Verdana"/>
                        <a:ea typeface="Verdana"/>
                        <a:cs typeface="Verdana"/>
                        <a:sym typeface="Verdana"/>
                      </a:endParaRPr>
                    </a:p>
                  </a:txBody>
                  <a:tcPr marT="91425" marB="91425" marR="91425" marL="91425" anchor="ctr"/>
                </a:tc>
              </a:tr>
              <a:tr h="1277825">
                <a:tc>
                  <a:txBody>
                    <a:bodyPr/>
                    <a:lstStyle/>
                    <a:p>
                      <a:pPr indent="0" lvl="0" marL="0" rtl="0" algn="l">
                        <a:spcBef>
                          <a:spcPts val="0"/>
                        </a:spcBef>
                        <a:spcAft>
                          <a:spcPts val="0"/>
                        </a:spcAft>
                        <a:buNone/>
                      </a:pPr>
                      <a:r>
                        <a:rPr lang="es-PE" sz="1600">
                          <a:latin typeface="Verdana"/>
                          <a:ea typeface="Verdana"/>
                          <a:cs typeface="Verdana"/>
                          <a:sym typeface="Verdana"/>
                        </a:rPr>
                        <a:t>A preliminary work on dog emotion recognition</a:t>
                      </a:r>
                      <a:endParaRPr sz="1600">
                        <a:latin typeface="Verdana"/>
                        <a:ea typeface="Verdana"/>
                        <a:cs typeface="Verdana"/>
                        <a:sym typeface="Verdana"/>
                      </a:endParaRPr>
                    </a:p>
                  </a:txBody>
                  <a:tcPr marT="91425" marB="91425" marR="91425" marL="91425" anchor="ctr"/>
                </a:tc>
                <a:tc>
                  <a:txBody>
                    <a:bodyPr/>
                    <a:lstStyle/>
                    <a:p>
                      <a:pPr indent="0" lvl="0" marL="0" rtl="0" algn="l">
                        <a:spcBef>
                          <a:spcPts val="0"/>
                        </a:spcBef>
                        <a:spcAft>
                          <a:spcPts val="0"/>
                        </a:spcAft>
                        <a:buNone/>
                      </a:pPr>
                      <a:r>
                        <a:rPr lang="es-PE" sz="1600">
                          <a:latin typeface="Verdana"/>
                          <a:ea typeface="Verdana"/>
                          <a:cs typeface="Verdana"/>
                          <a:sym typeface="Verdana"/>
                        </a:rPr>
                        <a:t>Valentina Franzoni, Alfredo Milani, </a:t>
                      </a:r>
                      <a:r>
                        <a:rPr lang="es-PE" sz="1600">
                          <a:latin typeface="Verdana"/>
                          <a:ea typeface="Verdana"/>
                          <a:cs typeface="Verdana"/>
                          <a:sym typeface="Verdana"/>
                        </a:rPr>
                        <a:t>Giulio</a:t>
                      </a:r>
                      <a:r>
                        <a:rPr lang="es-PE" sz="1600">
                          <a:latin typeface="Verdana"/>
                          <a:ea typeface="Verdana"/>
                          <a:cs typeface="Verdana"/>
                          <a:sym typeface="Verdana"/>
                        </a:rPr>
                        <a:t> Biondi, Francesco Micheli</a:t>
                      </a:r>
                      <a:endParaRPr sz="1600">
                        <a:latin typeface="Verdana"/>
                        <a:ea typeface="Verdana"/>
                        <a:cs typeface="Verdana"/>
                        <a:sym typeface="Verdana"/>
                      </a:endParaRPr>
                    </a:p>
                  </a:txBody>
                  <a:tcPr marT="91425" marB="91425" marR="91425" marL="91425" anchor="ctr"/>
                </a:tc>
                <a:tc>
                  <a:txBody>
                    <a:bodyPr/>
                    <a:lstStyle/>
                    <a:p>
                      <a:pPr indent="0" lvl="0" marL="0" rtl="0" algn="ctr">
                        <a:spcBef>
                          <a:spcPts val="0"/>
                        </a:spcBef>
                        <a:spcAft>
                          <a:spcPts val="0"/>
                        </a:spcAft>
                        <a:buNone/>
                      </a:pPr>
                      <a:r>
                        <a:rPr lang="es-PE" sz="1600">
                          <a:latin typeface="Verdana"/>
                          <a:ea typeface="Verdana"/>
                          <a:cs typeface="Verdana"/>
                          <a:sym typeface="Verdana"/>
                        </a:rPr>
                        <a:t>2019</a:t>
                      </a:r>
                      <a:endParaRPr sz="1600">
                        <a:latin typeface="Verdana"/>
                        <a:ea typeface="Verdana"/>
                        <a:cs typeface="Verdana"/>
                        <a:sym typeface="Verdana"/>
                      </a:endParaRPr>
                    </a:p>
                  </a:txBody>
                  <a:tcPr marT="91425" marB="91425" marR="91425" marL="91425" anchor="ctr"/>
                </a:tc>
                <a:tc>
                  <a:txBody>
                    <a:bodyPr/>
                    <a:lstStyle/>
                    <a:p>
                      <a:pPr indent="0" lvl="0" marL="0" rtl="0" algn="l">
                        <a:spcBef>
                          <a:spcPts val="0"/>
                        </a:spcBef>
                        <a:spcAft>
                          <a:spcPts val="0"/>
                        </a:spcAft>
                        <a:buNone/>
                      </a:pPr>
                      <a:r>
                        <a:rPr lang="es-PE" sz="1600">
                          <a:latin typeface="Verdana"/>
                          <a:ea typeface="Verdana"/>
                          <a:cs typeface="Verdana"/>
                          <a:sym typeface="Verdana"/>
                        </a:rPr>
                        <a:t>Co</a:t>
                      </a:r>
                      <a:r>
                        <a:rPr lang="es-PE" sz="1600">
                          <a:latin typeface="Verdana"/>
                          <a:ea typeface="Verdana"/>
                          <a:cs typeface="Verdana"/>
                          <a:sym typeface="Verdana"/>
                        </a:rPr>
                        <a:t>mmunications of the ACM</a:t>
                      </a:r>
                      <a:endParaRPr sz="1600">
                        <a:latin typeface="Verdana"/>
                        <a:ea typeface="Verdana"/>
                        <a:cs typeface="Verdana"/>
                        <a:sym typeface="Verdana"/>
                      </a:endParaRPr>
                    </a:p>
                    <a:p>
                      <a:pPr indent="0" lvl="0" marL="0" rtl="0" algn="l">
                        <a:spcBef>
                          <a:spcPts val="0"/>
                        </a:spcBef>
                        <a:spcAft>
                          <a:spcPts val="0"/>
                        </a:spcAft>
                        <a:buNone/>
                      </a:pPr>
                      <a:r>
                        <a:rPr lang="es-PE" sz="1600">
                          <a:latin typeface="Verdana"/>
                          <a:ea typeface="Verdana"/>
                          <a:cs typeface="Verdana"/>
                          <a:sym typeface="Verdana"/>
                        </a:rPr>
                        <a:t>(ISSN: 15577317)</a:t>
                      </a:r>
                      <a:endParaRPr sz="1600">
                        <a:latin typeface="Verdana"/>
                        <a:ea typeface="Verdana"/>
                        <a:cs typeface="Verdana"/>
                        <a:sym typeface="Verdana"/>
                      </a:endParaRPr>
                    </a:p>
                  </a:txBody>
                  <a:tcPr marT="91425" marB="91425" marR="91425" marL="91425" anchor="ctr"/>
                </a:tc>
                <a:tc>
                  <a:txBody>
                    <a:bodyPr/>
                    <a:lstStyle/>
                    <a:p>
                      <a:pPr indent="0" lvl="0" marL="0" rtl="0" algn="ctr">
                        <a:spcBef>
                          <a:spcPts val="0"/>
                        </a:spcBef>
                        <a:spcAft>
                          <a:spcPts val="0"/>
                        </a:spcAft>
                        <a:buNone/>
                      </a:pPr>
                      <a:r>
                        <a:rPr lang="es-PE" sz="1600">
                          <a:latin typeface="Verdana"/>
                          <a:ea typeface="Verdana"/>
                          <a:cs typeface="Verdana"/>
                          <a:sym typeface="Verdana"/>
                        </a:rPr>
                        <a:t>5.61 (2020)</a:t>
                      </a:r>
                      <a:endParaRPr sz="1600">
                        <a:latin typeface="Verdana"/>
                        <a:ea typeface="Verdana"/>
                        <a:cs typeface="Verdana"/>
                        <a:sym typeface="Verdana"/>
                      </a:endParaRPr>
                    </a:p>
                    <a:p>
                      <a:pPr indent="0" lvl="0" marL="0" rtl="0" algn="ctr">
                        <a:spcBef>
                          <a:spcPts val="0"/>
                        </a:spcBef>
                        <a:spcAft>
                          <a:spcPts val="0"/>
                        </a:spcAft>
                        <a:buNone/>
                      </a:pPr>
                      <a:r>
                        <a:rPr lang="es-PE" sz="1600">
                          <a:latin typeface="Verdana"/>
                          <a:ea typeface="Verdana"/>
                          <a:cs typeface="Verdana"/>
                          <a:sym typeface="Verdana"/>
                        </a:rPr>
                        <a:t>7.04 (2019)</a:t>
                      </a:r>
                      <a:endParaRPr sz="1600">
                        <a:latin typeface="Verdana"/>
                        <a:ea typeface="Verdana"/>
                        <a:cs typeface="Verdana"/>
                        <a:sym typeface="Verdana"/>
                      </a:endParaRPr>
                    </a:p>
                  </a:txBody>
                  <a:tcPr marT="91425" marB="91425" marR="91425" marL="91425" anchor="ctr"/>
                </a:tc>
                <a:tc>
                  <a:txBody>
                    <a:bodyPr/>
                    <a:lstStyle/>
                    <a:p>
                      <a:pPr indent="0" lvl="0" marL="0" rtl="0" algn="ctr">
                        <a:spcBef>
                          <a:spcPts val="0"/>
                        </a:spcBef>
                        <a:spcAft>
                          <a:spcPts val="0"/>
                        </a:spcAft>
                        <a:buNone/>
                      </a:pPr>
                      <a:r>
                        <a:rPr lang="es-PE" sz="1600">
                          <a:latin typeface="Verdana"/>
                          <a:ea typeface="Verdana"/>
                          <a:cs typeface="Verdana"/>
                          <a:sym typeface="Verdana"/>
                        </a:rPr>
                        <a:t>11.3</a:t>
                      </a:r>
                      <a:endParaRPr sz="1600">
                        <a:latin typeface="Verdana"/>
                        <a:ea typeface="Verdana"/>
                        <a:cs typeface="Verdana"/>
                        <a:sym typeface="Verdana"/>
                      </a:endParaRPr>
                    </a:p>
                  </a:txBody>
                  <a:tcPr marT="91425" marB="91425" marR="91425" marL="91425" anchor="ctr"/>
                </a:tc>
                <a:tc>
                  <a:txBody>
                    <a:bodyPr/>
                    <a:lstStyle/>
                    <a:p>
                      <a:pPr indent="0" lvl="0" marL="0" rtl="0" algn="ctr">
                        <a:spcBef>
                          <a:spcPts val="0"/>
                        </a:spcBef>
                        <a:spcAft>
                          <a:spcPts val="0"/>
                        </a:spcAft>
                        <a:buNone/>
                      </a:pPr>
                      <a:r>
                        <a:rPr lang="es-PE" sz="1600">
                          <a:latin typeface="Verdana"/>
                          <a:ea typeface="Verdana"/>
                          <a:cs typeface="Verdana"/>
                          <a:sym typeface="Verdana"/>
                        </a:rPr>
                        <a:t>Índice H: 214</a:t>
                      </a:r>
                      <a:endParaRPr sz="1600">
                        <a:latin typeface="Verdana"/>
                        <a:ea typeface="Verdana"/>
                        <a:cs typeface="Verdana"/>
                        <a:sym typeface="Verdana"/>
                      </a:endParaRPr>
                    </a:p>
                    <a:p>
                      <a:pPr indent="0" lvl="0" marL="0" rtl="0" algn="ctr">
                        <a:spcBef>
                          <a:spcPts val="0"/>
                        </a:spcBef>
                        <a:spcAft>
                          <a:spcPts val="0"/>
                        </a:spcAft>
                        <a:buNone/>
                      </a:pPr>
                      <a:r>
                        <a:rPr lang="es-PE" sz="1600">
                          <a:latin typeface="Verdana"/>
                          <a:ea typeface="Verdana"/>
                          <a:cs typeface="Verdana"/>
                          <a:sym typeface="Verdana"/>
                        </a:rPr>
                        <a:t>Cuartil: Q1 (2019)</a:t>
                      </a:r>
                      <a:endParaRPr sz="1600">
                        <a:latin typeface="Verdana"/>
                        <a:ea typeface="Verdana"/>
                        <a:cs typeface="Verdana"/>
                        <a:sym typeface="Verdana"/>
                      </a:endParaRPr>
                    </a:p>
                  </a:txBody>
                  <a:tcPr marT="91425" marB="91425" marR="91425" marL="91425"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g125bdcbbc3d_0_9"/>
          <p:cNvSpPr txBox="1"/>
          <p:nvPr>
            <p:ph type="title"/>
          </p:nvPr>
        </p:nvSpPr>
        <p:spPr>
          <a:xfrm>
            <a:off x="514348" y="586363"/>
            <a:ext cx="11287200" cy="725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PE"/>
              <a:t>Protocolo (</a:t>
            </a:r>
            <a:r>
              <a:rPr lang="es-PE"/>
              <a:t>1/3)</a:t>
            </a:r>
            <a:endParaRPr/>
          </a:p>
        </p:txBody>
      </p:sp>
      <p:sp>
        <p:nvSpPr>
          <p:cNvPr id="53" name="Google Shape;53;g125bdcbbc3d_0_9"/>
          <p:cNvSpPr txBox="1"/>
          <p:nvPr>
            <p:ph idx="1" type="body"/>
          </p:nvPr>
        </p:nvSpPr>
        <p:spPr>
          <a:xfrm>
            <a:off x="514350" y="1309287"/>
            <a:ext cx="11287200" cy="4371900"/>
          </a:xfrm>
          <a:prstGeom prst="rect">
            <a:avLst/>
          </a:prstGeom>
        </p:spPr>
        <p:txBody>
          <a:bodyPr anchorCtr="0" anchor="t" bIns="45700" lIns="91425" spcFirstLastPara="1" rIns="91425" wrap="square" tIns="45700">
            <a:normAutofit lnSpcReduction="20000"/>
          </a:bodyPr>
          <a:lstStyle/>
          <a:p>
            <a:pPr indent="0" lvl="0" marL="0" rtl="0" algn="l">
              <a:lnSpc>
                <a:spcPct val="115000"/>
              </a:lnSpc>
              <a:spcBef>
                <a:spcPts val="0"/>
              </a:spcBef>
              <a:spcAft>
                <a:spcPts val="0"/>
              </a:spcAft>
              <a:buNone/>
            </a:pPr>
            <a:r>
              <a:rPr lang="es-PE" sz="2450"/>
              <a:t>1. Predicting dog emotions based on posture analysis using DeepLabCut</a:t>
            </a:r>
            <a:endParaRPr sz="2450"/>
          </a:p>
          <a:p>
            <a:pPr indent="0" lvl="0" marL="0" rtl="0" algn="l">
              <a:lnSpc>
                <a:spcPct val="115000"/>
              </a:lnSpc>
              <a:spcBef>
                <a:spcPts val="1000"/>
              </a:spcBef>
              <a:spcAft>
                <a:spcPts val="0"/>
              </a:spcAft>
              <a:buNone/>
            </a:pPr>
            <a:r>
              <a:rPr lang="es-PE" sz="2200"/>
              <a:t>Para este artículo, se hizo uso de Scopus.</a:t>
            </a:r>
            <a:endParaRPr sz="2200"/>
          </a:p>
          <a:p>
            <a:pPr indent="0" lvl="0" marL="0" rtl="0" algn="l">
              <a:lnSpc>
                <a:spcPct val="115000"/>
              </a:lnSpc>
              <a:spcBef>
                <a:spcPts val="1000"/>
              </a:spcBef>
              <a:spcAft>
                <a:spcPts val="0"/>
              </a:spcAft>
              <a:buNone/>
            </a:pPr>
            <a:r>
              <a:rPr lang="es-PE" sz="2200"/>
              <a:t>La cadena que se utilizó fue "machine learning" AND "dog", y se filtró por tipo Open access y área Computer Science. </a:t>
            </a:r>
            <a:endParaRPr sz="2200"/>
          </a:p>
          <a:p>
            <a:pPr indent="0" lvl="0" marL="0" rtl="0" algn="l">
              <a:lnSpc>
                <a:spcPct val="115000"/>
              </a:lnSpc>
              <a:spcBef>
                <a:spcPts val="1000"/>
              </a:spcBef>
              <a:spcAft>
                <a:spcPts val="0"/>
              </a:spcAft>
              <a:buNone/>
            </a:pPr>
            <a:r>
              <a:rPr lang="es-PE" sz="2200"/>
              <a:t>Haciendo esto, el artículo de posicionó en el primer lugar de la primera página de resultados.</a:t>
            </a:r>
            <a:endParaRPr sz="2200"/>
          </a:p>
          <a:p>
            <a:pPr indent="0" lvl="0" marL="0" rtl="0" algn="l">
              <a:lnSpc>
                <a:spcPct val="115000"/>
              </a:lnSpc>
              <a:spcBef>
                <a:spcPts val="1000"/>
              </a:spcBef>
              <a:spcAft>
                <a:spcPts val="1000"/>
              </a:spcAft>
              <a:buNone/>
            </a:pPr>
            <a:r>
              <a:rPr lang="es-PE" sz="2200"/>
              <a:t>Para seleccionar el artículo, primero se leyó el título, el cual va muy de la mano con el tema de investigación, luego se leyó el abstract, donde se comprobó que se relaciona con el tema seleccionado, por lo que se eligió para leerlo con más profundidad más tarde.</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g125bdcbbc3d_0_21"/>
          <p:cNvSpPr txBox="1"/>
          <p:nvPr>
            <p:ph type="title"/>
          </p:nvPr>
        </p:nvSpPr>
        <p:spPr>
          <a:xfrm>
            <a:off x="514348" y="586363"/>
            <a:ext cx="11287200" cy="725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PE"/>
              <a:t>Protocolo (2/3)</a:t>
            </a:r>
            <a:endParaRPr/>
          </a:p>
        </p:txBody>
      </p:sp>
      <p:sp>
        <p:nvSpPr>
          <p:cNvPr id="60" name="Google Shape;60;g125bdcbbc3d_0_21"/>
          <p:cNvSpPr txBox="1"/>
          <p:nvPr>
            <p:ph idx="1" type="body"/>
          </p:nvPr>
        </p:nvSpPr>
        <p:spPr>
          <a:xfrm>
            <a:off x="514350" y="1309287"/>
            <a:ext cx="11287200" cy="4371900"/>
          </a:xfrm>
          <a:prstGeom prst="rect">
            <a:avLst/>
          </a:prstGeom>
        </p:spPr>
        <p:txBody>
          <a:bodyPr anchorCtr="0" anchor="t" bIns="45700" lIns="91425" spcFirstLastPara="1" rIns="91425" wrap="square" tIns="45700">
            <a:normAutofit fontScale="92500" lnSpcReduction="10000"/>
          </a:bodyPr>
          <a:lstStyle/>
          <a:p>
            <a:pPr indent="0" lvl="0" marL="0" rtl="0" algn="l">
              <a:lnSpc>
                <a:spcPct val="115000"/>
              </a:lnSpc>
              <a:spcBef>
                <a:spcPts val="0"/>
              </a:spcBef>
              <a:spcAft>
                <a:spcPts val="0"/>
              </a:spcAft>
              <a:buNone/>
            </a:pPr>
            <a:r>
              <a:rPr lang="es-PE" sz="2600"/>
              <a:t>2. Canine behaviour interpretation framework using deep graph model</a:t>
            </a:r>
            <a:endParaRPr sz="2600"/>
          </a:p>
          <a:p>
            <a:pPr indent="0" lvl="0" marL="0" rtl="0" algn="l">
              <a:lnSpc>
                <a:spcPct val="115000"/>
              </a:lnSpc>
              <a:spcBef>
                <a:spcPts val="1000"/>
              </a:spcBef>
              <a:spcAft>
                <a:spcPts val="0"/>
              </a:spcAft>
              <a:buNone/>
            </a:pPr>
            <a:r>
              <a:rPr lang="es-PE" sz="2400"/>
              <a:t>Para este artículo, se empleó Scopus.</a:t>
            </a:r>
            <a:endParaRPr sz="2400"/>
          </a:p>
          <a:p>
            <a:pPr indent="0" lvl="0" marL="0" rtl="0" algn="l">
              <a:lnSpc>
                <a:spcPct val="115000"/>
              </a:lnSpc>
              <a:spcBef>
                <a:spcPts val="1000"/>
              </a:spcBef>
              <a:spcAft>
                <a:spcPts val="0"/>
              </a:spcAft>
              <a:buNone/>
            </a:pPr>
            <a:r>
              <a:rPr lang="es-PE" sz="2400"/>
              <a:t>La cadena que se utilizada fue "machine learning" AND "dog", y se filtró por área Computer Science. </a:t>
            </a:r>
            <a:endParaRPr sz="2400"/>
          </a:p>
          <a:p>
            <a:pPr indent="0" lvl="0" marL="0" rtl="0" algn="l">
              <a:lnSpc>
                <a:spcPct val="115000"/>
              </a:lnSpc>
              <a:spcBef>
                <a:spcPts val="1000"/>
              </a:spcBef>
              <a:spcAft>
                <a:spcPts val="0"/>
              </a:spcAft>
              <a:buNone/>
            </a:pPr>
            <a:r>
              <a:rPr lang="es-PE" sz="2400"/>
              <a:t>Haciendo esto, el artículo de posicionó en el quinto lugar de la segunda página de resultados.</a:t>
            </a:r>
            <a:endParaRPr sz="2400"/>
          </a:p>
          <a:p>
            <a:pPr indent="0" lvl="0" marL="0" rtl="0" algn="l">
              <a:lnSpc>
                <a:spcPct val="115000"/>
              </a:lnSpc>
              <a:spcBef>
                <a:spcPts val="1000"/>
              </a:spcBef>
              <a:spcAft>
                <a:spcPts val="1000"/>
              </a:spcAft>
              <a:buNone/>
            </a:pPr>
            <a:r>
              <a:rPr lang="es-PE" sz="2400"/>
              <a:t>Para seleccionar el artículo, primero se leyó el título, y como parecía tener cierta relación con el tema de investigación, se pasó a leer el abstract, donde se verificó que efectivamente guarda relación con el tema a investigar, por lo que se seleccionó para leerlo posteriormente.</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125bdcbbc3d_0_31"/>
          <p:cNvSpPr txBox="1"/>
          <p:nvPr>
            <p:ph type="title"/>
          </p:nvPr>
        </p:nvSpPr>
        <p:spPr>
          <a:xfrm>
            <a:off x="514348" y="586363"/>
            <a:ext cx="11287200" cy="725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PE"/>
              <a:t>Protocolo (3/3)</a:t>
            </a:r>
            <a:endParaRPr/>
          </a:p>
        </p:txBody>
      </p:sp>
      <p:sp>
        <p:nvSpPr>
          <p:cNvPr id="67" name="Google Shape;67;g125bdcbbc3d_0_31"/>
          <p:cNvSpPr txBox="1"/>
          <p:nvPr>
            <p:ph idx="1" type="body"/>
          </p:nvPr>
        </p:nvSpPr>
        <p:spPr>
          <a:xfrm>
            <a:off x="514350" y="1309287"/>
            <a:ext cx="11287200" cy="43719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s-PE" sz="2450"/>
              <a:t>3</a:t>
            </a:r>
            <a:r>
              <a:rPr lang="es-PE" sz="2450"/>
              <a:t>. </a:t>
            </a:r>
            <a:r>
              <a:rPr lang="es-PE" sz="2450"/>
              <a:t>A preliminary work on dog emotion recognition</a:t>
            </a:r>
            <a:endParaRPr sz="2450"/>
          </a:p>
          <a:p>
            <a:pPr indent="0" lvl="0" marL="0" rtl="0" algn="l">
              <a:lnSpc>
                <a:spcPct val="115000"/>
              </a:lnSpc>
              <a:spcBef>
                <a:spcPts val="1000"/>
              </a:spcBef>
              <a:spcAft>
                <a:spcPts val="0"/>
              </a:spcAft>
              <a:buNone/>
            </a:pPr>
            <a:r>
              <a:rPr lang="es-PE" sz="2200"/>
              <a:t>Para este artículo, se utilizó Scopus.</a:t>
            </a:r>
            <a:endParaRPr sz="2200"/>
          </a:p>
          <a:p>
            <a:pPr indent="0" lvl="0" marL="0" rtl="0" algn="l">
              <a:lnSpc>
                <a:spcPct val="115000"/>
              </a:lnSpc>
              <a:spcBef>
                <a:spcPts val="1000"/>
              </a:spcBef>
              <a:spcAft>
                <a:spcPts val="0"/>
              </a:spcAft>
              <a:buNone/>
            </a:pPr>
            <a:r>
              <a:rPr lang="es-PE" sz="2200"/>
              <a:t>La cadena que se usó fue "machine learning" AND "dog".</a:t>
            </a:r>
            <a:endParaRPr sz="2200"/>
          </a:p>
          <a:p>
            <a:pPr indent="0" lvl="0" marL="0" rtl="0" algn="l">
              <a:lnSpc>
                <a:spcPct val="115000"/>
              </a:lnSpc>
              <a:spcBef>
                <a:spcPts val="1000"/>
              </a:spcBef>
              <a:spcAft>
                <a:spcPts val="0"/>
              </a:spcAft>
              <a:buNone/>
            </a:pPr>
            <a:r>
              <a:rPr lang="es-PE" sz="2200"/>
              <a:t>Haciendo esto, el artículo de posicionó en el lugar 14 de la cuarta página de resultados.</a:t>
            </a:r>
            <a:endParaRPr sz="2200"/>
          </a:p>
          <a:p>
            <a:pPr indent="0" lvl="0" marL="0" rtl="0" algn="l">
              <a:lnSpc>
                <a:spcPct val="115000"/>
              </a:lnSpc>
              <a:spcBef>
                <a:spcPts val="1000"/>
              </a:spcBef>
              <a:spcAft>
                <a:spcPts val="1000"/>
              </a:spcAft>
              <a:buNone/>
            </a:pPr>
            <a:r>
              <a:rPr lang="es-PE" sz="2200"/>
              <a:t>Para seleccionar el artículo, primero se leyó el título, y parecía que iba muy de la mano con el tema de investigación, por lo que se leyó el abstract, donde se comprobó que se relaciona con el tema seleccionado, por lo que se eligió para leerlo con más profundidad más tarde.</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125bdcbbc3d_0_45"/>
          <p:cNvSpPr txBox="1"/>
          <p:nvPr>
            <p:ph type="title"/>
          </p:nvPr>
        </p:nvSpPr>
        <p:spPr>
          <a:xfrm>
            <a:off x="514348" y="586363"/>
            <a:ext cx="11287200" cy="725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PE"/>
              <a:t>Vacío abordado</a:t>
            </a:r>
            <a:endParaRPr/>
          </a:p>
        </p:txBody>
      </p:sp>
      <p:graphicFrame>
        <p:nvGraphicFramePr>
          <p:cNvPr id="74" name="Google Shape;74;g125bdcbbc3d_0_45"/>
          <p:cNvGraphicFramePr/>
          <p:nvPr/>
        </p:nvGraphicFramePr>
        <p:xfrm>
          <a:off x="232388" y="1234488"/>
          <a:ext cx="3000000" cy="3000000"/>
        </p:xfrm>
        <a:graphic>
          <a:graphicData uri="http://schemas.openxmlformats.org/drawingml/2006/table">
            <a:tbl>
              <a:tblPr>
                <a:noFill/>
                <a:tableStyleId>{9ED2C26D-15D8-4896-B012-0C0A98308572}</a:tableStyleId>
              </a:tblPr>
              <a:tblGrid>
                <a:gridCol w="2156700"/>
                <a:gridCol w="9570500"/>
              </a:tblGrid>
              <a:tr h="426700">
                <a:tc>
                  <a:txBody>
                    <a:bodyPr/>
                    <a:lstStyle/>
                    <a:p>
                      <a:pPr indent="0" lvl="0" marL="0" rtl="0" algn="ctr">
                        <a:spcBef>
                          <a:spcPts val="0"/>
                        </a:spcBef>
                        <a:spcAft>
                          <a:spcPts val="0"/>
                        </a:spcAft>
                        <a:buNone/>
                      </a:pPr>
                      <a:r>
                        <a:rPr b="1" lang="es-PE" sz="1600">
                          <a:latin typeface="Verdana"/>
                          <a:ea typeface="Verdana"/>
                          <a:cs typeface="Verdana"/>
                          <a:sym typeface="Verdana"/>
                        </a:rPr>
                        <a:t>Artículo</a:t>
                      </a:r>
                      <a:endParaRPr b="1" sz="1600">
                        <a:latin typeface="Verdana"/>
                        <a:ea typeface="Verdana"/>
                        <a:cs typeface="Verdana"/>
                        <a:sym typeface="Verdana"/>
                      </a:endParaRPr>
                    </a:p>
                  </a:txBody>
                  <a:tcPr marT="91425" marB="91425" marR="91425" marL="91425" anchor="ctr"/>
                </a:tc>
                <a:tc>
                  <a:txBody>
                    <a:bodyPr/>
                    <a:lstStyle/>
                    <a:p>
                      <a:pPr indent="0" lvl="0" marL="0" rtl="0" algn="ctr">
                        <a:spcBef>
                          <a:spcPts val="0"/>
                        </a:spcBef>
                        <a:spcAft>
                          <a:spcPts val="0"/>
                        </a:spcAft>
                        <a:buNone/>
                      </a:pPr>
                      <a:r>
                        <a:rPr b="1" lang="es-PE" sz="1600">
                          <a:latin typeface="Verdana"/>
                          <a:ea typeface="Verdana"/>
                          <a:cs typeface="Verdana"/>
                          <a:sym typeface="Verdana"/>
                        </a:rPr>
                        <a:t>Vacío abordado</a:t>
                      </a:r>
                      <a:endParaRPr b="1" sz="1600">
                        <a:latin typeface="Verdana"/>
                        <a:ea typeface="Verdana"/>
                        <a:cs typeface="Verdana"/>
                        <a:sym typeface="Verdana"/>
                      </a:endParaRPr>
                    </a:p>
                  </a:txBody>
                  <a:tcPr marT="91425" marB="91425" marR="91425" marL="91425" anchor="ctr"/>
                </a:tc>
              </a:tr>
              <a:tr h="1402050">
                <a:tc>
                  <a:txBody>
                    <a:bodyPr/>
                    <a:lstStyle/>
                    <a:p>
                      <a:pPr indent="0" lvl="0" marL="0" rtl="0" algn="l">
                        <a:spcBef>
                          <a:spcPts val="0"/>
                        </a:spcBef>
                        <a:spcAft>
                          <a:spcPts val="0"/>
                        </a:spcAft>
                        <a:buNone/>
                      </a:pPr>
                      <a:r>
                        <a:rPr lang="es-PE" sz="1600">
                          <a:latin typeface="Verdana"/>
                          <a:ea typeface="Verdana"/>
                          <a:cs typeface="Verdana"/>
                          <a:sym typeface="Verdana"/>
                        </a:rPr>
                        <a:t>Predicting dog emotions based on posture analysis using DeepLabCut</a:t>
                      </a:r>
                      <a:endParaRPr sz="1600">
                        <a:latin typeface="Verdana"/>
                        <a:ea typeface="Verdana"/>
                        <a:cs typeface="Verdana"/>
                        <a:sym typeface="Verdana"/>
                      </a:endParaRPr>
                    </a:p>
                  </a:txBody>
                  <a:tcPr marT="91425" marB="91425" marR="91425" marL="91425" anchor="ctr"/>
                </a:tc>
                <a:tc>
                  <a:txBody>
                    <a:bodyPr/>
                    <a:lstStyle/>
                    <a:p>
                      <a:pPr indent="0" lvl="0" marL="0" rtl="0" algn="l">
                        <a:spcBef>
                          <a:spcPts val="0"/>
                        </a:spcBef>
                        <a:spcAft>
                          <a:spcPts val="0"/>
                        </a:spcAft>
                        <a:buNone/>
                      </a:pPr>
                      <a:r>
                        <a:rPr lang="es-PE" sz="1600">
                          <a:latin typeface="Verdana"/>
                          <a:ea typeface="Verdana"/>
                          <a:cs typeface="Verdana"/>
                          <a:sym typeface="Verdana"/>
                        </a:rPr>
                        <a:t>Los perros tienen un rol muy importante en nuestra sociedad actual, ya sea ayudando a personas discapacitadas, participando en operativos policiales, o simplemente formando parte de una familia como mascota. Para todo esto, es necesario que nosotros podamos entenderlos de la manera más óptima posible, sin embargo, no todos son capaces de interpretar correctamente su lenguaje corporal.</a:t>
                      </a:r>
                      <a:endParaRPr sz="1600">
                        <a:latin typeface="Verdana"/>
                        <a:ea typeface="Verdana"/>
                        <a:cs typeface="Verdana"/>
                        <a:sym typeface="Verdana"/>
                      </a:endParaRPr>
                    </a:p>
                  </a:txBody>
                  <a:tcPr marT="91425" marB="91425" marR="91425" marL="91425" anchor="ctr"/>
                </a:tc>
              </a:tr>
              <a:tr h="1402050">
                <a:tc>
                  <a:txBody>
                    <a:bodyPr/>
                    <a:lstStyle/>
                    <a:p>
                      <a:pPr indent="0" lvl="0" marL="0" rtl="0" algn="l">
                        <a:spcBef>
                          <a:spcPts val="0"/>
                        </a:spcBef>
                        <a:spcAft>
                          <a:spcPts val="0"/>
                        </a:spcAft>
                        <a:buNone/>
                      </a:pPr>
                      <a:r>
                        <a:rPr lang="es-PE" sz="1600">
                          <a:latin typeface="Verdana"/>
                          <a:ea typeface="Verdana"/>
                          <a:cs typeface="Verdana"/>
                          <a:sym typeface="Verdana"/>
                        </a:rPr>
                        <a:t>Canine behaviour interpretation framework using deep graph model</a:t>
                      </a:r>
                      <a:endParaRPr sz="1600">
                        <a:latin typeface="Verdana"/>
                        <a:ea typeface="Verdana"/>
                        <a:cs typeface="Verdana"/>
                        <a:sym typeface="Verdana"/>
                      </a:endParaRPr>
                    </a:p>
                  </a:txBody>
                  <a:tcPr marT="91425" marB="91425" marR="91425" marL="91425" anchor="ctr"/>
                </a:tc>
                <a:tc>
                  <a:txBody>
                    <a:bodyPr/>
                    <a:lstStyle/>
                    <a:p>
                      <a:pPr indent="0" lvl="0" marL="0" rtl="0" algn="l">
                        <a:spcBef>
                          <a:spcPts val="0"/>
                        </a:spcBef>
                        <a:spcAft>
                          <a:spcPts val="0"/>
                        </a:spcAft>
                        <a:buNone/>
                      </a:pPr>
                      <a:r>
                        <a:rPr lang="es-PE" sz="1600">
                          <a:latin typeface="Verdana"/>
                          <a:ea typeface="Verdana"/>
                          <a:cs typeface="Verdana"/>
                          <a:sym typeface="Verdana"/>
                        </a:rPr>
                        <a:t>Por siglos, los perros han interactuado socialmente con los humanos en varios roles, como cazadores, seguridad, o simplemente amigos, llegando a ser actualmente compañeros de muchas familias siendo un miembro más de esta. Sin embargo, los humanos y los perros son muy diferentes, ya que ellos no se pueden comunicar como nosotros, ellos usan el lenguaje corporal, el cual puede ser complicado de </a:t>
                      </a:r>
                      <a:r>
                        <a:rPr lang="es-PE" sz="1600">
                          <a:latin typeface="Verdana"/>
                          <a:ea typeface="Verdana"/>
                          <a:cs typeface="Verdana"/>
                          <a:sym typeface="Verdana"/>
                        </a:rPr>
                        <a:t>entender</a:t>
                      </a:r>
                      <a:r>
                        <a:rPr lang="es-PE" sz="1600">
                          <a:latin typeface="Verdana"/>
                          <a:ea typeface="Verdana"/>
                          <a:cs typeface="Verdana"/>
                          <a:sym typeface="Verdana"/>
                        </a:rPr>
                        <a:t>.</a:t>
                      </a:r>
                      <a:endParaRPr sz="1600">
                        <a:latin typeface="Verdana"/>
                        <a:ea typeface="Verdana"/>
                        <a:cs typeface="Verdana"/>
                        <a:sym typeface="Verdana"/>
                      </a:endParaRPr>
                    </a:p>
                  </a:txBody>
                  <a:tcPr marT="91425" marB="91425" marR="91425" marL="91425" anchor="ctr"/>
                </a:tc>
              </a:tr>
              <a:tr h="1158200">
                <a:tc>
                  <a:txBody>
                    <a:bodyPr/>
                    <a:lstStyle/>
                    <a:p>
                      <a:pPr indent="0" lvl="0" marL="0" rtl="0" algn="l">
                        <a:spcBef>
                          <a:spcPts val="0"/>
                        </a:spcBef>
                        <a:spcAft>
                          <a:spcPts val="0"/>
                        </a:spcAft>
                        <a:buNone/>
                      </a:pPr>
                      <a:r>
                        <a:rPr lang="es-PE" sz="1600">
                          <a:latin typeface="Verdana"/>
                          <a:ea typeface="Verdana"/>
                          <a:cs typeface="Verdana"/>
                          <a:sym typeface="Verdana"/>
                        </a:rPr>
                        <a:t>A preliminary work on dog emotion recognition</a:t>
                      </a:r>
                      <a:endParaRPr sz="1600">
                        <a:latin typeface="Verdana"/>
                        <a:ea typeface="Verdana"/>
                        <a:cs typeface="Verdana"/>
                        <a:sym typeface="Verdana"/>
                      </a:endParaRPr>
                    </a:p>
                  </a:txBody>
                  <a:tcPr marT="91425" marB="91425" marR="91425" marL="91425" anchor="ctr"/>
                </a:tc>
                <a:tc>
                  <a:txBody>
                    <a:bodyPr/>
                    <a:lstStyle/>
                    <a:p>
                      <a:pPr indent="0" lvl="0" marL="0" rtl="0" algn="l">
                        <a:spcBef>
                          <a:spcPts val="0"/>
                        </a:spcBef>
                        <a:spcAft>
                          <a:spcPts val="0"/>
                        </a:spcAft>
                        <a:buNone/>
                      </a:pPr>
                      <a:r>
                        <a:rPr lang="es-PE" sz="1600">
                          <a:latin typeface="Verdana"/>
                          <a:ea typeface="Verdana"/>
                          <a:cs typeface="Verdana"/>
                          <a:sym typeface="Verdana"/>
                        </a:rPr>
                        <a:t>Las neuronas espejo se encuentran dentro de varias especies como humanos, perros, gatos, aves, etc. Sin embargo, no está demostrado que estas trabajen de la misma manera en todas las diferentes especies o qué diferencias presentan, pero es intuitivo creer que los humanos y los perros pueden entenderse uno con el otro usando sus sistemas espejo.</a:t>
                      </a:r>
                      <a:endParaRPr sz="1600">
                        <a:latin typeface="Verdana"/>
                        <a:ea typeface="Verdana"/>
                        <a:cs typeface="Verdana"/>
                        <a:sym typeface="Verdana"/>
                      </a:endParaRPr>
                    </a:p>
                  </a:txBody>
                  <a:tcPr marT="91425" marB="91425" marR="91425" marL="91425"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12254241d16_2_3"/>
          <p:cNvSpPr txBox="1"/>
          <p:nvPr>
            <p:ph type="title"/>
          </p:nvPr>
        </p:nvSpPr>
        <p:spPr>
          <a:xfrm>
            <a:off x="514348" y="586363"/>
            <a:ext cx="11287200" cy="725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PE"/>
              <a:t>Objetivos</a:t>
            </a:r>
            <a:endParaRPr/>
          </a:p>
        </p:txBody>
      </p:sp>
      <p:graphicFrame>
        <p:nvGraphicFramePr>
          <p:cNvPr id="81" name="Google Shape;81;g12254241d16_2_3"/>
          <p:cNvGraphicFramePr/>
          <p:nvPr/>
        </p:nvGraphicFramePr>
        <p:xfrm>
          <a:off x="808438" y="1478338"/>
          <a:ext cx="3000000" cy="3000000"/>
        </p:xfrm>
        <a:graphic>
          <a:graphicData uri="http://schemas.openxmlformats.org/drawingml/2006/table">
            <a:tbl>
              <a:tblPr>
                <a:noFill/>
                <a:tableStyleId>{9ED2C26D-15D8-4896-B012-0C0A98308572}</a:tableStyleId>
              </a:tblPr>
              <a:tblGrid>
                <a:gridCol w="2182600"/>
                <a:gridCol w="4862475"/>
                <a:gridCol w="3530050"/>
              </a:tblGrid>
              <a:tr h="216550">
                <a:tc>
                  <a:txBody>
                    <a:bodyPr/>
                    <a:lstStyle/>
                    <a:p>
                      <a:pPr indent="0" lvl="0" marL="0" rtl="0" algn="ctr">
                        <a:spcBef>
                          <a:spcPts val="0"/>
                        </a:spcBef>
                        <a:spcAft>
                          <a:spcPts val="0"/>
                        </a:spcAft>
                        <a:buNone/>
                      </a:pPr>
                      <a:r>
                        <a:rPr b="1" lang="es-PE" sz="1600">
                          <a:latin typeface="Verdana"/>
                          <a:ea typeface="Verdana"/>
                          <a:cs typeface="Verdana"/>
                          <a:sym typeface="Verdana"/>
                        </a:rPr>
                        <a:t>Artículo</a:t>
                      </a:r>
                      <a:endParaRPr b="1" sz="1600">
                        <a:latin typeface="Verdana"/>
                        <a:ea typeface="Verdana"/>
                        <a:cs typeface="Verdana"/>
                        <a:sym typeface="Verdana"/>
                      </a:endParaRPr>
                    </a:p>
                  </a:txBody>
                  <a:tcPr marT="91425" marB="91425" marR="91425" marL="91425" anchor="ctr"/>
                </a:tc>
                <a:tc>
                  <a:txBody>
                    <a:bodyPr/>
                    <a:lstStyle/>
                    <a:p>
                      <a:pPr indent="0" lvl="0" marL="0" rtl="0" algn="ctr">
                        <a:spcBef>
                          <a:spcPts val="0"/>
                        </a:spcBef>
                        <a:spcAft>
                          <a:spcPts val="0"/>
                        </a:spcAft>
                        <a:buNone/>
                      </a:pPr>
                      <a:r>
                        <a:rPr b="1" lang="es-PE" sz="1600">
                          <a:latin typeface="Verdana"/>
                          <a:ea typeface="Verdana"/>
                          <a:cs typeface="Verdana"/>
                          <a:sym typeface="Verdana"/>
                        </a:rPr>
                        <a:t>Objetivo</a:t>
                      </a:r>
                      <a:endParaRPr b="1" sz="1600">
                        <a:latin typeface="Verdana"/>
                        <a:ea typeface="Verdana"/>
                        <a:cs typeface="Verdana"/>
                        <a:sym typeface="Verdana"/>
                      </a:endParaRPr>
                    </a:p>
                  </a:txBody>
                  <a:tcPr marT="91425" marB="91425" marR="91425" marL="91425" anchor="ctr"/>
                </a:tc>
                <a:tc>
                  <a:txBody>
                    <a:bodyPr/>
                    <a:lstStyle/>
                    <a:p>
                      <a:pPr indent="0" lvl="0" marL="0" rtl="0" algn="ctr">
                        <a:spcBef>
                          <a:spcPts val="0"/>
                        </a:spcBef>
                        <a:spcAft>
                          <a:spcPts val="0"/>
                        </a:spcAft>
                        <a:buNone/>
                      </a:pPr>
                      <a:r>
                        <a:rPr b="1" lang="es-PE" sz="1600">
                          <a:latin typeface="Verdana"/>
                          <a:ea typeface="Verdana"/>
                          <a:cs typeface="Verdana"/>
                          <a:sym typeface="Verdana"/>
                        </a:rPr>
                        <a:t>Área / Sub área</a:t>
                      </a:r>
                      <a:endParaRPr b="1" sz="1600">
                        <a:latin typeface="Verdana"/>
                        <a:ea typeface="Verdana"/>
                        <a:cs typeface="Verdana"/>
                        <a:sym typeface="Verdana"/>
                      </a:endParaRPr>
                    </a:p>
                  </a:txBody>
                  <a:tcPr marT="91425" marB="91425" marR="91425" marL="91425" anchor="ctr"/>
                </a:tc>
              </a:tr>
              <a:tr h="830425">
                <a:tc>
                  <a:txBody>
                    <a:bodyPr/>
                    <a:lstStyle/>
                    <a:p>
                      <a:pPr indent="0" lvl="0" marL="0" rtl="0" algn="l">
                        <a:spcBef>
                          <a:spcPts val="0"/>
                        </a:spcBef>
                        <a:spcAft>
                          <a:spcPts val="0"/>
                        </a:spcAft>
                        <a:buNone/>
                      </a:pPr>
                      <a:r>
                        <a:rPr lang="es-PE" sz="1600">
                          <a:latin typeface="Verdana"/>
                          <a:ea typeface="Verdana"/>
                          <a:cs typeface="Verdana"/>
                          <a:sym typeface="Verdana"/>
                        </a:rPr>
                        <a:t>Predicting dog emotions based on posture analysis using DeepLabCut</a:t>
                      </a:r>
                      <a:endParaRPr sz="1600">
                        <a:latin typeface="Verdana"/>
                        <a:ea typeface="Verdana"/>
                        <a:cs typeface="Verdana"/>
                        <a:sym typeface="Verdana"/>
                      </a:endParaRPr>
                    </a:p>
                  </a:txBody>
                  <a:tcPr marT="91425" marB="91425" marR="91425" marL="91425" anchor="ctr"/>
                </a:tc>
                <a:tc>
                  <a:txBody>
                    <a:bodyPr/>
                    <a:lstStyle/>
                    <a:p>
                      <a:pPr indent="0" lvl="0" marL="0" rtl="0" algn="l">
                        <a:spcBef>
                          <a:spcPts val="0"/>
                        </a:spcBef>
                        <a:spcAft>
                          <a:spcPts val="0"/>
                        </a:spcAft>
                        <a:buNone/>
                      </a:pPr>
                      <a:r>
                        <a:rPr lang="es-PE" sz="1600">
                          <a:latin typeface="Verdana"/>
                          <a:ea typeface="Verdana"/>
                          <a:cs typeface="Verdana"/>
                          <a:sym typeface="Verdana"/>
                        </a:rPr>
                        <a:t>Realizar un detector de emociones que pueda identificar la ira, miedo, alegría y relajación de los perros a través de la detección de las posturas de estos en imágenes.</a:t>
                      </a:r>
                      <a:endParaRPr sz="1600">
                        <a:latin typeface="Verdana"/>
                        <a:ea typeface="Verdana"/>
                        <a:cs typeface="Verdana"/>
                        <a:sym typeface="Verdana"/>
                      </a:endParaRPr>
                    </a:p>
                  </a:txBody>
                  <a:tcPr marT="91425" marB="91425" marR="91425" marL="91425" anchor="ctr"/>
                </a:tc>
                <a:tc>
                  <a:txBody>
                    <a:bodyPr/>
                    <a:lstStyle/>
                    <a:p>
                      <a:pPr indent="0" lvl="0" marL="0" rtl="0" algn="l">
                        <a:spcBef>
                          <a:spcPts val="0"/>
                        </a:spcBef>
                        <a:spcAft>
                          <a:spcPts val="0"/>
                        </a:spcAft>
                        <a:buNone/>
                      </a:pPr>
                      <a:r>
                        <a:rPr lang="es-PE" sz="1600">
                          <a:latin typeface="Verdana"/>
                          <a:ea typeface="Verdana"/>
                          <a:cs typeface="Verdana"/>
                          <a:sym typeface="Verdana"/>
                        </a:rPr>
                        <a:t>Metodologías computacionales / Machine learning / Enfoques de machine learning / Redes neuronales</a:t>
                      </a:r>
                      <a:endParaRPr sz="1600">
                        <a:latin typeface="Verdana"/>
                        <a:ea typeface="Verdana"/>
                        <a:cs typeface="Verdana"/>
                        <a:sym typeface="Verdana"/>
                      </a:endParaRPr>
                    </a:p>
                  </a:txBody>
                  <a:tcPr marT="91425" marB="91425" marR="91425" marL="91425" anchor="ctr"/>
                </a:tc>
              </a:tr>
              <a:tr h="1028725">
                <a:tc>
                  <a:txBody>
                    <a:bodyPr/>
                    <a:lstStyle/>
                    <a:p>
                      <a:pPr indent="0" lvl="0" marL="0" rtl="0" algn="l">
                        <a:spcBef>
                          <a:spcPts val="0"/>
                        </a:spcBef>
                        <a:spcAft>
                          <a:spcPts val="0"/>
                        </a:spcAft>
                        <a:buNone/>
                      </a:pPr>
                      <a:r>
                        <a:rPr lang="es-PE" sz="1600">
                          <a:latin typeface="Verdana"/>
                          <a:ea typeface="Verdana"/>
                          <a:cs typeface="Verdana"/>
                          <a:sym typeface="Verdana"/>
                        </a:rPr>
                        <a:t>Canine behaviour interpretation framework using deep graph model</a:t>
                      </a:r>
                      <a:endParaRPr sz="1600">
                        <a:latin typeface="Verdana"/>
                        <a:ea typeface="Verdana"/>
                        <a:cs typeface="Verdana"/>
                        <a:sym typeface="Verdana"/>
                      </a:endParaRPr>
                    </a:p>
                  </a:txBody>
                  <a:tcPr marT="91425" marB="91425" marR="91425" marL="91425" anchor="ctr"/>
                </a:tc>
                <a:tc>
                  <a:txBody>
                    <a:bodyPr/>
                    <a:lstStyle/>
                    <a:p>
                      <a:pPr indent="0" lvl="0" marL="0" rtl="0" algn="l">
                        <a:spcBef>
                          <a:spcPts val="0"/>
                        </a:spcBef>
                        <a:spcAft>
                          <a:spcPts val="0"/>
                        </a:spcAft>
                        <a:buNone/>
                      </a:pPr>
                      <a:r>
                        <a:rPr lang="es-PE" sz="1600">
                          <a:latin typeface="Verdana"/>
                          <a:ea typeface="Verdana"/>
                          <a:cs typeface="Verdana"/>
                          <a:sym typeface="Verdana"/>
                        </a:rPr>
                        <a:t>Brindar un framework para analizar el comportamiento de los perros, definiendo una relación entre las posturas de estos y un modelo gráfico.</a:t>
                      </a:r>
                      <a:endParaRPr sz="1600">
                        <a:latin typeface="Verdana"/>
                        <a:ea typeface="Verdana"/>
                        <a:cs typeface="Verdana"/>
                        <a:sym typeface="Verdana"/>
                      </a:endParaRPr>
                    </a:p>
                  </a:txBody>
                  <a:tcPr marT="91425" marB="91425" marR="91425" marL="91425" anchor="ctr"/>
                </a:tc>
                <a:tc>
                  <a:txBody>
                    <a:bodyPr/>
                    <a:lstStyle/>
                    <a:p>
                      <a:pPr indent="0" lvl="0" marL="0" rtl="0" algn="l">
                        <a:spcBef>
                          <a:spcPts val="0"/>
                        </a:spcBef>
                        <a:spcAft>
                          <a:spcPts val="0"/>
                        </a:spcAft>
                        <a:buNone/>
                      </a:pPr>
                      <a:r>
                        <a:rPr lang="es-PE" sz="1600">
                          <a:latin typeface="Verdana"/>
                          <a:ea typeface="Verdana"/>
                          <a:cs typeface="Verdana"/>
                          <a:sym typeface="Verdana"/>
                        </a:rPr>
                        <a:t>Metodologías computacionales / Modelación y simulación / Desarrollo y análisis de modelos / Metodologías de modelamiento</a:t>
                      </a:r>
                      <a:endParaRPr sz="1600">
                        <a:latin typeface="Verdana"/>
                        <a:ea typeface="Verdana"/>
                        <a:cs typeface="Verdana"/>
                        <a:sym typeface="Verdana"/>
                      </a:endParaRPr>
                    </a:p>
                  </a:txBody>
                  <a:tcPr marT="91425" marB="91425" marR="91425" marL="91425" anchor="ctr"/>
                </a:tc>
              </a:tr>
              <a:tr h="165575">
                <a:tc>
                  <a:txBody>
                    <a:bodyPr/>
                    <a:lstStyle/>
                    <a:p>
                      <a:pPr indent="0" lvl="0" marL="0" rtl="0" algn="l">
                        <a:spcBef>
                          <a:spcPts val="0"/>
                        </a:spcBef>
                        <a:spcAft>
                          <a:spcPts val="0"/>
                        </a:spcAft>
                        <a:buNone/>
                      </a:pPr>
                      <a:r>
                        <a:rPr lang="es-PE" sz="1600">
                          <a:latin typeface="Verdana"/>
                          <a:ea typeface="Verdana"/>
                          <a:cs typeface="Verdana"/>
                          <a:sym typeface="Verdana"/>
                        </a:rPr>
                        <a:t>A preliminary work on dog emotion recognition</a:t>
                      </a:r>
                      <a:endParaRPr sz="1600">
                        <a:latin typeface="Verdana"/>
                        <a:ea typeface="Verdana"/>
                        <a:cs typeface="Verdana"/>
                        <a:sym typeface="Verdana"/>
                      </a:endParaRPr>
                    </a:p>
                  </a:txBody>
                  <a:tcPr marT="91425" marB="91425" marR="91425" marL="91425" anchor="ctr"/>
                </a:tc>
                <a:tc>
                  <a:txBody>
                    <a:bodyPr/>
                    <a:lstStyle/>
                    <a:p>
                      <a:pPr indent="0" lvl="0" marL="0" rtl="0" algn="l">
                        <a:spcBef>
                          <a:spcPts val="0"/>
                        </a:spcBef>
                        <a:spcAft>
                          <a:spcPts val="0"/>
                        </a:spcAft>
                        <a:buNone/>
                      </a:pPr>
                      <a:r>
                        <a:rPr lang="es-PE" sz="1600">
                          <a:latin typeface="Verdana"/>
                          <a:ea typeface="Verdana"/>
                          <a:cs typeface="Verdana"/>
                          <a:sym typeface="Verdana"/>
                        </a:rPr>
                        <a:t>Reconocer las emociones de los perros a través de imágenes de estos mediante un sistema de deep learning de la manera más parecida a como lo haría un humano.</a:t>
                      </a:r>
                      <a:endParaRPr sz="1600">
                        <a:latin typeface="Verdana"/>
                        <a:ea typeface="Verdana"/>
                        <a:cs typeface="Verdana"/>
                        <a:sym typeface="Verdana"/>
                      </a:endParaRPr>
                    </a:p>
                  </a:txBody>
                  <a:tcPr marT="91425" marB="91425" marR="91425" marL="91425" anchor="ctr"/>
                </a:tc>
                <a:tc>
                  <a:txBody>
                    <a:bodyPr/>
                    <a:lstStyle/>
                    <a:p>
                      <a:pPr indent="0" lvl="0" marL="0" rtl="0" algn="l">
                        <a:spcBef>
                          <a:spcPts val="0"/>
                        </a:spcBef>
                        <a:spcAft>
                          <a:spcPts val="0"/>
                        </a:spcAft>
                        <a:buNone/>
                      </a:pPr>
                      <a:r>
                        <a:rPr lang="es-PE" sz="1600">
                          <a:solidFill>
                            <a:schemeClr val="dk1"/>
                          </a:solidFill>
                          <a:latin typeface="Verdana"/>
                          <a:ea typeface="Verdana"/>
                          <a:cs typeface="Verdana"/>
                          <a:sym typeface="Verdana"/>
                        </a:rPr>
                        <a:t>Metodologías computacionales / Machine learning / Enfoques de machine learning / Redes neuronales</a:t>
                      </a:r>
                      <a:endParaRPr sz="1600">
                        <a:latin typeface="Verdana"/>
                        <a:ea typeface="Verdana"/>
                        <a:cs typeface="Verdana"/>
                        <a:sym typeface="Verdana"/>
                      </a:endParaRPr>
                    </a:p>
                  </a:txBody>
                  <a:tcPr marT="91425" marB="91425" marR="91425" marL="91425"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12254241d16_2_12"/>
          <p:cNvSpPr txBox="1"/>
          <p:nvPr>
            <p:ph type="title"/>
          </p:nvPr>
        </p:nvSpPr>
        <p:spPr>
          <a:xfrm>
            <a:off x="514348" y="586363"/>
            <a:ext cx="11287200" cy="725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PE"/>
              <a:t>Metodología (</a:t>
            </a:r>
            <a:r>
              <a:rPr lang="es-PE"/>
              <a:t>1/3</a:t>
            </a:r>
            <a:r>
              <a:rPr lang="es-PE"/>
              <a:t>)</a:t>
            </a:r>
            <a:endParaRPr/>
          </a:p>
        </p:txBody>
      </p:sp>
      <p:sp>
        <p:nvSpPr>
          <p:cNvPr id="88" name="Google Shape;88;g12254241d16_2_12"/>
          <p:cNvSpPr txBox="1"/>
          <p:nvPr>
            <p:ph idx="1" type="body"/>
          </p:nvPr>
        </p:nvSpPr>
        <p:spPr>
          <a:xfrm>
            <a:off x="514350" y="1309287"/>
            <a:ext cx="11287200" cy="4371900"/>
          </a:xfrm>
          <a:prstGeom prst="rect">
            <a:avLst/>
          </a:prstGeom>
        </p:spPr>
        <p:txBody>
          <a:bodyPr anchorCtr="0" anchor="t" bIns="45700" lIns="91425" spcFirstLastPara="1" rIns="91425" wrap="square" tIns="45700">
            <a:normAutofit lnSpcReduction="20000"/>
          </a:bodyPr>
          <a:lstStyle/>
          <a:p>
            <a:pPr indent="0" lvl="0" marL="0" rtl="0" algn="l">
              <a:lnSpc>
                <a:spcPct val="115000"/>
              </a:lnSpc>
              <a:spcBef>
                <a:spcPts val="0"/>
              </a:spcBef>
              <a:spcAft>
                <a:spcPts val="0"/>
              </a:spcAft>
              <a:buNone/>
            </a:pPr>
            <a:r>
              <a:rPr lang="es-PE" sz="2450"/>
              <a:t>1. Predicting dog emotions based on posture analysis using DeepLabCut</a:t>
            </a:r>
            <a:endParaRPr sz="2450"/>
          </a:p>
          <a:p>
            <a:pPr indent="0" lvl="0" marL="0" rtl="0" algn="l">
              <a:lnSpc>
                <a:spcPct val="115000"/>
              </a:lnSpc>
              <a:spcBef>
                <a:spcPts val="1000"/>
              </a:spcBef>
              <a:spcAft>
                <a:spcPts val="0"/>
              </a:spcAft>
              <a:buNone/>
            </a:pPr>
            <a:r>
              <a:rPr lang="es-PE" sz="2000"/>
              <a:t>Se recopilaron manualmente imágenes dentro de plataformas online de imágenes y videos, excluyendo imágenes de cachorros o perros que hayan sufrido alguna amputación.</a:t>
            </a:r>
            <a:endParaRPr sz="2000"/>
          </a:p>
          <a:p>
            <a:pPr indent="0" lvl="0" marL="0" rtl="0" algn="l">
              <a:lnSpc>
                <a:spcPct val="115000"/>
              </a:lnSpc>
              <a:spcBef>
                <a:spcPts val="1000"/>
              </a:spcBef>
              <a:spcAft>
                <a:spcPts val="0"/>
              </a:spcAft>
              <a:buNone/>
            </a:pPr>
            <a:r>
              <a:rPr lang="es-PE" sz="2000"/>
              <a:t>Primero, se verificó que las imágenes de los perros sean reales, no montajes. Luego, se verificaron las etiquetas con las que fueron subidas y se las agrupó. Finalmente, las imágenes restantes fueron estandarizadas en cuanto a tamaño y calidad.</a:t>
            </a:r>
            <a:endParaRPr sz="2000"/>
          </a:p>
          <a:p>
            <a:pPr indent="0" lvl="0" marL="0" rtl="0" algn="l">
              <a:lnSpc>
                <a:spcPct val="115000"/>
              </a:lnSpc>
              <a:spcBef>
                <a:spcPts val="1000"/>
              </a:spcBef>
              <a:spcAft>
                <a:spcPts val="0"/>
              </a:spcAft>
              <a:buNone/>
            </a:pPr>
            <a:r>
              <a:rPr lang="es-PE" sz="2000"/>
              <a:t>Para analizar las imágenes, usaron cuatro modelos de machine learning: red neuronal, árbol de decisiones, regresión logística y support vector machine.</a:t>
            </a:r>
            <a:endParaRPr sz="2000"/>
          </a:p>
          <a:p>
            <a:pPr indent="0" lvl="0" marL="0" rtl="0" algn="l">
              <a:lnSpc>
                <a:spcPct val="115000"/>
              </a:lnSpc>
              <a:spcBef>
                <a:spcPts val="1000"/>
              </a:spcBef>
              <a:spcAft>
                <a:spcPts val="1000"/>
              </a:spcAft>
              <a:buNone/>
            </a:pPr>
            <a:r>
              <a:rPr lang="es-PE" sz="2000"/>
              <a:t>Para validar la eficiencia de los modelos, se hizo uso de 240 epochs y matrices de correlación usando la métrica de Accuracy.</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12254241d16_2_19"/>
          <p:cNvSpPr txBox="1"/>
          <p:nvPr>
            <p:ph type="title"/>
          </p:nvPr>
        </p:nvSpPr>
        <p:spPr>
          <a:xfrm>
            <a:off x="514348" y="586363"/>
            <a:ext cx="11287200" cy="725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PE"/>
              <a:t>Metodología (2/3)</a:t>
            </a:r>
            <a:endParaRPr/>
          </a:p>
        </p:txBody>
      </p:sp>
      <p:sp>
        <p:nvSpPr>
          <p:cNvPr id="95" name="Google Shape;95;g12254241d16_2_19"/>
          <p:cNvSpPr txBox="1"/>
          <p:nvPr>
            <p:ph idx="1" type="body"/>
          </p:nvPr>
        </p:nvSpPr>
        <p:spPr>
          <a:xfrm>
            <a:off x="514350" y="1309275"/>
            <a:ext cx="11287200" cy="44529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s-PE" sz="2450"/>
              <a:t>2. Canine behaviour interpretation framework using deep graph model</a:t>
            </a:r>
            <a:endParaRPr sz="2450"/>
          </a:p>
          <a:p>
            <a:pPr indent="0" lvl="0" marL="0" rtl="0" algn="l">
              <a:lnSpc>
                <a:spcPct val="115000"/>
              </a:lnSpc>
              <a:spcBef>
                <a:spcPts val="1000"/>
              </a:spcBef>
              <a:spcAft>
                <a:spcPts val="0"/>
              </a:spcAft>
              <a:buNone/>
            </a:pPr>
            <a:r>
              <a:rPr lang="es-PE" sz="2000"/>
              <a:t>Se obtuvo un dataset de 9’282 imágenes de perros de raza beagle obtenido de varios videos de Youtube.</a:t>
            </a:r>
            <a:endParaRPr sz="2000"/>
          </a:p>
          <a:p>
            <a:pPr indent="0" lvl="0" marL="0" rtl="0" algn="l">
              <a:lnSpc>
                <a:spcPct val="115000"/>
              </a:lnSpc>
              <a:spcBef>
                <a:spcPts val="1000"/>
              </a:spcBef>
              <a:spcAft>
                <a:spcPts val="0"/>
              </a:spcAft>
              <a:buNone/>
            </a:pPr>
            <a:r>
              <a:rPr lang="es-PE" sz="2000"/>
              <a:t>A cada imagen se le colocó un cuadrado encerrando al perro de raza beagle usando LabelImg. Luego, las imágenes se convirtieron a archivos XML en formato PASCAL VOC. Para este proceso, se usó transfer learning.</a:t>
            </a:r>
            <a:endParaRPr sz="2000"/>
          </a:p>
          <a:p>
            <a:pPr indent="0" lvl="0" marL="0" rtl="0" algn="l">
              <a:lnSpc>
                <a:spcPct val="115000"/>
              </a:lnSpc>
              <a:spcBef>
                <a:spcPts val="1000"/>
              </a:spcBef>
              <a:spcAft>
                <a:spcPts val="0"/>
              </a:spcAft>
              <a:buNone/>
            </a:pPr>
            <a:r>
              <a:rPr lang="es-PE" sz="2000"/>
              <a:t>Para analizar las imágenes, se hizo uso de tres modelos de machine learning: árbol de decisiones, red neuronal y support vector machine.</a:t>
            </a:r>
            <a:endParaRPr sz="2000"/>
          </a:p>
          <a:p>
            <a:pPr indent="0" lvl="0" marL="0" rtl="0" algn="l">
              <a:lnSpc>
                <a:spcPct val="115000"/>
              </a:lnSpc>
              <a:spcBef>
                <a:spcPts val="1000"/>
              </a:spcBef>
              <a:spcAft>
                <a:spcPts val="1000"/>
              </a:spcAft>
              <a:buNone/>
            </a:pPr>
            <a:r>
              <a:rPr lang="es-PE" sz="2000"/>
              <a:t>Para validar la eficiencia de los modelos, se usó la métrica de Accuracy haciendo uso de una matriz de confusión.</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2019-04-07T21:58:16Z</dcterms:created>
  <dc:creator>Nadia</dc:creator>
</cp:coreProperties>
</file>