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Open Sans" panose="020B0606030504020204" pitchFamily="34" charset="0"/>
      <p:regular r:id="rId25"/>
      <p:bold r:id="rId26"/>
      <p:italic r:id="rId27"/>
      <p:boldItalic r:id="rId28"/>
    </p:embeddedFont>
    <p:embeddedFont>
      <p:font typeface="Open Sans ExtraBold" panose="020B0906030804020204" pitchFamily="34"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4Z5QfAdvKbX8qOXT/YB80mdFS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4462150" y="1123950"/>
            <a:ext cx="3924300" cy="21780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3200" b="0" i="0" u="none" strike="noStrike" cap="none">
                <a:solidFill>
                  <a:srgbClr val="002E4C"/>
                </a:solidFill>
                <a:latin typeface="Open Sans ExtraBold"/>
                <a:ea typeface="Open Sans ExtraBold"/>
                <a:cs typeface="Open Sans ExtraBold"/>
                <a:sym typeface="Open Sans ExtraBold"/>
              </a:rPr>
              <a:t>Tema 12: Conversión y adaptación de</a:t>
            </a:r>
            <a:endParaRPr/>
          </a:p>
          <a:p>
            <a:pPr marL="0" marR="0" lvl="0" indent="0" algn="l" rtl="0">
              <a:lnSpc>
                <a:spcPct val="100000"/>
              </a:lnSpc>
              <a:spcBef>
                <a:spcPts val="0"/>
              </a:spcBef>
              <a:spcAft>
                <a:spcPts val="0"/>
              </a:spcAft>
              <a:buNone/>
            </a:pPr>
            <a:r>
              <a:rPr lang="es" sz="3200" b="0" i="0" u="none" strike="noStrike" cap="none">
                <a:solidFill>
                  <a:srgbClr val="002E4C"/>
                </a:solidFill>
                <a:latin typeface="Open Sans ExtraBold"/>
                <a:ea typeface="Open Sans ExtraBold"/>
                <a:cs typeface="Open Sans ExtraBold"/>
                <a:sym typeface="Open Sans ExtraBold"/>
              </a:rPr>
              <a:t>documentos XML</a:t>
            </a:r>
            <a:endParaRPr sz="3200" b="0" i="0" u="none" strike="noStrike" cap="none">
              <a:solidFill>
                <a:srgbClr val="002E4C"/>
              </a:solidFill>
              <a:latin typeface="Open Sans ExtraBold"/>
              <a:ea typeface="Open Sans ExtraBold"/>
              <a:cs typeface="Open Sans ExtraBold"/>
              <a:sym typeface="Open Sans ExtraBold"/>
            </a:endParaRPr>
          </a:p>
        </p:txBody>
      </p:sp>
      <p:cxnSp>
        <p:nvCxnSpPr>
          <p:cNvPr id="56" name="Google Shape;56;p1"/>
          <p:cNvCxnSpPr/>
          <p:nvPr/>
        </p:nvCxnSpPr>
        <p:spPr>
          <a:xfrm>
            <a:off x="3760600" y="881950"/>
            <a:ext cx="1368900" cy="7200"/>
          </a:xfrm>
          <a:prstGeom prst="straightConnector1">
            <a:avLst/>
          </a:prstGeom>
          <a:noFill/>
          <a:ln w="76200" cap="flat" cmpd="sng">
            <a:solidFill>
              <a:schemeClr val="accent5"/>
            </a:solidFill>
            <a:prstDash val="solid"/>
            <a:round/>
            <a:headEnd type="none" w="sm" len="sm"/>
            <a:tailEnd type="none" w="sm" len="sm"/>
          </a:ln>
        </p:spPr>
      </p:cxnSp>
      <p:sp>
        <p:nvSpPr>
          <p:cNvPr id="57" name="Google Shape;57;p1" descr="Diseño plano moderno de icono de archivo xml para web estilo simple |  Vector Premium"/>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 name="Google Shape;58;p1" descr="Diseño plano moderno de icono de archivo xml para web estilo simple |  Vector Premium"/>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 name="Google Shape;59;p1" descr="Diseño plano moderno de icono de archivo xml para web estilo simpl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 name="Google Shape;60;p1" descr="Diseño plano moderno de icono de archivo xml para web estilo simpl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 name="Google Shape;61;p1" descr="Diseño plano moderno de icono de archivo xml para web estilo simpl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 name="Google Shape;62;p1" descr="Diseño plano moderno de icono de archivo xml para web estilo simpl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 name="Google Shape;63;p1" descr="Icono de formato de archivo xml en color diseño web de software de computado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64" name="Google Shape;64;p1" descr="XML"/>
          <p:cNvPicPr preferRelativeResize="0"/>
          <p:nvPr/>
        </p:nvPicPr>
        <p:blipFill rotWithShape="1">
          <a:blip r:embed="rId3">
            <a:alphaModFix/>
          </a:blip>
          <a:srcRect/>
          <a:stretch/>
        </p:blipFill>
        <p:spPr>
          <a:xfrm>
            <a:off x="0" y="1247775"/>
            <a:ext cx="3968750" cy="2381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6"/>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6"/>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2" name="Google Shape;152;p26"/>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153" name="Google Shape;153;p26"/>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El árbol</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154" name="Google Shape;154;p26"/>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Las expresiones XPath son cadenas de texto que representan caminos y nodos del árbol XML. Tiene mucha similitud con las rutas de los archivos o carpetas que podemos tener en explorador de archivos de un sistema operativo.</a:t>
            </a:r>
            <a:endParaRPr/>
          </a:p>
          <a:p>
            <a:pPr marL="0" marR="0" lvl="0" indent="0" algn="l"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Estas expresiones se evalúan y pueden devolver un conjunto de nodos que coinciden con lo que se busca, un valor calculado, o ningún nodo si no hay coincidencias.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2" name="Google Shape;162;p27"/>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163" name="Google Shape;163;p27"/>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Sintaxis XPath. Eje</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164" name="Google Shape;164;p27"/>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Las expresiones XPath funcionan en pasos de búsqueda y cada paso se divide en tres partes:</a:t>
            </a:r>
            <a:endParaRPr/>
          </a:p>
          <a:p>
            <a:pPr marL="0" marR="0" lvl="0" indent="0" algn="l"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 </a:t>
            </a:r>
            <a:r>
              <a:rPr lang="es" sz="2000" b="1" i="0" u="none" strike="noStrike" cap="none">
                <a:solidFill>
                  <a:srgbClr val="FF0000"/>
                </a:solidFill>
                <a:latin typeface="Open Sans ExtraBold"/>
                <a:ea typeface="Open Sans ExtraBold"/>
                <a:cs typeface="Open Sans ExtraBold"/>
                <a:sym typeface="Open Sans ExtraBold"/>
              </a:rPr>
              <a:t>Eje</a:t>
            </a:r>
            <a:r>
              <a:rPr lang="es" sz="2000" b="1" i="0" u="none" strike="noStrike" cap="none">
                <a:solidFill>
                  <a:srgbClr val="002E4C"/>
                </a:solidFill>
                <a:latin typeface="Open Sans ExtraBold"/>
                <a:ea typeface="Open Sans ExtraBold"/>
                <a:cs typeface="Open Sans ExtraBold"/>
                <a:sym typeface="Open Sans ExtraBold"/>
              </a:rPr>
              <a:t>: Permite seleccionar elementos o atributos atendiendo a su nombre.</a:t>
            </a:r>
            <a:endParaRPr/>
          </a:p>
          <a:p>
            <a:pPr marL="0" marR="0" lvl="0" indent="0" algn="l"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 </a:t>
            </a:r>
            <a:r>
              <a:rPr lang="es" sz="2000" b="1" i="0" u="none" strike="noStrike" cap="none">
                <a:solidFill>
                  <a:srgbClr val="FF0000"/>
                </a:solidFill>
                <a:latin typeface="Open Sans ExtraBold"/>
                <a:ea typeface="Open Sans ExtraBold"/>
                <a:cs typeface="Open Sans ExtraBold"/>
                <a:sym typeface="Open Sans ExtraBold"/>
              </a:rPr>
              <a:t>Predicado</a:t>
            </a:r>
            <a:r>
              <a:rPr lang="es" sz="2000" b="1" i="0" u="none" strike="noStrike" cap="none">
                <a:solidFill>
                  <a:srgbClr val="002E4C"/>
                </a:solidFill>
                <a:latin typeface="Open Sans ExtraBold"/>
                <a:ea typeface="Open Sans ExtraBold"/>
                <a:cs typeface="Open Sans ExtraBold"/>
                <a:sym typeface="Open Sans ExtraBold"/>
              </a:rPr>
              <a:t>: Permite restringir los nodos obtenidos con el eje aplicando condiciones.</a:t>
            </a:r>
            <a:endParaRPr/>
          </a:p>
          <a:p>
            <a:pPr marL="0" marR="0" lvl="0" indent="0" algn="l"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 </a:t>
            </a:r>
            <a:r>
              <a:rPr lang="es" sz="2000" b="1" i="0" u="none" strike="noStrike" cap="none">
                <a:solidFill>
                  <a:srgbClr val="FF0000"/>
                </a:solidFill>
                <a:latin typeface="Open Sans ExtraBold"/>
                <a:ea typeface="Open Sans ExtraBold"/>
                <a:cs typeface="Open Sans ExtraBold"/>
                <a:sym typeface="Open Sans ExtraBold"/>
              </a:rPr>
              <a:t>Selección de nodos</a:t>
            </a:r>
            <a:r>
              <a:rPr lang="es" sz="2000" b="1" i="0" u="none" strike="noStrike" cap="none">
                <a:solidFill>
                  <a:srgbClr val="002E4C"/>
                </a:solidFill>
                <a:latin typeface="Open Sans ExtraBold"/>
                <a:ea typeface="Open Sans ExtraBold"/>
                <a:cs typeface="Open Sans ExtraBold"/>
                <a:sym typeface="Open Sans ExtraBold"/>
              </a:rPr>
              <a:t>: Permite indicar qué resultado final mostramos. Por ejemplo, el elemento completo, el</a:t>
            </a:r>
            <a:endParaRPr/>
          </a:p>
          <a:p>
            <a:pPr marL="0" marR="0" lvl="0" indent="0" algn="l"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contenido o los dos.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8"/>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8"/>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2" name="Google Shape;172;p28"/>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173" name="Google Shape;173;p28"/>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Sintaxis XPath. Eje</a:t>
            </a:r>
            <a:endParaRPr sz="1600" b="0" i="0" u="none" strike="noStrike" cap="none">
              <a:solidFill>
                <a:srgbClr val="002E4C"/>
              </a:solidFill>
              <a:latin typeface="Open Sans ExtraBold"/>
              <a:ea typeface="Open Sans ExtraBold"/>
              <a:cs typeface="Open Sans ExtraBold"/>
              <a:sym typeface="Open Sans ExtraBold"/>
            </a:endParaRPr>
          </a:p>
        </p:txBody>
      </p:sp>
      <p:pic>
        <p:nvPicPr>
          <p:cNvPr id="174" name="Google Shape;174;p28"/>
          <p:cNvPicPr preferRelativeResize="0"/>
          <p:nvPr/>
        </p:nvPicPr>
        <p:blipFill rotWithShape="1">
          <a:blip r:embed="rId3">
            <a:alphaModFix/>
          </a:blip>
          <a:srcRect/>
          <a:stretch/>
        </p:blipFill>
        <p:spPr>
          <a:xfrm>
            <a:off x="430118" y="1019175"/>
            <a:ext cx="8456707" cy="31765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29"/>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9"/>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 name="Google Shape;182;p29"/>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183" name="Google Shape;183;p29"/>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Sintaxis XPath. Eje</a:t>
            </a:r>
            <a:endParaRPr sz="1600" b="0" i="0" u="none" strike="noStrike" cap="none">
              <a:solidFill>
                <a:srgbClr val="002E4C"/>
              </a:solidFill>
              <a:latin typeface="Open Sans ExtraBold"/>
              <a:ea typeface="Open Sans ExtraBold"/>
              <a:cs typeface="Open Sans ExtraBold"/>
              <a:sym typeface="Open Sans ExtraBold"/>
            </a:endParaRPr>
          </a:p>
        </p:txBody>
      </p:sp>
      <p:pic>
        <p:nvPicPr>
          <p:cNvPr id="184" name="Google Shape;184;p29"/>
          <p:cNvPicPr preferRelativeResize="0"/>
          <p:nvPr/>
        </p:nvPicPr>
        <p:blipFill rotWithShape="1">
          <a:blip r:embed="rId3">
            <a:alphaModFix/>
          </a:blip>
          <a:srcRect/>
          <a:stretch/>
        </p:blipFill>
        <p:spPr>
          <a:xfrm>
            <a:off x="1597282" y="1009650"/>
            <a:ext cx="6022717" cy="34337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p30"/>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30"/>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2" name="Google Shape;192;p30"/>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193" name="Google Shape;193;p30"/>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Sintaxis XPath. Predicado</a:t>
            </a:r>
            <a:endParaRPr sz="1600" b="0" i="0" u="none" strike="noStrike" cap="none">
              <a:solidFill>
                <a:srgbClr val="002E4C"/>
              </a:solidFill>
              <a:latin typeface="Open Sans ExtraBold"/>
              <a:ea typeface="Open Sans ExtraBold"/>
              <a:cs typeface="Open Sans ExtraBold"/>
              <a:sym typeface="Open Sans ExtraBold"/>
            </a:endParaRPr>
          </a:p>
        </p:txBody>
      </p:sp>
      <p:pic>
        <p:nvPicPr>
          <p:cNvPr id="194" name="Google Shape;194;p30"/>
          <p:cNvPicPr preferRelativeResize="0"/>
          <p:nvPr/>
        </p:nvPicPr>
        <p:blipFill rotWithShape="1">
          <a:blip r:embed="rId3">
            <a:alphaModFix/>
          </a:blip>
          <a:srcRect/>
          <a:stretch/>
        </p:blipFill>
        <p:spPr>
          <a:xfrm>
            <a:off x="2276546" y="866775"/>
            <a:ext cx="4748142" cy="3467100"/>
          </a:xfrm>
          <a:prstGeom prst="rect">
            <a:avLst/>
          </a:prstGeom>
          <a:noFill/>
          <a:ln>
            <a:noFill/>
          </a:ln>
        </p:spPr>
      </p:pic>
      <p:sp>
        <p:nvSpPr>
          <p:cNvPr id="195" name="Google Shape;195;p30"/>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ctr"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Restricciones en el predicado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31"/>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31"/>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3" name="Google Shape;203;p31"/>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204" name="Google Shape;204;p31"/>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Sintaxis XPath. Predicado</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205" name="Google Shape;205;p31"/>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ctr"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Ejemplos de predicado</a:t>
            </a:r>
            <a:endParaRPr/>
          </a:p>
        </p:txBody>
      </p:sp>
      <p:pic>
        <p:nvPicPr>
          <p:cNvPr id="206" name="Google Shape;206;p31"/>
          <p:cNvPicPr preferRelativeResize="0"/>
          <p:nvPr/>
        </p:nvPicPr>
        <p:blipFill rotWithShape="1">
          <a:blip r:embed="rId3">
            <a:alphaModFix/>
          </a:blip>
          <a:srcRect/>
          <a:stretch/>
        </p:blipFill>
        <p:spPr>
          <a:xfrm>
            <a:off x="1023938" y="1262063"/>
            <a:ext cx="7096125" cy="2619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2"/>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2"/>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4" name="Google Shape;214;p32"/>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215" name="Google Shape;215;p32"/>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Sintaxis XPath. Selección de nodos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216" name="Google Shape;216;p32"/>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ctr"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Selección de nodos</a:t>
            </a:r>
            <a:endParaRPr/>
          </a:p>
        </p:txBody>
      </p:sp>
      <p:pic>
        <p:nvPicPr>
          <p:cNvPr id="217" name="Google Shape;217;p32"/>
          <p:cNvPicPr preferRelativeResize="0"/>
          <p:nvPr/>
        </p:nvPicPr>
        <p:blipFill rotWithShape="1">
          <a:blip r:embed="rId3">
            <a:alphaModFix/>
          </a:blip>
          <a:srcRect/>
          <a:stretch/>
        </p:blipFill>
        <p:spPr>
          <a:xfrm>
            <a:off x="276225" y="937019"/>
            <a:ext cx="8610600" cy="17442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33"/>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3"/>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25" name="Google Shape;225;p3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226" name="Google Shape;226;p3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Sintaxis XPath. Selección de nodos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227" name="Google Shape;227;p33"/>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ctr"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ctr"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ctr"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ctr"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ctr"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ctr"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Ejemplo de selección de nodos</a:t>
            </a:r>
            <a:endParaRPr/>
          </a:p>
        </p:txBody>
      </p:sp>
      <p:pic>
        <p:nvPicPr>
          <p:cNvPr id="228" name="Google Shape;228;p33"/>
          <p:cNvPicPr preferRelativeResize="0"/>
          <p:nvPr/>
        </p:nvPicPr>
        <p:blipFill rotWithShape="1">
          <a:blip r:embed="rId3">
            <a:alphaModFix/>
          </a:blip>
          <a:srcRect/>
          <a:stretch/>
        </p:blipFill>
        <p:spPr>
          <a:xfrm>
            <a:off x="1743075" y="847044"/>
            <a:ext cx="5695950" cy="34582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4" name="Google Shape;234;p34"/>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4"/>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6" name="Google Shape;236;p34"/>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237" name="Google Shape;237;p34"/>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Sintaxis XPath. Expresiones anidadas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238" name="Google Shape;238;p34"/>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Las expresiones XPath se pueden anidar obteniéndose consultas más detalladas. En este caso, lo que hay que tener en cuenta es que el resultado de una expresión Xpath, puede formar parte del predicado de otra expresión. Como ejemplo de expresión anidada, se podría plantear que queremos obtener los coches cuyo combustible sea diferente al combustible del último coche que ha llegado al concesionario. Se podría resolver por partes.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3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46" name="Google Shape;246;p35"/>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247" name="Google Shape;247;p35"/>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Sintaxis XPath. Expresiones anidadas</a:t>
            </a:r>
            <a:endParaRPr sz="1600" b="0" i="0" u="none" strike="noStrike" cap="none">
              <a:solidFill>
                <a:srgbClr val="002E4C"/>
              </a:solidFill>
              <a:latin typeface="Open Sans ExtraBold"/>
              <a:ea typeface="Open Sans ExtraBold"/>
              <a:cs typeface="Open Sans ExtraBold"/>
              <a:sym typeface="Open Sans ExtraBold"/>
            </a:endParaRPr>
          </a:p>
        </p:txBody>
      </p:sp>
      <p:pic>
        <p:nvPicPr>
          <p:cNvPr id="248" name="Google Shape;248;p35"/>
          <p:cNvPicPr preferRelativeResize="0"/>
          <p:nvPr/>
        </p:nvPicPr>
        <p:blipFill rotWithShape="1">
          <a:blip r:embed="rId3">
            <a:alphaModFix/>
          </a:blip>
          <a:srcRect/>
          <a:stretch/>
        </p:blipFill>
        <p:spPr>
          <a:xfrm>
            <a:off x="881063" y="1042988"/>
            <a:ext cx="6715125" cy="301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2" name="Google Shape;72;p5"/>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73" name="Google Shape;73;p5"/>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2400" b="0" i="0" u="none" strike="noStrike" cap="none">
                <a:solidFill>
                  <a:srgbClr val="002E4C"/>
                </a:solidFill>
                <a:latin typeface="Open Sans ExtraBold"/>
                <a:ea typeface="Open Sans ExtraBold"/>
                <a:cs typeface="Open Sans ExtraBold"/>
                <a:sym typeface="Open Sans ExtraBold"/>
              </a:rPr>
              <a:t>Introducción</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74" name="Google Shape;74;p5"/>
          <p:cNvSpPr txBox="1"/>
          <p:nvPr/>
        </p:nvSpPr>
        <p:spPr>
          <a:xfrm>
            <a:off x="795250" y="912758"/>
            <a:ext cx="7713750" cy="319266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Un fichero XML contiene información estructurada y sería muy interesante poder transformar esos datos para obtener nuevos documentos o informes adaptados. Hasta ahora, estamos trabajando con pequeños documentos XML, pero se ha de tener en cuenta que en muchas ocasiones la información va a ser muy extensa y se necesitan mecanismos de filtrado.</a:t>
            </a:r>
            <a:endParaRPr sz="2000" b="1" i="0" u="none" strike="noStrike" cap="none">
              <a:solidFill>
                <a:srgbClr val="002E4C"/>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4" name="Google Shape;254;p36"/>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6"/>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6" name="Google Shape;256;p36"/>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257" name="Google Shape;257;p36"/>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Sintaxis XPath. Expresiones anidadas</a:t>
            </a:r>
            <a:endParaRPr sz="1600" b="0" i="0" u="none" strike="noStrike" cap="none">
              <a:solidFill>
                <a:srgbClr val="002E4C"/>
              </a:solidFill>
              <a:latin typeface="Open Sans ExtraBold"/>
              <a:ea typeface="Open Sans ExtraBold"/>
              <a:cs typeface="Open Sans ExtraBold"/>
              <a:sym typeface="Open Sans ExtraBold"/>
            </a:endParaRPr>
          </a:p>
        </p:txBody>
      </p:sp>
      <p:pic>
        <p:nvPicPr>
          <p:cNvPr id="258" name="Google Shape;258;p36"/>
          <p:cNvPicPr preferRelativeResize="0"/>
          <p:nvPr/>
        </p:nvPicPr>
        <p:blipFill rotWithShape="1">
          <a:blip r:embed="rId3">
            <a:alphaModFix/>
          </a:blip>
          <a:srcRect/>
          <a:stretch/>
        </p:blipFill>
        <p:spPr>
          <a:xfrm>
            <a:off x="1695450" y="1138238"/>
            <a:ext cx="4057650" cy="1381125"/>
          </a:xfrm>
          <a:prstGeom prst="rect">
            <a:avLst/>
          </a:prstGeom>
          <a:noFill/>
          <a:ln>
            <a:noFill/>
          </a:ln>
        </p:spPr>
      </p:pic>
      <p:sp>
        <p:nvSpPr>
          <p:cNvPr id="259" name="Google Shape;259;p36"/>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Que es el único coche que es de Gasolina y, por lo tanto, con combustible diferente al del último coche que es Diesel.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5" name="Google Shape;265;p3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7" name="Google Shape;267;p37"/>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268" name="Google Shape;268;p37"/>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Herramientas de validación de expresiones</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269" name="Google Shape;269;p37"/>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000" b="1" i="0" u="none" strike="noStrike" cap="none">
                <a:solidFill>
                  <a:srgbClr val="FF0000"/>
                </a:solidFill>
                <a:latin typeface="Open Sans ExtraBold"/>
                <a:ea typeface="Open Sans ExtraBold"/>
                <a:cs typeface="Open Sans ExtraBold"/>
                <a:sym typeface="Open Sans ExtraBold"/>
              </a:rPr>
              <a:t>XML Copy Editor: </a:t>
            </a:r>
            <a:r>
              <a:rPr lang="es" sz="2000" b="1" i="0" u="none" strike="noStrike" cap="none">
                <a:solidFill>
                  <a:srgbClr val="002E4C"/>
                </a:solidFill>
                <a:latin typeface="Open Sans ExtraBold"/>
                <a:ea typeface="Open Sans ExtraBold"/>
                <a:cs typeface="Open Sans ExtraBold"/>
                <a:sym typeface="Open Sans ExtraBold"/>
              </a:rPr>
              <a:t>Dentro de las herramientas XML de este software, hay una opción que nos permite evaluar</a:t>
            </a:r>
            <a:endParaRPr/>
          </a:p>
          <a:p>
            <a:pPr marL="0" marR="0" lvl="0" indent="0" algn="l"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expresiones XPath. Simplemente se carga el fichero XML y luego se indica en una ventana la expresión XPath</a:t>
            </a: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a validar, mostrándose el resultado.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38"/>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8"/>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7" name="Google Shape;277;p38"/>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278" name="Google Shape;278;p38"/>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Herramientas de validación de expresiones</a:t>
            </a:r>
            <a:endParaRPr sz="1600" b="0" i="0" u="none" strike="noStrike" cap="none">
              <a:solidFill>
                <a:srgbClr val="002E4C"/>
              </a:solidFill>
              <a:latin typeface="Open Sans ExtraBold"/>
              <a:ea typeface="Open Sans ExtraBold"/>
              <a:cs typeface="Open Sans ExtraBold"/>
              <a:sym typeface="Open Sans ExtraBold"/>
            </a:endParaRPr>
          </a:p>
        </p:txBody>
      </p:sp>
      <p:pic>
        <p:nvPicPr>
          <p:cNvPr id="279" name="Google Shape;279;p38"/>
          <p:cNvPicPr preferRelativeResize="0"/>
          <p:nvPr/>
        </p:nvPicPr>
        <p:blipFill rotWithShape="1">
          <a:blip r:embed="rId3">
            <a:alphaModFix/>
          </a:blip>
          <a:srcRect/>
          <a:stretch/>
        </p:blipFill>
        <p:spPr>
          <a:xfrm>
            <a:off x="1638300" y="1266825"/>
            <a:ext cx="5524500" cy="241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9"/>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9"/>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2" name="Google Shape;82;p19"/>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83" name="Google Shape;83;p19"/>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Lenguaje de hojas extensibles (XSL): XPath</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84" name="Google Shape;84;p19"/>
          <p:cNvSpPr txBox="1"/>
          <p:nvPr/>
        </p:nvSpPr>
        <p:spPr>
          <a:xfrm>
            <a:off x="795250" y="931801"/>
            <a:ext cx="7713900" cy="326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Gracias al CSS, podemos aplicar estilos al documento HTML y transformarlo.</a:t>
            </a:r>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Las hojas de estilo están pensadas para una  transformación visual, pero a nivel de transformación de información, está muy limitada. Por ello, el W3C desarrolló una generalización del CSS creándose XSL, que, como su propio nombre indica, es una extensión de las hojas de estilo.</a:t>
            </a:r>
            <a:endParaRPr sz="2000" b="1" i="0" u="none" strike="noStrike" cap="none">
              <a:solidFill>
                <a:srgbClr val="002E4C"/>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20"/>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0"/>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2" name="Google Shape;92;p20"/>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93" name="Google Shape;93;p20"/>
          <p:cNvSpPr txBox="1"/>
          <p:nvPr/>
        </p:nvSpPr>
        <p:spPr>
          <a:xfrm>
            <a:off x="795250" y="351908"/>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Lenguaje de hojas extensibles (XSL): XPath</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94" name="Google Shape;94;p20"/>
          <p:cNvSpPr txBox="1"/>
          <p:nvPr/>
        </p:nvSpPr>
        <p:spPr>
          <a:xfrm>
            <a:off x="795250" y="881112"/>
            <a:ext cx="7713750" cy="388784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1800" b="1" i="0" u="none" strike="noStrike" cap="none">
                <a:solidFill>
                  <a:srgbClr val="002E4C"/>
                </a:solidFill>
                <a:latin typeface="Open Sans ExtraBold"/>
                <a:ea typeface="Open Sans ExtraBold"/>
                <a:cs typeface="Open Sans ExtraBold"/>
                <a:sym typeface="Open Sans ExtraBold"/>
              </a:rPr>
              <a:t>W3C desarrolló estos tres lenguajes:</a:t>
            </a:r>
            <a:endParaRPr/>
          </a:p>
          <a:p>
            <a:pPr marL="0" marR="0" lvl="0" indent="0" algn="l" rtl="0">
              <a:lnSpc>
                <a:spcPct val="100000"/>
              </a:lnSpc>
              <a:spcBef>
                <a:spcPts val="0"/>
              </a:spcBef>
              <a:spcAft>
                <a:spcPts val="0"/>
              </a:spcAft>
              <a:buNone/>
            </a:pPr>
            <a:r>
              <a:rPr lang="es" sz="1800" b="1" i="0" u="none" strike="noStrike" cap="none">
                <a:solidFill>
                  <a:srgbClr val="002E4C"/>
                </a:solidFill>
                <a:latin typeface="Open Sans ExtraBold"/>
                <a:ea typeface="Open Sans ExtraBold"/>
                <a:cs typeface="Open Sans ExtraBold"/>
                <a:sym typeface="Open Sans ExtraBold"/>
              </a:rPr>
              <a:t>• </a:t>
            </a:r>
            <a:r>
              <a:rPr lang="es" sz="1800" b="1" i="0" u="none" strike="noStrike" cap="none">
                <a:solidFill>
                  <a:srgbClr val="FF0000"/>
                </a:solidFill>
                <a:latin typeface="Open Sans ExtraBold"/>
                <a:ea typeface="Open Sans ExtraBold"/>
                <a:cs typeface="Open Sans ExtraBold"/>
                <a:sym typeface="Open Sans ExtraBold"/>
              </a:rPr>
              <a:t>Xpath</a:t>
            </a:r>
            <a:r>
              <a:rPr lang="es" sz="1800" b="1" i="0" u="none" strike="noStrike" cap="none">
                <a:solidFill>
                  <a:srgbClr val="002E4C"/>
                </a:solidFill>
                <a:latin typeface="Open Sans ExtraBold"/>
                <a:ea typeface="Open Sans ExtraBold"/>
                <a:cs typeface="Open Sans ExtraBold"/>
                <a:sym typeface="Open Sans ExtraBold"/>
              </a:rPr>
              <a:t>: Lenguaje para poder acceder a partes de un XML.</a:t>
            </a:r>
            <a:endParaRPr/>
          </a:p>
          <a:p>
            <a:pPr marL="0" marR="0" lvl="0" indent="0" algn="l" rtl="0">
              <a:lnSpc>
                <a:spcPct val="100000"/>
              </a:lnSpc>
              <a:spcBef>
                <a:spcPts val="0"/>
              </a:spcBef>
              <a:spcAft>
                <a:spcPts val="0"/>
              </a:spcAft>
              <a:buNone/>
            </a:pPr>
            <a:endParaRPr sz="18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r>
              <a:rPr lang="es" sz="1800" b="1" i="0" u="none" strike="noStrike" cap="none">
                <a:solidFill>
                  <a:srgbClr val="002E4C"/>
                </a:solidFill>
                <a:latin typeface="Open Sans ExtraBold"/>
                <a:ea typeface="Open Sans ExtraBold"/>
                <a:cs typeface="Open Sans ExtraBold"/>
                <a:sym typeface="Open Sans ExtraBold"/>
              </a:rPr>
              <a:t>• </a:t>
            </a:r>
            <a:r>
              <a:rPr lang="es" sz="1800" b="1" i="0" u="none" strike="noStrike" cap="none">
                <a:solidFill>
                  <a:srgbClr val="FF0000"/>
                </a:solidFill>
                <a:latin typeface="Open Sans ExtraBold"/>
                <a:ea typeface="Open Sans ExtraBold"/>
                <a:cs typeface="Open Sans ExtraBold"/>
                <a:sym typeface="Open Sans ExtraBold"/>
              </a:rPr>
              <a:t>XSLT</a:t>
            </a:r>
            <a:r>
              <a:rPr lang="es" sz="1800" b="1" i="0" u="none" strike="noStrike" cap="none">
                <a:solidFill>
                  <a:srgbClr val="002E4C"/>
                </a:solidFill>
                <a:latin typeface="Open Sans ExtraBold"/>
                <a:ea typeface="Open Sans ExtraBold"/>
                <a:cs typeface="Open Sans ExtraBold"/>
                <a:sym typeface="Open Sans ExtraBold"/>
              </a:rPr>
              <a:t> (XSL Transformation): Con este lenguaje, se podrá transformar el documento XML en otros documentos.</a:t>
            </a:r>
            <a:endParaRPr/>
          </a:p>
          <a:p>
            <a:pPr marL="0" marR="0" lvl="0" indent="0" algn="l" rtl="0">
              <a:lnSpc>
                <a:spcPct val="100000"/>
              </a:lnSpc>
              <a:spcBef>
                <a:spcPts val="0"/>
              </a:spcBef>
              <a:spcAft>
                <a:spcPts val="0"/>
              </a:spcAft>
              <a:buNone/>
            </a:pPr>
            <a:endParaRPr sz="18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r>
              <a:rPr lang="es" sz="1800" b="1" i="0" u="none" strike="noStrike" cap="none">
                <a:solidFill>
                  <a:srgbClr val="002E4C"/>
                </a:solidFill>
                <a:latin typeface="Open Sans ExtraBold"/>
                <a:ea typeface="Open Sans ExtraBold"/>
                <a:cs typeface="Open Sans ExtraBold"/>
                <a:sym typeface="Open Sans ExtraBold"/>
              </a:rPr>
              <a:t>• </a:t>
            </a:r>
            <a:r>
              <a:rPr lang="es" sz="1800" b="1" i="0" u="none" strike="noStrike" cap="none">
                <a:solidFill>
                  <a:srgbClr val="FF0000"/>
                </a:solidFill>
                <a:latin typeface="Open Sans ExtraBold"/>
                <a:ea typeface="Open Sans ExtraBold"/>
                <a:cs typeface="Open Sans ExtraBold"/>
                <a:sym typeface="Open Sans ExtraBold"/>
              </a:rPr>
              <a:t>XSL-FO</a:t>
            </a:r>
            <a:r>
              <a:rPr lang="es" sz="1800" b="1" i="0" u="none" strike="noStrike" cap="none">
                <a:solidFill>
                  <a:srgbClr val="002E4C"/>
                </a:solidFill>
                <a:latin typeface="Open Sans ExtraBold"/>
                <a:ea typeface="Open Sans ExtraBold"/>
                <a:cs typeface="Open Sans ExtraBold"/>
                <a:sym typeface="Open Sans ExtraBold"/>
              </a:rPr>
              <a:t> (XSL Formatting Objects): Permite la transformación en formatos como pdf, o formatos de impresora.</a:t>
            </a:r>
            <a:endParaRPr/>
          </a:p>
          <a:p>
            <a:pPr marL="0" marR="0" lvl="0" indent="0" algn="l" rtl="0">
              <a:lnSpc>
                <a:spcPct val="100000"/>
              </a:lnSpc>
              <a:spcBef>
                <a:spcPts val="0"/>
              </a:spcBef>
              <a:spcAft>
                <a:spcPts val="0"/>
              </a:spcAft>
              <a:buNone/>
            </a:pPr>
            <a:endParaRPr sz="18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r>
              <a:rPr lang="es" sz="1800" b="1" i="0" u="none" strike="noStrike" cap="none">
                <a:solidFill>
                  <a:srgbClr val="002E4C"/>
                </a:solidFill>
                <a:latin typeface="Open Sans ExtraBold"/>
                <a:ea typeface="Open Sans ExtraBold"/>
                <a:cs typeface="Open Sans ExtraBold"/>
                <a:sym typeface="Open Sans ExtraBold"/>
              </a:rPr>
              <a:t>En este tema, nos centraremos en el aprendizaje de XPath.</a:t>
            </a:r>
            <a:endParaRPr sz="1800" b="1" i="0" u="none" strike="noStrike" cap="none">
              <a:solidFill>
                <a:srgbClr val="002E4C"/>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21"/>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1"/>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2" name="Google Shape;102;p21"/>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103" name="Google Shape;103;p21"/>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Lenguaje de hojas extensibles (XSL): XPath</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104" name="Google Shape;104;p21"/>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1800" b="1" i="0" u="none" strike="noStrike" cap="none">
                <a:solidFill>
                  <a:srgbClr val="002E4C"/>
                </a:solidFill>
                <a:latin typeface="Open Sans ExtraBold"/>
                <a:ea typeface="Open Sans ExtraBold"/>
                <a:cs typeface="Open Sans ExtraBold"/>
                <a:sym typeface="Open Sans ExtraBold"/>
              </a:rPr>
              <a:t>En este tema, nos centraremos en el aprendizaje de XPath.</a:t>
            </a:r>
            <a:endParaRPr/>
          </a:p>
          <a:p>
            <a:pPr marL="0" marR="0" lvl="0" indent="0" algn="l" rtl="0">
              <a:lnSpc>
                <a:spcPct val="100000"/>
              </a:lnSpc>
              <a:spcBef>
                <a:spcPts val="0"/>
              </a:spcBef>
              <a:spcAft>
                <a:spcPts val="0"/>
              </a:spcAft>
              <a:buNone/>
            </a:pPr>
            <a:endParaRPr sz="18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r>
              <a:rPr lang="es" sz="1800" b="1" i="0" u="none" strike="noStrike" cap="none">
                <a:solidFill>
                  <a:srgbClr val="002E4C"/>
                </a:solidFill>
                <a:latin typeface="Open Sans"/>
                <a:ea typeface="Open Sans"/>
                <a:cs typeface="Open Sans"/>
                <a:sym typeface="Open Sans"/>
              </a:rPr>
              <a:t>Con este lenguaje, accederemos a los nodos que componen un documento XML, extraer sus datos, visualizar ciertos elementos e incluso hacer cálculos con nodos que contengan información numérica.</a:t>
            </a:r>
            <a:endParaRPr/>
          </a:p>
          <a:p>
            <a:pPr marL="0" marR="0" lvl="0" indent="0" algn="l" rtl="0">
              <a:lnSpc>
                <a:spcPct val="100000"/>
              </a:lnSpc>
              <a:spcBef>
                <a:spcPts val="0"/>
              </a:spcBef>
              <a:spcAft>
                <a:spcPts val="0"/>
              </a:spcAft>
              <a:buNone/>
            </a:pPr>
            <a:endParaRPr sz="1800" b="1" i="0" u="none" strike="noStrike" cap="none">
              <a:solidFill>
                <a:srgbClr val="002E4C"/>
              </a:solidFill>
              <a:latin typeface="Open Sans"/>
              <a:ea typeface="Open Sans"/>
              <a:cs typeface="Open Sans"/>
              <a:sym typeface="Open Sans"/>
            </a:endParaRPr>
          </a:p>
          <a:p>
            <a:pPr marL="0" marR="0" lvl="0" indent="0" algn="l" rtl="0">
              <a:lnSpc>
                <a:spcPct val="100000"/>
              </a:lnSpc>
              <a:spcBef>
                <a:spcPts val="0"/>
              </a:spcBef>
              <a:spcAft>
                <a:spcPts val="0"/>
              </a:spcAft>
              <a:buNone/>
            </a:pPr>
            <a:r>
              <a:rPr lang="es" sz="1800" b="1" i="0" u="none" strike="noStrike" cap="none">
                <a:solidFill>
                  <a:srgbClr val="002E4C"/>
                </a:solidFill>
                <a:latin typeface="Open Sans"/>
                <a:ea typeface="Open Sans"/>
                <a:cs typeface="Open Sans"/>
                <a:sym typeface="Open Sans"/>
              </a:rPr>
              <a:t>Un concepto a considerar antes de ahondar sobre el lenguaje, es el del árbol del documento XML.</a:t>
            </a:r>
            <a:endParaRPr/>
          </a:p>
          <a:p>
            <a:pPr marL="0" marR="0" lvl="0" indent="0" algn="l" rtl="0">
              <a:lnSpc>
                <a:spcPct val="100000"/>
              </a:lnSpc>
              <a:spcBef>
                <a:spcPts val="0"/>
              </a:spcBef>
              <a:spcAft>
                <a:spcPts val="0"/>
              </a:spcAft>
              <a:buNone/>
            </a:pPr>
            <a:endParaRPr sz="1800" b="1" i="0" u="none" strike="noStrike" cap="none">
              <a:solidFill>
                <a:srgbClr val="002E4C"/>
              </a:solidFill>
              <a:latin typeface="Open Sans"/>
              <a:ea typeface="Open Sans"/>
              <a:cs typeface="Open Sans"/>
              <a:sym typeface="Open Sans"/>
            </a:endParaRPr>
          </a:p>
          <a:p>
            <a:pPr marL="0" marR="0" lvl="0" indent="0" algn="l" rtl="0">
              <a:lnSpc>
                <a:spcPct val="100000"/>
              </a:lnSpc>
              <a:spcBef>
                <a:spcPts val="0"/>
              </a:spcBef>
              <a:spcAft>
                <a:spcPts val="0"/>
              </a:spcAft>
              <a:buNone/>
            </a:pPr>
            <a:r>
              <a:rPr lang="es" sz="1800" b="1" i="0" u="none" strike="noStrike" cap="none">
                <a:solidFill>
                  <a:srgbClr val="002E4C"/>
                </a:solidFill>
                <a:latin typeface="Open Sans"/>
                <a:ea typeface="Open Sans"/>
                <a:cs typeface="Open Sans"/>
                <a:sym typeface="Open Sans"/>
              </a:rPr>
              <a:t>Es decir, un documento XML consta de nodos y ramas que</a:t>
            </a:r>
            <a:endParaRPr/>
          </a:p>
          <a:p>
            <a:pPr marL="0" marR="0" lvl="0" indent="0" algn="l" rtl="0">
              <a:lnSpc>
                <a:spcPct val="100000"/>
              </a:lnSpc>
              <a:spcBef>
                <a:spcPts val="0"/>
              </a:spcBef>
              <a:spcAft>
                <a:spcPts val="0"/>
              </a:spcAft>
              <a:buNone/>
            </a:pPr>
            <a:r>
              <a:rPr lang="es" sz="1800" b="1" i="0" u="none" strike="noStrike" cap="none">
                <a:solidFill>
                  <a:srgbClr val="002E4C"/>
                </a:solidFill>
                <a:latin typeface="Open Sans"/>
                <a:ea typeface="Open Sans"/>
                <a:cs typeface="Open Sans"/>
                <a:sym typeface="Open Sans"/>
              </a:rPr>
              <a:t>están interconectadas.</a:t>
            </a:r>
            <a:endParaRPr sz="1800" b="1" i="0" u="none" strike="noStrike" cap="none">
              <a:solidFill>
                <a:srgbClr val="002E4C"/>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22"/>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2"/>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2" name="Google Shape;112;p22"/>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113" name="Google Shape;113;p22"/>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Lenguaje de hojas extensibles (XSL): XPath</a:t>
            </a:r>
            <a:endParaRPr sz="1600" b="0" i="0" u="none" strike="noStrike" cap="none">
              <a:solidFill>
                <a:srgbClr val="002E4C"/>
              </a:solidFill>
              <a:latin typeface="Open Sans ExtraBold"/>
              <a:ea typeface="Open Sans ExtraBold"/>
              <a:cs typeface="Open Sans ExtraBold"/>
              <a:sym typeface="Open Sans ExtraBold"/>
            </a:endParaRPr>
          </a:p>
        </p:txBody>
      </p:sp>
      <p:pic>
        <p:nvPicPr>
          <p:cNvPr id="114" name="Google Shape;114;p22"/>
          <p:cNvPicPr preferRelativeResize="0"/>
          <p:nvPr/>
        </p:nvPicPr>
        <p:blipFill rotWithShape="1">
          <a:blip r:embed="rId3">
            <a:alphaModFix/>
          </a:blip>
          <a:srcRect/>
          <a:stretch/>
        </p:blipFill>
        <p:spPr>
          <a:xfrm>
            <a:off x="2357438" y="1000125"/>
            <a:ext cx="4448175" cy="3524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23"/>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3"/>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2" name="Google Shape;122;p23"/>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123" name="Google Shape;123;p23"/>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El árbol</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124" name="Google Shape;124;p23"/>
          <p:cNvSpPr txBox="1"/>
          <p:nvPr/>
        </p:nvSpPr>
        <p:spPr>
          <a:xfrm>
            <a:off x="795250" y="931808"/>
            <a:ext cx="7713750" cy="388784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Se consideran nodos descendientes a todos aquellos que</a:t>
            </a:r>
            <a:endParaRPr/>
          </a:p>
          <a:p>
            <a:pPr marL="0" marR="0" lvl="0" indent="0" algn="l"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descienden de él. Los nodos ascendientes son todos aquellos que son antecesores del nodo, o sea, el padre, el padre del padre, etc.</a:t>
            </a:r>
            <a:endParaRPr/>
          </a:p>
          <a:p>
            <a:pPr marL="0" marR="0" lvl="0" indent="0" algn="l" rtl="0">
              <a:lnSpc>
                <a:spcPct val="100000"/>
              </a:lnSpc>
              <a:spcBef>
                <a:spcPts val="0"/>
              </a:spcBef>
              <a:spcAft>
                <a:spcPts val="0"/>
              </a:spcAft>
              <a:buNone/>
            </a:pPr>
            <a:endParaRPr sz="20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Es importante diferenciar claramente estos conceptos</a:t>
            </a:r>
            <a:endParaRPr/>
          </a:p>
          <a:p>
            <a:pPr marL="0" marR="0" lvl="0" indent="0" algn="l" rtl="0">
              <a:lnSpc>
                <a:spcPct val="100000"/>
              </a:lnSpc>
              <a:spcBef>
                <a:spcPts val="0"/>
              </a:spcBef>
              <a:spcAft>
                <a:spcPts val="0"/>
              </a:spcAft>
              <a:buNone/>
            </a:pPr>
            <a:r>
              <a:rPr lang="es" sz="2000" b="1" i="0" u="none" strike="noStrike" cap="none">
                <a:solidFill>
                  <a:srgbClr val="002E4C"/>
                </a:solidFill>
                <a:latin typeface="Open Sans ExtraBold"/>
                <a:ea typeface="Open Sans ExtraBold"/>
                <a:cs typeface="Open Sans ExtraBold"/>
                <a:sym typeface="Open Sans ExtraBold"/>
              </a:rPr>
              <a:t>porque a la hora de recorrer el árbol y extraer información tendremos que hacer referencia a nodos ascendientes o</a:t>
            </a:r>
            <a:r>
              <a:rPr lang="es"/>
              <a:t> </a:t>
            </a:r>
            <a:r>
              <a:rPr lang="es" sz="2000" b="1" i="0" u="none" strike="noStrike" cap="none">
                <a:solidFill>
                  <a:srgbClr val="002E4C"/>
                </a:solidFill>
                <a:latin typeface="Open Sans ExtraBold"/>
                <a:ea typeface="Open Sans ExtraBold"/>
                <a:cs typeface="Open Sans ExtraBold"/>
                <a:sym typeface="Open Sans ExtraBold"/>
              </a:rPr>
              <a:t>hermanos de los ascendientes, etc</a:t>
            </a:r>
            <a:endParaRPr sz="2000" b="1" i="0" u="none" strike="noStrike" cap="none">
              <a:solidFill>
                <a:srgbClr val="002E4C"/>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24"/>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4"/>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2" name="Google Shape;132;p24"/>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133" name="Google Shape;133;p24"/>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El árbol</a:t>
            </a:r>
            <a:endParaRPr sz="1600" b="0" i="0" u="none" strike="noStrike" cap="none">
              <a:solidFill>
                <a:srgbClr val="002E4C"/>
              </a:solidFill>
              <a:latin typeface="Open Sans ExtraBold"/>
              <a:ea typeface="Open Sans ExtraBold"/>
              <a:cs typeface="Open Sans ExtraBold"/>
              <a:sym typeface="Open Sans ExtraBold"/>
            </a:endParaRPr>
          </a:p>
        </p:txBody>
      </p:sp>
      <p:sp>
        <p:nvSpPr>
          <p:cNvPr id="134" name="Google Shape;134;p24"/>
          <p:cNvSpPr txBox="1"/>
          <p:nvPr/>
        </p:nvSpPr>
        <p:spPr>
          <a:xfrm>
            <a:off x="795250" y="924984"/>
            <a:ext cx="7713750" cy="388784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1800" b="1" i="0" u="none" strike="noStrike" cap="none">
                <a:solidFill>
                  <a:srgbClr val="002E4C"/>
                </a:solidFill>
                <a:latin typeface="Open Sans ExtraBold"/>
                <a:ea typeface="Open Sans ExtraBold"/>
                <a:cs typeface="Open Sans ExtraBold"/>
                <a:sym typeface="Open Sans ExtraBold"/>
              </a:rPr>
              <a:t>Tipos de nodos: Cuando se relaciona el documento XML con un árbol dirigido, se obtienen estos tipos de</a:t>
            </a:r>
            <a:endParaRPr/>
          </a:p>
          <a:p>
            <a:pPr marL="0" marR="0" lvl="0" indent="0" algn="l" rtl="0">
              <a:lnSpc>
                <a:spcPct val="100000"/>
              </a:lnSpc>
              <a:spcBef>
                <a:spcPts val="0"/>
              </a:spcBef>
              <a:spcAft>
                <a:spcPts val="0"/>
              </a:spcAft>
              <a:buNone/>
            </a:pPr>
            <a:r>
              <a:rPr lang="es" sz="1800" b="1" i="0" u="none" strike="noStrike" cap="none">
                <a:solidFill>
                  <a:srgbClr val="002E4C"/>
                </a:solidFill>
                <a:latin typeface="Open Sans ExtraBold"/>
                <a:ea typeface="Open Sans ExtraBold"/>
                <a:cs typeface="Open Sans ExtraBold"/>
                <a:sym typeface="Open Sans ExtraBold"/>
              </a:rPr>
              <a:t>nodos:</a:t>
            </a:r>
            <a:endParaRPr/>
          </a:p>
          <a:p>
            <a:pPr marL="0" marR="0" lvl="0" indent="0" algn="l" rtl="0">
              <a:lnSpc>
                <a:spcPct val="100000"/>
              </a:lnSpc>
              <a:spcBef>
                <a:spcPts val="0"/>
              </a:spcBef>
              <a:spcAft>
                <a:spcPts val="0"/>
              </a:spcAft>
              <a:buNone/>
            </a:pPr>
            <a:r>
              <a:rPr lang="es" sz="1800" b="1" i="0" u="none" strike="noStrike" cap="none">
                <a:solidFill>
                  <a:srgbClr val="002E4C"/>
                </a:solidFill>
                <a:latin typeface="Open Sans ExtraBold"/>
                <a:ea typeface="Open Sans ExtraBold"/>
                <a:cs typeface="Open Sans ExtraBold"/>
                <a:sym typeface="Open Sans ExtraBold"/>
              </a:rPr>
              <a:t>• </a:t>
            </a:r>
            <a:r>
              <a:rPr lang="es" sz="1800" b="1" i="0" u="none" strike="noStrike" cap="none">
                <a:solidFill>
                  <a:srgbClr val="FF0000"/>
                </a:solidFill>
                <a:latin typeface="Open Sans ExtraBold"/>
                <a:ea typeface="Open Sans ExtraBold"/>
                <a:cs typeface="Open Sans ExtraBold"/>
                <a:sym typeface="Open Sans ExtraBold"/>
              </a:rPr>
              <a:t>Raíz</a:t>
            </a:r>
            <a:r>
              <a:rPr lang="es" sz="1800" b="1" i="0" u="none" strike="noStrike" cap="none">
                <a:solidFill>
                  <a:srgbClr val="002E4C"/>
                </a:solidFill>
                <a:latin typeface="Open Sans ExtraBold"/>
                <a:ea typeface="Open Sans ExtraBold"/>
                <a:cs typeface="Open Sans ExtraBold"/>
                <a:sym typeface="Open Sans ExtraBold"/>
              </a:rPr>
              <a:t>: Nodo raíz del fichero XML. No confundir con el elemento raíz del documento que está por debajo de él. Se identifica con “/”.</a:t>
            </a:r>
            <a:endParaRPr/>
          </a:p>
          <a:p>
            <a:pPr marL="0" marR="0" lvl="0" indent="0" algn="l" rtl="0">
              <a:lnSpc>
                <a:spcPct val="100000"/>
              </a:lnSpc>
              <a:spcBef>
                <a:spcPts val="0"/>
              </a:spcBef>
              <a:spcAft>
                <a:spcPts val="0"/>
              </a:spcAft>
              <a:buNone/>
            </a:pPr>
            <a:endParaRPr sz="18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r>
              <a:rPr lang="es" sz="1800" b="1" i="0" u="none" strike="noStrike" cap="none">
                <a:solidFill>
                  <a:srgbClr val="002E4C"/>
                </a:solidFill>
                <a:latin typeface="Open Sans ExtraBold"/>
                <a:ea typeface="Open Sans ExtraBold"/>
                <a:cs typeface="Open Sans ExtraBold"/>
                <a:sym typeface="Open Sans ExtraBold"/>
              </a:rPr>
              <a:t>• </a:t>
            </a:r>
            <a:r>
              <a:rPr lang="es" sz="1800" b="1" i="0" u="none" strike="noStrike" cap="none">
                <a:solidFill>
                  <a:srgbClr val="FF0000"/>
                </a:solidFill>
                <a:latin typeface="Open Sans ExtraBold"/>
                <a:ea typeface="Open Sans ExtraBold"/>
                <a:cs typeface="Open Sans ExtraBold"/>
                <a:sym typeface="Open Sans ExtraBold"/>
              </a:rPr>
              <a:t>Elemento</a:t>
            </a:r>
            <a:r>
              <a:rPr lang="es" sz="1800" b="1" i="0" u="none" strike="noStrike" cap="none">
                <a:solidFill>
                  <a:srgbClr val="002E4C"/>
                </a:solidFill>
                <a:latin typeface="Open Sans ExtraBold"/>
                <a:ea typeface="Open Sans ExtraBold"/>
                <a:cs typeface="Open Sans ExtraBold"/>
                <a:sym typeface="Open Sans ExtraBold"/>
              </a:rPr>
              <a:t>: Cada uno de los elementos (etiquetas) del XML.</a:t>
            </a:r>
            <a:endParaRPr/>
          </a:p>
          <a:p>
            <a:pPr marL="0" marR="0" lvl="0" indent="0" algn="l" rtl="0">
              <a:lnSpc>
                <a:spcPct val="100000"/>
              </a:lnSpc>
              <a:spcBef>
                <a:spcPts val="0"/>
              </a:spcBef>
              <a:spcAft>
                <a:spcPts val="0"/>
              </a:spcAft>
              <a:buNone/>
            </a:pPr>
            <a:endParaRPr sz="18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r>
              <a:rPr lang="es" sz="1800" b="1" i="0" u="none" strike="noStrike" cap="none">
                <a:solidFill>
                  <a:srgbClr val="002E4C"/>
                </a:solidFill>
                <a:latin typeface="Open Sans ExtraBold"/>
                <a:ea typeface="Open Sans ExtraBold"/>
                <a:cs typeface="Open Sans ExtraBold"/>
                <a:sym typeface="Open Sans ExtraBold"/>
              </a:rPr>
              <a:t>• </a:t>
            </a:r>
            <a:r>
              <a:rPr lang="es" sz="1800" b="1" i="0" u="none" strike="noStrike" cap="none">
                <a:solidFill>
                  <a:srgbClr val="FF0000"/>
                </a:solidFill>
                <a:latin typeface="Open Sans ExtraBold"/>
                <a:ea typeface="Open Sans ExtraBold"/>
                <a:cs typeface="Open Sans ExtraBold"/>
                <a:sym typeface="Open Sans ExtraBold"/>
              </a:rPr>
              <a:t>Atributo</a:t>
            </a:r>
            <a:r>
              <a:rPr lang="es" sz="1800" b="1" i="0" u="none" strike="noStrike" cap="none">
                <a:solidFill>
                  <a:srgbClr val="002E4C"/>
                </a:solidFill>
                <a:latin typeface="Open Sans ExtraBold"/>
                <a:ea typeface="Open Sans ExtraBold"/>
                <a:cs typeface="Open Sans ExtraBold"/>
                <a:sym typeface="Open Sans ExtraBold"/>
              </a:rPr>
              <a:t>: Atributo asociado a un nodo elemento.</a:t>
            </a:r>
            <a:endParaRPr/>
          </a:p>
          <a:p>
            <a:pPr marL="0" marR="0" lvl="0" indent="0" algn="l" rtl="0">
              <a:lnSpc>
                <a:spcPct val="100000"/>
              </a:lnSpc>
              <a:spcBef>
                <a:spcPts val="0"/>
              </a:spcBef>
              <a:spcAft>
                <a:spcPts val="0"/>
              </a:spcAft>
              <a:buNone/>
            </a:pPr>
            <a:endParaRPr sz="1800" b="1" i="0" u="none" strike="noStrike" cap="none">
              <a:solidFill>
                <a:srgbClr val="002E4C"/>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None/>
            </a:pPr>
            <a:r>
              <a:rPr lang="es" sz="1800" b="1" i="0" u="none" strike="noStrike" cap="none">
                <a:solidFill>
                  <a:srgbClr val="002E4C"/>
                </a:solidFill>
                <a:latin typeface="Open Sans ExtraBold"/>
                <a:ea typeface="Open Sans ExtraBold"/>
                <a:cs typeface="Open Sans ExtraBold"/>
                <a:sym typeface="Open Sans ExtraBold"/>
              </a:rPr>
              <a:t>• </a:t>
            </a:r>
            <a:r>
              <a:rPr lang="es" sz="1800" b="1" i="0" u="none" strike="noStrike" cap="none">
                <a:solidFill>
                  <a:srgbClr val="FF0000"/>
                </a:solidFill>
                <a:latin typeface="Open Sans ExtraBold"/>
                <a:ea typeface="Open Sans ExtraBold"/>
                <a:cs typeface="Open Sans ExtraBold"/>
                <a:sym typeface="Open Sans ExtraBold"/>
              </a:rPr>
              <a:t>Texto</a:t>
            </a:r>
            <a:r>
              <a:rPr lang="es" sz="1800" b="1" i="0" u="none" strike="noStrike" cap="none">
                <a:solidFill>
                  <a:srgbClr val="002E4C"/>
                </a:solidFill>
                <a:latin typeface="Open Sans ExtraBold"/>
                <a:ea typeface="Open Sans ExtraBold"/>
                <a:cs typeface="Open Sans ExtraBold"/>
                <a:sym typeface="Open Sans ExtraBold"/>
              </a:rPr>
              <a:t>: Contenido del elemento. No contienen hijos.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2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2" name="Google Shape;142;p25"/>
          <p:cNvCxnSpPr/>
          <p:nvPr/>
        </p:nvCxnSpPr>
        <p:spPr>
          <a:xfrm>
            <a:off x="309025" y="430950"/>
            <a:ext cx="1368900" cy="7200"/>
          </a:xfrm>
          <a:prstGeom prst="straightConnector1">
            <a:avLst/>
          </a:prstGeom>
          <a:noFill/>
          <a:ln w="38100" cap="flat" cmpd="sng">
            <a:solidFill>
              <a:schemeClr val="accent5"/>
            </a:solidFill>
            <a:prstDash val="solid"/>
            <a:round/>
            <a:headEnd type="none" w="sm" len="sm"/>
            <a:tailEnd type="none" w="sm" len="sm"/>
          </a:ln>
        </p:spPr>
      </p:cxnSp>
      <p:sp>
        <p:nvSpPr>
          <p:cNvPr id="143" name="Google Shape;143;p25"/>
          <p:cNvSpPr txBox="1"/>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00" b="0" i="0" u="none" strike="noStrike" cap="none">
                <a:solidFill>
                  <a:srgbClr val="002E4C"/>
                </a:solidFill>
                <a:latin typeface="Open Sans ExtraBold"/>
                <a:ea typeface="Open Sans ExtraBold"/>
                <a:cs typeface="Open Sans ExtraBold"/>
                <a:sym typeface="Open Sans ExtraBold"/>
              </a:rPr>
              <a:t>El árbol</a:t>
            </a:r>
            <a:endParaRPr sz="1600" b="0" i="0" u="none" strike="noStrike" cap="none">
              <a:solidFill>
                <a:srgbClr val="002E4C"/>
              </a:solidFill>
              <a:latin typeface="Open Sans ExtraBold"/>
              <a:ea typeface="Open Sans ExtraBold"/>
              <a:cs typeface="Open Sans ExtraBold"/>
              <a:sym typeface="Open Sans ExtraBold"/>
            </a:endParaRPr>
          </a:p>
        </p:txBody>
      </p:sp>
      <p:pic>
        <p:nvPicPr>
          <p:cNvPr id="144" name="Google Shape;144;p25"/>
          <p:cNvPicPr preferRelativeResize="0"/>
          <p:nvPr/>
        </p:nvPicPr>
        <p:blipFill rotWithShape="1">
          <a:blip r:embed="rId3">
            <a:alphaModFix/>
          </a:blip>
          <a:srcRect/>
          <a:stretch/>
        </p:blipFill>
        <p:spPr>
          <a:xfrm>
            <a:off x="1266825" y="965631"/>
            <a:ext cx="6229350" cy="363494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833</Words>
  <Application>Microsoft Office PowerPoint</Application>
  <PresentationFormat>Presentación en pantalla (16:9)</PresentationFormat>
  <Paragraphs>117</Paragraphs>
  <Slides>22</Slides>
  <Notes>22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Open Sans ExtraBold</vt:lpstr>
      <vt:lpstr>Arial</vt:lpstr>
      <vt:lpstr>Open Sans</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jesus doña</cp:lastModifiedBy>
  <cp:revision>1</cp:revision>
  <dcterms:modified xsi:type="dcterms:W3CDTF">2023-03-15T08:05:46Z</dcterms:modified>
</cp:coreProperties>
</file>