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2.xml" ContentType="application/vnd.openxmlformats-officedocument.themeOverride+xml"/>
  <Override PartName="/ppt/notesSlides/notesSlide13.xml" ContentType="application/vnd.openxmlformats-officedocument.presentationml.notesSlide+xml"/>
  <Override PartName="/ppt/theme/themeOverride3.xml" ContentType="application/vnd.openxmlformats-officedocument.themeOverride+xml"/>
  <Override PartName="/ppt/notesSlides/notesSlide14.xml" ContentType="application/vnd.openxmlformats-officedocument.presentationml.notesSlide+xml"/>
  <Override PartName="/ppt/theme/themeOverride4.xml" ContentType="application/vnd.openxmlformats-officedocument.themeOverride+xml"/>
  <Override PartName="/ppt/notesSlides/notesSlide15.xml" ContentType="application/vnd.openxmlformats-officedocument.presentationml.notesSlide+xml"/>
  <Override PartName="/ppt/theme/themeOverride5.xml" ContentType="application/vnd.openxmlformats-officedocument.themeOverride+xml"/>
  <Override PartName="/ppt/notesSlides/notesSlide16.xml" ContentType="application/vnd.openxmlformats-officedocument.presentationml.notesSlide+xml"/>
  <Override PartName="/ppt/theme/themeOverride6.xml" ContentType="application/vnd.openxmlformats-officedocument.themeOverride+xml"/>
  <Override PartName="/ppt/notesSlides/notesSlide17.xml" ContentType="application/vnd.openxmlformats-officedocument.presentationml.notesSlide+xml"/>
  <Override PartName="/ppt/theme/themeOverride7.xml" ContentType="application/vnd.openxmlformats-officedocument.themeOverride+xml"/>
  <Override PartName="/ppt/notesSlides/notesSlide18.xml" ContentType="application/vnd.openxmlformats-officedocument.presentationml.notesSlide+xml"/>
  <Override PartName="/ppt/theme/themeOverride8.xml" ContentType="application/vnd.openxmlformats-officedocument.themeOverride+xml"/>
  <Override PartName="/ppt/notesSlides/notesSlide19.xml" ContentType="application/vnd.openxmlformats-officedocument.presentationml.notesSlide+xml"/>
  <Override PartName="/ppt/theme/themeOverride9.xml" ContentType="application/vnd.openxmlformats-officedocument.themeOverride+xml"/>
  <Override PartName="/ppt/notesSlides/notesSlide20.xml" ContentType="application/vnd.openxmlformats-officedocument.presentationml.notesSlide+xml"/>
  <Override PartName="/ppt/theme/themeOverride10.xml" ContentType="application/vnd.openxmlformats-officedocument.themeOverride+xml"/>
  <Override PartName="/ppt/notesSlides/notesSlide21.xml" ContentType="application/vnd.openxmlformats-officedocument.presentationml.notesSlide+xml"/>
  <Override PartName="/ppt/theme/themeOverride11.xml" ContentType="application/vnd.openxmlformats-officedocument.themeOverride+xml"/>
  <Override PartName="/ppt/notesSlides/notesSlide22.xml" ContentType="application/vnd.openxmlformats-officedocument.presentationml.notesSlide+xml"/>
  <Override PartName="/ppt/theme/themeOverride12.xml" ContentType="application/vnd.openxmlformats-officedocument.themeOverride+xml"/>
  <Override PartName="/ppt/notesSlides/notesSlide23.xml" ContentType="application/vnd.openxmlformats-officedocument.presentationml.notesSlide+xml"/>
  <Override PartName="/ppt/theme/themeOverride13.xml" ContentType="application/vnd.openxmlformats-officedocument.themeOverride+xml"/>
  <Override PartName="/ppt/notesSlides/notesSlide24.xml" ContentType="application/vnd.openxmlformats-officedocument.presentationml.notesSlide+xml"/>
  <Override PartName="/ppt/theme/themeOverride14.xml" ContentType="application/vnd.openxmlformats-officedocument.themeOverride+xml"/>
  <Override PartName="/ppt/notesSlides/notesSlide25.xml" ContentType="application/vnd.openxmlformats-officedocument.presentationml.notesSlide+xml"/>
  <Override PartName="/ppt/theme/themeOverride15.xml" ContentType="application/vnd.openxmlformats-officedocument.themeOverride+xml"/>
  <Override PartName="/ppt/notesSlides/notesSlide26.xml" ContentType="application/vnd.openxmlformats-officedocument.presentationml.notesSlide+xml"/>
  <Override PartName="/ppt/theme/themeOverride16.xml" ContentType="application/vnd.openxmlformats-officedocument.themeOverride+xml"/>
  <Override PartName="/ppt/notesSlides/notesSlide27.xml" ContentType="application/vnd.openxmlformats-officedocument.presentationml.notesSlide+xml"/>
  <Override PartName="/ppt/theme/themeOverride17.xml" ContentType="application/vnd.openxmlformats-officedocument.themeOverride+xml"/>
  <Override PartName="/ppt/notesSlides/notesSlide28.xml" ContentType="application/vnd.openxmlformats-officedocument.presentationml.notesSlide+xml"/>
  <Override PartName="/ppt/theme/themeOverride18.xml" ContentType="application/vnd.openxmlformats-officedocument.themeOverride+xml"/>
  <Override PartName="/ppt/notesSlides/notesSlide29.xml" ContentType="application/vnd.openxmlformats-officedocument.presentationml.notesSlide+xml"/>
  <Override PartName="/ppt/theme/themeOverride19.xml" ContentType="application/vnd.openxmlformats-officedocument.themeOverride+xml"/>
  <Override PartName="/ppt/notesSlides/notesSlide30.xml" ContentType="application/vnd.openxmlformats-officedocument.presentationml.notesSlide+xml"/>
  <Override PartName="/ppt/theme/themeOverride20.xml" ContentType="application/vnd.openxmlformats-officedocument.themeOverr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60"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Lst>
  <p:sldSz cx="9144000" cy="5143500" type="screen16x9"/>
  <p:notesSz cx="6858000" cy="9144000"/>
  <p:embeddedFontLst>
    <p:embeddedFont>
      <p:font typeface="Open Sans" panose="020B0606030504020204" pitchFamily="34" charset="0"/>
      <p:regular r:id="rId34"/>
      <p:bold r:id="rId35"/>
      <p:italic r:id="rId36"/>
      <p:boldItalic r:id="rId37"/>
    </p:embeddedFont>
    <p:embeddedFont>
      <p:font typeface="Open Sans ExtraBold" panose="020B0906030804020204" pitchFamily="34" charset="0"/>
      <p:bold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gLT6B8z5CugCNu+pRAZNtdV/oZn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80" autoAdjust="0"/>
    <p:restoredTop sz="92857" autoAdjust="0"/>
  </p:normalViewPr>
  <p:slideViewPr>
    <p:cSldViewPr snapToGrid="0">
      <p:cViewPr varScale="1">
        <p:scale>
          <a:sx n="106" d="100"/>
          <a:sy n="106" d="100"/>
        </p:scale>
        <p:origin x="106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hemeOverride" Target="../theme/themeOverride10.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hemeOverride" Target="../theme/themeOverride1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hemeOverride" Target="../theme/themeOverride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hemeOverride" Target="../theme/themeOverride14.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hemeOverride" Target="../theme/themeOverride15.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hemeOverride" Target="../theme/themeOverride16.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hemeOverride" Target="../theme/themeOverride1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hemeOverride" Target="../theme/themeOverride18.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hemeOverride" Target="../theme/themeOverride1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hemeOverride" Target="../theme/themeOverride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
          <p:cNvSpPr txBox="1"/>
          <p:nvPr/>
        </p:nvSpPr>
        <p:spPr>
          <a:xfrm>
            <a:off x="4462150" y="1123950"/>
            <a:ext cx="3924300" cy="21780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 sz="3200" b="0" i="0" u="none" strike="noStrike" cap="none" dirty="0">
                <a:solidFill>
                  <a:srgbClr val="002E4C"/>
                </a:solidFill>
                <a:latin typeface="Open Sans ExtraBold"/>
                <a:ea typeface="Open Sans ExtraBold"/>
                <a:cs typeface="Open Sans ExtraBold"/>
                <a:sym typeface="Open Sans ExtraBold"/>
              </a:rPr>
              <a:t>Tema 11: Definición de esquemas y vocabulario en XML</a:t>
            </a:r>
            <a:endParaRPr sz="3200" b="0" i="0" u="none" strike="noStrike" cap="none" dirty="0">
              <a:solidFill>
                <a:srgbClr val="002E4C"/>
              </a:solidFill>
              <a:latin typeface="Open Sans ExtraBold"/>
              <a:ea typeface="Open Sans ExtraBold"/>
              <a:cs typeface="Open Sans ExtraBold"/>
              <a:sym typeface="Open Sans ExtraBold"/>
            </a:endParaRPr>
          </a:p>
        </p:txBody>
      </p:sp>
      <p:cxnSp>
        <p:nvCxnSpPr>
          <p:cNvPr id="58" name="Google Shape;58;p1"/>
          <p:cNvCxnSpPr/>
          <p:nvPr/>
        </p:nvCxnSpPr>
        <p:spPr>
          <a:xfrm>
            <a:off x="3760600" y="881950"/>
            <a:ext cx="1368900" cy="7200"/>
          </a:xfrm>
          <a:prstGeom prst="straightConnector1">
            <a:avLst/>
          </a:prstGeom>
          <a:noFill/>
          <a:ln w="76200" cap="flat" cmpd="sng">
            <a:solidFill>
              <a:schemeClr val="accent5"/>
            </a:solidFill>
            <a:prstDash val="solid"/>
            <a:round/>
            <a:headEnd type="none" w="sm" len="sm"/>
            <a:tailEnd type="none" w="sm" len="sm"/>
          </a:ln>
        </p:spPr>
      </p:cxnSp>
      <p:sp>
        <p:nvSpPr>
          <p:cNvPr id="34818" name="AutoShape 2" descr="Diseño plano moderno de icono de archivo xml para web estilo simple |  Vector Premiu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34820" name="AutoShape 4" descr="Diseño plano moderno de icono de archivo xml para web estilo simple |  Vector Premiu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34822" name="AutoShape 6" descr="Diseño plano moderno de icono de archivo xml para web estilo simp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34824" name="AutoShape 8" descr="Diseño plano moderno de icono de archivo xml para web estilo simp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34826" name="AutoShape 10" descr="Diseño plano moderno de icono de archivo xml para web estilo simp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34828" name="AutoShape 12" descr="Diseño plano moderno de icono de archivo xml para web estilo simp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34830" name="AutoShape 14" descr="Icono de formato de archivo xml en color diseño web de software de computado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4832" name="Picture 16" descr="XML"/>
          <p:cNvPicPr>
            <a:picLocks noChangeAspect="1" noChangeArrowheads="1"/>
          </p:cNvPicPr>
          <p:nvPr/>
        </p:nvPicPr>
        <p:blipFill>
          <a:blip r:embed="rId3"/>
          <a:srcRect/>
          <a:stretch>
            <a:fillRect/>
          </a:stretch>
        </p:blipFill>
        <p:spPr bwMode="auto">
          <a:xfrm>
            <a:off x="0" y="1247775"/>
            <a:ext cx="3968750" cy="238125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Elementos, atributos y procesamientos</a:t>
            </a:r>
            <a:endParaRPr sz="1600" b="0" i="0" u="none" strike="noStrike" cap="none">
              <a:solidFill>
                <a:srgbClr val="002E4C"/>
              </a:solidFill>
              <a:latin typeface="Open Sans ExtraBold"/>
              <a:ea typeface="Open Sans ExtraBold"/>
              <a:cs typeface="Open Sans ExtraBold"/>
              <a:sym typeface="Open Sans ExtraBold"/>
            </a:endParaRPr>
          </a:p>
        </p:txBody>
      </p:sp>
      <p:pic>
        <p:nvPicPr>
          <p:cNvPr id="50178" name="Picture 2"/>
          <p:cNvPicPr>
            <a:picLocks noChangeAspect="1" noChangeArrowheads="1"/>
          </p:cNvPicPr>
          <p:nvPr/>
        </p:nvPicPr>
        <p:blipFill>
          <a:blip r:embed="rId3"/>
          <a:srcRect/>
          <a:stretch>
            <a:fillRect/>
          </a:stretch>
        </p:blipFill>
        <p:spPr bwMode="auto">
          <a:xfrm>
            <a:off x="372914" y="1000125"/>
            <a:ext cx="2641749" cy="3233738"/>
          </a:xfrm>
          <a:prstGeom prst="rect">
            <a:avLst/>
          </a:prstGeom>
          <a:noFill/>
          <a:ln w="9525">
            <a:noFill/>
            <a:miter lim="800000"/>
            <a:headEnd/>
            <a:tailEnd/>
          </a:ln>
          <a:effectLst/>
        </p:spPr>
      </p:pic>
      <p:pic>
        <p:nvPicPr>
          <p:cNvPr id="50179" name="Picture 3"/>
          <p:cNvPicPr>
            <a:picLocks noChangeAspect="1" noChangeArrowheads="1"/>
          </p:cNvPicPr>
          <p:nvPr/>
        </p:nvPicPr>
        <p:blipFill>
          <a:blip r:embed="rId4"/>
          <a:srcRect/>
          <a:stretch>
            <a:fillRect/>
          </a:stretch>
        </p:blipFill>
        <p:spPr bwMode="auto">
          <a:xfrm>
            <a:off x="2943225" y="1011555"/>
            <a:ext cx="2376488" cy="3327083"/>
          </a:xfrm>
          <a:prstGeom prst="rect">
            <a:avLst/>
          </a:prstGeom>
          <a:noFill/>
          <a:ln w="9525">
            <a:noFill/>
            <a:miter lim="800000"/>
            <a:headEnd/>
            <a:tailEnd/>
          </a:ln>
          <a:effectLst/>
        </p:spPr>
      </p:pic>
      <p:pic>
        <p:nvPicPr>
          <p:cNvPr id="50180" name="Picture 4"/>
          <p:cNvPicPr>
            <a:picLocks noChangeAspect="1" noChangeArrowheads="1"/>
          </p:cNvPicPr>
          <p:nvPr/>
        </p:nvPicPr>
        <p:blipFill>
          <a:blip r:embed="rId5"/>
          <a:srcRect/>
          <a:stretch>
            <a:fillRect/>
          </a:stretch>
        </p:blipFill>
        <p:spPr bwMode="auto">
          <a:xfrm>
            <a:off x="5687405" y="1076325"/>
            <a:ext cx="2970819" cy="24193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Validación XML</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7" name="Google Shape;89;p4"/>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lvl="0">
              <a:buSzPts val="1600"/>
            </a:pPr>
            <a:r>
              <a:rPr lang="es-ES" sz="1600" b="1" dirty="0">
                <a:solidFill>
                  <a:srgbClr val="002E4C"/>
                </a:solidFill>
                <a:latin typeface="Open Sans ExtraBold"/>
                <a:ea typeface="Open Sans ExtraBold"/>
                <a:cs typeface="Open Sans ExtraBold"/>
                <a:sym typeface="Open Sans ExtraBold"/>
              </a:rPr>
              <a:t>La validación XML va a permitir comprobar si un documento XML se ajusta estructuralmente a un conjunto de reglas definidas.</a:t>
            </a:r>
          </a:p>
          <a:p>
            <a:pPr lvl="0">
              <a:buSzPts val="1600"/>
            </a:pPr>
            <a:endParaRPr lang="es-ES" sz="1600" b="1" dirty="0">
              <a:solidFill>
                <a:srgbClr val="002E4C"/>
              </a:solidFill>
              <a:latin typeface="Open Sans ExtraBold"/>
              <a:ea typeface="Open Sans ExtraBold"/>
              <a:cs typeface="Open Sans ExtraBold"/>
              <a:sym typeface="Open Sans ExtraBold"/>
            </a:endParaRPr>
          </a:p>
          <a:p>
            <a:pPr lvl="0">
              <a:buSzPts val="1600"/>
            </a:pPr>
            <a:r>
              <a:rPr lang="es-ES" sz="1600" b="1" dirty="0">
                <a:solidFill>
                  <a:srgbClr val="002E4C"/>
                </a:solidFill>
                <a:latin typeface="Open Sans ExtraBold"/>
                <a:ea typeface="Open Sans ExtraBold"/>
                <a:cs typeface="Open Sans ExtraBold"/>
                <a:sym typeface="Open Sans ExtraBold"/>
              </a:rPr>
              <a:t>El concepto de validación no hay que confundirlo con el concepto de documento bien formado. Un documento está bien formado cuando cumple las reglas sintácticas definidas para XML (por ejemplo, cerrar etiquetas, emparejar etiquetas, etc.) y es válido cuando cumple las reglas de validación asociadas. Un documento válido siempre va a estar bien formado.</a:t>
            </a:r>
          </a:p>
          <a:p>
            <a:pPr lvl="0">
              <a:buSzPts val="1600"/>
            </a:pPr>
            <a:endParaRPr lang="es-ES" sz="1600" b="1" i="0" u="none" strike="noStrike" cap="none" dirty="0">
              <a:solidFill>
                <a:srgbClr val="002E4C"/>
              </a:solidFill>
              <a:latin typeface="Open Sans ExtraBold"/>
              <a:ea typeface="Open Sans ExtraBold"/>
              <a:cs typeface="Open Sans ExtraBold"/>
              <a:sym typeface="Open Sans ExtraBold"/>
            </a:endParaRPr>
          </a:p>
        </p:txBody>
      </p:sp>
    </p:spTree>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5"/>
          <p:cNvPicPr preferRelativeResize="0"/>
          <p:nvPr/>
        </p:nvPicPr>
        <p:blipFill rotWithShape="1">
          <a:blip r:embed="rId3">
            <a:alphaModFix/>
          </a:blip>
          <a:srcRect t="21563" b="18639"/>
          <a:stretch/>
        </p:blipFill>
        <p:spPr>
          <a:xfrm>
            <a:off x="7709088" y="4710737"/>
            <a:ext cx="1213186" cy="408075"/>
          </a:xfrm>
          <a:prstGeom prst="rect">
            <a:avLst/>
          </a:prstGeom>
          <a:noFill/>
          <a:ln>
            <a:noFill/>
          </a:ln>
        </p:spPr>
      </p:pic>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Validación XML</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7" name="Google Shape;89;p4"/>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lvl="0">
              <a:buSzPts val="1600"/>
            </a:pPr>
            <a:r>
              <a:rPr lang="es-ES" sz="2000" b="1" dirty="0">
                <a:solidFill>
                  <a:srgbClr val="002E4C"/>
                </a:solidFill>
                <a:latin typeface="Open Sans ExtraBold"/>
                <a:ea typeface="Open Sans ExtraBold"/>
                <a:cs typeface="Open Sans ExtraBold"/>
                <a:sym typeface="Open Sans ExtraBold"/>
              </a:rPr>
              <a:t>Existen dos formas de validar un documento XML:</a:t>
            </a:r>
          </a:p>
          <a:p>
            <a:pPr lvl="0">
              <a:buSzPts val="1600"/>
            </a:pPr>
            <a:r>
              <a:rPr lang="es-ES" sz="2000" b="1" dirty="0">
                <a:solidFill>
                  <a:srgbClr val="002E4C"/>
                </a:solidFill>
                <a:latin typeface="Open Sans ExtraBold"/>
                <a:ea typeface="Open Sans ExtraBold"/>
                <a:cs typeface="Open Sans ExtraBold"/>
                <a:sym typeface="Open Sans ExtraBold"/>
              </a:rPr>
              <a:t>• DTD (</a:t>
            </a:r>
            <a:r>
              <a:rPr lang="es-ES" sz="2000" b="1" dirty="0" err="1">
                <a:solidFill>
                  <a:srgbClr val="002E4C"/>
                </a:solidFill>
                <a:latin typeface="Open Sans ExtraBold"/>
                <a:ea typeface="Open Sans ExtraBold"/>
                <a:cs typeface="Open Sans ExtraBold"/>
                <a:sym typeface="Open Sans ExtraBold"/>
              </a:rPr>
              <a:t>Document</a:t>
            </a:r>
            <a:r>
              <a:rPr lang="es-ES" sz="2000" b="1" dirty="0">
                <a:solidFill>
                  <a:srgbClr val="002E4C"/>
                </a:solidFill>
                <a:latin typeface="Open Sans ExtraBold"/>
                <a:ea typeface="Open Sans ExtraBold"/>
                <a:cs typeface="Open Sans ExtraBold"/>
                <a:sym typeface="Open Sans ExtraBold"/>
              </a:rPr>
              <a:t> </a:t>
            </a:r>
            <a:r>
              <a:rPr lang="es-ES" sz="2000" b="1" dirty="0" err="1">
                <a:solidFill>
                  <a:srgbClr val="002E4C"/>
                </a:solidFill>
                <a:latin typeface="Open Sans ExtraBold"/>
                <a:ea typeface="Open Sans ExtraBold"/>
                <a:cs typeface="Open Sans ExtraBold"/>
                <a:sym typeface="Open Sans ExtraBold"/>
              </a:rPr>
              <a:t>Type</a:t>
            </a:r>
            <a:r>
              <a:rPr lang="es-ES" sz="2000" b="1" dirty="0">
                <a:solidFill>
                  <a:srgbClr val="002E4C"/>
                </a:solidFill>
                <a:latin typeface="Open Sans ExtraBold"/>
                <a:ea typeface="Open Sans ExtraBold"/>
                <a:cs typeface="Open Sans ExtraBold"/>
                <a:sym typeface="Open Sans ExtraBold"/>
              </a:rPr>
              <a:t> </a:t>
            </a:r>
            <a:r>
              <a:rPr lang="es-ES" sz="2000" b="1" dirty="0" err="1">
                <a:solidFill>
                  <a:srgbClr val="002E4C"/>
                </a:solidFill>
                <a:latin typeface="Open Sans ExtraBold"/>
                <a:ea typeface="Open Sans ExtraBold"/>
                <a:cs typeface="Open Sans ExtraBold"/>
                <a:sym typeface="Open Sans ExtraBold"/>
              </a:rPr>
              <a:t>Definition</a:t>
            </a:r>
            <a:r>
              <a:rPr lang="es-ES" sz="2000" b="1" dirty="0">
                <a:solidFill>
                  <a:srgbClr val="002E4C"/>
                </a:solidFill>
                <a:latin typeface="Open Sans ExtraBold"/>
                <a:ea typeface="Open Sans ExtraBold"/>
                <a:cs typeface="Open Sans ExtraBold"/>
                <a:sym typeface="Open Sans ExtraBold"/>
              </a:rPr>
              <a:t>): metalenguaje que permite la descripción del formato que tienen que cumplir los datos del documento XML.</a:t>
            </a:r>
          </a:p>
          <a:p>
            <a:pPr lvl="0">
              <a:buSzPts val="1600"/>
            </a:pPr>
            <a:r>
              <a:rPr lang="es-ES" sz="2000" b="1" dirty="0">
                <a:solidFill>
                  <a:srgbClr val="002E4C"/>
                </a:solidFill>
                <a:latin typeface="Open Sans ExtraBold"/>
                <a:ea typeface="Open Sans ExtraBold"/>
                <a:cs typeface="Open Sans ExtraBold"/>
                <a:sym typeface="Open Sans ExtraBold"/>
              </a:rPr>
              <a:t>• XML </a:t>
            </a:r>
            <a:r>
              <a:rPr lang="es-ES" sz="2000" b="1" dirty="0" err="1">
                <a:solidFill>
                  <a:srgbClr val="002E4C"/>
                </a:solidFill>
                <a:latin typeface="Open Sans ExtraBold"/>
                <a:ea typeface="Open Sans ExtraBold"/>
                <a:cs typeface="Open Sans ExtraBold"/>
                <a:sym typeface="Open Sans ExtraBold"/>
              </a:rPr>
              <a:t>Schema</a:t>
            </a:r>
            <a:r>
              <a:rPr lang="es-ES" sz="2000" b="1" dirty="0">
                <a:solidFill>
                  <a:srgbClr val="002E4C"/>
                </a:solidFill>
                <a:latin typeface="Open Sans ExtraBold"/>
                <a:ea typeface="Open Sans ExtraBold"/>
                <a:cs typeface="Open Sans ExtraBold"/>
                <a:sym typeface="Open Sans ExtraBold"/>
              </a:rPr>
              <a:t>: lenguaje basado en XML que mejora las características de los DTD para realizar la validación y soporta la definición de tipos de datos.</a:t>
            </a:r>
          </a:p>
          <a:p>
            <a:pPr lvl="0">
              <a:buSzPts val="1600"/>
            </a:pPr>
            <a:endParaRPr lang="es-ES" sz="2000" b="1" dirty="0">
              <a:solidFill>
                <a:srgbClr val="002E4C"/>
              </a:solidFill>
              <a:latin typeface="Open Sans ExtraBold"/>
              <a:ea typeface="Open Sans ExtraBold"/>
              <a:cs typeface="Open Sans ExtraBold"/>
              <a:sym typeface="Open Sans ExtraBold"/>
            </a:endParaRPr>
          </a:p>
          <a:p>
            <a:pPr lvl="0">
              <a:buSzPts val="1600"/>
            </a:pPr>
            <a:r>
              <a:rPr lang="es-ES" sz="2000" b="1" dirty="0">
                <a:solidFill>
                  <a:srgbClr val="002E4C"/>
                </a:solidFill>
                <a:latin typeface="Open Sans ExtraBold"/>
                <a:ea typeface="Open Sans ExtraBold"/>
                <a:cs typeface="Open Sans ExtraBold"/>
                <a:sym typeface="Open Sans ExtraBold"/>
              </a:rPr>
              <a:t>En este tema nos centramos en </a:t>
            </a:r>
            <a:r>
              <a:rPr lang="es-ES" sz="2000" b="1" dirty="0">
                <a:solidFill>
                  <a:srgbClr val="FF0000"/>
                </a:solidFill>
                <a:latin typeface="Open Sans ExtraBold"/>
                <a:ea typeface="Open Sans ExtraBold"/>
                <a:cs typeface="Open Sans ExtraBold"/>
                <a:sym typeface="Open Sans ExtraBold"/>
              </a:rPr>
              <a:t>DTD</a:t>
            </a:r>
            <a:r>
              <a:rPr lang="es-ES" sz="2000" b="1" dirty="0">
                <a:solidFill>
                  <a:srgbClr val="002E4C"/>
                </a:solidFill>
                <a:latin typeface="Open Sans ExtraBold"/>
                <a:ea typeface="Open Sans ExtraBold"/>
                <a:cs typeface="Open Sans ExtraBold"/>
                <a:sym typeface="Open Sans ExtraBold"/>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Validación XML</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7" name="Google Shape;89;p4"/>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lvl="0">
              <a:buSzPts val="1600"/>
            </a:pPr>
            <a:r>
              <a:rPr lang="es-ES" sz="3200" b="1" dirty="0">
                <a:solidFill>
                  <a:srgbClr val="002E4C"/>
                </a:solidFill>
                <a:latin typeface="Open Sans ExtraBold"/>
                <a:ea typeface="Open Sans ExtraBold"/>
                <a:cs typeface="Open Sans ExtraBold"/>
                <a:sym typeface="Open Sans ExtraBold"/>
              </a:rPr>
              <a:t>Un </a:t>
            </a:r>
            <a:r>
              <a:rPr lang="es-ES" sz="3200" b="1" u="sng" dirty="0">
                <a:solidFill>
                  <a:srgbClr val="FF0000"/>
                </a:solidFill>
                <a:latin typeface="Open Sans ExtraBold"/>
                <a:ea typeface="Open Sans ExtraBold"/>
                <a:cs typeface="Open Sans ExtraBold"/>
                <a:sym typeface="Open Sans ExtraBold"/>
              </a:rPr>
              <a:t>DTD</a:t>
            </a:r>
            <a:r>
              <a:rPr lang="es-ES" sz="3200" b="1" dirty="0">
                <a:solidFill>
                  <a:srgbClr val="002E4C"/>
                </a:solidFill>
                <a:latin typeface="Open Sans ExtraBold"/>
                <a:ea typeface="Open Sans ExtraBold"/>
                <a:cs typeface="Open Sans ExtraBold"/>
                <a:sym typeface="Open Sans ExtraBold"/>
              </a:rPr>
              <a:t> va a describir la estructura de un documento XML indicando cuáles son los elementos que tienen que aparecer, el orden, número de apariciones, etc.</a:t>
            </a:r>
          </a:p>
        </p:txBody>
      </p:sp>
    </p:spTree>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Validación XML</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7" name="Google Shape;89;p4"/>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a:buSzPts val="1600"/>
            </a:pPr>
            <a:r>
              <a:rPr lang="es-ES" sz="1600" b="1" dirty="0">
                <a:solidFill>
                  <a:srgbClr val="002E4C"/>
                </a:solidFill>
                <a:latin typeface="Open Sans ExtraBold"/>
                <a:ea typeface="Open Sans ExtraBold"/>
                <a:cs typeface="Open Sans ExtraBold"/>
                <a:sym typeface="Open Sans ExtraBold"/>
              </a:rPr>
              <a:t>Lo primero que hay que referenciar cuando se trabaja con DTD es la indicación de donde se encuentran las reglas de validación y las características del DTD. Para ello, se tiene la siguiente clasificación:</a:t>
            </a:r>
          </a:p>
          <a:p>
            <a:pPr>
              <a:buSzPts val="1600"/>
            </a:pPr>
            <a:r>
              <a:rPr lang="es-ES" sz="1600" b="1" dirty="0">
                <a:solidFill>
                  <a:srgbClr val="002E4C"/>
                </a:solidFill>
                <a:latin typeface="Open Sans ExtraBold"/>
                <a:ea typeface="Open Sans ExtraBold"/>
                <a:cs typeface="Open Sans ExtraBold"/>
                <a:sym typeface="Open Sans ExtraBold"/>
              </a:rPr>
              <a:t>Ubicación:</a:t>
            </a:r>
          </a:p>
          <a:p>
            <a:pPr>
              <a:buSzPts val="1600"/>
            </a:pPr>
            <a:r>
              <a:rPr lang="es-ES" sz="1600" b="1" dirty="0">
                <a:solidFill>
                  <a:srgbClr val="002E4C"/>
                </a:solidFill>
                <a:latin typeface="Open Sans ExtraBold"/>
                <a:ea typeface="Open Sans ExtraBold"/>
                <a:cs typeface="Open Sans ExtraBold"/>
                <a:sym typeface="Open Sans ExtraBold"/>
              </a:rPr>
              <a:t>• Interno: Las reglas están en el propio XML.</a:t>
            </a:r>
          </a:p>
          <a:p>
            <a:pPr>
              <a:buSzPts val="1600"/>
            </a:pPr>
            <a:r>
              <a:rPr lang="es-ES" sz="1600" b="1" dirty="0">
                <a:solidFill>
                  <a:srgbClr val="002E4C"/>
                </a:solidFill>
                <a:latin typeface="Open Sans ExtraBold"/>
                <a:ea typeface="Open Sans ExtraBold"/>
                <a:cs typeface="Open Sans ExtraBold"/>
                <a:sym typeface="Open Sans ExtraBold"/>
              </a:rPr>
              <a:t>• Externo: Las reglas están en un fichero externo indicado por su URL.</a:t>
            </a:r>
          </a:p>
          <a:p>
            <a:pPr>
              <a:buSzPts val="1600"/>
            </a:pPr>
            <a:r>
              <a:rPr lang="es-ES" sz="1600" b="1" dirty="0">
                <a:solidFill>
                  <a:srgbClr val="002E4C"/>
                </a:solidFill>
                <a:latin typeface="Open Sans ExtraBold"/>
                <a:ea typeface="Open Sans ExtraBold"/>
                <a:cs typeface="Open Sans ExtraBold"/>
                <a:sym typeface="Open Sans ExtraBold"/>
              </a:rPr>
              <a:t>• Mixto: Dispone de reglas internas y externas.</a:t>
            </a:r>
          </a:p>
          <a:p>
            <a:pPr>
              <a:buSzPts val="1600"/>
            </a:pPr>
            <a:r>
              <a:rPr lang="es-ES" sz="1600" b="1" dirty="0">
                <a:solidFill>
                  <a:srgbClr val="002E4C"/>
                </a:solidFill>
                <a:latin typeface="Open Sans ExtraBold"/>
                <a:ea typeface="Open Sans ExtraBold"/>
                <a:cs typeface="Open Sans ExtraBold"/>
                <a:sym typeface="Open Sans ExtraBold"/>
              </a:rPr>
              <a:t>Carácter del DTD:</a:t>
            </a:r>
          </a:p>
          <a:p>
            <a:pPr>
              <a:buSzPts val="1600"/>
            </a:pPr>
            <a:r>
              <a:rPr lang="es-ES" sz="1600" b="1" dirty="0">
                <a:solidFill>
                  <a:srgbClr val="002E4C"/>
                </a:solidFill>
                <a:latin typeface="Open Sans ExtraBold"/>
                <a:ea typeface="Open Sans ExtraBold"/>
                <a:cs typeface="Open Sans ExtraBold"/>
                <a:sym typeface="Open Sans ExtraBold"/>
              </a:rPr>
              <a:t>• Privado: El uso del DTD es privado y se indica con la palabra reservada SYSTEM.</a:t>
            </a:r>
          </a:p>
          <a:p>
            <a:pPr>
              <a:buSzPts val="1600"/>
            </a:pPr>
            <a:r>
              <a:rPr lang="es-ES" sz="1600" b="1" dirty="0">
                <a:solidFill>
                  <a:srgbClr val="002E4C"/>
                </a:solidFill>
                <a:latin typeface="Open Sans ExtraBold"/>
                <a:ea typeface="Open Sans ExtraBold"/>
                <a:cs typeface="Open Sans ExtraBold"/>
                <a:sym typeface="Open Sans ExtraBold"/>
              </a:rPr>
              <a:t>• Público: El DTD es de uso público, se indica con la palabra reservada PUBLIC y debe de ir acompañada de un FPI (Formal </a:t>
            </a:r>
            <a:r>
              <a:rPr lang="es-ES" sz="1600" b="1" dirty="0" err="1">
                <a:solidFill>
                  <a:srgbClr val="002E4C"/>
                </a:solidFill>
                <a:latin typeface="Open Sans ExtraBold"/>
                <a:ea typeface="Open Sans ExtraBold"/>
                <a:cs typeface="Open Sans ExtraBold"/>
                <a:sym typeface="Open Sans ExtraBold"/>
              </a:rPr>
              <a:t>Public</a:t>
            </a:r>
            <a:r>
              <a:rPr lang="es-ES" sz="1600" b="1" dirty="0">
                <a:solidFill>
                  <a:srgbClr val="002E4C"/>
                </a:solidFill>
                <a:latin typeface="Open Sans ExtraBold"/>
                <a:ea typeface="Open Sans ExtraBold"/>
                <a:cs typeface="Open Sans ExtraBold"/>
                <a:sym typeface="Open Sans ExtraBold"/>
              </a:rPr>
              <a:t> </a:t>
            </a:r>
            <a:r>
              <a:rPr lang="es-ES" sz="1600" b="1" dirty="0" err="1">
                <a:solidFill>
                  <a:srgbClr val="002E4C"/>
                </a:solidFill>
                <a:latin typeface="Open Sans ExtraBold"/>
                <a:ea typeface="Open Sans ExtraBold"/>
                <a:cs typeface="Open Sans ExtraBold"/>
                <a:sym typeface="Open Sans ExtraBold"/>
              </a:rPr>
              <a:t>Identifier</a:t>
            </a:r>
            <a:r>
              <a:rPr lang="es-ES" sz="1600" b="1" dirty="0">
                <a:solidFill>
                  <a:srgbClr val="002E4C"/>
                </a:solidFill>
                <a:latin typeface="Open Sans ExtraBold"/>
                <a:ea typeface="Open Sans ExtraBold"/>
                <a:cs typeface="Open Sans ExtraBold"/>
                <a:sym typeface="Open Sans ExtraBold"/>
              </a:rPr>
              <a:t>).</a:t>
            </a:r>
          </a:p>
        </p:txBody>
      </p:sp>
    </p:spTree>
  </p:cSld>
  <p:clrMapOvr>
    <a:overrideClrMapping bg1="lt1" tx1="dk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Validación XML</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7" name="Google Shape;89;p4"/>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a:buSzPts val="1600"/>
            </a:pPr>
            <a:r>
              <a:rPr lang="es-ES" sz="1600" b="1" dirty="0">
                <a:solidFill>
                  <a:srgbClr val="002E4C"/>
                </a:solidFill>
                <a:latin typeface="Open Sans ExtraBold"/>
                <a:ea typeface="Open Sans ExtraBold"/>
                <a:cs typeface="Open Sans ExtraBold"/>
                <a:sym typeface="Open Sans ExtraBold"/>
              </a:rPr>
              <a:t>Para indicar el tipo de documento con el que se va a trabajar, se usa la etiqueta &lt;!DOCTYPE&gt;. Las combinaciones más usuales son:</a:t>
            </a:r>
          </a:p>
          <a:p>
            <a:pPr>
              <a:buSzPts val="1600"/>
            </a:pPr>
            <a:endParaRPr lang="es-ES" sz="1600" b="1" dirty="0">
              <a:solidFill>
                <a:srgbClr val="002E4C"/>
              </a:solidFill>
              <a:latin typeface="Open Sans ExtraBold"/>
              <a:ea typeface="Open Sans ExtraBold"/>
              <a:cs typeface="Open Sans ExtraBold"/>
              <a:sym typeface="Open Sans ExtraBold"/>
            </a:endParaRPr>
          </a:p>
          <a:p>
            <a:pPr>
              <a:buSzPts val="1600"/>
            </a:pPr>
            <a:r>
              <a:rPr lang="es-ES" sz="1600" b="1" dirty="0">
                <a:solidFill>
                  <a:srgbClr val="002E4C"/>
                </a:solidFill>
                <a:latin typeface="Open Sans ExtraBold"/>
                <a:ea typeface="Open Sans ExtraBold"/>
                <a:cs typeface="Open Sans ExtraBold"/>
                <a:sym typeface="Open Sans ExtraBold"/>
              </a:rPr>
              <a:t>• DTD interno: </a:t>
            </a:r>
            <a:r>
              <a:rPr lang="es-ES" sz="1600" i="1" dirty="0">
                <a:solidFill>
                  <a:srgbClr val="002E4C"/>
                </a:solidFill>
                <a:latin typeface="Open Sans ExtraBold"/>
                <a:ea typeface="Open Sans ExtraBold"/>
                <a:cs typeface="Open Sans ExtraBold"/>
                <a:sym typeface="Open Sans ExtraBold"/>
              </a:rPr>
              <a:t>&lt;!DOCTYPE </a:t>
            </a:r>
            <a:r>
              <a:rPr lang="es-ES" sz="1600" i="1" dirty="0" err="1">
                <a:solidFill>
                  <a:srgbClr val="002E4C"/>
                </a:solidFill>
                <a:latin typeface="Open Sans ExtraBold"/>
                <a:ea typeface="Open Sans ExtraBold"/>
                <a:cs typeface="Open Sans ExtraBold"/>
                <a:sym typeface="Open Sans ExtraBold"/>
              </a:rPr>
              <a:t>elemento_raiz</a:t>
            </a:r>
            <a:r>
              <a:rPr lang="es-ES" sz="1600" i="1" dirty="0">
                <a:solidFill>
                  <a:srgbClr val="002E4C"/>
                </a:solidFill>
                <a:latin typeface="Open Sans ExtraBold"/>
                <a:ea typeface="Open Sans ExtraBold"/>
                <a:cs typeface="Open Sans ExtraBold"/>
                <a:sym typeface="Open Sans ExtraBold"/>
              </a:rPr>
              <a:t> [reglas]&gt;</a:t>
            </a:r>
          </a:p>
          <a:p>
            <a:pPr>
              <a:buSzPts val="1600"/>
            </a:pPr>
            <a:endParaRPr lang="es-ES" sz="1600" b="1" dirty="0">
              <a:solidFill>
                <a:srgbClr val="002E4C"/>
              </a:solidFill>
              <a:latin typeface="Open Sans ExtraBold"/>
              <a:ea typeface="Open Sans ExtraBold"/>
              <a:cs typeface="Open Sans ExtraBold"/>
              <a:sym typeface="Open Sans ExtraBold"/>
            </a:endParaRPr>
          </a:p>
          <a:p>
            <a:pPr>
              <a:buSzPts val="1600"/>
            </a:pPr>
            <a:r>
              <a:rPr lang="es-ES" sz="1600" b="1" dirty="0">
                <a:solidFill>
                  <a:srgbClr val="002E4C"/>
                </a:solidFill>
                <a:latin typeface="Open Sans ExtraBold"/>
                <a:ea typeface="Open Sans ExtraBold"/>
                <a:cs typeface="Open Sans ExtraBold"/>
                <a:sym typeface="Open Sans ExtraBold"/>
              </a:rPr>
              <a:t>• DTD externo y privado: </a:t>
            </a:r>
            <a:r>
              <a:rPr lang="es-ES" sz="1600" i="1" dirty="0">
                <a:solidFill>
                  <a:srgbClr val="002E4C"/>
                </a:solidFill>
                <a:latin typeface="Open Sans ExtraBold"/>
                <a:ea typeface="Open Sans ExtraBold"/>
                <a:cs typeface="Open Sans ExtraBold"/>
                <a:sym typeface="Open Sans ExtraBold"/>
              </a:rPr>
              <a:t>&lt;!DOCTYPE </a:t>
            </a:r>
            <a:r>
              <a:rPr lang="es-ES" sz="1600" i="1" dirty="0" err="1">
                <a:solidFill>
                  <a:srgbClr val="002E4C"/>
                </a:solidFill>
                <a:latin typeface="Open Sans ExtraBold"/>
                <a:ea typeface="Open Sans ExtraBold"/>
                <a:cs typeface="Open Sans ExtraBold"/>
                <a:sym typeface="Open Sans ExtraBold"/>
              </a:rPr>
              <a:t>elemento_raiz</a:t>
            </a:r>
            <a:r>
              <a:rPr lang="es-ES" sz="1600" i="1" dirty="0">
                <a:solidFill>
                  <a:srgbClr val="002E4C"/>
                </a:solidFill>
                <a:latin typeface="Open Sans ExtraBold"/>
                <a:ea typeface="Open Sans ExtraBold"/>
                <a:cs typeface="Open Sans ExtraBold"/>
                <a:sym typeface="Open Sans ExtraBold"/>
              </a:rPr>
              <a:t> SYSTEM URL&gt;</a:t>
            </a:r>
          </a:p>
          <a:p>
            <a:pPr>
              <a:buSzPts val="1600"/>
            </a:pPr>
            <a:endParaRPr lang="es-ES" sz="1600" b="1" dirty="0">
              <a:solidFill>
                <a:srgbClr val="002E4C"/>
              </a:solidFill>
              <a:latin typeface="Open Sans ExtraBold"/>
              <a:ea typeface="Open Sans ExtraBold"/>
              <a:cs typeface="Open Sans ExtraBold"/>
              <a:sym typeface="Open Sans ExtraBold"/>
            </a:endParaRPr>
          </a:p>
          <a:p>
            <a:pPr>
              <a:buSzPts val="1600"/>
            </a:pPr>
            <a:r>
              <a:rPr lang="es-ES" sz="1600" b="1" dirty="0">
                <a:solidFill>
                  <a:srgbClr val="002E4C"/>
                </a:solidFill>
                <a:latin typeface="Open Sans ExtraBold"/>
                <a:ea typeface="Open Sans ExtraBold"/>
                <a:cs typeface="Open Sans ExtraBold"/>
                <a:sym typeface="Open Sans ExtraBold"/>
              </a:rPr>
              <a:t>• DTD externo y público: </a:t>
            </a:r>
            <a:r>
              <a:rPr lang="es-ES" sz="1600" i="1" dirty="0">
                <a:solidFill>
                  <a:srgbClr val="002E4C"/>
                </a:solidFill>
                <a:latin typeface="Open Sans ExtraBold"/>
                <a:ea typeface="Open Sans ExtraBold"/>
                <a:cs typeface="Open Sans ExtraBold"/>
                <a:sym typeface="Open Sans ExtraBold"/>
              </a:rPr>
              <a:t>&lt;!DOCTYPE </a:t>
            </a:r>
            <a:r>
              <a:rPr lang="es-ES" sz="1600" i="1" dirty="0" err="1">
                <a:solidFill>
                  <a:srgbClr val="002E4C"/>
                </a:solidFill>
                <a:latin typeface="Open Sans ExtraBold"/>
                <a:ea typeface="Open Sans ExtraBold"/>
                <a:cs typeface="Open Sans ExtraBold"/>
                <a:sym typeface="Open Sans ExtraBold"/>
              </a:rPr>
              <a:t>elemento_raiz</a:t>
            </a:r>
            <a:r>
              <a:rPr lang="es-ES" sz="1600" i="1" dirty="0">
                <a:solidFill>
                  <a:srgbClr val="002E4C"/>
                </a:solidFill>
                <a:latin typeface="Open Sans ExtraBold"/>
                <a:ea typeface="Open Sans ExtraBold"/>
                <a:cs typeface="Open Sans ExtraBold"/>
                <a:sym typeface="Open Sans ExtraBold"/>
              </a:rPr>
              <a:t> PUBLIC FPI URL&gt;</a:t>
            </a:r>
          </a:p>
          <a:p>
            <a:pPr>
              <a:buSzPts val="1600"/>
            </a:pPr>
            <a:endParaRPr lang="es-ES" sz="1600" i="1" dirty="0">
              <a:solidFill>
                <a:srgbClr val="002E4C"/>
              </a:solidFill>
              <a:latin typeface="Open Sans ExtraBold"/>
              <a:ea typeface="Open Sans ExtraBold"/>
              <a:cs typeface="Open Sans ExtraBold"/>
              <a:sym typeface="Open Sans ExtraBold"/>
            </a:endParaRPr>
          </a:p>
          <a:p>
            <a:pPr>
              <a:buSzPts val="1600"/>
            </a:pPr>
            <a:r>
              <a:rPr lang="es-ES" sz="1600" b="1" dirty="0">
                <a:solidFill>
                  <a:srgbClr val="002E4C"/>
                </a:solidFill>
                <a:latin typeface="Open Sans ExtraBold"/>
                <a:ea typeface="Open Sans ExtraBold"/>
                <a:cs typeface="Open Sans ExtraBold"/>
                <a:sym typeface="Open Sans ExtraBold"/>
              </a:rPr>
              <a:t>El </a:t>
            </a:r>
            <a:r>
              <a:rPr lang="es-ES" sz="1600" b="1" dirty="0" err="1">
                <a:solidFill>
                  <a:srgbClr val="002E4C"/>
                </a:solidFill>
                <a:latin typeface="Open Sans ExtraBold"/>
                <a:ea typeface="Open Sans ExtraBold"/>
                <a:cs typeface="Open Sans ExtraBold"/>
                <a:sym typeface="Open Sans ExtraBold"/>
              </a:rPr>
              <a:t>elemento_raiz</a:t>
            </a:r>
            <a:r>
              <a:rPr lang="es-ES" sz="1600" b="1" dirty="0">
                <a:solidFill>
                  <a:srgbClr val="002E4C"/>
                </a:solidFill>
                <a:latin typeface="Open Sans ExtraBold"/>
                <a:ea typeface="Open Sans ExtraBold"/>
                <a:cs typeface="Open Sans ExtraBold"/>
                <a:sym typeface="Open Sans ExtraBold"/>
              </a:rPr>
              <a:t> es común a todas las combinaciones e identifica el nodo raíz del árbol XML.</a:t>
            </a:r>
          </a:p>
        </p:txBody>
      </p:sp>
    </p:spTree>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Tipos de elementos DTD: Elementos</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7" name="Google Shape;89;p4"/>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a:buSzPts val="1600"/>
            </a:pPr>
            <a:r>
              <a:rPr lang="es-ES" sz="1600" b="1" dirty="0">
                <a:solidFill>
                  <a:srgbClr val="002E4C"/>
                </a:solidFill>
                <a:latin typeface="Open Sans ExtraBold"/>
                <a:ea typeface="Open Sans ExtraBold"/>
                <a:cs typeface="Open Sans ExtraBold"/>
                <a:sym typeface="Open Sans ExtraBold"/>
              </a:rPr>
              <a:t>Las declaraciones de marcado que se pueden incluir en un documento DTD se listan a continuación:</a:t>
            </a:r>
          </a:p>
          <a:p>
            <a:pPr>
              <a:buSzPts val="1600"/>
            </a:pPr>
            <a:endParaRPr lang="es-ES" sz="1600" b="1" dirty="0">
              <a:solidFill>
                <a:srgbClr val="002E4C"/>
              </a:solidFill>
              <a:latin typeface="Open Sans ExtraBold"/>
              <a:ea typeface="Open Sans ExtraBold"/>
              <a:cs typeface="Open Sans ExtraBold"/>
              <a:sym typeface="Open Sans ExtraBold"/>
            </a:endParaRPr>
          </a:p>
          <a:p>
            <a:pPr>
              <a:buSzPts val="1600"/>
            </a:pPr>
            <a:r>
              <a:rPr lang="es-ES" sz="1600" b="1" dirty="0">
                <a:solidFill>
                  <a:srgbClr val="002E4C"/>
                </a:solidFill>
                <a:latin typeface="Open Sans ExtraBold"/>
                <a:ea typeface="Open Sans ExtraBold"/>
                <a:cs typeface="Open Sans ExtraBold"/>
                <a:sym typeface="Open Sans ExtraBold"/>
              </a:rPr>
              <a:t>• Elemento (&lt;!ELEMENT&gt;): Permite definir los elementos permitidos e indica cuál será su contenido.</a:t>
            </a:r>
          </a:p>
          <a:p>
            <a:pPr>
              <a:buSzPts val="1600"/>
            </a:pPr>
            <a:endParaRPr lang="es-ES" sz="1600" b="1" dirty="0">
              <a:solidFill>
                <a:srgbClr val="002E4C"/>
              </a:solidFill>
              <a:latin typeface="Open Sans ExtraBold"/>
              <a:ea typeface="Open Sans ExtraBold"/>
              <a:cs typeface="Open Sans ExtraBold"/>
              <a:sym typeface="Open Sans ExtraBold"/>
            </a:endParaRPr>
          </a:p>
          <a:p>
            <a:pPr>
              <a:buSzPts val="1600"/>
            </a:pPr>
            <a:r>
              <a:rPr lang="es-ES" sz="1600" b="1" dirty="0">
                <a:solidFill>
                  <a:srgbClr val="002E4C"/>
                </a:solidFill>
                <a:latin typeface="Open Sans ExtraBold"/>
                <a:ea typeface="Open Sans ExtraBold"/>
                <a:cs typeface="Open Sans ExtraBold"/>
                <a:sym typeface="Open Sans ExtraBold"/>
              </a:rPr>
              <a:t>• Atributos (&lt;!ATTLIST&gt;): Información adicional sobre un elemento.</a:t>
            </a:r>
          </a:p>
          <a:p>
            <a:pPr>
              <a:buSzPts val="1600"/>
            </a:pPr>
            <a:endParaRPr lang="es-ES" sz="1600" b="1" dirty="0">
              <a:solidFill>
                <a:srgbClr val="002E4C"/>
              </a:solidFill>
              <a:latin typeface="Open Sans ExtraBold"/>
              <a:ea typeface="Open Sans ExtraBold"/>
              <a:cs typeface="Open Sans ExtraBold"/>
              <a:sym typeface="Open Sans ExtraBold"/>
            </a:endParaRPr>
          </a:p>
          <a:p>
            <a:pPr>
              <a:buSzPts val="1600"/>
            </a:pPr>
            <a:r>
              <a:rPr lang="es-ES" sz="1600" b="1" dirty="0">
                <a:solidFill>
                  <a:srgbClr val="002E4C"/>
                </a:solidFill>
                <a:latin typeface="Open Sans ExtraBold"/>
                <a:ea typeface="Open Sans ExtraBold"/>
                <a:cs typeface="Open Sans ExtraBold"/>
                <a:sym typeface="Open Sans ExtraBold"/>
              </a:rPr>
              <a:t>• Entidades (&lt;!ENTITY&gt;): Caracteres con un significado especial.</a:t>
            </a:r>
          </a:p>
          <a:p>
            <a:pPr>
              <a:buSzPts val="1600"/>
            </a:pPr>
            <a:endParaRPr lang="es-ES" sz="1600" b="1" dirty="0">
              <a:solidFill>
                <a:srgbClr val="002E4C"/>
              </a:solidFill>
              <a:latin typeface="Open Sans ExtraBold"/>
              <a:ea typeface="Open Sans ExtraBold"/>
              <a:cs typeface="Open Sans ExtraBold"/>
              <a:sym typeface="Open Sans ExtraBold"/>
            </a:endParaRPr>
          </a:p>
          <a:p>
            <a:pPr>
              <a:buSzPts val="1600"/>
            </a:pPr>
            <a:endParaRPr lang="es-ES" sz="1600" b="1" dirty="0">
              <a:solidFill>
                <a:srgbClr val="002E4C"/>
              </a:solidFill>
              <a:latin typeface="Open Sans ExtraBold"/>
              <a:ea typeface="Open Sans ExtraBold"/>
              <a:cs typeface="Open Sans ExtraBold"/>
              <a:sym typeface="Open Sans ExtraBold"/>
            </a:endParaRPr>
          </a:p>
        </p:txBody>
      </p:sp>
    </p:spTree>
  </p:cSld>
  <p:clrMapOvr>
    <a:overrideClrMapping bg1="lt1" tx1="dk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Tipos de elementos DTD: Elementos</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7" name="Google Shape;89;p4"/>
          <p:cNvSpPr txBox="1"/>
          <p:nvPr/>
        </p:nvSpPr>
        <p:spPr>
          <a:xfrm>
            <a:off x="715125" y="1198658"/>
            <a:ext cx="7713750" cy="2437342"/>
          </a:xfrm>
          <a:prstGeom prst="rect">
            <a:avLst/>
          </a:prstGeom>
          <a:noFill/>
          <a:ln>
            <a:noFill/>
          </a:ln>
        </p:spPr>
        <p:txBody>
          <a:bodyPr spcFirstLastPara="1" wrap="square" lIns="91425" tIns="91425" rIns="91425" bIns="91425" anchor="t" anchorCtr="0">
            <a:noAutofit/>
          </a:bodyPr>
          <a:lstStyle/>
          <a:p>
            <a:pPr>
              <a:buSzPts val="1600"/>
            </a:pPr>
            <a:r>
              <a:rPr lang="es-ES" sz="1600" b="1" dirty="0">
                <a:solidFill>
                  <a:srgbClr val="002E4C"/>
                </a:solidFill>
                <a:latin typeface="Open Sans ExtraBold"/>
                <a:ea typeface="Open Sans ExtraBold"/>
                <a:cs typeface="Open Sans ExtraBold"/>
                <a:sym typeface="Open Sans ExtraBold"/>
              </a:rPr>
              <a:t>Comencemos por la declaración de un tipo: elemento. Esta debe seguir la siguiente sintaxis:</a:t>
            </a:r>
          </a:p>
          <a:p>
            <a:pPr>
              <a:buSzPts val="1600"/>
            </a:pPr>
            <a:r>
              <a:rPr lang="es-ES" sz="1600" b="1" dirty="0">
                <a:solidFill>
                  <a:srgbClr val="002E4C"/>
                </a:solidFill>
                <a:latin typeface="Open Sans ExtraBold"/>
                <a:ea typeface="Open Sans ExtraBold"/>
                <a:cs typeface="Open Sans ExtraBold"/>
                <a:sym typeface="Open Sans ExtraBold"/>
              </a:rPr>
              <a:t>&lt;!ELEMENT </a:t>
            </a:r>
            <a:r>
              <a:rPr lang="es-ES" sz="1600" b="1" dirty="0" err="1">
                <a:solidFill>
                  <a:srgbClr val="002E4C"/>
                </a:solidFill>
                <a:latin typeface="Open Sans ExtraBold"/>
                <a:ea typeface="Open Sans ExtraBold"/>
                <a:cs typeface="Open Sans ExtraBold"/>
                <a:sym typeface="Open Sans ExtraBold"/>
              </a:rPr>
              <a:t>nombre_elemento</a:t>
            </a:r>
            <a:r>
              <a:rPr lang="es-ES" sz="1600" b="1" dirty="0">
                <a:solidFill>
                  <a:srgbClr val="002E4C"/>
                </a:solidFill>
                <a:latin typeface="Open Sans ExtraBold"/>
                <a:ea typeface="Open Sans ExtraBold"/>
                <a:cs typeface="Open Sans ExtraBold"/>
                <a:sym typeface="Open Sans ExtraBold"/>
              </a:rPr>
              <a:t> </a:t>
            </a:r>
            <a:r>
              <a:rPr lang="es-ES" sz="1600" b="1" dirty="0" err="1">
                <a:solidFill>
                  <a:srgbClr val="002E4C"/>
                </a:solidFill>
                <a:latin typeface="Open Sans ExtraBold"/>
                <a:ea typeface="Open Sans ExtraBold"/>
                <a:cs typeface="Open Sans ExtraBold"/>
                <a:sym typeface="Open Sans ExtraBold"/>
              </a:rPr>
              <a:t>modelo_contenido</a:t>
            </a:r>
            <a:r>
              <a:rPr lang="es-ES" sz="1600" b="1" dirty="0">
                <a:solidFill>
                  <a:srgbClr val="002E4C"/>
                </a:solidFill>
                <a:latin typeface="Open Sans ExtraBold"/>
                <a:ea typeface="Open Sans ExtraBold"/>
                <a:cs typeface="Open Sans ExtraBold"/>
                <a:sym typeface="Open Sans ExtraBold"/>
              </a:rPr>
              <a:t>&gt;</a:t>
            </a:r>
          </a:p>
          <a:p>
            <a:pPr>
              <a:buSzPts val="1600"/>
            </a:pPr>
            <a:endParaRPr lang="es-ES" sz="1600" b="1" dirty="0">
              <a:solidFill>
                <a:srgbClr val="002E4C"/>
              </a:solidFill>
              <a:latin typeface="Open Sans ExtraBold"/>
              <a:ea typeface="Open Sans ExtraBold"/>
              <a:cs typeface="Open Sans ExtraBold"/>
              <a:sym typeface="Open Sans ExtraBold"/>
            </a:endParaRPr>
          </a:p>
          <a:p>
            <a:pPr>
              <a:buSzPts val="1600"/>
            </a:pPr>
            <a:r>
              <a:rPr lang="es-ES" sz="1600" b="1" dirty="0">
                <a:solidFill>
                  <a:srgbClr val="002E4C"/>
                </a:solidFill>
                <a:latin typeface="Open Sans ExtraBold"/>
                <a:ea typeface="Open Sans ExtraBold"/>
                <a:cs typeface="Open Sans ExtraBold"/>
                <a:sym typeface="Open Sans ExtraBold"/>
              </a:rPr>
              <a:t>• </a:t>
            </a:r>
            <a:r>
              <a:rPr lang="es-ES" sz="1600" b="1" dirty="0" err="1">
                <a:solidFill>
                  <a:srgbClr val="002E4C"/>
                </a:solidFill>
                <a:latin typeface="Open Sans ExtraBold"/>
                <a:ea typeface="Open Sans ExtraBold"/>
                <a:cs typeface="Open Sans ExtraBold"/>
                <a:sym typeface="Open Sans ExtraBold"/>
              </a:rPr>
              <a:t>nombre_elemento</a:t>
            </a:r>
            <a:r>
              <a:rPr lang="es-ES" sz="1600" b="1" dirty="0">
                <a:solidFill>
                  <a:srgbClr val="002E4C"/>
                </a:solidFill>
                <a:latin typeface="Open Sans ExtraBold"/>
                <a:ea typeface="Open Sans ExtraBold"/>
                <a:cs typeface="Open Sans ExtraBold"/>
                <a:sym typeface="Open Sans ExtraBold"/>
              </a:rPr>
              <a:t>: Elemento que aparece en el fichero XML y hay que indicarlo en el DTD sin los signos &lt; y &gt;.</a:t>
            </a:r>
          </a:p>
          <a:p>
            <a:pPr>
              <a:buSzPts val="1600"/>
            </a:pPr>
            <a:r>
              <a:rPr lang="es-ES" sz="1600" b="1" dirty="0">
                <a:solidFill>
                  <a:srgbClr val="002E4C"/>
                </a:solidFill>
                <a:latin typeface="Open Sans ExtraBold"/>
                <a:ea typeface="Open Sans ExtraBold"/>
                <a:cs typeface="Open Sans ExtraBold"/>
                <a:sym typeface="Open Sans ExtraBold"/>
              </a:rPr>
              <a:t>• </a:t>
            </a:r>
            <a:r>
              <a:rPr lang="es-ES" sz="1600" b="1" dirty="0" err="1">
                <a:solidFill>
                  <a:srgbClr val="002E4C"/>
                </a:solidFill>
                <a:latin typeface="Open Sans ExtraBold"/>
                <a:ea typeface="Open Sans ExtraBold"/>
                <a:cs typeface="Open Sans ExtraBold"/>
                <a:sym typeface="Open Sans ExtraBold"/>
              </a:rPr>
              <a:t>modelo_contenido</a:t>
            </a:r>
            <a:r>
              <a:rPr lang="es-ES" sz="1600" b="1" dirty="0">
                <a:solidFill>
                  <a:srgbClr val="002E4C"/>
                </a:solidFill>
                <a:latin typeface="Open Sans ExtraBold"/>
                <a:ea typeface="Open Sans ExtraBold"/>
                <a:cs typeface="Open Sans ExtraBold"/>
                <a:sym typeface="Open Sans ExtraBold"/>
              </a:rPr>
              <a:t>: Puede contener reglas, datos de cualquier tipo o elementos descendientes.</a:t>
            </a:r>
          </a:p>
          <a:p>
            <a:pPr>
              <a:buSzPts val="1600"/>
            </a:pPr>
            <a:endParaRPr lang="es-ES" sz="1600" b="1" dirty="0">
              <a:solidFill>
                <a:srgbClr val="002E4C"/>
              </a:solidFill>
              <a:latin typeface="Open Sans ExtraBold"/>
              <a:ea typeface="Open Sans ExtraBold"/>
              <a:cs typeface="Open Sans ExtraBold"/>
              <a:sym typeface="Open Sans ExtraBold"/>
            </a:endParaRPr>
          </a:p>
          <a:p>
            <a:pPr>
              <a:buSzPts val="1600"/>
            </a:pPr>
            <a:endParaRPr lang="es-ES" sz="1600" b="1" dirty="0">
              <a:solidFill>
                <a:srgbClr val="002E4C"/>
              </a:solidFill>
              <a:latin typeface="Open Sans ExtraBold"/>
              <a:ea typeface="Open Sans ExtraBold"/>
              <a:cs typeface="Open Sans ExtraBold"/>
              <a:sym typeface="Open Sans ExtraBold"/>
            </a:endParaRPr>
          </a:p>
        </p:txBody>
      </p:sp>
    </p:spTree>
  </p:cSld>
  <p:clrMapOvr>
    <a:overrideClrMapping bg1="lt1" tx1="dk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Tipos de elementos DTD: Elementos</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7" name="Google Shape;89;p4"/>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a:buSzPts val="1600"/>
            </a:pPr>
            <a:r>
              <a:rPr lang="es-ES" sz="1600" b="1" dirty="0">
                <a:solidFill>
                  <a:srgbClr val="002E4C"/>
                </a:solidFill>
                <a:latin typeface="Open Sans ExtraBold"/>
                <a:ea typeface="Open Sans ExtraBold"/>
                <a:cs typeface="Open Sans ExtraBold"/>
                <a:sym typeface="Open Sans ExtraBold"/>
              </a:rPr>
              <a:t>Las reglas pueden ser:</a:t>
            </a:r>
          </a:p>
          <a:p>
            <a:pPr>
              <a:buSzPts val="1600"/>
            </a:pPr>
            <a:r>
              <a:rPr lang="es-ES" sz="1600" b="1" dirty="0">
                <a:solidFill>
                  <a:srgbClr val="002E4C"/>
                </a:solidFill>
                <a:latin typeface="Open Sans ExtraBold"/>
                <a:ea typeface="Open Sans ExtraBold"/>
                <a:cs typeface="Open Sans ExtraBold"/>
                <a:sym typeface="Open Sans ExtraBold"/>
              </a:rPr>
              <a:t>• ANY: El elemento puede tener cualquier contenido. No debe de aparecer en el DTD definitivo y se usa para que valide en todos los casos.</a:t>
            </a:r>
          </a:p>
          <a:p>
            <a:pPr>
              <a:buSzPts val="1600"/>
            </a:pPr>
            <a:r>
              <a:rPr lang="es-ES" sz="1600" b="1" dirty="0">
                <a:solidFill>
                  <a:srgbClr val="002E4C"/>
                </a:solidFill>
                <a:latin typeface="Open Sans ExtraBold"/>
                <a:ea typeface="Open Sans ExtraBold"/>
                <a:cs typeface="Open Sans ExtraBold"/>
                <a:sym typeface="Open Sans ExtraBold"/>
              </a:rPr>
              <a:t>• EMPTY: Describe un elemento vacío que no tiene descendientes, pero sí puede tener atributos.</a:t>
            </a:r>
          </a:p>
          <a:p>
            <a:pPr>
              <a:buSzPts val="1600"/>
            </a:pPr>
            <a:endParaRPr lang="es-ES" sz="1600" b="1" dirty="0">
              <a:solidFill>
                <a:srgbClr val="002E4C"/>
              </a:solidFill>
              <a:latin typeface="Open Sans ExtraBold"/>
              <a:ea typeface="Open Sans ExtraBold"/>
              <a:cs typeface="Open Sans ExtraBold"/>
              <a:sym typeface="Open Sans ExtraBold"/>
            </a:endParaRPr>
          </a:p>
          <a:p>
            <a:pPr>
              <a:buSzPts val="1600"/>
            </a:pPr>
            <a:r>
              <a:rPr lang="es-ES" sz="1600" b="1" u="sng" dirty="0">
                <a:solidFill>
                  <a:srgbClr val="002E4C"/>
                </a:solidFill>
                <a:latin typeface="Open Sans ExtraBold"/>
                <a:ea typeface="Open Sans ExtraBold"/>
                <a:cs typeface="Open Sans ExtraBold"/>
                <a:sym typeface="Open Sans ExtraBold"/>
              </a:rPr>
              <a:t>Destacar que con la declaración (#PCDATA) permite contener cualquier texto (cadena de caracteres).</a:t>
            </a:r>
          </a:p>
          <a:p>
            <a:pPr>
              <a:buSzPts val="1600"/>
            </a:pPr>
            <a:endParaRPr lang="es-ES" sz="1600" b="1" dirty="0">
              <a:solidFill>
                <a:srgbClr val="002E4C"/>
              </a:solidFill>
              <a:latin typeface="Open Sans ExtraBold"/>
              <a:ea typeface="Open Sans ExtraBold"/>
              <a:cs typeface="Open Sans ExtraBold"/>
              <a:sym typeface="Open Sans ExtraBold"/>
            </a:endParaRPr>
          </a:p>
        </p:txBody>
      </p:sp>
    </p:spTree>
  </p:cSld>
  <p:clrMapOvr>
    <a:overrideClrMapping bg1="lt1" tx1="dk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Tipos de elementos DTD: Elementos</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7" name="Google Shape;89;p4"/>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a:buSzPts val="1600"/>
            </a:pPr>
            <a:r>
              <a:rPr lang="es-ES" sz="1600" b="1" dirty="0">
                <a:solidFill>
                  <a:srgbClr val="002E4C"/>
                </a:solidFill>
                <a:latin typeface="Open Sans ExtraBold"/>
                <a:ea typeface="Open Sans ExtraBold"/>
                <a:cs typeface="Open Sans ExtraBold"/>
                <a:sym typeface="Open Sans ExtraBold"/>
              </a:rPr>
              <a:t>Con respecto a descendientes, un elemento puede contener otros elementos descendientes que se indican entre paréntesis. Destacamos:</a:t>
            </a:r>
          </a:p>
          <a:p>
            <a:pPr>
              <a:buSzPts val="1600"/>
            </a:pPr>
            <a:endParaRPr lang="es-ES" sz="1600" b="1" dirty="0">
              <a:solidFill>
                <a:srgbClr val="002E4C"/>
              </a:solidFill>
              <a:latin typeface="Open Sans ExtraBold"/>
              <a:ea typeface="Open Sans ExtraBold"/>
              <a:cs typeface="Open Sans ExtraBold"/>
              <a:sym typeface="Open Sans ExtraBold"/>
            </a:endParaRPr>
          </a:p>
          <a:p>
            <a:pPr>
              <a:buSzPts val="1600"/>
            </a:pPr>
            <a:r>
              <a:rPr lang="es-ES" sz="1600" b="1" u="sng" dirty="0" err="1">
                <a:solidFill>
                  <a:srgbClr val="002E4C"/>
                </a:solidFill>
                <a:latin typeface="Open Sans ExtraBold"/>
                <a:ea typeface="Open Sans ExtraBold"/>
                <a:cs typeface="Open Sans ExtraBold"/>
                <a:sym typeface="Open Sans ExtraBold"/>
              </a:rPr>
              <a:t>Cardinalidad</a:t>
            </a:r>
            <a:r>
              <a:rPr lang="es-ES" sz="1600" b="1" dirty="0">
                <a:solidFill>
                  <a:srgbClr val="002E4C"/>
                </a:solidFill>
                <a:latin typeface="Open Sans ExtraBold"/>
                <a:ea typeface="Open Sans ExtraBold"/>
                <a:cs typeface="Open Sans ExtraBold"/>
                <a:sym typeface="Open Sans ExtraBold"/>
              </a:rPr>
              <a:t>: Número de veces que aparece el elemento descendiente. Se indica con los siguientes símbolos que se han de escribir a continuación del elemento.</a:t>
            </a:r>
          </a:p>
          <a:p>
            <a:pPr>
              <a:buSzPts val="1600"/>
            </a:pPr>
            <a:endParaRPr lang="es-ES" sz="1600" b="1" dirty="0">
              <a:solidFill>
                <a:srgbClr val="002E4C"/>
              </a:solidFill>
              <a:latin typeface="Open Sans ExtraBold"/>
              <a:ea typeface="Open Sans ExtraBold"/>
              <a:cs typeface="Open Sans ExtraBold"/>
              <a:sym typeface="Open Sans ExtraBold"/>
            </a:endParaRPr>
          </a:p>
          <a:p>
            <a:pPr>
              <a:buSzPts val="1600"/>
            </a:pPr>
            <a:r>
              <a:rPr lang="es-ES" sz="1600" b="1" dirty="0">
                <a:solidFill>
                  <a:srgbClr val="002E4C"/>
                </a:solidFill>
                <a:latin typeface="Open Sans ExtraBold"/>
                <a:ea typeface="Open Sans ExtraBold"/>
                <a:cs typeface="Open Sans ExtraBold"/>
                <a:sym typeface="Open Sans ExtraBold"/>
              </a:rPr>
              <a:t>• ?: El elemento aparece 0 o 1 vez.</a:t>
            </a:r>
          </a:p>
          <a:p>
            <a:pPr>
              <a:buSzPts val="1600"/>
            </a:pPr>
            <a:endParaRPr lang="es-ES" sz="1600" b="1" dirty="0">
              <a:solidFill>
                <a:srgbClr val="002E4C"/>
              </a:solidFill>
              <a:latin typeface="Open Sans ExtraBold"/>
              <a:ea typeface="Open Sans ExtraBold"/>
              <a:cs typeface="Open Sans ExtraBold"/>
              <a:sym typeface="Open Sans ExtraBold"/>
            </a:endParaRPr>
          </a:p>
          <a:p>
            <a:pPr>
              <a:buSzPts val="1600"/>
            </a:pPr>
            <a:r>
              <a:rPr lang="es-ES" sz="1600" b="1" dirty="0">
                <a:solidFill>
                  <a:srgbClr val="002E4C"/>
                </a:solidFill>
                <a:latin typeface="Open Sans ExtraBold"/>
                <a:ea typeface="Open Sans ExtraBold"/>
                <a:cs typeface="Open Sans ExtraBold"/>
                <a:sym typeface="Open Sans ExtraBold"/>
              </a:rPr>
              <a:t>• *: El elemento aparece 0 a N veces.</a:t>
            </a:r>
          </a:p>
          <a:p>
            <a:pPr>
              <a:buSzPts val="1600"/>
            </a:pPr>
            <a:endParaRPr lang="es-ES" sz="1600" b="1" dirty="0">
              <a:solidFill>
                <a:srgbClr val="002E4C"/>
              </a:solidFill>
              <a:latin typeface="Open Sans ExtraBold"/>
              <a:ea typeface="Open Sans ExtraBold"/>
              <a:cs typeface="Open Sans ExtraBold"/>
              <a:sym typeface="Open Sans ExtraBold"/>
            </a:endParaRPr>
          </a:p>
          <a:p>
            <a:pPr>
              <a:buSzPts val="1600"/>
            </a:pPr>
            <a:r>
              <a:rPr lang="es-ES" sz="1600" b="1" dirty="0">
                <a:solidFill>
                  <a:srgbClr val="002E4C"/>
                </a:solidFill>
                <a:latin typeface="Open Sans ExtraBold"/>
                <a:ea typeface="Open Sans ExtraBold"/>
                <a:cs typeface="Open Sans ExtraBold"/>
                <a:sym typeface="Open Sans ExtraBold"/>
              </a:rPr>
              <a:t>• +: El elemento aparece 1 a N veces.</a:t>
            </a:r>
          </a:p>
        </p:txBody>
      </p:sp>
    </p:spTree>
  </p:cSld>
  <p:clrMapOvr>
    <a:overrideClrMapping bg1="lt1" tx1="dk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2400" b="0" i="0" u="none" strike="noStrike" cap="none" dirty="0">
                <a:solidFill>
                  <a:srgbClr val="002E4C"/>
                </a:solidFill>
                <a:latin typeface="Open Sans ExtraBold"/>
                <a:ea typeface="Open Sans ExtraBold"/>
                <a:cs typeface="Open Sans ExtraBold"/>
                <a:sym typeface="Open Sans ExtraBold"/>
              </a:rPr>
              <a:t>Introducción</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7" name="Google Shape;89;p4"/>
          <p:cNvSpPr txBox="1"/>
          <p:nvPr/>
        </p:nvSpPr>
        <p:spPr>
          <a:xfrm>
            <a:off x="795250" y="912758"/>
            <a:ext cx="7713750" cy="3192667"/>
          </a:xfrm>
          <a:prstGeom prst="rect">
            <a:avLst/>
          </a:prstGeom>
          <a:noFill/>
          <a:ln>
            <a:noFill/>
          </a:ln>
        </p:spPr>
        <p:txBody>
          <a:bodyPr spcFirstLastPara="1" wrap="square" lIns="91425" tIns="91425" rIns="91425" bIns="91425" anchor="t" anchorCtr="0">
            <a:noAutofit/>
          </a:bodyPr>
          <a:lstStyle/>
          <a:p>
            <a:pPr lvl="0">
              <a:buSzPts val="1600"/>
            </a:pPr>
            <a:r>
              <a:rPr lang="es-ES" sz="2000" b="1" dirty="0">
                <a:solidFill>
                  <a:srgbClr val="002E4C"/>
                </a:solidFill>
                <a:latin typeface="Open Sans ExtraBold"/>
                <a:ea typeface="Open Sans ExtraBold"/>
                <a:cs typeface="Open Sans ExtraBold"/>
                <a:sym typeface="Open Sans ExtraBold"/>
              </a:rPr>
              <a:t>XML es un lenguaje pensado para el intercambio de información. Consiste en un lenguaje de etiquetas mediante el cual se puede </a:t>
            </a:r>
            <a:r>
              <a:rPr lang="es-ES" sz="2000" b="1" dirty="0" err="1">
                <a:solidFill>
                  <a:srgbClr val="002E4C"/>
                </a:solidFill>
                <a:latin typeface="Open Sans ExtraBold"/>
                <a:ea typeface="Open Sans ExtraBold"/>
                <a:cs typeface="Open Sans ExtraBold"/>
                <a:sym typeface="Open Sans ExtraBold"/>
              </a:rPr>
              <a:t>modelizar</a:t>
            </a:r>
            <a:r>
              <a:rPr lang="es-ES" sz="2000" b="1" dirty="0">
                <a:solidFill>
                  <a:srgbClr val="002E4C"/>
                </a:solidFill>
                <a:latin typeface="Open Sans ExtraBold"/>
                <a:ea typeface="Open Sans ExtraBold"/>
                <a:cs typeface="Open Sans ExtraBold"/>
                <a:sym typeface="Open Sans ExtraBold"/>
              </a:rPr>
              <a:t> cualquier tipo de datos tan complejo como sea necesario. Gracias a que se transfiere por archivos de texto plano, puede servir para el tránsito de los datos mediante redes como Internet y es compatible con cualquier lenguaje de programación que requiera usar esos datos.</a:t>
            </a:r>
            <a:endParaRPr sz="2000" b="1" i="0" u="none" strike="noStrike" cap="none">
              <a:solidFill>
                <a:srgbClr val="002E4C"/>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Tipos de elementos DTD: Elementos</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7" name="Google Shape;89;p4"/>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a:buSzPts val="1600"/>
            </a:pPr>
            <a:r>
              <a:rPr lang="es-ES" sz="1600" b="1" u="sng" dirty="0">
                <a:solidFill>
                  <a:srgbClr val="002E4C"/>
                </a:solidFill>
                <a:latin typeface="Open Sans ExtraBold"/>
                <a:ea typeface="Open Sans ExtraBold"/>
                <a:cs typeface="Open Sans ExtraBold"/>
                <a:sym typeface="Open Sans ExtraBold"/>
              </a:rPr>
              <a:t>Secuencia</a:t>
            </a:r>
            <a:r>
              <a:rPr lang="es-ES" sz="1600" b="1" dirty="0">
                <a:solidFill>
                  <a:srgbClr val="002E4C"/>
                </a:solidFill>
                <a:latin typeface="Open Sans ExtraBold"/>
                <a:ea typeface="Open Sans ExtraBold"/>
                <a:cs typeface="Open Sans ExtraBold"/>
                <a:sym typeface="Open Sans ExtraBold"/>
              </a:rPr>
              <a:t>: Se indican los elementos que deben de aparecer en el fichero XML. Se usan las siguientes reglas:</a:t>
            </a:r>
          </a:p>
          <a:p>
            <a:pPr>
              <a:buSzPts val="1600"/>
            </a:pPr>
            <a:endParaRPr lang="es-ES" sz="1600" b="1" dirty="0">
              <a:solidFill>
                <a:srgbClr val="002E4C"/>
              </a:solidFill>
              <a:latin typeface="Open Sans ExtraBold"/>
              <a:ea typeface="Open Sans ExtraBold"/>
              <a:cs typeface="Open Sans ExtraBold"/>
              <a:sym typeface="Open Sans ExtraBold"/>
            </a:endParaRPr>
          </a:p>
          <a:p>
            <a:pPr>
              <a:buSzPts val="1600"/>
            </a:pPr>
            <a:r>
              <a:rPr lang="es-ES" sz="1600" b="1" dirty="0">
                <a:solidFill>
                  <a:srgbClr val="002E4C"/>
                </a:solidFill>
                <a:latin typeface="Open Sans ExtraBold"/>
                <a:ea typeface="Open Sans ExtraBold"/>
                <a:cs typeface="Open Sans ExtraBold"/>
                <a:sym typeface="Open Sans ExtraBold"/>
              </a:rPr>
              <a:t>• X, Y: Indica que el elemento X tiene que aparecer a continuación de Y.</a:t>
            </a:r>
          </a:p>
          <a:p>
            <a:pPr>
              <a:buSzPts val="1600"/>
            </a:pPr>
            <a:endParaRPr lang="es-ES" sz="1600" b="1" dirty="0">
              <a:solidFill>
                <a:srgbClr val="002E4C"/>
              </a:solidFill>
              <a:latin typeface="Open Sans ExtraBold"/>
              <a:ea typeface="Open Sans ExtraBold"/>
              <a:cs typeface="Open Sans ExtraBold"/>
              <a:sym typeface="Open Sans ExtraBold"/>
            </a:endParaRPr>
          </a:p>
          <a:p>
            <a:pPr>
              <a:buSzPts val="1600"/>
            </a:pPr>
            <a:r>
              <a:rPr lang="es-ES" sz="1600" b="1" dirty="0">
                <a:solidFill>
                  <a:srgbClr val="002E4C"/>
                </a:solidFill>
                <a:latin typeface="Open Sans ExtraBold"/>
                <a:ea typeface="Open Sans ExtraBold"/>
                <a:cs typeface="Open Sans ExtraBold"/>
                <a:sym typeface="Open Sans ExtraBold"/>
              </a:rPr>
              <a:t>• (X|Y): Indica que aparece el elemento X o el elemento Y, pero no los dos al mismo tiempo.</a:t>
            </a:r>
          </a:p>
          <a:p>
            <a:pPr>
              <a:buSzPts val="1600"/>
            </a:pPr>
            <a:endParaRPr lang="es-ES" sz="1600" b="1" dirty="0">
              <a:solidFill>
                <a:srgbClr val="002E4C"/>
              </a:solidFill>
              <a:latin typeface="Open Sans ExtraBold"/>
              <a:ea typeface="Open Sans ExtraBold"/>
              <a:cs typeface="Open Sans ExtraBold"/>
              <a:sym typeface="Open Sans ExtraBold"/>
            </a:endParaRPr>
          </a:p>
          <a:p>
            <a:pPr>
              <a:buSzPts val="1600"/>
            </a:pPr>
            <a:r>
              <a:rPr lang="es-ES" sz="1600" b="1" dirty="0">
                <a:solidFill>
                  <a:srgbClr val="002E4C"/>
                </a:solidFill>
                <a:latin typeface="Open Sans ExtraBold"/>
                <a:ea typeface="Open Sans ExtraBold"/>
                <a:cs typeface="Open Sans ExtraBold"/>
                <a:sym typeface="Open Sans ExtraBold"/>
              </a:rPr>
              <a:t>• Combinación: Se pueden combinar los símbolos de secuencia y los de </a:t>
            </a:r>
            <a:r>
              <a:rPr lang="es-ES" sz="1600" b="1" dirty="0" err="1">
                <a:solidFill>
                  <a:srgbClr val="002E4C"/>
                </a:solidFill>
                <a:latin typeface="Open Sans ExtraBold"/>
                <a:ea typeface="Open Sans ExtraBold"/>
                <a:cs typeface="Open Sans ExtraBold"/>
                <a:sym typeface="Open Sans ExtraBold"/>
              </a:rPr>
              <a:t>cardinalidad</a:t>
            </a:r>
            <a:r>
              <a:rPr lang="es-ES" sz="1600" b="1" dirty="0">
                <a:solidFill>
                  <a:srgbClr val="002E4C"/>
                </a:solidFill>
                <a:latin typeface="Open Sans ExtraBold"/>
                <a:ea typeface="Open Sans ExtraBold"/>
                <a:cs typeface="Open Sans ExtraBold"/>
                <a:sym typeface="Open Sans ExtraBold"/>
              </a:rPr>
              <a:t>.</a:t>
            </a:r>
          </a:p>
        </p:txBody>
      </p:sp>
    </p:spTree>
  </p:cSld>
  <p:clrMapOvr>
    <a:overrideClrMapping bg1="lt1" tx1="dk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Tipos de elementos DTD: Elementos</a:t>
            </a:r>
            <a:endParaRPr sz="1600" b="0" i="0" u="none" strike="noStrike" cap="none">
              <a:solidFill>
                <a:srgbClr val="002E4C"/>
              </a:solidFill>
              <a:latin typeface="Open Sans ExtraBold"/>
              <a:ea typeface="Open Sans ExtraBold"/>
              <a:cs typeface="Open Sans ExtraBold"/>
              <a:sym typeface="Open Sans ExtraBold"/>
            </a:endParaRPr>
          </a:p>
        </p:txBody>
      </p:sp>
      <p:pic>
        <p:nvPicPr>
          <p:cNvPr id="51202" name="Picture 2"/>
          <p:cNvPicPr>
            <a:picLocks noChangeAspect="1" noChangeArrowheads="1"/>
          </p:cNvPicPr>
          <p:nvPr/>
        </p:nvPicPr>
        <p:blipFill>
          <a:blip r:embed="rId4"/>
          <a:srcRect/>
          <a:stretch>
            <a:fillRect/>
          </a:stretch>
        </p:blipFill>
        <p:spPr bwMode="auto">
          <a:xfrm>
            <a:off x="487782" y="914399"/>
            <a:ext cx="2821621" cy="3495676"/>
          </a:xfrm>
          <a:prstGeom prst="rect">
            <a:avLst/>
          </a:prstGeom>
          <a:noFill/>
          <a:ln w="9525">
            <a:noFill/>
            <a:miter lim="800000"/>
            <a:headEnd/>
            <a:tailEnd/>
          </a:ln>
          <a:effectLst/>
        </p:spPr>
      </p:pic>
      <p:pic>
        <p:nvPicPr>
          <p:cNvPr id="51203" name="Picture 3"/>
          <p:cNvPicPr>
            <a:picLocks noChangeAspect="1" noChangeArrowheads="1"/>
          </p:cNvPicPr>
          <p:nvPr/>
        </p:nvPicPr>
        <p:blipFill>
          <a:blip r:embed="rId5"/>
          <a:srcRect/>
          <a:stretch>
            <a:fillRect/>
          </a:stretch>
        </p:blipFill>
        <p:spPr bwMode="auto">
          <a:xfrm>
            <a:off x="4114800" y="985838"/>
            <a:ext cx="3200400" cy="1400175"/>
          </a:xfrm>
          <a:prstGeom prst="rect">
            <a:avLst/>
          </a:prstGeom>
          <a:noFill/>
          <a:ln w="9525">
            <a:noFill/>
            <a:miter lim="800000"/>
            <a:headEnd/>
            <a:tailEnd/>
          </a:ln>
          <a:effectLst/>
        </p:spPr>
      </p:pic>
    </p:spTree>
  </p:cSld>
  <p:clrMapOvr>
    <a:overrideClrMapping bg1="lt1" tx1="dk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Tipos de elementos DTD: Elementos</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7" name="Google Shape;89;p4"/>
          <p:cNvSpPr txBox="1"/>
          <p:nvPr/>
        </p:nvSpPr>
        <p:spPr>
          <a:xfrm>
            <a:off x="715125" y="856800"/>
            <a:ext cx="7713750" cy="3636000"/>
          </a:xfrm>
          <a:prstGeom prst="rect">
            <a:avLst/>
          </a:prstGeom>
          <a:noFill/>
          <a:ln>
            <a:noFill/>
          </a:ln>
        </p:spPr>
        <p:txBody>
          <a:bodyPr spcFirstLastPara="1" wrap="square" lIns="91425" tIns="91425" rIns="91425" bIns="91425" anchor="t" anchorCtr="0">
            <a:noAutofit/>
          </a:bodyPr>
          <a:lstStyle/>
          <a:p>
            <a:pPr>
              <a:buSzPts val="1600"/>
            </a:pPr>
            <a:r>
              <a:rPr lang="es-ES" sz="1600" b="1" dirty="0">
                <a:solidFill>
                  <a:srgbClr val="002E4C"/>
                </a:solidFill>
                <a:latin typeface="Open Sans ExtraBold"/>
                <a:ea typeface="Open Sans ExtraBold"/>
                <a:cs typeface="Open Sans ExtraBold"/>
                <a:sym typeface="Open Sans ExtraBold"/>
              </a:rPr>
              <a:t>Analizando el código expuesto, podemos destacar:</a:t>
            </a:r>
          </a:p>
          <a:p>
            <a:pPr>
              <a:buSzPts val="1600"/>
            </a:pPr>
            <a:r>
              <a:rPr lang="es-ES" sz="1600" b="1" dirty="0">
                <a:solidFill>
                  <a:srgbClr val="002E4C"/>
                </a:solidFill>
                <a:latin typeface="Open Sans ExtraBold"/>
                <a:ea typeface="Open Sans ExtraBold"/>
                <a:cs typeface="Open Sans ExtraBold"/>
                <a:sym typeface="Open Sans ExtraBold"/>
              </a:rPr>
              <a:t>• El DTD es externo y privado. El fichero que contiene el DTD es biblio.dtd.</a:t>
            </a:r>
          </a:p>
          <a:p>
            <a:pPr>
              <a:buSzPts val="1600"/>
            </a:pPr>
            <a:r>
              <a:rPr lang="es-ES" sz="1600" b="1" dirty="0">
                <a:solidFill>
                  <a:srgbClr val="002E4C"/>
                </a:solidFill>
                <a:latin typeface="Open Sans ExtraBold"/>
                <a:ea typeface="Open Sans ExtraBold"/>
                <a:cs typeface="Open Sans ExtraBold"/>
                <a:sym typeface="Open Sans ExtraBold"/>
              </a:rPr>
              <a:t>• El elemento raíz es biblioteca y se ha indicado en &lt;!DOCTYPE&gt;, al igual que la referencia al fichero biblio.dtd.</a:t>
            </a:r>
          </a:p>
          <a:p>
            <a:pPr>
              <a:buSzPts val="1600"/>
            </a:pPr>
            <a:endParaRPr lang="es-ES" sz="1600" b="1" dirty="0">
              <a:solidFill>
                <a:srgbClr val="002E4C"/>
              </a:solidFill>
              <a:latin typeface="Open Sans ExtraBold"/>
              <a:ea typeface="Open Sans ExtraBold"/>
              <a:cs typeface="Open Sans ExtraBold"/>
              <a:sym typeface="Open Sans ExtraBold"/>
            </a:endParaRPr>
          </a:p>
          <a:p>
            <a:pPr>
              <a:buSzPts val="1600"/>
            </a:pPr>
            <a:r>
              <a:rPr lang="es-ES" sz="1600" b="1" dirty="0">
                <a:solidFill>
                  <a:srgbClr val="002E4C"/>
                </a:solidFill>
                <a:latin typeface="Open Sans ExtraBold"/>
                <a:ea typeface="Open Sans ExtraBold"/>
                <a:cs typeface="Open Sans ExtraBold"/>
                <a:sym typeface="Open Sans ExtraBold"/>
              </a:rPr>
              <a:t>• La biblioteca contiene libros y cada libro consta de nombre, autor, editorial, páginas y precio, en ese orden.</a:t>
            </a:r>
          </a:p>
          <a:p>
            <a:pPr>
              <a:buSzPts val="1600"/>
            </a:pPr>
            <a:endParaRPr lang="es-ES" sz="1600" b="1" dirty="0">
              <a:solidFill>
                <a:srgbClr val="002E4C"/>
              </a:solidFill>
              <a:latin typeface="Open Sans ExtraBold"/>
              <a:ea typeface="Open Sans ExtraBold"/>
              <a:cs typeface="Open Sans ExtraBold"/>
              <a:sym typeface="Open Sans ExtraBold"/>
            </a:endParaRPr>
          </a:p>
          <a:p>
            <a:pPr>
              <a:buSzPts val="1600"/>
            </a:pPr>
            <a:r>
              <a:rPr lang="es-ES" sz="1600" b="1" dirty="0">
                <a:solidFill>
                  <a:srgbClr val="002E4C"/>
                </a:solidFill>
                <a:latin typeface="Open Sans ExtraBold"/>
                <a:ea typeface="Open Sans ExtraBold"/>
                <a:cs typeface="Open Sans ExtraBold"/>
                <a:sym typeface="Open Sans ExtraBold"/>
              </a:rPr>
              <a:t>• Autor puede haber uno o más, por ello se indica el símbolo +.</a:t>
            </a:r>
          </a:p>
          <a:p>
            <a:pPr>
              <a:buSzPts val="1600"/>
            </a:pPr>
            <a:endParaRPr lang="es-ES" sz="1600" b="1" dirty="0">
              <a:solidFill>
                <a:srgbClr val="002E4C"/>
              </a:solidFill>
              <a:latin typeface="Open Sans ExtraBold"/>
              <a:ea typeface="Open Sans ExtraBold"/>
              <a:cs typeface="Open Sans ExtraBold"/>
              <a:sym typeface="Open Sans ExtraBold"/>
            </a:endParaRPr>
          </a:p>
          <a:p>
            <a:pPr>
              <a:buSzPts val="1600"/>
            </a:pPr>
            <a:r>
              <a:rPr lang="es-ES" sz="1600" b="1" dirty="0">
                <a:solidFill>
                  <a:srgbClr val="002E4C"/>
                </a:solidFill>
                <a:latin typeface="Open Sans ExtraBold"/>
                <a:ea typeface="Open Sans ExtraBold"/>
                <a:cs typeface="Open Sans ExtraBold"/>
                <a:sym typeface="Open Sans ExtraBold"/>
              </a:rPr>
              <a:t>• La editorial aparece o no. Por ello se indica con el símbolo ?.</a:t>
            </a:r>
          </a:p>
          <a:p>
            <a:pPr>
              <a:buSzPts val="1600"/>
            </a:pPr>
            <a:endParaRPr lang="es-ES" sz="1600" b="1" dirty="0">
              <a:solidFill>
                <a:srgbClr val="002E4C"/>
              </a:solidFill>
              <a:latin typeface="Open Sans ExtraBold"/>
              <a:ea typeface="Open Sans ExtraBold"/>
              <a:cs typeface="Open Sans ExtraBold"/>
              <a:sym typeface="Open Sans ExtraBold"/>
            </a:endParaRPr>
          </a:p>
          <a:p>
            <a:pPr>
              <a:buSzPts val="1600"/>
            </a:pPr>
            <a:r>
              <a:rPr lang="es-ES" sz="1600" b="1" dirty="0">
                <a:solidFill>
                  <a:srgbClr val="002E4C"/>
                </a:solidFill>
                <a:latin typeface="Open Sans ExtraBold"/>
                <a:ea typeface="Open Sans ExtraBold"/>
                <a:cs typeface="Open Sans ExtraBold"/>
                <a:sym typeface="Open Sans ExtraBold"/>
              </a:rPr>
              <a:t>• Los libros pueden aparecer con el precio sin IVA o con IVA. Para ello se utiliza el símbolo |.</a:t>
            </a:r>
          </a:p>
        </p:txBody>
      </p:sp>
    </p:spTree>
  </p:cSld>
  <p:clrMapOvr>
    <a:overrideClrMapping bg1="lt1" tx1="dk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Tipos de elementos DTD: Elementos</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7" name="Google Shape;89;p4"/>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a:buSzPts val="1600"/>
            </a:pPr>
            <a:r>
              <a:rPr lang="es-ES" sz="1600" b="1" dirty="0">
                <a:solidFill>
                  <a:srgbClr val="002E4C"/>
                </a:solidFill>
                <a:latin typeface="Open Sans ExtraBold"/>
                <a:ea typeface="Open Sans ExtraBold"/>
                <a:cs typeface="Open Sans ExtraBold"/>
                <a:sym typeface="Open Sans ExtraBold"/>
              </a:rPr>
              <a:t>En el tema 1 se vio como con XML </a:t>
            </a:r>
            <a:r>
              <a:rPr lang="es-ES" sz="1600" b="1" dirty="0" err="1">
                <a:solidFill>
                  <a:srgbClr val="002E4C"/>
                </a:solidFill>
                <a:latin typeface="Open Sans ExtraBold"/>
                <a:ea typeface="Open Sans ExtraBold"/>
                <a:cs typeface="Open Sans ExtraBold"/>
                <a:sym typeface="Open Sans ExtraBold"/>
              </a:rPr>
              <a:t>Copy</a:t>
            </a:r>
            <a:r>
              <a:rPr lang="es-ES" sz="1600" b="1" dirty="0">
                <a:solidFill>
                  <a:srgbClr val="002E4C"/>
                </a:solidFill>
                <a:latin typeface="Open Sans ExtraBold"/>
                <a:ea typeface="Open Sans ExtraBold"/>
                <a:cs typeface="Open Sans ExtraBold"/>
                <a:sym typeface="Open Sans ExtraBold"/>
              </a:rPr>
              <a:t> Editor se podía ver si un documento estaba bien formado. Pues bien, este programa también permite validar un XML.</a:t>
            </a:r>
          </a:p>
          <a:p>
            <a:pPr>
              <a:buSzPts val="1600"/>
            </a:pPr>
            <a:endParaRPr lang="es-ES" sz="1600" b="1" dirty="0">
              <a:solidFill>
                <a:srgbClr val="002E4C"/>
              </a:solidFill>
              <a:latin typeface="Open Sans ExtraBold"/>
              <a:ea typeface="Open Sans ExtraBold"/>
              <a:cs typeface="Open Sans ExtraBold"/>
              <a:sym typeface="Open Sans ExtraBold"/>
            </a:endParaRPr>
          </a:p>
          <a:p>
            <a:pPr>
              <a:buSzPts val="1600"/>
            </a:pPr>
            <a:r>
              <a:rPr lang="es-ES" sz="1600" b="1" dirty="0">
                <a:solidFill>
                  <a:srgbClr val="002E4C"/>
                </a:solidFill>
                <a:latin typeface="Open Sans ExtraBold"/>
                <a:ea typeface="Open Sans ExtraBold"/>
                <a:cs typeface="Open Sans ExtraBold"/>
                <a:sym typeface="Open Sans ExtraBold"/>
              </a:rPr>
              <a:t>Con el DTD indicado se pueden comprobar si los documentos XML son válidos o no. Si, por ejemplo, se intenta crear un XML que no contenga ‘Autor’ estaría bien formado, pero ya no sería válido. </a:t>
            </a:r>
          </a:p>
        </p:txBody>
      </p:sp>
      <p:pic>
        <p:nvPicPr>
          <p:cNvPr id="52226" name="Picture 2"/>
          <p:cNvPicPr>
            <a:picLocks noChangeAspect="1" noChangeArrowheads="1"/>
          </p:cNvPicPr>
          <p:nvPr/>
        </p:nvPicPr>
        <p:blipFill>
          <a:blip r:embed="rId4"/>
          <a:srcRect/>
          <a:stretch>
            <a:fillRect/>
          </a:stretch>
        </p:blipFill>
        <p:spPr bwMode="auto">
          <a:xfrm>
            <a:off x="2647950" y="2990850"/>
            <a:ext cx="3409950" cy="1219200"/>
          </a:xfrm>
          <a:prstGeom prst="rect">
            <a:avLst/>
          </a:prstGeom>
          <a:noFill/>
          <a:ln w="9525">
            <a:noFill/>
            <a:miter lim="800000"/>
            <a:headEnd/>
            <a:tailEnd/>
          </a:ln>
          <a:effectLst/>
        </p:spPr>
      </p:pic>
    </p:spTree>
  </p:cSld>
  <p:clrMapOvr>
    <a:overrideClrMapping bg1="lt1" tx1="dk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Tipos de elementos DTD: Atributos</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7" name="Google Shape;89;p4"/>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a:buSzPts val="1600"/>
            </a:pPr>
            <a:r>
              <a:rPr lang="es-ES" sz="1600" b="1" dirty="0">
                <a:solidFill>
                  <a:srgbClr val="002E4C"/>
                </a:solidFill>
                <a:latin typeface="Open Sans ExtraBold"/>
                <a:ea typeface="Open Sans ExtraBold"/>
                <a:cs typeface="Open Sans ExtraBold"/>
                <a:sym typeface="Open Sans ExtraBold"/>
              </a:rPr>
              <a:t>Con la declaración de </a:t>
            </a:r>
            <a:r>
              <a:rPr lang="es-ES" sz="1600" b="1" u="sng" dirty="0">
                <a:solidFill>
                  <a:srgbClr val="FF0000"/>
                </a:solidFill>
                <a:latin typeface="Open Sans ExtraBold"/>
                <a:ea typeface="Open Sans ExtraBold"/>
                <a:cs typeface="Open Sans ExtraBold"/>
                <a:sym typeface="Open Sans ExtraBold"/>
              </a:rPr>
              <a:t>atributos</a:t>
            </a:r>
            <a:r>
              <a:rPr lang="es-ES" sz="1600" b="1" dirty="0">
                <a:solidFill>
                  <a:srgbClr val="002E4C"/>
                </a:solidFill>
                <a:latin typeface="Open Sans ExtraBold"/>
                <a:ea typeface="Open Sans ExtraBold"/>
                <a:cs typeface="Open Sans ExtraBold"/>
                <a:sym typeface="Open Sans ExtraBold"/>
              </a:rPr>
              <a:t>, incluimos información adicional en un elemento. La sintaxis para incluir un atributo sería:</a:t>
            </a:r>
          </a:p>
          <a:p>
            <a:pPr>
              <a:buSzPts val="1600"/>
            </a:pPr>
            <a:endParaRPr lang="es-ES" sz="1600" b="1" dirty="0">
              <a:solidFill>
                <a:srgbClr val="002E4C"/>
              </a:solidFill>
              <a:latin typeface="Open Sans ExtraBold"/>
              <a:ea typeface="Open Sans ExtraBold"/>
              <a:cs typeface="Open Sans ExtraBold"/>
              <a:sym typeface="Open Sans ExtraBold"/>
            </a:endParaRPr>
          </a:p>
          <a:p>
            <a:pPr algn="ctr">
              <a:buSzPts val="1600"/>
            </a:pPr>
            <a:r>
              <a:rPr lang="es-ES" sz="1600" b="1" i="1" dirty="0">
                <a:solidFill>
                  <a:srgbClr val="002E4C"/>
                </a:solidFill>
                <a:latin typeface="Open Sans ExtraBold"/>
                <a:ea typeface="Open Sans ExtraBold"/>
                <a:cs typeface="Open Sans ExtraBold"/>
                <a:sym typeface="Open Sans ExtraBold"/>
              </a:rPr>
              <a:t>&lt;!ATTLIST elemento atributo </a:t>
            </a:r>
            <a:r>
              <a:rPr lang="es-ES" sz="1600" b="1" i="1" dirty="0" err="1">
                <a:solidFill>
                  <a:srgbClr val="002E4C"/>
                </a:solidFill>
                <a:latin typeface="Open Sans ExtraBold"/>
                <a:ea typeface="Open Sans ExtraBold"/>
                <a:cs typeface="Open Sans ExtraBold"/>
                <a:sym typeface="Open Sans ExtraBold"/>
              </a:rPr>
              <a:t>tipo_atributo</a:t>
            </a:r>
            <a:r>
              <a:rPr lang="es-ES" sz="1600" b="1" i="1" dirty="0">
                <a:solidFill>
                  <a:srgbClr val="002E4C"/>
                </a:solidFill>
                <a:latin typeface="Open Sans ExtraBold"/>
                <a:ea typeface="Open Sans ExtraBold"/>
                <a:cs typeface="Open Sans ExtraBold"/>
                <a:sym typeface="Open Sans ExtraBold"/>
              </a:rPr>
              <a:t> valor&gt;</a:t>
            </a:r>
          </a:p>
          <a:p>
            <a:pPr>
              <a:buSzPts val="1600"/>
            </a:pPr>
            <a:endParaRPr lang="es-ES" sz="1600" b="1" i="1" dirty="0">
              <a:solidFill>
                <a:srgbClr val="002E4C"/>
              </a:solidFill>
              <a:latin typeface="Open Sans ExtraBold"/>
              <a:ea typeface="Open Sans ExtraBold"/>
              <a:cs typeface="Open Sans ExtraBold"/>
              <a:sym typeface="Open Sans ExtraBold"/>
            </a:endParaRPr>
          </a:p>
          <a:p>
            <a:pPr>
              <a:buSzPts val="1600"/>
            </a:pPr>
            <a:r>
              <a:rPr lang="es-ES" sz="1600" b="1" dirty="0">
                <a:solidFill>
                  <a:srgbClr val="002E4C"/>
                </a:solidFill>
                <a:latin typeface="Open Sans ExtraBold"/>
                <a:ea typeface="Open Sans ExtraBold"/>
                <a:cs typeface="Open Sans ExtraBold"/>
                <a:sym typeface="Open Sans ExtraBold"/>
              </a:rPr>
              <a:t>Donde:</a:t>
            </a:r>
          </a:p>
          <a:p>
            <a:pPr>
              <a:buSzPts val="1600"/>
            </a:pPr>
            <a:r>
              <a:rPr lang="es-ES" sz="1600" b="1" dirty="0">
                <a:solidFill>
                  <a:srgbClr val="002E4C"/>
                </a:solidFill>
                <a:latin typeface="Open Sans ExtraBold"/>
                <a:ea typeface="Open Sans ExtraBold"/>
                <a:cs typeface="Open Sans ExtraBold"/>
                <a:sym typeface="Open Sans ExtraBold"/>
              </a:rPr>
              <a:t>• elemento: sería el elemento que aparece en el fichero XML y hay que indicarlo en el DTD sin los signos &lt; y &gt;.</a:t>
            </a:r>
          </a:p>
          <a:p>
            <a:pPr>
              <a:buSzPts val="1600"/>
            </a:pPr>
            <a:r>
              <a:rPr lang="es-ES" sz="1600" b="1" dirty="0">
                <a:solidFill>
                  <a:srgbClr val="002E4C"/>
                </a:solidFill>
                <a:latin typeface="Open Sans ExtraBold"/>
                <a:ea typeface="Open Sans ExtraBold"/>
                <a:cs typeface="Open Sans ExtraBold"/>
                <a:sym typeface="Open Sans ExtraBold"/>
              </a:rPr>
              <a:t>• atributo: nombre del atributo.</a:t>
            </a:r>
          </a:p>
          <a:p>
            <a:pPr>
              <a:buSzPts val="1600"/>
            </a:pPr>
            <a:r>
              <a:rPr lang="es-ES" sz="1600" b="1" dirty="0">
                <a:solidFill>
                  <a:srgbClr val="002E4C"/>
                </a:solidFill>
                <a:latin typeface="Open Sans ExtraBold"/>
                <a:ea typeface="Open Sans ExtraBold"/>
                <a:cs typeface="Open Sans ExtraBold"/>
                <a:sym typeface="Open Sans ExtraBold"/>
              </a:rPr>
              <a:t>• </a:t>
            </a:r>
            <a:r>
              <a:rPr lang="es-ES" sz="1600" b="1" dirty="0" err="1">
                <a:solidFill>
                  <a:srgbClr val="002E4C"/>
                </a:solidFill>
                <a:latin typeface="Open Sans ExtraBold"/>
                <a:ea typeface="Open Sans ExtraBold"/>
                <a:cs typeface="Open Sans ExtraBold"/>
                <a:sym typeface="Open Sans ExtraBold"/>
              </a:rPr>
              <a:t>tipo_atributo</a:t>
            </a:r>
            <a:r>
              <a:rPr lang="es-ES" sz="1600" b="1" dirty="0">
                <a:solidFill>
                  <a:srgbClr val="002E4C"/>
                </a:solidFill>
                <a:latin typeface="Open Sans ExtraBold"/>
                <a:ea typeface="Open Sans ExtraBold"/>
                <a:cs typeface="Open Sans ExtraBold"/>
                <a:sym typeface="Open Sans ExtraBold"/>
              </a:rPr>
              <a:t>: es un tipo de la tabla 1.</a:t>
            </a:r>
          </a:p>
          <a:p>
            <a:pPr>
              <a:buSzPts val="1600"/>
            </a:pPr>
            <a:r>
              <a:rPr lang="es-ES" sz="1600" b="1" dirty="0">
                <a:solidFill>
                  <a:srgbClr val="002E4C"/>
                </a:solidFill>
                <a:latin typeface="Open Sans ExtraBold"/>
                <a:ea typeface="Open Sans ExtraBold"/>
                <a:cs typeface="Open Sans ExtraBold"/>
                <a:sym typeface="Open Sans ExtraBold"/>
              </a:rPr>
              <a:t>• valor: se indica el valor del atributo o la característica del atributo. Los valores se enumeran en la tabla 2.</a:t>
            </a:r>
          </a:p>
        </p:txBody>
      </p:sp>
    </p:spTree>
  </p:cSld>
  <p:clrMapOvr>
    <a:overrideClrMapping bg1="lt1" tx1="dk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Tipos de elementos DTD: Atributos</a:t>
            </a:r>
            <a:endParaRPr sz="1600" b="0" i="0" u="none" strike="noStrike" cap="none">
              <a:solidFill>
                <a:srgbClr val="002E4C"/>
              </a:solidFill>
              <a:latin typeface="Open Sans ExtraBold"/>
              <a:ea typeface="Open Sans ExtraBold"/>
              <a:cs typeface="Open Sans ExtraBold"/>
              <a:sym typeface="Open Sans ExtraBold"/>
            </a:endParaRPr>
          </a:p>
        </p:txBody>
      </p:sp>
      <p:pic>
        <p:nvPicPr>
          <p:cNvPr id="53250" name="Picture 2"/>
          <p:cNvPicPr>
            <a:picLocks noChangeAspect="1" noChangeArrowheads="1"/>
          </p:cNvPicPr>
          <p:nvPr/>
        </p:nvPicPr>
        <p:blipFill>
          <a:blip r:embed="rId4"/>
          <a:srcRect/>
          <a:stretch>
            <a:fillRect/>
          </a:stretch>
        </p:blipFill>
        <p:spPr bwMode="auto">
          <a:xfrm>
            <a:off x="1323975" y="1426285"/>
            <a:ext cx="6210299" cy="3117139"/>
          </a:xfrm>
          <a:prstGeom prst="rect">
            <a:avLst/>
          </a:prstGeom>
          <a:noFill/>
          <a:ln w="9525">
            <a:noFill/>
            <a:miter lim="800000"/>
            <a:headEnd/>
            <a:tailEnd/>
          </a:ln>
          <a:effectLst/>
        </p:spPr>
      </p:pic>
      <p:sp>
        <p:nvSpPr>
          <p:cNvPr id="9" name="8 Rectángulo"/>
          <p:cNvSpPr/>
          <p:nvPr/>
        </p:nvSpPr>
        <p:spPr>
          <a:xfrm>
            <a:off x="571500" y="990600"/>
            <a:ext cx="7572375" cy="307777"/>
          </a:xfrm>
          <a:prstGeom prst="rect">
            <a:avLst/>
          </a:prstGeom>
        </p:spPr>
        <p:txBody>
          <a:bodyPr wrap="square">
            <a:spAutoFit/>
          </a:bodyPr>
          <a:lstStyle/>
          <a:p>
            <a:pPr>
              <a:buSzPts val="1600"/>
            </a:pPr>
            <a:r>
              <a:rPr lang="es-ES" b="1" dirty="0">
                <a:solidFill>
                  <a:srgbClr val="002E4C"/>
                </a:solidFill>
                <a:latin typeface="Open Sans ExtraBold"/>
                <a:ea typeface="Open Sans ExtraBold"/>
                <a:cs typeface="Open Sans ExtraBold"/>
                <a:sym typeface="Open Sans ExtraBold"/>
              </a:rPr>
              <a:t>TABLA 1: </a:t>
            </a:r>
          </a:p>
        </p:txBody>
      </p:sp>
    </p:spTree>
  </p:cSld>
  <p:clrMapOvr>
    <a:overrideClrMapping bg1="lt1" tx1="dk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Tipos de elementos DTD: Atributos</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9" name="8 Rectángulo"/>
          <p:cNvSpPr/>
          <p:nvPr/>
        </p:nvSpPr>
        <p:spPr>
          <a:xfrm>
            <a:off x="571500" y="990600"/>
            <a:ext cx="7572375" cy="307777"/>
          </a:xfrm>
          <a:prstGeom prst="rect">
            <a:avLst/>
          </a:prstGeom>
        </p:spPr>
        <p:txBody>
          <a:bodyPr wrap="square">
            <a:spAutoFit/>
          </a:bodyPr>
          <a:lstStyle/>
          <a:p>
            <a:pPr>
              <a:buSzPts val="1600"/>
            </a:pPr>
            <a:r>
              <a:rPr lang="es-ES" b="1" dirty="0">
                <a:solidFill>
                  <a:srgbClr val="002E4C"/>
                </a:solidFill>
                <a:latin typeface="Open Sans ExtraBold"/>
                <a:ea typeface="Open Sans ExtraBold"/>
                <a:cs typeface="Open Sans ExtraBold"/>
                <a:sym typeface="Open Sans ExtraBold"/>
              </a:rPr>
              <a:t>TABLA 2: </a:t>
            </a:r>
          </a:p>
        </p:txBody>
      </p:sp>
      <p:pic>
        <p:nvPicPr>
          <p:cNvPr id="54274" name="Picture 2"/>
          <p:cNvPicPr>
            <a:picLocks noChangeAspect="1" noChangeArrowheads="1"/>
          </p:cNvPicPr>
          <p:nvPr/>
        </p:nvPicPr>
        <p:blipFill>
          <a:blip r:embed="rId4"/>
          <a:srcRect/>
          <a:stretch>
            <a:fillRect/>
          </a:stretch>
        </p:blipFill>
        <p:spPr bwMode="auto">
          <a:xfrm>
            <a:off x="895349" y="1755977"/>
            <a:ext cx="7458075" cy="1777797"/>
          </a:xfrm>
          <a:prstGeom prst="rect">
            <a:avLst/>
          </a:prstGeom>
          <a:noFill/>
          <a:ln w="9525">
            <a:noFill/>
            <a:miter lim="800000"/>
            <a:headEnd/>
            <a:tailEnd/>
          </a:ln>
          <a:effectLst/>
        </p:spPr>
      </p:pic>
    </p:spTree>
  </p:cSld>
  <p:clrMapOvr>
    <a:overrideClrMapping bg1="lt1" tx1="dk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Tipos de elementos DTD: Atributos</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9" name="8 Rectángulo"/>
          <p:cNvSpPr/>
          <p:nvPr/>
        </p:nvSpPr>
        <p:spPr>
          <a:xfrm>
            <a:off x="571500" y="990600"/>
            <a:ext cx="7572375" cy="523220"/>
          </a:xfrm>
          <a:prstGeom prst="rect">
            <a:avLst/>
          </a:prstGeom>
        </p:spPr>
        <p:txBody>
          <a:bodyPr wrap="square">
            <a:spAutoFit/>
          </a:bodyPr>
          <a:lstStyle/>
          <a:p>
            <a:pPr>
              <a:buSzPts val="1600"/>
            </a:pPr>
            <a:r>
              <a:rPr lang="es-ES" b="1" dirty="0">
                <a:solidFill>
                  <a:srgbClr val="002E4C"/>
                </a:solidFill>
                <a:latin typeface="Open Sans ExtraBold"/>
                <a:ea typeface="Open Sans ExtraBold"/>
                <a:cs typeface="Open Sans ExtraBold"/>
                <a:sym typeface="Open Sans ExtraBold"/>
              </a:rPr>
              <a:t>Para indicar el comportamiento de los atributos se pueden usar los valores siguientes:</a:t>
            </a:r>
          </a:p>
        </p:txBody>
      </p:sp>
      <p:pic>
        <p:nvPicPr>
          <p:cNvPr id="55298" name="Picture 2"/>
          <p:cNvPicPr>
            <a:picLocks noChangeAspect="1" noChangeArrowheads="1"/>
          </p:cNvPicPr>
          <p:nvPr/>
        </p:nvPicPr>
        <p:blipFill>
          <a:blip r:embed="rId4"/>
          <a:srcRect/>
          <a:stretch>
            <a:fillRect/>
          </a:stretch>
        </p:blipFill>
        <p:spPr bwMode="auto">
          <a:xfrm>
            <a:off x="2853150" y="1352550"/>
            <a:ext cx="3147600" cy="3276600"/>
          </a:xfrm>
          <a:prstGeom prst="rect">
            <a:avLst/>
          </a:prstGeom>
          <a:noFill/>
          <a:ln w="9525">
            <a:noFill/>
            <a:miter lim="800000"/>
            <a:headEnd/>
            <a:tailEnd/>
          </a:ln>
          <a:effectLst/>
        </p:spPr>
      </p:pic>
    </p:spTree>
  </p:cSld>
  <p:clrMapOvr>
    <a:overrideClrMapping bg1="lt1" tx1="dk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Tipos de elementos de DTD: Entidades</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9" name="8 Rectángulo"/>
          <p:cNvSpPr/>
          <p:nvPr/>
        </p:nvSpPr>
        <p:spPr>
          <a:xfrm>
            <a:off x="571500" y="990600"/>
            <a:ext cx="7572375" cy="3785652"/>
          </a:xfrm>
          <a:prstGeom prst="rect">
            <a:avLst/>
          </a:prstGeom>
        </p:spPr>
        <p:txBody>
          <a:bodyPr wrap="square">
            <a:spAutoFit/>
          </a:bodyPr>
          <a:lstStyle/>
          <a:p>
            <a:pPr>
              <a:buSzPts val="1600"/>
            </a:pPr>
            <a:r>
              <a:rPr lang="es-ES" sz="2000" b="1" dirty="0">
                <a:solidFill>
                  <a:srgbClr val="002E4C"/>
                </a:solidFill>
                <a:latin typeface="Open Sans ExtraBold"/>
                <a:ea typeface="Open Sans ExtraBold"/>
                <a:cs typeface="Open Sans ExtraBold"/>
                <a:sym typeface="Open Sans ExtraBold"/>
              </a:rPr>
              <a:t>Las </a:t>
            </a:r>
            <a:r>
              <a:rPr lang="es-ES" sz="2000" b="1" u="sng" dirty="0">
                <a:solidFill>
                  <a:srgbClr val="FF0000"/>
                </a:solidFill>
                <a:latin typeface="Open Sans ExtraBold"/>
                <a:ea typeface="Open Sans ExtraBold"/>
                <a:cs typeface="Open Sans ExtraBold"/>
                <a:sym typeface="Open Sans ExtraBold"/>
              </a:rPr>
              <a:t>entidades</a:t>
            </a:r>
            <a:r>
              <a:rPr lang="es-ES" sz="2000" b="1" dirty="0">
                <a:solidFill>
                  <a:srgbClr val="002E4C"/>
                </a:solidFill>
                <a:latin typeface="Open Sans ExtraBold"/>
                <a:ea typeface="Open Sans ExtraBold"/>
                <a:cs typeface="Open Sans ExtraBold"/>
                <a:sym typeface="Open Sans ExtraBold"/>
              </a:rPr>
              <a:t> las podemos considerar constantes que se declaran con: &lt;!ENTITY&gt;, para luego poder utilizarlas en el fichero XML.</a:t>
            </a:r>
          </a:p>
          <a:p>
            <a:pPr>
              <a:buSzPts val="1600"/>
            </a:pPr>
            <a:r>
              <a:rPr lang="es-ES" sz="2000" b="1" dirty="0">
                <a:solidFill>
                  <a:srgbClr val="002E4C"/>
                </a:solidFill>
                <a:latin typeface="Open Sans ExtraBold"/>
                <a:ea typeface="Open Sans ExtraBold"/>
                <a:cs typeface="Open Sans ExtraBold"/>
                <a:sym typeface="Open Sans ExtraBold"/>
              </a:rPr>
              <a:t>La sintaxis sería:</a:t>
            </a:r>
          </a:p>
          <a:p>
            <a:pPr algn="ctr">
              <a:buSzPts val="1600"/>
            </a:pPr>
            <a:r>
              <a:rPr lang="es-ES" sz="2000" i="1" dirty="0">
                <a:solidFill>
                  <a:srgbClr val="002E4C"/>
                </a:solidFill>
                <a:latin typeface="Open Sans ExtraBold"/>
                <a:ea typeface="Open Sans ExtraBold"/>
                <a:cs typeface="Open Sans ExtraBold"/>
                <a:sym typeface="Open Sans ExtraBold"/>
              </a:rPr>
              <a:t>&lt;!ENTITY </a:t>
            </a:r>
            <a:r>
              <a:rPr lang="es-ES" sz="2000" i="1" dirty="0" err="1">
                <a:solidFill>
                  <a:srgbClr val="002E4C"/>
                </a:solidFill>
                <a:latin typeface="Open Sans ExtraBold"/>
                <a:ea typeface="Open Sans ExtraBold"/>
                <a:cs typeface="Open Sans ExtraBold"/>
                <a:sym typeface="Open Sans ExtraBold"/>
              </a:rPr>
              <a:t>nombre_entidad</a:t>
            </a:r>
            <a:r>
              <a:rPr lang="es-ES" sz="2000" i="1" dirty="0">
                <a:solidFill>
                  <a:srgbClr val="002E4C"/>
                </a:solidFill>
                <a:latin typeface="Open Sans ExtraBold"/>
                <a:ea typeface="Open Sans ExtraBold"/>
                <a:cs typeface="Open Sans ExtraBold"/>
                <a:sym typeface="Open Sans ExtraBold"/>
              </a:rPr>
              <a:t> valor&gt;</a:t>
            </a:r>
          </a:p>
          <a:p>
            <a:pPr algn="ctr">
              <a:buSzPts val="1600"/>
            </a:pPr>
            <a:endParaRPr lang="es-ES" sz="2000" i="1" dirty="0">
              <a:solidFill>
                <a:srgbClr val="002E4C"/>
              </a:solidFill>
              <a:latin typeface="Open Sans ExtraBold"/>
              <a:ea typeface="Open Sans ExtraBold"/>
              <a:cs typeface="Open Sans ExtraBold"/>
              <a:sym typeface="Open Sans ExtraBold"/>
            </a:endParaRPr>
          </a:p>
          <a:p>
            <a:pPr>
              <a:buSzPts val="1600"/>
            </a:pPr>
            <a:r>
              <a:rPr lang="es-ES" sz="2000" b="1" dirty="0">
                <a:solidFill>
                  <a:srgbClr val="002E4C"/>
                </a:solidFill>
                <a:latin typeface="Open Sans ExtraBold"/>
                <a:ea typeface="Open Sans ExtraBold"/>
                <a:cs typeface="Open Sans ExtraBold"/>
                <a:sym typeface="Open Sans ExtraBold"/>
              </a:rPr>
              <a:t>Una vez declarada la entidad, para poderla usar en el fichero XML, se tiene que utilizar el carácter </a:t>
            </a:r>
            <a:r>
              <a:rPr lang="es-ES" sz="2000" b="1" dirty="0" err="1">
                <a:solidFill>
                  <a:srgbClr val="002E4C"/>
                </a:solidFill>
                <a:latin typeface="Open Sans ExtraBold"/>
                <a:ea typeface="Open Sans ExtraBold"/>
                <a:cs typeface="Open Sans ExtraBold"/>
                <a:sym typeface="Open Sans ExtraBold"/>
              </a:rPr>
              <a:t>ampersand</a:t>
            </a:r>
            <a:r>
              <a:rPr lang="es-ES" sz="2000" b="1" dirty="0">
                <a:solidFill>
                  <a:srgbClr val="002E4C"/>
                </a:solidFill>
                <a:latin typeface="Open Sans ExtraBold"/>
                <a:ea typeface="Open Sans ExtraBold"/>
                <a:cs typeface="Open Sans ExtraBold"/>
                <a:sym typeface="Open Sans ExtraBold"/>
              </a:rPr>
              <a:t> (&amp;) seguido del nombre de la entidad y finalizando con punto y coma (;). Posteriormente, el procesador XML sustituirá el valor indicado en el propio documento XML.</a:t>
            </a:r>
          </a:p>
        </p:txBody>
      </p:sp>
    </p:spTree>
  </p:cSld>
  <p:clrMapOvr>
    <a:overrideClrMapping bg1="lt1" tx1="dk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Tipos de elementos de DTD: Entidades</a:t>
            </a:r>
            <a:endParaRPr sz="1600" b="0" i="0" u="none" strike="noStrike" cap="none">
              <a:solidFill>
                <a:srgbClr val="002E4C"/>
              </a:solidFill>
              <a:latin typeface="Open Sans ExtraBold"/>
              <a:ea typeface="Open Sans ExtraBold"/>
              <a:cs typeface="Open Sans ExtraBold"/>
              <a:sym typeface="Open Sans ExtraBold"/>
            </a:endParaRPr>
          </a:p>
        </p:txBody>
      </p:sp>
      <p:pic>
        <p:nvPicPr>
          <p:cNvPr id="56322" name="Picture 2"/>
          <p:cNvPicPr>
            <a:picLocks noChangeAspect="1" noChangeArrowheads="1"/>
          </p:cNvPicPr>
          <p:nvPr/>
        </p:nvPicPr>
        <p:blipFill>
          <a:blip r:embed="rId4"/>
          <a:srcRect/>
          <a:stretch>
            <a:fillRect/>
          </a:stretch>
        </p:blipFill>
        <p:spPr bwMode="auto">
          <a:xfrm>
            <a:off x="603081" y="1543051"/>
            <a:ext cx="4495097" cy="2228850"/>
          </a:xfrm>
          <a:prstGeom prst="rect">
            <a:avLst/>
          </a:prstGeom>
          <a:noFill/>
          <a:ln w="9525">
            <a:noFill/>
            <a:miter lim="800000"/>
            <a:headEnd/>
            <a:tailEnd/>
          </a:ln>
          <a:effectLst/>
        </p:spPr>
      </p:pic>
      <p:pic>
        <p:nvPicPr>
          <p:cNvPr id="56323" name="Picture 3"/>
          <p:cNvPicPr>
            <a:picLocks noChangeAspect="1" noChangeArrowheads="1"/>
          </p:cNvPicPr>
          <p:nvPr/>
        </p:nvPicPr>
        <p:blipFill>
          <a:blip r:embed="rId5"/>
          <a:srcRect/>
          <a:stretch>
            <a:fillRect/>
          </a:stretch>
        </p:blipFill>
        <p:spPr bwMode="auto">
          <a:xfrm>
            <a:off x="4933950" y="2021055"/>
            <a:ext cx="3714750" cy="1417470"/>
          </a:xfrm>
          <a:prstGeom prst="rect">
            <a:avLst/>
          </a:prstGeom>
          <a:noFill/>
          <a:ln w="9525">
            <a:noFill/>
            <a:miter lim="800000"/>
            <a:headEnd/>
            <a:tailEnd/>
          </a:ln>
          <a:effectLst/>
        </p:spPr>
      </p:pic>
    </p:spTree>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Características y estructura de XML</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7" name="Google Shape;89;p4"/>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lvl="0">
              <a:buSzPts val="1600"/>
            </a:pPr>
            <a:r>
              <a:rPr lang="es-ES" sz="2000" b="1" dirty="0">
                <a:solidFill>
                  <a:srgbClr val="002E4C"/>
                </a:solidFill>
                <a:latin typeface="Open Sans ExtraBold"/>
                <a:ea typeface="Open Sans ExtraBold"/>
                <a:cs typeface="Open Sans ExtraBold"/>
                <a:sym typeface="Open Sans ExtraBold"/>
              </a:rPr>
              <a:t>A modo de resumen, podemos decir que:</a:t>
            </a:r>
          </a:p>
          <a:p>
            <a:pPr lvl="0">
              <a:buSzPts val="1600"/>
            </a:pPr>
            <a:r>
              <a:rPr lang="es-ES" sz="2000" b="1" dirty="0">
                <a:solidFill>
                  <a:srgbClr val="002E4C"/>
                </a:solidFill>
                <a:latin typeface="Open Sans ExtraBold"/>
                <a:ea typeface="Open Sans ExtraBold"/>
                <a:cs typeface="Open Sans ExtraBold"/>
                <a:sym typeface="Open Sans ExtraBold"/>
              </a:rPr>
              <a:t>• XML es un lenguaje estructural libre en la creación de etiquetas derivado de SGML.</a:t>
            </a:r>
          </a:p>
          <a:p>
            <a:pPr lvl="0">
              <a:buSzPts val="1600"/>
            </a:pPr>
            <a:r>
              <a:rPr lang="es-ES" sz="2000" b="1" dirty="0">
                <a:solidFill>
                  <a:srgbClr val="002E4C"/>
                </a:solidFill>
                <a:latin typeface="Open Sans ExtraBold"/>
                <a:ea typeface="Open Sans ExtraBold"/>
                <a:cs typeface="Open Sans ExtraBold"/>
                <a:sym typeface="Open Sans ExtraBold"/>
              </a:rPr>
              <a:t>• Describe el significado de los datos que contiene.</a:t>
            </a:r>
          </a:p>
          <a:p>
            <a:pPr lvl="0">
              <a:buSzPts val="1600"/>
            </a:pPr>
            <a:r>
              <a:rPr lang="es-ES" sz="2000" b="1" dirty="0">
                <a:solidFill>
                  <a:srgbClr val="002E4C"/>
                </a:solidFill>
                <a:latin typeface="Open Sans ExtraBold"/>
                <a:ea typeface="Open Sans ExtraBold"/>
                <a:cs typeface="Open Sans ExtraBold"/>
                <a:sym typeface="Open Sans ExtraBold"/>
              </a:rPr>
              <a:t>• Utiliza un esquema en forma de árbol partiendo de un nodo raíz y consta de dos partes: prólogo y cuerpo.</a:t>
            </a:r>
          </a:p>
          <a:p>
            <a:pPr lvl="0">
              <a:buSzPts val="1600"/>
            </a:pPr>
            <a:r>
              <a:rPr lang="es-ES" sz="2000" b="1" dirty="0">
                <a:solidFill>
                  <a:srgbClr val="002E4C"/>
                </a:solidFill>
                <a:latin typeface="Open Sans ExtraBold"/>
                <a:ea typeface="Open Sans ExtraBold"/>
                <a:cs typeface="Open Sans ExtraBold"/>
                <a:sym typeface="Open Sans ExtraBold"/>
              </a:rPr>
              <a:t>• Un documento XML está bien formado cuando cumple las reglas sintácticas definidas en la recomendación</a:t>
            </a:r>
          </a:p>
          <a:p>
            <a:pPr lvl="0">
              <a:buSzPts val="1600"/>
            </a:pPr>
            <a:r>
              <a:rPr lang="es-ES" sz="2000" b="1" dirty="0">
                <a:solidFill>
                  <a:srgbClr val="002E4C"/>
                </a:solidFill>
                <a:latin typeface="Open Sans ExtraBold"/>
                <a:ea typeface="Open Sans ExtraBold"/>
                <a:cs typeface="Open Sans ExtraBold"/>
                <a:sym typeface="Open Sans ExtraBold"/>
              </a:rPr>
              <a:t>W3C.</a:t>
            </a:r>
          </a:p>
          <a:p>
            <a:pPr lvl="0">
              <a:buSzPts val="1600"/>
            </a:pPr>
            <a:r>
              <a:rPr lang="es-ES" sz="2000" b="1" dirty="0">
                <a:solidFill>
                  <a:srgbClr val="002E4C"/>
                </a:solidFill>
                <a:latin typeface="Open Sans ExtraBold"/>
                <a:ea typeface="Open Sans ExtraBold"/>
                <a:cs typeface="Open Sans ExtraBold"/>
                <a:sym typeface="Open Sans ExtraBold"/>
              </a:rPr>
              <a:t>• Las etiquetas deben estar emparejadas.</a:t>
            </a:r>
          </a:p>
          <a:p>
            <a:pPr lvl="0">
              <a:buSzPts val="1600"/>
            </a:pPr>
            <a:r>
              <a:rPr lang="es-ES" sz="2000" b="1" dirty="0">
                <a:solidFill>
                  <a:srgbClr val="002E4C"/>
                </a:solidFill>
                <a:latin typeface="Open Sans ExtraBold"/>
                <a:ea typeface="Open Sans ExtraBold"/>
                <a:cs typeface="Open Sans ExtraBold"/>
                <a:sym typeface="Open Sans ExtraBold"/>
              </a:rPr>
              <a:t>• Es sensible a mayúsculas.</a:t>
            </a:r>
          </a:p>
          <a:p>
            <a:pPr lvl="0">
              <a:buSzPts val="1600"/>
            </a:pPr>
            <a:r>
              <a:rPr lang="es-ES" sz="2000" b="1" dirty="0">
                <a:solidFill>
                  <a:srgbClr val="002E4C"/>
                </a:solidFill>
                <a:latin typeface="Open Sans ExtraBold"/>
                <a:ea typeface="Open Sans ExtraBold"/>
                <a:cs typeface="Open Sans ExtraBold"/>
                <a:sym typeface="Open Sans ExtraBold"/>
              </a:rPr>
              <a:t>• Se usan espacios de nombres para evitar ambigüedades.</a:t>
            </a:r>
            <a:endParaRPr sz="2000" b="1" i="0" u="none" strike="noStrike" cap="none">
              <a:solidFill>
                <a:srgbClr val="002E4C"/>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Tipos de elementos de DTD: Entidades</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9" name="8 Rectángulo"/>
          <p:cNvSpPr/>
          <p:nvPr/>
        </p:nvSpPr>
        <p:spPr>
          <a:xfrm>
            <a:off x="571500" y="990600"/>
            <a:ext cx="7572375" cy="3477875"/>
          </a:xfrm>
          <a:prstGeom prst="rect">
            <a:avLst/>
          </a:prstGeom>
        </p:spPr>
        <p:txBody>
          <a:bodyPr wrap="square">
            <a:spAutoFit/>
          </a:bodyPr>
          <a:lstStyle/>
          <a:p>
            <a:pPr>
              <a:buSzPts val="1600"/>
            </a:pPr>
            <a:r>
              <a:rPr lang="es-ES" sz="2000" b="1" dirty="0">
                <a:solidFill>
                  <a:srgbClr val="002E4C"/>
                </a:solidFill>
                <a:latin typeface="Open Sans ExtraBold"/>
                <a:ea typeface="Open Sans ExtraBold"/>
                <a:cs typeface="Open Sans ExtraBold"/>
                <a:sym typeface="Open Sans ExtraBold"/>
              </a:rPr>
              <a:t>Existen cinco entidades predefinidas en el lenguaje:</a:t>
            </a:r>
          </a:p>
          <a:p>
            <a:pPr>
              <a:buSzPts val="1600"/>
            </a:pPr>
            <a:endParaRPr lang="es-ES" sz="2000" b="1" dirty="0">
              <a:solidFill>
                <a:srgbClr val="002E4C"/>
              </a:solidFill>
              <a:latin typeface="Open Sans ExtraBold"/>
              <a:ea typeface="Open Sans ExtraBold"/>
              <a:cs typeface="Open Sans ExtraBold"/>
              <a:sym typeface="Open Sans ExtraBold"/>
            </a:endParaRPr>
          </a:p>
          <a:p>
            <a:pPr>
              <a:buSzPts val="1600"/>
            </a:pPr>
            <a:r>
              <a:rPr lang="es-ES" sz="2000" b="1" dirty="0">
                <a:solidFill>
                  <a:srgbClr val="002E4C"/>
                </a:solidFill>
                <a:latin typeface="Open Sans ExtraBold"/>
                <a:ea typeface="Open Sans ExtraBold"/>
                <a:cs typeface="Open Sans ExtraBold"/>
                <a:sym typeface="Open Sans ExtraBold"/>
              </a:rPr>
              <a:t>• &amp;</a:t>
            </a:r>
            <a:r>
              <a:rPr lang="es-ES" sz="2000" b="1" dirty="0" err="1">
                <a:solidFill>
                  <a:srgbClr val="002E4C"/>
                </a:solidFill>
                <a:latin typeface="Open Sans ExtraBold"/>
                <a:ea typeface="Open Sans ExtraBold"/>
                <a:cs typeface="Open Sans ExtraBold"/>
                <a:sym typeface="Open Sans ExtraBold"/>
              </a:rPr>
              <a:t>lt</a:t>
            </a:r>
            <a:r>
              <a:rPr lang="es-ES" sz="2000" b="1" dirty="0">
                <a:solidFill>
                  <a:srgbClr val="002E4C"/>
                </a:solidFill>
                <a:latin typeface="Open Sans ExtraBold"/>
                <a:ea typeface="Open Sans ExtraBold"/>
                <a:cs typeface="Open Sans ExtraBold"/>
                <a:sym typeface="Open Sans ExtraBold"/>
              </a:rPr>
              <a:t>;: Es el signo &lt;.</a:t>
            </a:r>
          </a:p>
          <a:p>
            <a:pPr>
              <a:buSzPts val="1600"/>
            </a:pPr>
            <a:endParaRPr lang="es-ES" sz="2000" b="1" dirty="0">
              <a:solidFill>
                <a:srgbClr val="002E4C"/>
              </a:solidFill>
              <a:latin typeface="Open Sans ExtraBold"/>
              <a:ea typeface="Open Sans ExtraBold"/>
              <a:cs typeface="Open Sans ExtraBold"/>
              <a:sym typeface="Open Sans ExtraBold"/>
            </a:endParaRPr>
          </a:p>
          <a:p>
            <a:pPr>
              <a:buSzPts val="1600"/>
            </a:pPr>
            <a:r>
              <a:rPr lang="es-ES" sz="2000" b="1" dirty="0">
                <a:solidFill>
                  <a:srgbClr val="002E4C"/>
                </a:solidFill>
                <a:latin typeface="Open Sans ExtraBold"/>
                <a:ea typeface="Open Sans ExtraBold"/>
                <a:cs typeface="Open Sans ExtraBold"/>
                <a:sym typeface="Open Sans ExtraBold"/>
              </a:rPr>
              <a:t>• &amp;</a:t>
            </a:r>
            <a:r>
              <a:rPr lang="es-ES" sz="2000" b="1" dirty="0" err="1">
                <a:solidFill>
                  <a:srgbClr val="002E4C"/>
                </a:solidFill>
                <a:latin typeface="Open Sans ExtraBold"/>
                <a:ea typeface="Open Sans ExtraBold"/>
                <a:cs typeface="Open Sans ExtraBold"/>
                <a:sym typeface="Open Sans ExtraBold"/>
              </a:rPr>
              <a:t>gt</a:t>
            </a:r>
            <a:r>
              <a:rPr lang="es-ES" sz="2000" b="1" dirty="0">
                <a:solidFill>
                  <a:srgbClr val="002E4C"/>
                </a:solidFill>
                <a:latin typeface="Open Sans ExtraBold"/>
                <a:ea typeface="Open Sans ExtraBold"/>
                <a:cs typeface="Open Sans ExtraBold"/>
                <a:sym typeface="Open Sans ExtraBold"/>
              </a:rPr>
              <a:t>;: Es el signo &gt;.</a:t>
            </a:r>
          </a:p>
          <a:p>
            <a:pPr>
              <a:buSzPts val="1600"/>
            </a:pPr>
            <a:endParaRPr lang="es-ES" sz="2000" b="1" dirty="0">
              <a:solidFill>
                <a:srgbClr val="002E4C"/>
              </a:solidFill>
              <a:latin typeface="Open Sans ExtraBold"/>
              <a:ea typeface="Open Sans ExtraBold"/>
              <a:cs typeface="Open Sans ExtraBold"/>
              <a:sym typeface="Open Sans ExtraBold"/>
            </a:endParaRPr>
          </a:p>
          <a:p>
            <a:pPr>
              <a:buSzPts val="1600"/>
            </a:pPr>
            <a:r>
              <a:rPr lang="es-ES" sz="2000" b="1" dirty="0">
                <a:solidFill>
                  <a:srgbClr val="002E4C"/>
                </a:solidFill>
                <a:latin typeface="Open Sans ExtraBold"/>
                <a:ea typeface="Open Sans ExtraBold"/>
                <a:cs typeface="Open Sans ExtraBold"/>
                <a:sym typeface="Open Sans ExtraBold"/>
              </a:rPr>
              <a:t>• &amp;</a:t>
            </a:r>
            <a:r>
              <a:rPr lang="es-ES" sz="2000" b="1" dirty="0" err="1">
                <a:solidFill>
                  <a:srgbClr val="002E4C"/>
                </a:solidFill>
                <a:latin typeface="Open Sans ExtraBold"/>
                <a:ea typeface="Open Sans ExtraBold"/>
                <a:cs typeface="Open Sans ExtraBold"/>
                <a:sym typeface="Open Sans ExtraBold"/>
              </a:rPr>
              <a:t>quot</a:t>
            </a:r>
            <a:r>
              <a:rPr lang="es-ES" sz="2000" b="1" dirty="0">
                <a:solidFill>
                  <a:srgbClr val="002E4C"/>
                </a:solidFill>
                <a:latin typeface="Open Sans ExtraBold"/>
                <a:ea typeface="Open Sans ExtraBold"/>
                <a:cs typeface="Open Sans ExtraBold"/>
                <a:sym typeface="Open Sans ExtraBold"/>
              </a:rPr>
              <a:t>;: Son las comillas rectas dobles, “.</a:t>
            </a:r>
          </a:p>
          <a:p>
            <a:pPr>
              <a:buSzPts val="1600"/>
            </a:pPr>
            <a:endParaRPr lang="es-ES" sz="2000" b="1" dirty="0">
              <a:solidFill>
                <a:srgbClr val="002E4C"/>
              </a:solidFill>
              <a:latin typeface="Open Sans ExtraBold"/>
              <a:ea typeface="Open Sans ExtraBold"/>
              <a:cs typeface="Open Sans ExtraBold"/>
              <a:sym typeface="Open Sans ExtraBold"/>
            </a:endParaRPr>
          </a:p>
          <a:p>
            <a:pPr>
              <a:buSzPts val="1600"/>
            </a:pPr>
            <a:r>
              <a:rPr lang="es-ES" sz="2000" b="1" dirty="0">
                <a:solidFill>
                  <a:srgbClr val="002E4C"/>
                </a:solidFill>
                <a:latin typeface="Open Sans ExtraBold"/>
                <a:ea typeface="Open Sans ExtraBold"/>
                <a:cs typeface="Open Sans ExtraBold"/>
                <a:sym typeface="Open Sans ExtraBold"/>
              </a:rPr>
              <a:t>• &amp;</a:t>
            </a:r>
            <a:r>
              <a:rPr lang="es-ES" sz="2000" b="1" dirty="0" err="1">
                <a:solidFill>
                  <a:srgbClr val="002E4C"/>
                </a:solidFill>
                <a:latin typeface="Open Sans ExtraBold"/>
                <a:ea typeface="Open Sans ExtraBold"/>
                <a:cs typeface="Open Sans ExtraBold"/>
                <a:sym typeface="Open Sans ExtraBold"/>
              </a:rPr>
              <a:t>apos</a:t>
            </a:r>
            <a:r>
              <a:rPr lang="es-ES" sz="2000" b="1" dirty="0">
                <a:solidFill>
                  <a:srgbClr val="002E4C"/>
                </a:solidFill>
                <a:latin typeface="Open Sans ExtraBold"/>
                <a:ea typeface="Open Sans ExtraBold"/>
                <a:cs typeface="Open Sans ExtraBold"/>
                <a:sym typeface="Open Sans ExtraBold"/>
              </a:rPr>
              <a:t>;: Es el apóstrofe o comilla simple, ‘.</a:t>
            </a:r>
          </a:p>
          <a:p>
            <a:pPr>
              <a:buSzPts val="1600"/>
            </a:pPr>
            <a:endParaRPr lang="es-ES" sz="2000" b="1" dirty="0">
              <a:solidFill>
                <a:srgbClr val="002E4C"/>
              </a:solidFill>
              <a:latin typeface="Open Sans ExtraBold"/>
              <a:ea typeface="Open Sans ExtraBold"/>
              <a:cs typeface="Open Sans ExtraBold"/>
              <a:sym typeface="Open Sans ExtraBold"/>
            </a:endParaRPr>
          </a:p>
          <a:p>
            <a:pPr>
              <a:buSzPts val="1600"/>
            </a:pPr>
            <a:r>
              <a:rPr lang="es-ES" sz="2000" b="1" dirty="0">
                <a:solidFill>
                  <a:srgbClr val="002E4C"/>
                </a:solidFill>
                <a:latin typeface="Open Sans ExtraBold"/>
                <a:ea typeface="Open Sans ExtraBold"/>
                <a:cs typeface="Open Sans ExtraBold"/>
                <a:sym typeface="Open Sans ExtraBold"/>
              </a:rPr>
              <a:t>• &amp;</a:t>
            </a:r>
            <a:r>
              <a:rPr lang="es-ES" sz="2000" b="1" dirty="0" err="1">
                <a:solidFill>
                  <a:srgbClr val="002E4C"/>
                </a:solidFill>
                <a:latin typeface="Open Sans ExtraBold"/>
                <a:ea typeface="Open Sans ExtraBold"/>
                <a:cs typeface="Open Sans ExtraBold"/>
                <a:sym typeface="Open Sans ExtraBold"/>
              </a:rPr>
              <a:t>amp</a:t>
            </a:r>
            <a:r>
              <a:rPr lang="es-ES" sz="2000" b="1" dirty="0">
                <a:solidFill>
                  <a:srgbClr val="002E4C"/>
                </a:solidFill>
                <a:latin typeface="Open Sans ExtraBold"/>
                <a:ea typeface="Open Sans ExtraBold"/>
                <a:cs typeface="Open Sans ExtraBold"/>
                <a:sym typeface="Open Sans ExtraBold"/>
              </a:rPr>
              <a:t>;: Es el </a:t>
            </a:r>
            <a:r>
              <a:rPr lang="es-ES" sz="2000" b="1" dirty="0" err="1">
                <a:solidFill>
                  <a:srgbClr val="002E4C"/>
                </a:solidFill>
                <a:latin typeface="Open Sans ExtraBold"/>
                <a:ea typeface="Open Sans ExtraBold"/>
                <a:cs typeface="Open Sans ExtraBold"/>
                <a:sym typeface="Open Sans ExtraBold"/>
              </a:rPr>
              <a:t>ampersand</a:t>
            </a:r>
            <a:r>
              <a:rPr lang="es-ES" sz="2000" b="1" dirty="0">
                <a:solidFill>
                  <a:srgbClr val="002E4C"/>
                </a:solidFill>
                <a:latin typeface="Open Sans ExtraBold"/>
                <a:ea typeface="Open Sans ExtraBold"/>
                <a:cs typeface="Open Sans ExtraBold"/>
                <a:sym typeface="Open Sans ExtraBold"/>
              </a:rPr>
              <a:t>, &amp;.</a:t>
            </a:r>
          </a:p>
        </p:txBody>
      </p:sp>
    </p:spTree>
  </p:cSld>
  <p:clrMapOvr>
    <a:overrideClrMapping bg1="lt1" tx1="dk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Tipos de elementos de DTD: Entidades</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9" name="8 Rectángulo"/>
          <p:cNvSpPr/>
          <p:nvPr/>
        </p:nvSpPr>
        <p:spPr>
          <a:xfrm>
            <a:off x="571500" y="990600"/>
            <a:ext cx="7572375" cy="3477875"/>
          </a:xfrm>
          <a:prstGeom prst="rect">
            <a:avLst/>
          </a:prstGeom>
        </p:spPr>
        <p:txBody>
          <a:bodyPr wrap="square">
            <a:spAutoFit/>
          </a:bodyPr>
          <a:lstStyle/>
          <a:p>
            <a:pPr>
              <a:buSzPts val="1600"/>
            </a:pPr>
            <a:r>
              <a:rPr lang="es-ES" sz="2000" b="1" dirty="0">
                <a:solidFill>
                  <a:srgbClr val="002E4C"/>
                </a:solidFill>
                <a:latin typeface="Open Sans ExtraBold"/>
                <a:ea typeface="Open Sans ExtraBold"/>
                <a:cs typeface="Open Sans ExtraBold"/>
                <a:sym typeface="Open Sans ExtraBold"/>
              </a:rPr>
              <a:t>No obstante, DTD presenta ciertas limitaciones y por eso su uso se ha limitado a determinados ámbitos, siendo</a:t>
            </a:r>
          </a:p>
          <a:p>
            <a:pPr>
              <a:buSzPts val="1600"/>
            </a:pPr>
            <a:r>
              <a:rPr lang="es-ES" sz="2000" b="1" dirty="0">
                <a:solidFill>
                  <a:srgbClr val="002E4C"/>
                </a:solidFill>
                <a:latin typeface="Open Sans ExtraBold"/>
                <a:ea typeface="Open Sans ExtraBold"/>
                <a:cs typeface="Open Sans ExtraBold"/>
                <a:sym typeface="Open Sans ExtraBold"/>
              </a:rPr>
              <a:t>relegada por la validación XSD, que se estudiará en el siguiente tema. Entre las limitaciones principales caben</a:t>
            </a:r>
          </a:p>
          <a:p>
            <a:pPr>
              <a:buSzPts val="1600"/>
            </a:pPr>
            <a:r>
              <a:rPr lang="es-ES" sz="2000" b="1" dirty="0">
                <a:solidFill>
                  <a:srgbClr val="002E4C"/>
                </a:solidFill>
                <a:latin typeface="Open Sans ExtraBold"/>
                <a:ea typeface="Open Sans ExtraBold"/>
                <a:cs typeface="Open Sans ExtraBold"/>
                <a:sym typeface="Open Sans ExtraBold"/>
              </a:rPr>
              <a:t>destacar:</a:t>
            </a:r>
          </a:p>
          <a:p>
            <a:pPr>
              <a:buSzPts val="1600"/>
            </a:pPr>
            <a:endParaRPr lang="es-ES" sz="2000" b="1" dirty="0">
              <a:solidFill>
                <a:srgbClr val="002E4C"/>
              </a:solidFill>
              <a:latin typeface="Open Sans ExtraBold"/>
              <a:ea typeface="Open Sans ExtraBold"/>
              <a:cs typeface="Open Sans ExtraBold"/>
              <a:sym typeface="Open Sans ExtraBold"/>
            </a:endParaRPr>
          </a:p>
          <a:p>
            <a:pPr>
              <a:buSzPts val="1600"/>
            </a:pPr>
            <a:r>
              <a:rPr lang="es-ES" sz="2000" b="1" dirty="0">
                <a:solidFill>
                  <a:srgbClr val="002E4C"/>
                </a:solidFill>
                <a:latin typeface="Open Sans ExtraBold"/>
                <a:ea typeface="Open Sans ExtraBold"/>
                <a:cs typeface="Open Sans ExtraBold"/>
                <a:sym typeface="Open Sans ExtraBold"/>
              </a:rPr>
              <a:t>• El DTD no es un documento XML.</a:t>
            </a:r>
          </a:p>
          <a:p>
            <a:pPr>
              <a:buSzPts val="1600"/>
            </a:pPr>
            <a:endParaRPr lang="es-ES" sz="2000" b="1" dirty="0">
              <a:solidFill>
                <a:srgbClr val="002E4C"/>
              </a:solidFill>
              <a:latin typeface="Open Sans ExtraBold"/>
              <a:ea typeface="Open Sans ExtraBold"/>
              <a:cs typeface="Open Sans ExtraBold"/>
              <a:sym typeface="Open Sans ExtraBold"/>
            </a:endParaRPr>
          </a:p>
          <a:p>
            <a:pPr>
              <a:buSzPts val="1600"/>
            </a:pPr>
            <a:r>
              <a:rPr lang="es-ES" sz="2000" b="1" dirty="0">
                <a:solidFill>
                  <a:srgbClr val="002E4C"/>
                </a:solidFill>
                <a:latin typeface="Open Sans ExtraBold"/>
                <a:ea typeface="Open Sans ExtraBold"/>
                <a:cs typeface="Open Sans ExtraBold"/>
                <a:sym typeface="Open Sans ExtraBold"/>
              </a:rPr>
              <a:t>• No se pueden asignar tipos de datos a los elementos.</a:t>
            </a:r>
          </a:p>
          <a:p>
            <a:pPr>
              <a:buSzPts val="1600"/>
            </a:pPr>
            <a:endParaRPr lang="es-ES" sz="2000" b="1" dirty="0">
              <a:solidFill>
                <a:srgbClr val="002E4C"/>
              </a:solidFill>
              <a:latin typeface="Open Sans ExtraBold"/>
              <a:ea typeface="Open Sans ExtraBold"/>
              <a:cs typeface="Open Sans ExtraBold"/>
              <a:sym typeface="Open Sans ExtraBold"/>
            </a:endParaRPr>
          </a:p>
          <a:p>
            <a:pPr>
              <a:buSzPts val="1600"/>
            </a:pPr>
            <a:r>
              <a:rPr lang="es-ES" sz="2000" b="1" dirty="0">
                <a:solidFill>
                  <a:srgbClr val="002E4C"/>
                </a:solidFill>
                <a:latin typeface="Open Sans ExtraBold"/>
                <a:ea typeface="Open Sans ExtraBold"/>
                <a:cs typeface="Open Sans ExtraBold"/>
                <a:sym typeface="Open Sans ExtraBold"/>
              </a:rPr>
              <a:t>• La </a:t>
            </a:r>
            <a:r>
              <a:rPr lang="es-ES" sz="2000" b="1" dirty="0" err="1">
                <a:solidFill>
                  <a:srgbClr val="002E4C"/>
                </a:solidFill>
                <a:latin typeface="Open Sans ExtraBold"/>
                <a:ea typeface="Open Sans ExtraBold"/>
                <a:cs typeface="Open Sans ExtraBold"/>
                <a:sym typeface="Open Sans ExtraBold"/>
              </a:rPr>
              <a:t>cardinalidad</a:t>
            </a:r>
            <a:r>
              <a:rPr lang="es-ES" sz="2000" b="1" dirty="0">
                <a:solidFill>
                  <a:srgbClr val="002E4C"/>
                </a:solidFill>
                <a:latin typeface="Open Sans ExtraBold"/>
                <a:ea typeface="Open Sans ExtraBold"/>
                <a:cs typeface="Open Sans ExtraBold"/>
                <a:sym typeface="Open Sans ExtraBold"/>
              </a:rPr>
              <a:t> es muy limitada.</a:t>
            </a:r>
          </a:p>
        </p:txBody>
      </p:sp>
    </p:spTree>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Características y estructura de XML</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7" name="Google Shape;89;p4"/>
          <p:cNvSpPr txBox="1"/>
          <p:nvPr/>
        </p:nvSpPr>
        <p:spPr>
          <a:xfrm>
            <a:off x="795250" y="931808"/>
            <a:ext cx="7713750" cy="3676192"/>
          </a:xfrm>
          <a:prstGeom prst="rect">
            <a:avLst/>
          </a:prstGeom>
          <a:noFill/>
          <a:ln>
            <a:noFill/>
          </a:ln>
        </p:spPr>
        <p:txBody>
          <a:bodyPr spcFirstLastPara="1" wrap="square" lIns="91425" tIns="91425" rIns="91425" bIns="91425" anchor="t" anchorCtr="0">
            <a:noAutofit/>
          </a:bodyPr>
          <a:lstStyle/>
          <a:p>
            <a:pPr lvl="0">
              <a:buSzPts val="1600"/>
            </a:pPr>
            <a:r>
              <a:rPr lang="es-ES" sz="2000" b="1" dirty="0">
                <a:solidFill>
                  <a:srgbClr val="002E4C"/>
                </a:solidFill>
                <a:latin typeface="Open Sans ExtraBold"/>
                <a:ea typeface="Open Sans ExtraBold"/>
                <a:cs typeface="Open Sans ExtraBold"/>
                <a:sym typeface="Open Sans ExtraBold"/>
              </a:rPr>
              <a:t>Antes de empezar a detallar las características de XML, hay que indicar lo que no es XML, pues muchas veces surgen dudas:</a:t>
            </a:r>
          </a:p>
          <a:p>
            <a:pPr lvl="0">
              <a:buSzPts val="1600"/>
            </a:pPr>
            <a:r>
              <a:rPr lang="es-ES" sz="2000" b="1" dirty="0">
                <a:solidFill>
                  <a:srgbClr val="002E4C"/>
                </a:solidFill>
                <a:latin typeface="Open Sans ExtraBold"/>
                <a:ea typeface="Open Sans ExtraBold"/>
                <a:cs typeface="Open Sans ExtraBold"/>
                <a:sym typeface="Open Sans ExtraBold"/>
              </a:rPr>
              <a:t>• No sustituye a HTML.</a:t>
            </a:r>
          </a:p>
          <a:p>
            <a:pPr lvl="0">
              <a:buSzPts val="1600"/>
            </a:pPr>
            <a:r>
              <a:rPr lang="es-ES" sz="2000" b="1" dirty="0">
                <a:solidFill>
                  <a:srgbClr val="002E4C"/>
                </a:solidFill>
                <a:latin typeface="Open Sans ExtraBold"/>
                <a:ea typeface="Open Sans ExtraBold"/>
                <a:cs typeface="Open Sans ExtraBold"/>
                <a:sym typeface="Open Sans ExtraBold"/>
              </a:rPr>
              <a:t>• No es un estándar de comunicación.</a:t>
            </a:r>
          </a:p>
          <a:p>
            <a:pPr lvl="0">
              <a:buSzPts val="1600"/>
            </a:pPr>
            <a:r>
              <a:rPr lang="es-ES" sz="2000" b="1" dirty="0">
                <a:solidFill>
                  <a:srgbClr val="002E4C"/>
                </a:solidFill>
                <a:latin typeface="Open Sans ExtraBold"/>
                <a:ea typeface="Open Sans ExtraBold"/>
                <a:cs typeface="Open Sans ExtraBold"/>
                <a:sym typeface="Open Sans ExtraBold"/>
              </a:rPr>
              <a:t>• No es un gestor de base de datos.</a:t>
            </a:r>
          </a:p>
          <a:p>
            <a:pPr lvl="0">
              <a:buSzPts val="1600"/>
            </a:pPr>
            <a:r>
              <a:rPr lang="es-ES" sz="2000" b="1" dirty="0">
                <a:solidFill>
                  <a:srgbClr val="002E4C"/>
                </a:solidFill>
                <a:latin typeface="Open Sans ExtraBold"/>
                <a:ea typeface="Open Sans ExtraBold"/>
                <a:cs typeface="Open Sans ExtraBold"/>
                <a:sym typeface="Open Sans ExtraBold"/>
              </a:rPr>
              <a:t>• No es un lenguaje de programación.</a:t>
            </a:r>
          </a:p>
          <a:p>
            <a:pPr lvl="0">
              <a:buSzPts val="1600"/>
            </a:pPr>
            <a:endParaRPr lang="es-ES" sz="2000" b="1" i="0" u="none" strike="noStrike" cap="none" dirty="0">
              <a:solidFill>
                <a:srgbClr val="002E4C"/>
              </a:solidFill>
              <a:latin typeface="Open Sans ExtraBold"/>
              <a:ea typeface="Open Sans ExtraBold"/>
              <a:cs typeface="Open Sans ExtraBold"/>
              <a:sym typeface="Open Sans ExtraBold"/>
            </a:endParaRPr>
          </a:p>
          <a:p>
            <a:pPr>
              <a:buSzPts val="1600"/>
            </a:pPr>
            <a:r>
              <a:rPr lang="es-ES" sz="2000" b="1" dirty="0">
                <a:solidFill>
                  <a:srgbClr val="002E4C"/>
                </a:solidFill>
                <a:latin typeface="Open Sans"/>
                <a:ea typeface="Open Sans"/>
                <a:cs typeface="Open Sans"/>
                <a:sym typeface="Open Sans"/>
              </a:rPr>
              <a:t>En resumen, XML por sí mismo no hace nada. Su función es estructurar la información para que otros programas</a:t>
            </a:r>
          </a:p>
          <a:p>
            <a:pPr>
              <a:buSzPts val="1600"/>
            </a:pPr>
            <a:r>
              <a:rPr lang="es-ES" sz="2000" b="1" dirty="0">
                <a:solidFill>
                  <a:srgbClr val="002E4C"/>
                </a:solidFill>
                <a:latin typeface="Open Sans"/>
                <a:ea typeface="Open Sans"/>
                <a:cs typeface="Open Sans"/>
                <a:sym typeface="Open Sans"/>
              </a:rPr>
              <a:t>hagan uso de esa información.</a:t>
            </a:r>
            <a:endParaRPr sz="2000" b="1" i="0" u="none" strike="noStrike" cap="none" dirty="0">
              <a:solidFill>
                <a:srgbClr val="002E4C"/>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Características y estructura de XML</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7" name="Google Shape;89;p4"/>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lvl="0">
              <a:buSzPts val="1600"/>
            </a:pPr>
            <a:r>
              <a:rPr lang="es-ES" sz="1600" b="1" dirty="0">
                <a:solidFill>
                  <a:srgbClr val="002E4C"/>
                </a:solidFill>
                <a:latin typeface="Open Sans ExtraBold"/>
                <a:ea typeface="Open Sans ExtraBold"/>
                <a:cs typeface="Open Sans ExtraBold"/>
                <a:sym typeface="Open Sans ExtraBold"/>
              </a:rPr>
              <a:t>La estructura de un documento XML consta de dos partes:</a:t>
            </a:r>
          </a:p>
          <a:p>
            <a:pPr lvl="0">
              <a:buSzPts val="1600"/>
            </a:pPr>
            <a:r>
              <a:rPr lang="es-ES" sz="1600" b="1" dirty="0">
                <a:solidFill>
                  <a:srgbClr val="002E4C"/>
                </a:solidFill>
                <a:latin typeface="Open Sans ExtraBold"/>
                <a:ea typeface="Open Sans ExtraBold"/>
                <a:cs typeface="Open Sans ExtraBold"/>
                <a:sym typeface="Open Sans ExtraBold"/>
              </a:rPr>
              <a:t>• Prólogo: Contiene las instrucciones para procesar el documento y se divide en otras dos partes:</a:t>
            </a:r>
          </a:p>
          <a:p>
            <a:pPr lvl="0">
              <a:buSzPts val="1600"/>
            </a:pPr>
            <a:r>
              <a:rPr lang="es-ES" sz="1600" b="1" dirty="0">
                <a:solidFill>
                  <a:srgbClr val="002E4C"/>
                </a:solidFill>
                <a:latin typeface="Open Sans ExtraBold"/>
                <a:ea typeface="Open Sans ExtraBold"/>
                <a:cs typeface="Open Sans ExtraBold"/>
                <a:sym typeface="Open Sans ExtraBold"/>
              </a:rPr>
              <a:t>• Declaración XML: Indica la versión, tipo de codificación y si el documento es autónomo.</a:t>
            </a:r>
          </a:p>
          <a:p>
            <a:pPr lvl="0">
              <a:buSzPts val="1600"/>
            </a:pPr>
            <a:r>
              <a:rPr lang="es-ES" sz="1600" b="1" dirty="0">
                <a:solidFill>
                  <a:srgbClr val="002E4C"/>
                </a:solidFill>
                <a:latin typeface="Open Sans ExtraBold"/>
                <a:ea typeface="Open Sans ExtraBold"/>
                <a:cs typeface="Open Sans ExtraBold"/>
                <a:sym typeface="Open Sans ExtraBold"/>
              </a:rPr>
              <a:t>• Declaración del tipo de documento: Se indica el tipo de documento. Es opcional.</a:t>
            </a:r>
          </a:p>
          <a:p>
            <a:pPr lvl="0">
              <a:buSzPts val="1600"/>
            </a:pPr>
            <a:r>
              <a:rPr lang="es-ES" sz="1600" b="1" dirty="0">
                <a:solidFill>
                  <a:srgbClr val="002E4C"/>
                </a:solidFill>
                <a:latin typeface="Open Sans ExtraBold"/>
                <a:ea typeface="Open Sans ExtraBold"/>
                <a:cs typeface="Open Sans ExtraBold"/>
                <a:sym typeface="Open Sans ExtraBold"/>
              </a:rPr>
              <a:t>• Cuerpo: En el cuerpo se incluyen los elementos XML organizados en forma de árbol. Es el contenido en sí.</a:t>
            </a:r>
          </a:p>
          <a:p>
            <a:pPr lvl="0">
              <a:buSzPts val="1600"/>
            </a:pPr>
            <a:endParaRPr lang="es-ES" sz="1600" b="1" i="0" u="none" strike="noStrike" cap="none" dirty="0">
              <a:solidFill>
                <a:srgbClr val="002E4C"/>
              </a:solidFill>
              <a:latin typeface="Open Sans ExtraBold"/>
              <a:ea typeface="Open Sans ExtraBold"/>
              <a:cs typeface="Open Sans ExtraBold"/>
              <a:sym typeface="Open Sans ExtraBold"/>
            </a:endParaRPr>
          </a:p>
          <a:p>
            <a:pPr>
              <a:buSzPts val="1600"/>
            </a:pPr>
            <a:r>
              <a:rPr lang="es-ES" sz="1600" b="1" dirty="0">
                <a:solidFill>
                  <a:srgbClr val="002E4C"/>
                </a:solidFill>
                <a:latin typeface="Open Sans"/>
                <a:ea typeface="Open Sans"/>
                <a:cs typeface="Open Sans"/>
                <a:sym typeface="Open Sans"/>
              </a:rPr>
              <a:t>Con el atributo </a:t>
            </a:r>
            <a:r>
              <a:rPr lang="es-ES" sz="1600" b="1" dirty="0" err="1">
                <a:solidFill>
                  <a:srgbClr val="002E4C"/>
                </a:solidFill>
                <a:latin typeface="Open Sans"/>
                <a:ea typeface="Open Sans"/>
                <a:cs typeface="Open Sans"/>
                <a:sym typeface="Open Sans"/>
              </a:rPr>
              <a:t>standalone</a:t>
            </a:r>
            <a:r>
              <a:rPr lang="es-ES" sz="1600" b="1" dirty="0">
                <a:solidFill>
                  <a:srgbClr val="002E4C"/>
                </a:solidFill>
                <a:latin typeface="Open Sans"/>
                <a:ea typeface="Open Sans"/>
                <a:cs typeface="Open Sans"/>
                <a:sym typeface="Open Sans"/>
              </a:rPr>
              <a:t> se indica si la validez del documento se va a realizar con reglas incluidas en el mismo</a:t>
            </a:r>
          </a:p>
          <a:p>
            <a:pPr>
              <a:buSzPts val="1600"/>
            </a:pPr>
            <a:r>
              <a:rPr lang="es-ES" sz="1600" b="1" dirty="0">
                <a:solidFill>
                  <a:srgbClr val="002E4C"/>
                </a:solidFill>
                <a:latin typeface="Open Sans"/>
                <a:ea typeface="Open Sans"/>
                <a:cs typeface="Open Sans"/>
                <a:sym typeface="Open Sans"/>
              </a:rPr>
              <a:t>fichero XML (</a:t>
            </a:r>
            <a:r>
              <a:rPr lang="es-ES" sz="1600" b="1" dirty="0" err="1">
                <a:solidFill>
                  <a:srgbClr val="002E4C"/>
                </a:solidFill>
                <a:latin typeface="Open Sans"/>
                <a:ea typeface="Open Sans"/>
                <a:cs typeface="Open Sans"/>
                <a:sym typeface="Open Sans"/>
              </a:rPr>
              <a:t>standalone</a:t>
            </a:r>
            <a:r>
              <a:rPr lang="es-ES" sz="1600" b="1" dirty="0">
                <a:solidFill>
                  <a:srgbClr val="002E4C"/>
                </a:solidFill>
                <a:latin typeface="Open Sans"/>
                <a:ea typeface="Open Sans"/>
                <a:cs typeface="Open Sans"/>
                <a:sym typeface="Open Sans"/>
              </a:rPr>
              <a:t>=“yes”) o en un fichero externo (</a:t>
            </a:r>
            <a:r>
              <a:rPr lang="es-ES" sz="1600" b="1" dirty="0" err="1">
                <a:solidFill>
                  <a:srgbClr val="002E4C"/>
                </a:solidFill>
                <a:latin typeface="Open Sans"/>
                <a:ea typeface="Open Sans"/>
                <a:cs typeface="Open Sans"/>
                <a:sym typeface="Open Sans"/>
              </a:rPr>
              <a:t>standalone</a:t>
            </a:r>
            <a:r>
              <a:rPr lang="es-ES" sz="1600" b="1" dirty="0">
                <a:solidFill>
                  <a:srgbClr val="002E4C"/>
                </a:solidFill>
                <a:latin typeface="Open Sans"/>
                <a:ea typeface="Open Sans"/>
                <a:cs typeface="Open Sans"/>
                <a:sym typeface="Open Sans"/>
              </a:rPr>
              <a:t>=“no”).</a:t>
            </a:r>
            <a:endParaRPr sz="1600" b="1" i="0" u="none" strike="noStrike" cap="none">
              <a:solidFill>
                <a:srgbClr val="002E4C"/>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Elementos, atributos y procesamientos</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7" name="Google Shape;89;p4"/>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lvl="0">
              <a:buSzPts val="1600"/>
            </a:pPr>
            <a:r>
              <a:rPr lang="es-ES" sz="1600" b="1" dirty="0">
                <a:solidFill>
                  <a:srgbClr val="002E4C"/>
                </a:solidFill>
                <a:latin typeface="Open Sans ExtraBold"/>
                <a:ea typeface="Open Sans ExtraBold"/>
                <a:cs typeface="Open Sans ExtraBold"/>
                <a:sym typeface="Open Sans ExtraBold"/>
              </a:rPr>
              <a:t>La unidad fundamental en XML es el elemento, que se define con una etiqueta de apertura y otra de cierre. Ambas etiquetas deben estar siempre presentes, si no, el documento no estará bien formado. Los elementos pueden estar anidados y deben seguir una estructura que permita definir de manera organizada los datos a representar.</a:t>
            </a:r>
          </a:p>
          <a:p>
            <a:pPr lvl="0">
              <a:buSzPts val="1600"/>
            </a:pPr>
            <a:endParaRPr lang="es-ES" sz="1600" b="1" dirty="0">
              <a:solidFill>
                <a:srgbClr val="002E4C"/>
              </a:solidFill>
              <a:latin typeface="Open Sans ExtraBold"/>
              <a:ea typeface="Open Sans ExtraBold"/>
              <a:cs typeface="Open Sans ExtraBold"/>
              <a:sym typeface="Open Sans ExtraBold"/>
            </a:endParaRPr>
          </a:p>
          <a:p>
            <a:pPr lvl="0">
              <a:buSzPts val="1600"/>
            </a:pPr>
            <a:endParaRPr lang="es-ES" sz="1600" b="1" dirty="0">
              <a:solidFill>
                <a:srgbClr val="002E4C"/>
              </a:solidFill>
              <a:latin typeface="Open Sans ExtraBold"/>
              <a:ea typeface="Open Sans ExtraBold"/>
              <a:cs typeface="Open Sans ExtraBold"/>
              <a:sym typeface="Open Sans ExtraBold"/>
            </a:endParaRPr>
          </a:p>
          <a:p>
            <a:pPr lvl="0">
              <a:buSzPts val="1600"/>
            </a:pPr>
            <a:r>
              <a:rPr lang="es-ES" sz="1600" b="1" dirty="0">
                <a:solidFill>
                  <a:srgbClr val="002E4C"/>
                </a:solidFill>
                <a:latin typeface="Open Sans ExtraBold"/>
                <a:ea typeface="Open Sans ExtraBold"/>
                <a:cs typeface="Open Sans ExtraBold"/>
                <a:sym typeface="Open Sans ExtraBold"/>
              </a:rPr>
              <a:t>Por otro lado, un elemento XML puede incluir un atributo que puede complementar el contenido del elemento. No</a:t>
            </a:r>
          </a:p>
          <a:p>
            <a:pPr lvl="0">
              <a:buSzPts val="1600"/>
            </a:pPr>
            <a:r>
              <a:rPr lang="es-ES" sz="1600" b="1" dirty="0">
                <a:solidFill>
                  <a:srgbClr val="002E4C"/>
                </a:solidFill>
                <a:latin typeface="Open Sans ExtraBold"/>
                <a:ea typeface="Open Sans ExtraBold"/>
                <a:cs typeface="Open Sans ExtraBold"/>
                <a:sym typeface="Open Sans ExtraBold"/>
              </a:rPr>
              <a:t>se debe abusar de los atributos, porque hacen más complejo el estudio de la información del documento XML.</a:t>
            </a:r>
            <a:endParaRPr sz="1600" b="1" i="0" u="none" strike="noStrike" cap="none">
              <a:solidFill>
                <a:srgbClr val="002E4C"/>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Elementos, atributos y procesamientos</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7" name="Google Shape;89;p4"/>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lvl="0">
              <a:buSzPts val="1600"/>
            </a:pPr>
            <a:endParaRPr sz="1600" b="1" i="0" u="none" strike="noStrike" cap="none">
              <a:solidFill>
                <a:srgbClr val="002E4C"/>
              </a:solidFill>
              <a:latin typeface="Open Sans"/>
              <a:ea typeface="Open Sans"/>
              <a:cs typeface="Open Sans"/>
              <a:sym typeface="Open Sans"/>
            </a:endParaRPr>
          </a:p>
        </p:txBody>
      </p:sp>
      <p:pic>
        <p:nvPicPr>
          <p:cNvPr id="49154" name="Picture 2"/>
          <p:cNvPicPr>
            <a:picLocks noChangeAspect="1" noChangeArrowheads="1"/>
          </p:cNvPicPr>
          <p:nvPr/>
        </p:nvPicPr>
        <p:blipFill>
          <a:blip r:embed="rId3"/>
          <a:srcRect/>
          <a:stretch>
            <a:fillRect/>
          </a:stretch>
        </p:blipFill>
        <p:spPr bwMode="auto">
          <a:xfrm>
            <a:off x="731782" y="1143000"/>
            <a:ext cx="7235881" cy="2443163"/>
          </a:xfrm>
          <a:prstGeom prst="rect">
            <a:avLst/>
          </a:prstGeom>
          <a:noFill/>
          <a:ln w="9525">
            <a:noFill/>
            <a:miter lim="800000"/>
            <a:headEnd/>
            <a:tailEnd/>
          </a:ln>
          <a:effectLst/>
        </p:spPr>
      </p:pic>
      <p:sp>
        <p:nvSpPr>
          <p:cNvPr id="2" name="CuadroTexto 1">
            <a:extLst>
              <a:ext uri="{FF2B5EF4-FFF2-40B4-BE49-F238E27FC236}">
                <a16:creationId xmlns:a16="http://schemas.microsoft.com/office/drawing/2014/main" id="{660E66D3-BB0A-F5A6-1F56-3BC1D00861F5}"/>
              </a:ext>
            </a:extLst>
          </p:cNvPr>
          <p:cNvSpPr txBox="1"/>
          <p:nvPr/>
        </p:nvSpPr>
        <p:spPr>
          <a:xfrm>
            <a:off x="2124000" y="1457683"/>
            <a:ext cx="1173600" cy="307777"/>
          </a:xfrm>
          <a:prstGeom prst="rect">
            <a:avLst/>
          </a:prstGeom>
          <a:solidFill>
            <a:schemeClr val="bg1"/>
          </a:solidFill>
        </p:spPr>
        <p:txBody>
          <a:bodyPr wrap="square" rtlCol="0">
            <a:spAutoFit/>
          </a:bodyPr>
          <a:lstStyle/>
          <a:p>
            <a:r>
              <a:rPr lang="es-ES" dirty="0"/>
              <a:t>ELEMENTO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Elementos, atributos y procesamientos</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7" name="Google Shape;89;p4"/>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lvl="0">
              <a:buSzPts val="1600"/>
            </a:pPr>
            <a:r>
              <a:rPr lang="es-ES" sz="1600" b="1" dirty="0">
                <a:solidFill>
                  <a:srgbClr val="002E4C"/>
                </a:solidFill>
                <a:latin typeface="Open Sans ExtraBold"/>
                <a:ea typeface="Open Sans ExtraBold"/>
                <a:cs typeface="Open Sans ExtraBold"/>
                <a:sym typeface="Open Sans ExtraBold"/>
              </a:rPr>
              <a:t>Con respecto al procesamiento, nos estamos refiriendo a que un documento XML puede incluir ciertas instrucciones que van a permitir procesar dicho documento, y por tanto, poder mostrar la información de manera personalizada.</a:t>
            </a:r>
          </a:p>
          <a:p>
            <a:pPr lvl="0">
              <a:buSzPts val="1600"/>
            </a:pPr>
            <a:endParaRPr lang="es-ES" sz="1600" b="1" dirty="0">
              <a:solidFill>
                <a:srgbClr val="002E4C"/>
              </a:solidFill>
              <a:latin typeface="Open Sans ExtraBold"/>
              <a:ea typeface="Open Sans ExtraBold"/>
              <a:cs typeface="Open Sans ExtraBold"/>
              <a:sym typeface="Open Sans ExtraBold"/>
            </a:endParaRPr>
          </a:p>
          <a:p>
            <a:pPr lvl="0">
              <a:buSzPts val="1600"/>
            </a:pPr>
            <a:r>
              <a:rPr lang="es-ES" sz="1600" b="1" dirty="0">
                <a:solidFill>
                  <a:srgbClr val="002E4C"/>
                </a:solidFill>
                <a:latin typeface="Open Sans ExtraBold"/>
                <a:ea typeface="Open Sans ExtraBold"/>
                <a:cs typeface="Open Sans ExtraBold"/>
                <a:sym typeface="Open Sans ExtraBold"/>
              </a:rPr>
              <a:t>Estas instrucciones están en el prólogo y delimitadas por &lt;?…?&gt;.</a:t>
            </a:r>
          </a:p>
          <a:p>
            <a:pPr lvl="0">
              <a:buSzPts val="1600"/>
            </a:pPr>
            <a:r>
              <a:rPr lang="es-ES" sz="1600" b="1" dirty="0">
                <a:solidFill>
                  <a:srgbClr val="002E4C"/>
                </a:solidFill>
                <a:latin typeface="Open Sans ExtraBold"/>
                <a:ea typeface="Open Sans ExtraBold"/>
                <a:cs typeface="Open Sans ExtraBold"/>
                <a:sym typeface="Open Sans ExtraBold"/>
              </a:rPr>
              <a:t>Entre estas instrucciones, cabe destacar la especificación de hoja de estilo XSLT, que permite la transformación del documento XML (y que estudiaremos en próximos temas), o la inclusión de CSS, que aplicará estilos a los elementos XML.</a:t>
            </a:r>
            <a:endParaRPr sz="1600" b="1" i="0" u="none" strike="noStrike" cap="none">
              <a:solidFill>
                <a:srgbClr val="002E4C"/>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 name="Google Shape;74;p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6" name="Google Shape;79;p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sz="2400" dirty="0">
                <a:solidFill>
                  <a:srgbClr val="002E4C"/>
                </a:solidFill>
                <a:latin typeface="Open Sans ExtraBold"/>
                <a:ea typeface="Open Sans ExtraBold"/>
                <a:cs typeface="Open Sans ExtraBold"/>
                <a:sym typeface="Open Sans ExtraBold"/>
              </a:rPr>
              <a:t>Elementos, atributos y procesamientos</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7" name="Google Shape;89;p4"/>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lvl="0">
              <a:buSzPts val="1600"/>
            </a:pPr>
            <a:r>
              <a:rPr lang="es-ES" sz="1600" b="1" dirty="0">
                <a:solidFill>
                  <a:srgbClr val="002E4C"/>
                </a:solidFill>
                <a:latin typeface="Open Sans ExtraBold"/>
                <a:ea typeface="Open Sans ExtraBold"/>
                <a:cs typeface="Open Sans ExtraBold"/>
                <a:sym typeface="Open Sans ExtraBold"/>
              </a:rPr>
              <a:t>La aplicación de estos estilos es muy similar a como se aplica en HTML, pero tiene algunas diferencias:</a:t>
            </a:r>
          </a:p>
          <a:p>
            <a:pPr lvl="0">
              <a:buSzPts val="1600"/>
            </a:pPr>
            <a:endParaRPr lang="es-ES" sz="1600" b="1" dirty="0">
              <a:solidFill>
                <a:srgbClr val="002E4C"/>
              </a:solidFill>
              <a:latin typeface="Open Sans ExtraBold"/>
              <a:ea typeface="Open Sans ExtraBold"/>
              <a:cs typeface="Open Sans ExtraBold"/>
              <a:sym typeface="Open Sans ExtraBold"/>
            </a:endParaRPr>
          </a:p>
          <a:p>
            <a:pPr lvl="0">
              <a:buSzPts val="1600"/>
            </a:pPr>
            <a:r>
              <a:rPr lang="es-ES" sz="1600" b="1" dirty="0">
                <a:solidFill>
                  <a:srgbClr val="002E4C"/>
                </a:solidFill>
                <a:latin typeface="Open Sans ExtraBold"/>
                <a:ea typeface="Open Sans ExtraBold"/>
                <a:cs typeface="Open Sans ExtraBold"/>
                <a:sym typeface="Open Sans ExtraBold"/>
              </a:rPr>
              <a:t>• Los atributos </a:t>
            </a:r>
            <a:r>
              <a:rPr lang="es-ES" sz="1600" b="1" dirty="0" err="1">
                <a:solidFill>
                  <a:srgbClr val="002E4C"/>
                </a:solidFill>
                <a:latin typeface="Open Sans ExtraBold"/>
                <a:ea typeface="Open Sans ExtraBold"/>
                <a:cs typeface="Open Sans ExtraBold"/>
                <a:sym typeface="Open Sans ExtraBold"/>
              </a:rPr>
              <a:t>style</a:t>
            </a:r>
            <a:r>
              <a:rPr lang="es-ES" sz="1600" b="1" dirty="0">
                <a:solidFill>
                  <a:srgbClr val="002E4C"/>
                </a:solidFill>
                <a:latin typeface="Open Sans ExtraBold"/>
                <a:ea typeface="Open Sans ExtraBold"/>
                <a:cs typeface="Open Sans ExtraBold"/>
                <a:sym typeface="Open Sans ExtraBold"/>
              </a:rPr>
              <a:t>, </a:t>
            </a:r>
            <a:r>
              <a:rPr lang="es-ES" sz="1600" b="1" dirty="0" err="1">
                <a:solidFill>
                  <a:srgbClr val="002E4C"/>
                </a:solidFill>
                <a:latin typeface="Open Sans ExtraBold"/>
                <a:ea typeface="Open Sans ExtraBold"/>
                <a:cs typeface="Open Sans ExtraBold"/>
                <a:sym typeface="Open Sans ExtraBold"/>
              </a:rPr>
              <a:t>class</a:t>
            </a:r>
            <a:r>
              <a:rPr lang="es-ES" sz="1600" b="1" dirty="0">
                <a:solidFill>
                  <a:srgbClr val="002E4C"/>
                </a:solidFill>
                <a:latin typeface="Open Sans ExtraBold"/>
                <a:ea typeface="Open Sans ExtraBold"/>
                <a:cs typeface="Open Sans ExtraBold"/>
                <a:sym typeface="Open Sans ExtraBold"/>
              </a:rPr>
              <a:t> y los elementos &lt;</a:t>
            </a:r>
            <a:r>
              <a:rPr lang="es-ES" sz="1600" b="1" dirty="0" err="1">
                <a:solidFill>
                  <a:srgbClr val="002E4C"/>
                </a:solidFill>
                <a:latin typeface="Open Sans ExtraBold"/>
                <a:ea typeface="Open Sans ExtraBold"/>
                <a:cs typeface="Open Sans ExtraBold"/>
                <a:sym typeface="Open Sans ExtraBold"/>
              </a:rPr>
              <a:t>style</a:t>
            </a:r>
            <a:r>
              <a:rPr lang="es-ES" sz="1600" b="1" dirty="0">
                <a:solidFill>
                  <a:srgbClr val="002E4C"/>
                </a:solidFill>
                <a:latin typeface="Open Sans ExtraBold"/>
                <a:ea typeface="Open Sans ExtraBold"/>
                <a:cs typeface="Open Sans ExtraBold"/>
                <a:sym typeface="Open Sans ExtraBold"/>
              </a:rPr>
              <a:t>&gt; o &lt;link&gt; no se usan en XML.</a:t>
            </a:r>
          </a:p>
          <a:p>
            <a:pPr lvl="0">
              <a:buSzPts val="1600"/>
            </a:pPr>
            <a:endParaRPr lang="es-ES" sz="1600" b="1" dirty="0">
              <a:solidFill>
                <a:srgbClr val="002E4C"/>
              </a:solidFill>
              <a:latin typeface="Open Sans ExtraBold"/>
              <a:ea typeface="Open Sans ExtraBold"/>
              <a:cs typeface="Open Sans ExtraBold"/>
              <a:sym typeface="Open Sans ExtraBold"/>
            </a:endParaRPr>
          </a:p>
          <a:p>
            <a:pPr lvl="0">
              <a:buSzPts val="1600"/>
            </a:pPr>
            <a:r>
              <a:rPr lang="es-ES" sz="1600" b="1" dirty="0">
                <a:solidFill>
                  <a:srgbClr val="002E4C"/>
                </a:solidFill>
                <a:latin typeface="Open Sans ExtraBold"/>
                <a:ea typeface="Open Sans ExtraBold"/>
                <a:cs typeface="Open Sans ExtraBold"/>
                <a:sym typeface="Open Sans ExtraBold"/>
              </a:rPr>
              <a:t>• Los objetos ya están identificados por la propia etiqueta.</a:t>
            </a:r>
          </a:p>
          <a:p>
            <a:pPr lvl="0">
              <a:buSzPts val="1600"/>
            </a:pPr>
            <a:endParaRPr lang="es-ES" sz="1600" b="1" dirty="0">
              <a:solidFill>
                <a:srgbClr val="002E4C"/>
              </a:solidFill>
              <a:latin typeface="Open Sans ExtraBold"/>
              <a:ea typeface="Open Sans ExtraBold"/>
              <a:cs typeface="Open Sans ExtraBold"/>
              <a:sym typeface="Open Sans ExtraBold"/>
            </a:endParaRPr>
          </a:p>
          <a:p>
            <a:pPr lvl="0">
              <a:buSzPts val="1600"/>
            </a:pPr>
            <a:r>
              <a:rPr lang="es-ES" sz="1600" b="1" dirty="0">
                <a:solidFill>
                  <a:srgbClr val="002E4C"/>
                </a:solidFill>
                <a:latin typeface="Open Sans ExtraBold"/>
                <a:ea typeface="Open Sans ExtraBold"/>
                <a:cs typeface="Open Sans ExtraBold"/>
                <a:sym typeface="Open Sans ExtraBold"/>
              </a:rPr>
              <a:t>• La única instrucción de procesamiento a incluir sería:</a:t>
            </a:r>
          </a:p>
          <a:p>
            <a:pPr lvl="0">
              <a:buSzPts val="1600"/>
            </a:pPr>
            <a:r>
              <a:rPr lang="es-ES" sz="1600" b="1" dirty="0">
                <a:solidFill>
                  <a:srgbClr val="FF0000"/>
                </a:solidFill>
                <a:latin typeface="Open Sans ExtraBold"/>
                <a:ea typeface="Open Sans ExtraBold"/>
                <a:cs typeface="Open Sans ExtraBold"/>
                <a:sym typeface="Open Sans ExtraBold"/>
              </a:rPr>
              <a:t>&lt;?</a:t>
            </a:r>
            <a:r>
              <a:rPr lang="es-ES" sz="1600" b="1" dirty="0" err="1">
                <a:solidFill>
                  <a:srgbClr val="FF0000"/>
                </a:solidFill>
                <a:latin typeface="Open Sans ExtraBold"/>
                <a:ea typeface="Open Sans ExtraBold"/>
                <a:cs typeface="Open Sans ExtraBold"/>
                <a:sym typeface="Open Sans ExtraBold"/>
              </a:rPr>
              <a:t>xml-stylesheet</a:t>
            </a:r>
            <a:r>
              <a:rPr lang="es-ES" sz="1600" b="1" dirty="0">
                <a:solidFill>
                  <a:srgbClr val="FF0000"/>
                </a:solidFill>
                <a:latin typeface="Open Sans ExtraBold"/>
                <a:ea typeface="Open Sans ExtraBold"/>
                <a:cs typeface="Open Sans ExtraBold"/>
                <a:sym typeface="Open Sans ExtraBold"/>
              </a:rPr>
              <a:t> </a:t>
            </a:r>
            <a:r>
              <a:rPr lang="es-ES" sz="1600" b="1" dirty="0" err="1">
                <a:solidFill>
                  <a:srgbClr val="FF0000"/>
                </a:solidFill>
                <a:latin typeface="Open Sans ExtraBold"/>
                <a:ea typeface="Open Sans ExtraBold"/>
                <a:cs typeface="Open Sans ExtraBold"/>
                <a:sym typeface="Open Sans ExtraBold"/>
              </a:rPr>
              <a:t>type</a:t>
            </a:r>
            <a:r>
              <a:rPr lang="es-ES" sz="1600" b="1" dirty="0">
                <a:solidFill>
                  <a:srgbClr val="FF0000"/>
                </a:solidFill>
                <a:latin typeface="Open Sans ExtraBold"/>
                <a:ea typeface="Open Sans ExtraBold"/>
                <a:cs typeface="Open Sans ExtraBold"/>
                <a:sym typeface="Open Sans ExtraBold"/>
              </a:rPr>
              <a:t>=”</a:t>
            </a:r>
            <a:r>
              <a:rPr lang="es-ES" sz="1600" b="1" dirty="0" err="1">
                <a:solidFill>
                  <a:srgbClr val="FF0000"/>
                </a:solidFill>
                <a:latin typeface="Open Sans ExtraBold"/>
                <a:ea typeface="Open Sans ExtraBold"/>
                <a:cs typeface="Open Sans ExtraBold"/>
                <a:sym typeface="Open Sans ExtraBold"/>
              </a:rPr>
              <a:t>text</a:t>
            </a:r>
            <a:r>
              <a:rPr lang="es-ES" sz="1600" b="1" dirty="0">
                <a:solidFill>
                  <a:srgbClr val="FF0000"/>
                </a:solidFill>
                <a:latin typeface="Open Sans ExtraBold"/>
                <a:ea typeface="Open Sans ExtraBold"/>
                <a:cs typeface="Open Sans ExtraBold"/>
                <a:sym typeface="Open Sans ExtraBold"/>
              </a:rPr>
              <a:t>/</a:t>
            </a:r>
            <a:r>
              <a:rPr lang="es-ES" sz="1600" b="1" dirty="0" err="1">
                <a:solidFill>
                  <a:srgbClr val="FF0000"/>
                </a:solidFill>
                <a:latin typeface="Open Sans ExtraBold"/>
                <a:ea typeface="Open Sans ExtraBold"/>
                <a:cs typeface="Open Sans ExtraBold"/>
                <a:sym typeface="Open Sans ExtraBold"/>
              </a:rPr>
              <a:t>css</a:t>
            </a:r>
            <a:r>
              <a:rPr lang="es-ES" sz="1600" b="1" dirty="0">
                <a:solidFill>
                  <a:srgbClr val="FF0000"/>
                </a:solidFill>
                <a:latin typeface="Open Sans ExtraBold"/>
                <a:ea typeface="Open Sans ExtraBold"/>
                <a:cs typeface="Open Sans ExtraBold"/>
                <a:sym typeface="Open Sans ExtraBold"/>
              </a:rPr>
              <a:t>” </a:t>
            </a:r>
            <a:r>
              <a:rPr lang="es-ES" sz="1600" b="1" dirty="0" err="1">
                <a:solidFill>
                  <a:srgbClr val="FF0000"/>
                </a:solidFill>
                <a:latin typeface="Open Sans ExtraBold"/>
                <a:ea typeface="Open Sans ExtraBold"/>
                <a:cs typeface="Open Sans ExtraBold"/>
                <a:sym typeface="Open Sans ExtraBold"/>
              </a:rPr>
              <a:t>href</a:t>
            </a:r>
            <a:r>
              <a:rPr lang="es-ES" sz="1600" b="1" dirty="0">
                <a:solidFill>
                  <a:srgbClr val="FF0000"/>
                </a:solidFill>
                <a:latin typeface="Open Sans ExtraBold"/>
                <a:ea typeface="Open Sans ExtraBold"/>
                <a:cs typeface="Open Sans ExtraBold"/>
                <a:sym typeface="Open Sans ExtraBold"/>
              </a:rPr>
              <a:t>=</a:t>
            </a:r>
            <a:r>
              <a:rPr lang="es-ES" sz="1600" b="1" dirty="0" err="1">
                <a:solidFill>
                  <a:srgbClr val="FF0000"/>
                </a:solidFill>
                <a:latin typeface="Open Sans ExtraBold"/>
                <a:ea typeface="Open Sans ExtraBold"/>
                <a:cs typeface="Open Sans ExtraBold"/>
                <a:sym typeface="Open Sans ExtraBold"/>
              </a:rPr>
              <a:t>urlhojadeestilo</a:t>
            </a:r>
            <a:r>
              <a:rPr lang="es-ES" sz="1600" b="1" dirty="0">
                <a:solidFill>
                  <a:srgbClr val="FF0000"/>
                </a:solidFill>
                <a:latin typeface="Open Sans ExtraBold"/>
                <a:ea typeface="Open Sans ExtraBold"/>
                <a:cs typeface="Open Sans ExtraBold"/>
                <a:sym typeface="Open Sans ExtraBold"/>
              </a:rPr>
              <a:t>?&gt;</a:t>
            </a:r>
            <a:endParaRPr sz="1600" b="1" i="0" u="none" strike="noStrike" cap="none" dirty="0">
              <a:solidFill>
                <a:srgbClr val="FF0000"/>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0.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2.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3.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4.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5.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6.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7.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8.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9.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0.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3.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4.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5.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6.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7.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8.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9.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422</TotalTime>
  <Words>2081</Words>
  <Application>Microsoft Office PowerPoint</Application>
  <PresentationFormat>Presentación en pantalla (16:9)</PresentationFormat>
  <Paragraphs>185</Paragraphs>
  <Slides>31</Slides>
  <Notes>31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31</vt:i4>
      </vt:variant>
    </vt:vector>
  </HeadingPairs>
  <TitlesOfParts>
    <vt:vector size="35" baseType="lpstr">
      <vt:lpstr>Open Sans</vt:lpstr>
      <vt:lpstr>Arial</vt:lpstr>
      <vt:lpstr>Open Sans ExtraBold</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cp:lastModifiedBy>jesus doña</cp:lastModifiedBy>
  <cp:revision>42</cp:revision>
  <dcterms:modified xsi:type="dcterms:W3CDTF">2023-03-09T12:34:52Z</dcterms:modified>
</cp:coreProperties>
</file>