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5"/>
  </p:notesMasterIdLst>
  <p:sldIdLst>
    <p:sldId id="256" r:id="rId2"/>
    <p:sldId id="257" r:id="rId3"/>
    <p:sldId id="262" r:id="rId4"/>
    <p:sldId id="266" r:id="rId5"/>
    <p:sldId id="281" r:id="rId6"/>
    <p:sldId id="282" r:id="rId7"/>
    <p:sldId id="297" r:id="rId8"/>
    <p:sldId id="283" r:id="rId9"/>
    <p:sldId id="284" r:id="rId10"/>
    <p:sldId id="298" r:id="rId11"/>
    <p:sldId id="299" r:id="rId12"/>
    <p:sldId id="285" r:id="rId13"/>
    <p:sldId id="286" r:id="rId14"/>
    <p:sldId id="300" r:id="rId15"/>
    <p:sldId id="301" r:id="rId16"/>
    <p:sldId id="302" r:id="rId17"/>
    <p:sldId id="287" r:id="rId18"/>
    <p:sldId id="288" r:id="rId19"/>
    <p:sldId id="303" r:id="rId20"/>
    <p:sldId id="304" r:id="rId21"/>
    <p:sldId id="289" r:id="rId22"/>
    <p:sldId id="290" r:id="rId23"/>
    <p:sldId id="305" r:id="rId24"/>
    <p:sldId id="306" r:id="rId25"/>
    <p:sldId id="307" r:id="rId26"/>
    <p:sldId id="291" r:id="rId27"/>
    <p:sldId id="292" r:id="rId28"/>
    <p:sldId id="293" r:id="rId29"/>
    <p:sldId id="294" r:id="rId30"/>
    <p:sldId id="295" r:id="rId31"/>
    <p:sldId id="296" r:id="rId32"/>
    <p:sldId id="308" r:id="rId33"/>
    <p:sldId id="309" r:id="rId34"/>
  </p:sldIdLst>
  <p:sldSz cx="9144000" cy="5143500" type="screen16x9"/>
  <p:notesSz cx="6858000" cy="9144000"/>
  <p:embeddedFontLst>
    <p:embeddedFont>
      <p:font typeface="Open Sans" panose="020B0606030504020204" pitchFamily="34" charset="0"/>
      <p:regular r:id="rId36"/>
      <p:bold r:id="rId37"/>
      <p:italic r:id="rId38"/>
      <p:boldItalic r:id="rId39"/>
    </p:embeddedFont>
    <p:embeddedFont>
      <p:font typeface="Open Sans ExtraBold" panose="020B0906030804020204" pitchFamily="34" charset="0"/>
      <p:bold r:id="rId40"/>
      <p:italic r:id="rId41"/>
      <p:boldItalic r:id="rId42"/>
    </p:embeddedFont>
    <p:embeddedFont>
      <p:font typeface="Open Sans ExtraBold" panose="020B0906030804020204" pitchFamily="34" charset="0"/>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E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33"/>
    <p:restoredTop sz="94628"/>
  </p:normalViewPr>
  <p:slideViewPr>
    <p:cSldViewPr snapToGrid="0">
      <p:cViewPr varScale="1">
        <p:scale>
          <a:sx n="108" d="100"/>
          <a:sy n="108" d="100"/>
        </p:scale>
        <p:origin x="566"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33378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901053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3985bf04a1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3985bf04a1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77501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672510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139937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502053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616876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3985bf04a1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3985bf04a1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53057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141085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27598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13985bf04a1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13985bf04a1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343910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3985bf04a1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3985bf04a1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94278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238870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799447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324110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327515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3985bf04a1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3985bf04a1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84496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28996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3985bf04a1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3985bf04a1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30194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71490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3985bf04a1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3985bf04a1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7478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3985bf04a1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3985bf04a1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09116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626021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448616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12318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38381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3985bf04a1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3985bf04a1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8132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22871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39581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3985bf04a1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3985bf04a1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08550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89886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dirty="0"/>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dirty="0"/>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dirty="0"/>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03 Normal">
  <p:cSld name="03 Normal">
    <p:spTree>
      <p:nvGrpSpPr>
        <p:cNvPr id="1" name="Shape 12"/>
        <p:cNvGrpSpPr/>
        <p:nvPr/>
      </p:nvGrpSpPr>
      <p:grpSpPr>
        <a:xfrm>
          <a:off x="0" y="0"/>
          <a:ext cx="0" cy="0"/>
          <a:chOff x="0" y="0"/>
          <a:chExt cx="0" cy="0"/>
        </a:xfrm>
      </p:grpSpPr>
      <p:sp>
        <p:nvSpPr>
          <p:cNvPr id="13" name="Google Shape;13;p31"/>
          <p:cNvSpPr/>
          <p:nvPr/>
        </p:nvSpPr>
        <p:spPr>
          <a:xfrm>
            <a:off x="304850" y="384125"/>
            <a:ext cx="1259100" cy="36000"/>
          </a:xfrm>
          <a:prstGeom prst="rect">
            <a:avLst/>
          </a:prstGeom>
          <a:solidFill>
            <a:srgbClr val="00A89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31"/>
          <p:cNvSpPr/>
          <p:nvPr/>
        </p:nvSpPr>
        <p:spPr>
          <a:xfrm>
            <a:off x="0" y="4686000"/>
            <a:ext cx="9144000" cy="457500"/>
          </a:xfrm>
          <a:prstGeom prst="rect">
            <a:avLst/>
          </a:prstGeom>
          <a:solidFill>
            <a:srgbClr val="00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31"/>
          <p:cNvSpPr/>
          <p:nvPr/>
        </p:nvSpPr>
        <p:spPr>
          <a:xfrm>
            <a:off x="8968150" y="4686025"/>
            <a:ext cx="175800" cy="457500"/>
          </a:xfrm>
          <a:prstGeom prst="rect">
            <a:avLst/>
          </a:prstGeom>
          <a:solidFill>
            <a:srgbClr val="00A89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31"/>
          <p:cNvSpPr txBox="1">
            <a:spLocks noGrp="1"/>
          </p:cNvSpPr>
          <p:nvPr>
            <p:ph type="title"/>
          </p:nvPr>
        </p:nvSpPr>
        <p:spPr>
          <a:xfrm>
            <a:off x="795250" y="384125"/>
            <a:ext cx="7857300" cy="5799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2E4C"/>
                </a:solidFill>
                <a:latin typeface="Open Sans ExtraBold"/>
                <a:ea typeface="Open Sans ExtraBold"/>
                <a:cs typeface="Open Sans ExtraBold"/>
                <a:sym typeface="Open Sans ExtraBold"/>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 name="Google Shape;17;p31"/>
          <p:cNvSpPr txBox="1">
            <a:spLocks noGrp="1"/>
          </p:cNvSpPr>
          <p:nvPr>
            <p:ph type="subTitle" idx="1"/>
          </p:nvPr>
        </p:nvSpPr>
        <p:spPr>
          <a:xfrm>
            <a:off x="795250" y="1005250"/>
            <a:ext cx="7857300" cy="4575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000"/>
              <a:buFont typeface="Arial"/>
              <a:buNone/>
              <a:defRPr sz="2000" b="1" i="0" u="none" strike="noStrike" cap="none">
                <a:solidFill>
                  <a:srgbClr val="002E4C"/>
                </a:solidFill>
                <a:latin typeface="Open Sans"/>
                <a:ea typeface="Open Sans"/>
                <a:cs typeface="Open Sans"/>
                <a:sym typeface="Open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 name="Google Shape;18;p31"/>
          <p:cNvSpPr txBox="1">
            <a:spLocks noGrp="1"/>
          </p:cNvSpPr>
          <p:nvPr>
            <p:ph type="body" idx="2"/>
          </p:nvPr>
        </p:nvSpPr>
        <p:spPr>
          <a:xfrm>
            <a:off x="795250" y="1733550"/>
            <a:ext cx="7857300" cy="2457600"/>
          </a:xfrm>
          <a:prstGeom prst="rect">
            <a:avLst/>
          </a:prstGeom>
          <a:noFill/>
          <a:ln>
            <a:noFill/>
          </a:ln>
        </p:spPr>
        <p:txBody>
          <a:bodyPr spcFirstLastPara="1" wrap="square" lIns="91425" tIns="91425" rIns="91425" bIns="91425" anchor="t" anchorCtr="0">
            <a:noAutofit/>
          </a:bodyPr>
          <a:lstStyle>
            <a:lvl1pPr marL="457200" marR="0" lvl="0" indent="-330200" algn="l" rtl="0">
              <a:lnSpc>
                <a:spcPct val="115000"/>
              </a:lnSpc>
              <a:spcBef>
                <a:spcPts val="0"/>
              </a:spcBef>
              <a:spcAft>
                <a:spcPts val="0"/>
              </a:spcAft>
              <a:buClr>
                <a:srgbClr val="002E4C"/>
              </a:buClr>
              <a:buSzPts val="1600"/>
              <a:buFont typeface="Open Sans"/>
              <a:buAutoNum type="arabicPeriod"/>
              <a:defRPr sz="1600" b="1" i="0" u="none" strike="noStrike" cap="none">
                <a:solidFill>
                  <a:srgbClr val="002E4C"/>
                </a:solidFill>
                <a:latin typeface="Open Sans"/>
                <a:ea typeface="Open Sans"/>
                <a:cs typeface="Open Sans"/>
                <a:sym typeface="Open Sans"/>
              </a:defRPr>
            </a:lvl1pPr>
            <a:lvl2pPr marL="914400" marR="0" lvl="1" indent="-330200" algn="l" rtl="0">
              <a:lnSpc>
                <a:spcPct val="115000"/>
              </a:lnSpc>
              <a:spcBef>
                <a:spcPts val="0"/>
              </a:spcBef>
              <a:spcAft>
                <a:spcPts val="0"/>
              </a:spcAft>
              <a:buClr>
                <a:srgbClr val="002E4C"/>
              </a:buClr>
              <a:buSzPts val="1600"/>
              <a:buFont typeface="Open Sans"/>
              <a:buAutoNum type="alphaLcPeriod"/>
              <a:defRPr sz="1600" b="1" i="0" u="none" strike="noStrike" cap="none">
                <a:solidFill>
                  <a:srgbClr val="002E4C"/>
                </a:solidFill>
                <a:latin typeface="Open Sans"/>
                <a:ea typeface="Open Sans"/>
                <a:cs typeface="Open Sans"/>
                <a:sym typeface="Open Sans"/>
              </a:defRPr>
            </a:lvl2pPr>
            <a:lvl3pPr marL="1371600" marR="0" lvl="2" indent="-330200" algn="l" rtl="0">
              <a:lnSpc>
                <a:spcPct val="115000"/>
              </a:lnSpc>
              <a:spcBef>
                <a:spcPts val="0"/>
              </a:spcBef>
              <a:spcAft>
                <a:spcPts val="0"/>
              </a:spcAft>
              <a:buClr>
                <a:srgbClr val="002E4C"/>
              </a:buClr>
              <a:buSzPts val="1600"/>
              <a:buFont typeface="Open Sans"/>
              <a:buAutoNum type="romanLcPeriod"/>
              <a:defRPr sz="1600" b="1" i="0" u="none" strike="noStrike" cap="none">
                <a:solidFill>
                  <a:srgbClr val="002E4C"/>
                </a:solidFill>
                <a:latin typeface="Open Sans"/>
                <a:ea typeface="Open Sans"/>
                <a:cs typeface="Open Sans"/>
                <a:sym typeface="Open Sans"/>
              </a:defRPr>
            </a:lvl3pPr>
            <a:lvl4pPr marL="1828800" marR="0" lvl="3" indent="-330200" algn="l" rtl="0">
              <a:lnSpc>
                <a:spcPct val="115000"/>
              </a:lnSpc>
              <a:spcBef>
                <a:spcPts val="0"/>
              </a:spcBef>
              <a:spcAft>
                <a:spcPts val="0"/>
              </a:spcAft>
              <a:buClr>
                <a:srgbClr val="002E4C"/>
              </a:buClr>
              <a:buSzPts val="1600"/>
              <a:buFont typeface="Open Sans"/>
              <a:buAutoNum type="arabicPeriod"/>
              <a:defRPr sz="1600" b="1" i="0" u="none" strike="noStrike" cap="none">
                <a:solidFill>
                  <a:srgbClr val="002E4C"/>
                </a:solidFill>
                <a:latin typeface="Open Sans"/>
                <a:ea typeface="Open Sans"/>
                <a:cs typeface="Open Sans"/>
                <a:sym typeface="Open Sans"/>
              </a:defRPr>
            </a:lvl4pPr>
            <a:lvl5pPr marL="2286000" marR="0" lvl="4" indent="-330200" algn="l" rtl="0">
              <a:lnSpc>
                <a:spcPct val="115000"/>
              </a:lnSpc>
              <a:spcBef>
                <a:spcPts val="0"/>
              </a:spcBef>
              <a:spcAft>
                <a:spcPts val="0"/>
              </a:spcAft>
              <a:buClr>
                <a:srgbClr val="002E4C"/>
              </a:buClr>
              <a:buSzPts val="1600"/>
              <a:buFont typeface="Open Sans"/>
              <a:buAutoNum type="alphaLcPeriod"/>
              <a:defRPr sz="1600" b="1" i="0" u="none" strike="noStrike" cap="none">
                <a:solidFill>
                  <a:srgbClr val="002E4C"/>
                </a:solidFill>
                <a:latin typeface="Open Sans"/>
                <a:ea typeface="Open Sans"/>
                <a:cs typeface="Open Sans"/>
                <a:sym typeface="Open Sans"/>
              </a:defRPr>
            </a:lvl5pPr>
            <a:lvl6pPr marL="2743200" marR="0" lvl="5" indent="-330200" algn="l" rtl="0">
              <a:lnSpc>
                <a:spcPct val="115000"/>
              </a:lnSpc>
              <a:spcBef>
                <a:spcPts val="0"/>
              </a:spcBef>
              <a:spcAft>
                <a:spcPts val="0"/>
              </a:spcAft>
              <a:buClr>
                <a:srgbClr val="002E4C"/>
              </a:buClr>
              <a:buSzPts val="1600"/>
              <a:buFont typeface="Open Sans"/>
              <a:buAutoNum type="romanLcPeriod"/>
              <a:defRPr sz="1600" b="1" i="0" u="none" strike="noStrike" cap="none">
                <a:solidFill>
                  <a:srgbClr val="002E4C"/>
                </a:solidFill>
                <a:latin typeface="Open Sans"/>
                <a:ea typeface="Open Sans"/>
                <a:cs typeface="Open Sans"/>
                <a:sym typeface="Open Sans"/>
              </a:defRPr>
            </a:lvl6pPr>
            <a:lvl7pPr marL="3200400" marR="0" lvl="6" indent="-330200" algn="l" rtl="0">
              <a:lnSpc>
                <a:spcPct val="115000"/>
              </a:lnSpc>
              <a:spcBef>
                <a:spcPts val="0"/>
              </a:spcBef>
              <a:spcAft>
                <a:spcPts val="0"/>
              </a:spcAft>
              <a:buClr>
                <a:srgbClr val="002E4C"/>
              </a:buClr>
              <a:buSzPts val="1600"/>
              <a:buFont typeface="Open Sans"/>
              <a:buAutoNum type="arabicPeriod"/>
              <a:defRPr sz="1600" b="1" i="0" u="none" strike="noStrike" cap="none">
                <a:solidFill>
                  <a:srgbClr val="002E4C"/>
                </a:solidFill>
                <a:latin typeface="Open Sans"/>
                <a:ea typeface="Open Sans"/>
                <a:cs typeface="Open Sans"/>
                <a:sym typeface="Open Sans"/>
              </a:defRPr>
            </a:lvl7pPr>
            <a:lvl8pPr marL="3657600" marR="0" lvl="7" indent="-330200" algn="l" rtl="0">
              <a:lnSpc>
                <a:spcPct val="115000"/>
              </a:lnSpc>
              <a:spcBef>
                <a:spcPts val="0"/>
              </a:spcBef>
              <a:spcAft>
                <a:spcPts val="0"/>
              </a:spcAft>
              <a:buClr>
                <a:srgbClr val="002E4C"/>
              </a:buClr>
              <a:buSzPts val="1600"/>
              <a:buFont typeface="Open Sans"/>
              <a:buAutoNum type="alphaLcPeriod"/>
              <a:defRPr sz="1600" b="1" i="0" u="none" strike="noStrike" cap="none">
                <a:solidFill>
                  <a:srgbClr val="002E4C"/>
                </a:solidFill>
                <a:latin typeface="Open Sans"/>
                <a:ea typeface="Open Sans"/>
                <a:cs typeface="Open Sans"/>
                <a:sym typeface="Open Sans"/>
              </a:defRPr>
            </a:lvl8pPr>
            <a:lvl9pPr marL="4114800" marR="0" lvl="8" indent="-330200" algn="l" rtl="0">
              <a:lnSpc>
                <a:spcPct val="115000"/>
              </a:lnSpc>
              <a:spcBef>
                <a:spcPts val="0"/>
              </a:spcBef>
              <a:spcAft>
                <a:spcPts val="0"/>
              </a:spcAft>
              <a:buClr>
                <a:srgbClr val="002E4C"/>
              </a:buClr>
              <a:buSzPts val="1600"/>
              <a:buFont typeface="Open Sans"/>
              <a:buAutoNum type="romanLcPeriod"/>
              <a:defRPr sz="1600" b="1" i="0" u="none" strike="noStrike" cap="none">
                <a:solidFill>
                  <a:srgbClr val="002E4C"/>
                </a:solidFill>
                <a:latin typeface="Open Sans"/>
                <a:ea typeface="Open Sans"/>
                <a:cs typeface="Open Sans"/>
                <a:sym typeface="Open Sans"/>
              </a:defRPr>
            </a:lvl9pPr>
          </a:lstStyle>
          <a:p>
            <a:endParaRPr/>
          </a:p>
        </p:txBody>
      </p:sp>
      <p:pic>
        <p:nvPicPr>
          <p:cNvPr id="19" name="Google Shape;19;p31"/>
          <p:cNvPicPr preferRelativeResize="0"/>
          <p:nvPr/>
        </p:nvPicPr>
        <p:blipFill rotWithShape="1">
          <a:blip r:embed="rId2">
            <a:alphaModFix/>
          </a:blip>
          <a:srcRect/>
          <a:stretch/>
        </p:blipFill>
        <p:spPr>
          <a:xfrm>
            <a:off x="7975075" y="4641000"/>
            <a:ext cx="598474" cy="541424"/>
          </a:xfrm>
          <a:prstGeom prst="rect">
            <a:avLst/>
          </a:prstGeom>
          <a:noFill/>
          <a:ln>
            <a:noFill/>
          </a:ln>
        </p:spPr>
      </p:pic>
    </p:spTree>
    <p:extLst>
      <p:ext uri="{BB962C8B-B14F-4D97-AF65-F5344CB8AC3E}">
        <p14:creationId xmlns:p14="http://schemas.microsoft.com/office/powerpoint/2010/main" val="2810589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dirty="0"/>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dirty="0"/>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dirty="0"/>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dirty="0"/>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dirty="0"/>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dirty="0"/>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dirty="0"/>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dirty="0"/>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1026" name="Picture 2" descr="CSS - cronuts.digital">
            <a:extLst>
              <a:ext uri="{FF2B5EF4-FFF2-40B4-BE49-F238E27FC236}">
                <a16:creationId xmlns:a16="http://schemas.microsoft.com/office/drawing/2014/main" id="{74F5BA36-6FBA-F0A4-3912-A8C1B8C68A3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716" r="13184"/>
          <a:stretch/>
        </p:blipFill>
        <p:spPr bwMode="auto">
          <a:xfrm>
            <a:off x="0" y="0"/>
            <a:ext cx="5172893" cy="5143500"/>
          </a:xfrm>
          <a:prstGeom prst="rect">
            <a:avLst/>
          </a:prstGeom>
          <a:noFill/>
          <a:extLst>
            <a:ext uri="{909E8E84-426E-40DD-AFC4-6F175D3DCCD1}">
              <a14:hiddenFill xmlns:a14="http://schemas.microsoft.com/office/drawing/2010/main">
                <a:solidFill>
                  <a:srgbClr val="FFFFFF"/>
                </a:solidFill>
              </a14:hiddenFill>
            </a:ext>
          </a:extLst>
        </p:spPr>
      </p:pic>
      <p:sp>
        <p:nvSpPr>
          <p:cNvPr id="55" name="Google Shape;55;p13"/>
          <p:cNvSpPr txBox="1"/>
          <p:nvPr/>
        </p:nvSpPr>
        <p:spPr>
          <a:xfrm>
            <a:off x="5656881" y="300660"/>
            <a:ext cx="3924300" cy="98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3200" dirty="0">
                <a:solidFill>
                  <a:srgbClr val="002E4C"/>
                </a:solidFill>
                <a:latin typeface="Open Sans ExtraBold"/>
                <a:ea typeface="Open Sans ExtraBold"/>
                <a:cs typeface="Open Sans ExtraBold"/>
                <a:sym typeface="Open Sans ExtraBold"/>
              </a:rPr>
              <a:t>Lenguaje de marcas</a:t>
            </a:r>
            <a:endParaRPr sz="3200" dirty="0">
              <a:solidFill>
                <a:srgbClr val="002E4C"/>
              </a:solidFill>
              <a:latin typeface="Open Sans ExtraBold"/>
              <a:ea typeface="Open Sans ExtraBold"/>
              <a:cs typeface="Open Sans ExtraBold"/>
              <a:sym typeface="Open Sans ExtraBold"/>
            </a:endParaRPr>
          </a:p>
        </p:txBody>
      </p:sp>
      <p:sp>
        <p:nvSpPr>
          <p:cNvPr id="56" name="Google Shape;56;p13"/>
          <p:cNvSpPr txBox="1"/>
          <p:nvPr/>
        </p:nvSpPr>
        <p:spPr>
          <a:xfrm>
            <a:off x="5656881" y="1343281"/>
            <a:ext cx="3487119" cy="63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2000" b="1" dirty="0">
                <a:solidFill>
                  <a:srgbClr val="002E4C"/>
                </a:solidFill>
                <a:latin typeface="Open Sans"/>
                <a:ea typeface="Open Sans"/>
                <a:cs typeface="Open Sans"/>
                <a:sym typeface="Open Sans"/>
              </a:rPr>
              <a:t>TEMA 7. Hoja de estilo CSS</a:t>
            </a:r>
            <a:endParaRPr sz="2000" b="1" dirty="0">
              <a:solidFill>
                <a:srgbClr val="002E4C"/>
              </a:solidFill>
              <a:latin typeface="Open Sans"/>
              <a:ea typeface="Open Sans"/>
              <a:cs typeface="Open Sans"/>
              <a:sym typeface="Open Sans"/>
            </a:endParaRPr>
          </a:p>
        </p:txBody>
      </p:sp>
      <p:cxnSp>
        <p:nvCxnSpPr>
          <p:cNvPr id="58" name="Google Shape;58;p13"/>
          <p:cNvCxnSpPr/>
          <p:nvPr/>
        </p:nvCxnSpPr>
        <p:spPr>
          <a:xfrm>
            <a:off x="3760600" y="881950"/>
            <a:ext cx="1368900" cy="7200"/>
          </a:xfrm>
          <a:prstGeom prst="straightConnector1">
            <a:avLst/>
          </a:prstGeom>
          <a:noFill/>
          <a:ln w="76200" cap="flat" cmpd="sng">
            <a:solidFill>
              <a:schemeClr val="accent5"/>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4" name="Google Shape;154;p8"/>
          <p:cNvSpPr txBox="1">
            <a:spLocks noGrp="1"/>
          </p:cNvSpPr>
          <p:nvPr>
            <p:ph type="title"/>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a:buSzPts val="2700"/>
            </a:pPr>
            <a:r>
              <a:rPr lang="es-ES" sz="2800" b="1" dirty="0">
                <a:solidFill>
                  <a:srgbClr val="002E4C"/>
                </a:solidFill>
                <a:latin typeface="Open Sans Extrabold"/>
                <a:ea typeface="Open Sans Extrabold"/>
                <a:cs typeface="Open Sans Extrabold"/>
                <a:sym typeface="Open Sans ExtraBold"/>
              </a:rPr>
              <a:t>3. Características de CSS. </a:t>
            </a:r>
            <a:endParaRPr sz="2700" dirty="0"/>
          </a:p>
        </p:txBody>
      </p:sp>
      <p:sp>
        <p:nvSpPr>
          <p:cNvPr id="2" name="CuadroTexto 1">
            <a:extLst>
              <a:ext uri="{FF2B5EF4-FFF2-40B4-BE49-F238E27FC236}">
                <a16:creationId xmlns:a16="http://schemas.microsoft.com/office/drawing/2014/main" id="{77C08CB7-A1EB-FF92-B183-420CF0594B85}"/>
              </a:ext>
            </a:extLst>
          </p:cNvPr>
          <p:cNvSpPr txBox="1"/>
          <p:nvPr/>
        </p:nvSpPr>
        <p:spPr>
          <a:xfrm>
            <a:off x="5381469" y="584616"/>
            <a:ext cx="184731" cy="307777"/>
          </a:xfrm>
          <a:prstGeom prst="rect">
            <a:avLst/>
          </a:prstGeom>
          <a:noFill/>
        </p:spPr>
        <p:txBody>
          <a:bodyPr wrap="none" rtlCol="0">
            <a:spAutoFit/>
          </a:bodyPr>
          <a:lstStyle/>
          <a:p>
            <a:endParaRPr lang="es-ES" dirty="0"/>
          </a:p>
        </p:txBody>
      </p:sp>
      <p:pic>
        <p:nvPicPr>
          <p:cNvPr id="3" name="Imagen 2">
            <a:extLst>
              <a:ext uri="{FF2B5EF4-FFF2-40B4-BE49-F238E27FC236}">
                <a16:creationId xmlns:a16="http://schemas.microsoft.com/office/drawing/2014/main" id="{F2EB4A93-644A-6D51-F3B6-51DCFE463B00}"/>
              </a:ext>
            </a:extLst>
          </p:cNvPr>
          <p:cNvPicPr>
            <a:picLocks noChangeAspect="1"/>
          </p:cNvPicPr>
          <p:nvPr/>
        </p:nvPicPr>
        <p:blipFill>
          <a:blip r:embed="rId3"/>
          <a:stretch>
            <a:fillRect/>
          </a:stretch>
        </p:blipFill>
        <p:spPr>
          <a:xfrm>
            <a:off x="795250" y="1581150"/>
            <a:ext cx="2743200" cy="1981200"/>
          </a:xfrm>
          <a:prstGeom prst="rect">
            <a:avLst/>
          </a:prstGeom>
        </p:spPr>
      </p:pic>
      <p:pic>
        <p:nvPicPr>
          <p:cNvPr id="4" name="Imagen 3">
            <a:extLst>
              <a:ext uri="{FF2B5EF4-FFF2-40B4-BE49-F238E27FC236}">
                <a16:creationId xmlns:a16="http://schemas.microsoft.com/office/drawing/2014/main" id="{A6BB7D5F-A1FF-8940-2174-9E8AD12A4BB2}"/>
              </a:ext>
            </a:extLst>
          </p:cNvPr>
          <p:cNvPicPr>
            <a:picLocks noChangeAspect="1"/>
          </p:cNvPicPr>
          <p:nvPr/>
        </p:nvPicPr>
        <p:blipFill>
          <a:blip r:embed="rId4"/>
          <a:stretch>
            <a:fillRect/>
          </a:stretch>
        </p:blipFill>
        <p:spPr>
          <a:xfrm>
            <a:off x="5693641" y="2259445"/>
            <a:ext cx="1435100" cy="317500"/>
          </a:xfrm>
          <a:prstGeom prst="rect">
            <a:avLst/>
          </a:prstGeom>
        </p:spPr>
      </p:pic>
      <p:sp>
        <p:nvSpPr>
          <p:cNvPr id="6" name="Rectángulo 5">
            <a:extLst>
              <a:ext uri="{FF2B5EF4-FFF2-40B4-BE49-F238E27FC236}">
                <a16:creationId xmlns:a16="http://schemas.microsoft.com/office/drawing/2014/main" id="{B16CB13A-B922-6C25-30F2-E9D1807ED248}"/>
              </a:ext>
            </a:extLst>
          </p:cNvPr>
          <p:cNvSpPr/>
          <p:nvPr/>
        </p:nvSpPr>
        <p:spPr>
          <a:xfrm>
            <a:off x="7953153" y="4720856"/>
            <a:ext cx="602512" cy="422644"/>
          </a:xfrm>
          <a:prstGeom prst="rect">
            <a:avLst/>
          </a:prstGeom>
          <a:solidFill>
            <a:srgbClr val="002E4C"/>
          </a:solidFill>
          <a:ln>
            <a:solidFill>
              <a:srgbClr val="002E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944005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4" name="Google Shape;154;p8"/>
          <p:cNvSpPr txBox="1">
            <a:spLocks noGrp="1"/>
          </p:cNvSpPr>
          <p:nvPr>
            <p:ph type="title"/>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a:buSzPts val="2700"/>
            </a:pPr>
            <a:r>
              <a:rPr lang="es-ES" sz="2800" b="1" dirty="0">
                <a:solidFill>
                  <a:srgbClr val="002E4C"/>
                </a:solidFill>
                <a:latin typeface="Open Sans Extrabold"/>
                <a:ea typeface="Open Sans Extrabold"/>
                <a:cs typeface="Open Sans Extrabold"/>
                <a:sym typeface="Open Sans ExtraBold"/>
              </a:rPr>
              <a:t>3. Sintaxis de CSS</a:t>
            </a:r>
            <a:endParaRPr sz="2700" dirty="0"/>
          </a:p>
        </p:txBody>
      </p:sp>
      <p:sp>
        <p:nvSpPr>
          <p:cNvPr id="2" name="CuadroTexto 1">
            <a:extLst>
              <a:ext uri="{FF2B5EF4-FFF2-40B4-BE49-F238E27FC236}">
                <a16:creationId xmlns:a16="http://schemas.microsoft.com/office/drawing/2014/main" id="{77C08CB7-A1EB-FF92-B183-420CF0594B85}"/>
              </a:ext>
            </a:extLst>
          </p:cNvPr>
          <p:cNvSpPr txBox="1"/>
          <p:nvPr/>
        </p:nvSpPr>
        <p:spPr>
          <a:xfrm>
            <a:off x="5381469" y="584616"/>
            <a:ext cx="184731" cy="307777"/>
          </a:xfrm>
          <a:prstGeom prst="rect">
            <a:avLst/>
          </a:prstGeom>
          <a:noFill/>
        </p:spPr>
        <p:txBody>
          <a:bodyPr wrap="none" rtlCol="0">
            <a:spAutoFit/>
          </a:bodyPr>
          <a:lstStyle/>
          <a:p>
            <a:endParaRPr lang="es-ES" dirty="0"/>
          </a:p>
        </p:txBody>
      </p:sp>
      <p:pic>
        <p:nvPicPr>
          <p:cNvPr id="5" name="Imagen 4">
            <a:extLst>
              <a:ext uri="{FF2B5EF4-FFF2-40B4-BE49-F238E27FC236}">
                <a16:creationId xmlns:a16="http://schemas.microsoft.com/office/drawing/2014/main" id="{03BAB358-73E8-B9D6-2D6D-BE84A315D8EA}"/>
              </a:ext>
            </a:extLst>
          </p:cNvPr>
          <p:cNvPicPr>
            <a:picLocks noChangeAspect="1"/>
          </p:cNvPicPr>
          <p:nvPr/>
        </p:nvPicPr>
        <p:blipFill>
          <a:blip r:embed="rId3"/>
          <a:stretch>
            <a:fillRect/>
          </a:stretch>
        </p:blipFill>
        <p:spPr>
          <a:xfrm>
            <a:off x="2302164" y="892393"/>
            <a:ext cx="4394200" cy="1587500"/>
          </a:xfrm>
          <a:prstGeom prst="rect">
            <a:avLst/>
          </a:prstGeom>
        </p:spPr>
      </p:pic>
      <p:sp>
        <p:nvSpPr>
          <p:cNvPr id="7" name="CuadroTexto 6">
            <a:extLst>
              <a:ext uri="{FF2B5EF4-FFF2-40B4-BE49-F238E27FC236}">
                <a16:creationId xmlns:a16="http://schemas.microsoft.com/office/drawing/2014/main" id="{0E09757E-A70C-87F1-4DFD-0F78AEA293A2}"/>
              </a:ext>
            </a:extLst>
          </p:cNvPr>
          <p:cNvSpPr txBox="1"/>
          <p:nvPr/>
        </p:nvSpPr>
        <p:spPr>
          <a:xfrm>
            <a:off x="795250" y="2479893"/>
            <a:ext cx="8026632" cy="1015663"/>
          </a:xfrm>
          <a:prstGeom prst="rect">
            <a:avLst/>
          </a:prstGeom>
          <a:noFill/>
        </p:spPr>
        <p:txBody>
          <a:bodyPr wrap="square">
            <a:spAutoFit/>
          </a:bodyPr>
          <a:lstStyle/>
          <a:p>
            <a:r>
              <a:rPr lang="es-ES" sz="1200" dirty="0">
                <a:effectLst/>
                <a:latin typeface="Arial" panose="020B0604020202020204" pitchFamily="34" charset="0"/>
                <a:cs typeface="Arial" panose="020B0604020202020204" pitchFamily="34" charset="0"/>
              </a:rPr>
              <a:t>• </a:t>
            </a:r>
            <a:r>
              <a:rPr lang="es-ES" sz="1200" b="1" dirty="0">
                <a:effectLst/>
                <a:latin typeface="Arial" panose="020B0604020202020204" pitchFamily="34" charset="0"/>
                <a:cs typeface="Arial" panose="020B0604020202020204" pitchFamily="34" charset="0"/>
              </a:rPr>
              <a:t>selector</a:t>
            </a:r>
            <a:r>
              <a:rPr lang="es-ES" sz="1200" dirty="0">
                <a:effectLst/>
                <a:latin typeface="Arial" panose="020B0604020202020204" pitchFamily="34" charset="0"/>
                <a:cs typeface="Arial" panose="020B0604020202020204" pitchFamily="34" charset="0"/>
              </a:rPr>
              <a:t>: es el elemento HTML al cual se le va a aplicar el estilo que le indiquemos. Por ejemplo, un párrafo &lt;p&gt;.</a:t>
            </a:r>
          </a:p>
          <a:p>
            <a:endParaRPr lang="es-ES" sz="1200" dirty="0">
              <a:effectLst/>
              <a:latin typeface="Arial" panose="020B0604020202020204" pitchFamily="34" charset="0"/>
              <a:cs typeface="Arial" panose="020B0604020202020204" pitchFamily="34" charset="0"/>
            </a:endParaRPr>
          </a:p>
          <a:p>
            <a:r>
              <a:rPr lang="es-ES" sz="1200" dirty="0">
                <a:effectLst/>
                <a:latin typeface="Arial" panose="020B0604020202020204" pitchFamily="34" charset="0"/>
                <a:cs typeface="Arial" panose="020B0604020202020204" pitchFamily="34" charset="0"/>
              </a:rPr>
              <a:t>• </a:t>
            </a:r>
            <a:r>
              <a:rPr lang="es-ES" sz="1200" b="1" dirty="0">
                <a:effectLst/>
                <a:latin typeface="Arial" panose="020B0604020202020204" pitchFamily="34" charset="0"/>
                <a:cs typeface="Arial" panose="020B0604020202020204" pitchFamily="34" charset="0"/>
              </a:rPr>
              <a:t>propiedad</a:t>
            </a:r>
            <a:r>
              <a:rPr lang="es-ES" sz="1200" dirty="0">
                <a:effectLst/>
                <a:latin typeface="Arial" panose="020B0604020202020204" pitchFamily="34" charset="0"/>
                <a:cs typeface="Arial" panose="020B0604020202020204" pitchFamily="34" charset="0"/>
              </a:rPr>
              <a:t>: es la característica que se va a cambiar. Por ejemplo, el color.</a:t>
            </a:r>
          </a:p>
          <a:p>
            <a:endParaRPr lang="es-ES" sz="1200" dirty="0">
              <a:effectLst/>
              <a:latin typeface="Arial" panose="020B0604020202020204" pitchFamily="34" charset="0"/>
              <a:cs typeface="Arial" panose="020B0604020202020204" pitchFamily="34" charset="0"/>
            </a:endParaRPr>
          </a:p>
          <a:p>
            <a:r>
              <a:rPr lang="es-ES" sz="1200" dirty="0">
                <a:effectLst/>
                <a:latin typeface="Arial" panose="020B0604020202020204" pitchFamily="34" charset="0"/>
                <a:cs typeface="Arial" panose="020B0604020202020204" pitchFamily="34" charset="0"/>
              </a:rPr>
              <a:t>• </a:t>
            </a:r>
            <a:r>
              <a:rPr lang="es-ES" sz="1200" b="1" dirty="0">
                <a:effectLst/>
                <a:latin typeface="Arial" panose="020B0604020202020204" pitchFamily="34" charset="0"/>
                <a:cs typeface="Arial" panose="020B0604020202020204" pitchFamily="34" charset="0"/>
              </a:rPr>
              <a:t>valor</a:t>
            </a:r>
            <a:r>
              <a:rPr lang="es-ES" sz="1200" dirty="0">
                <a:effectLst/>
                <a:latin typeface="Arial" panose="020B0604020202020204" pitchFamily="34" charset="0"/>
                <a:cs typeface="Arial" panose="020B0604020202020204" pitchFamily="34" charset="0"/>
              </a:rPr>
              <a:t>: Es el valor que se le asigna a la propiedad. Por ejemplo, el color rojo.</a:t>
            </a:r>
          </a:p>
        </p:txBody>
      </p:sp>
      <p:sp>
        <p:nvSpPr>
          <p:cNvPr id="3" name="Rectángulo 2">
            <a:extLst>
              <a:ext uri="{FF2B5EF4-FFF2-40B4-BE49-F238E27FC236}">
                <a16:creationId xmlns:a16="http://schemas.microsoft.com/office/drawing/2014/main" id="{B67DA1D9-6C06-3C88-E4CA-38A20AB7FD42}"/>
              </a:ext>
            </a:extLst>
          </p:cNvPr>
          <p:cNvSpPr/>
          <p:nvPr/>
        </p:nvSpPr>
        <p:spPr>
          <a:xfrm>
            <a:off x="7953153" y="4720856"/>
            <a:ext cx="602512" cy="422644"/>
          </a:xfrm>
          <a:prstGeom prst="rect">
            <a:avLst/>
          </a:prstGeom>
          <a:solidFill>
            <a:srgbClr val="002E4C"/>
          </a:solidFill>
          <a:ln>
            <a:solidFill>
              <a:srgbClr val="002E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213202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17"/>
          <p:cNvSpPr/>
          <p:nvPr/>
        </p:nvSpPr>
        <p:spPr>
          <a:xfrm flipH="1">
            <a:off x="200" y="4686025"/>
            <a:ext cx="7631700" cy="457500"/>
          </a:xfrm>
          <a:prstGeom prst="rect">
            <a:avLst/>
          </a:prstGeom>
          <a:solidFill>
            <a:srgbClr val="002E4C"/>
          </a:solidFill>
          <a:ln w="9525" cap="flat" cmpd="sng">
            <a:solidFill>
              <a:srgbClr val="002E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7"/>
          <p:cNvSpPr/>
          <p:nvPr/>
        </p:nvSpPr>
        <p:spPr>
          <a:xfrm>
            <a:off x="8999475" y="4692200"/>
            <a:ext cx="144600" cy="4575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63;p14">
            <a:extLst>
              <a:ext uri="{FF2B5EF4-FFF2-40B4-BE49-F238E27FC236}">
                <a16:creationId xmlns:a16="http://schemas.microsoft.com/office/drawing/2014/main" id="{9B13BC54-A292-AD4B-A8E4-063B9F2CB397}"/>
              </a:ext>
            </a:extLst>
          </p:cNvPr>
          <p:cNvSpPr txBox="1"/>
          <p:nvPr/>
        </p:nvSpPr>
        <p:spPr>
          <a:xfrm>
            <a:off x="305150" y="238423"/>
            <a:ext cx="3924300" cy="98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3200" dirty="0">
                <a:solidFill>
                  <a:srgbClr val="002E4C"/>
                </a:solidFill>
                <a:latin typeface="Open Sans ExtraBold"/>
                <a:ea typeface="Open Sans ExtraBold"/>
                <a:cs typeface="Open Sans ExtraBold"/>
                <a:sym typeface="Open Sans ExtraBold"/>
              </a:rPr>
              <a:t>Contenido</a:t>
            </a:r>
            <a:endParaRPr sz="3200" dirty="0">
              <a:solidFill>
                <a:srgbClr val="002E4C"/>
              </a:solidFill>
              <a:latin typeface="Open Sans ExtraBold"/>
              <a:ea typeface="Open Sans ExtraBold"/>
              <a:cs typeface="Open Sans ExtraBold"/>
              <a:sym typeface="Open Sans ExtraBold"/>
            </a:endParaRPr>
          </a:p>
        </p:txBody>
      </p:sp>
      <p:sp>
        <p:nvSpPr>
          <p:cNvPr id="6" name="Google Shape;89;p16">
            <a:extLst>
              <a:ext uri="{FF2B5EF4-FFF2-40B4-BE49-F238E27FC236}">
                <a16:creationId xmlns:a16="http://schemas.microsoft.com/office/drawing/2014/main" id="{85FA1AD6-561B-5E45-80B1-888B3CB186CE}"/>
              </a:ext>
            </a:extLst>
          </p:cNvPr>
          <p:cNvSpPr txBox="1"/>
          <p:nvPr/>
        </p:nvSpPr>
        <p:spPr>
          <a:xfrm>
            <a:off x="376795" y="919888"/>
            <a:ext cx="7939891" cy="3528125"/>
          </a:xfrm>
          <a:prstGeom prst="rect">
            <a:avLst/>
          </a:prstGeom>
          <a:noFill/>
          <a:ln>
            <a:noFill/>
          </a:ln>
        </p:spPr>
        <p:txBody>
          <a:bodyPr spcFirstLastPara="1" wrap="square" lIns="91425" tIns="91425" rIns="91425" bIns="91425" anchor="t" anchorCtr="0">
            <a:noAutofit/>
          </a:bodyPr>
          <a:lstStyle/>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Introducción y contextualización</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Introducción al CSS</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Características de CSS</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Selectores</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Herencia</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Unidades de medida</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Colores</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Caso práctico 1. “Test sobre CSS”</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Caso práctico 2. “Aplicar CSS a HTML”</a:t>
            </a:r>
          </a:p>
          <a:p>
            <a:pPr marL="342900" lvl="0" indent="-342900" algn="l" rtl="0">
              <a:spcBef>
                <a:spcPts val="0"/>
              </a:spcBef>
              <a:spcAft>
                <a:spcPts val="0"/>
              </a:spcAft>
              <a:buAutoNum type="arabicPeriod"/>
            </a:pPr>
            <a:endParaRPr lang="es-ES" sz="1600" b="1" dirty="0">
              <a:solidFill>
                <a:srgbClr val="002E4C"/>
              </a:solidFill>
              <a:latin typeface="Open Sans Extrabold"/>
              <a:ea typeface="Open Sans Extrabold"/>
              <a:cs typeface="Open Sans Extrabold"/>
              <a:sym typeface="Open Sans ExtraBold"/>
            </a:endParaRPr>
          </a:p>
          <a:p>
            <a:pPr marL="342900" lvl="0" indent="-342900" algn="l" rtl="0">
              <a:spcBef>
                <a:spcPts val="0"/>
              </a:spcBef>
              <a:spcAft>
                <a:spcPts val="0"/>
              </a:spcAft>
              <a:buAutoNum type="arabicPeriod"/>
            </a:pPr>
            <a:endParaRPr lang="es-ES" sz="1600" b="1" dirty="0">
              <a:solidFill>
                <a:srgbClr val="002E4C"/>
              </a:solidFill>
              <a:latin typeface="Open Sans Extrabold"/>
              <a:ea typeface="Open Sans Extrabold"/>
              <a:cs typeface="Open Sans Extrabold"/>
              <a:sym typeface="Open Sans ExtraBold"/>
            </a:endParaRPr>
          </a:p>
        </p:txBody>
      </p:sp>
    </p:spTree>
    <p:extLst>
      <p:ext uri="{BB962C8B-B14F-4D97-AF65-F5344CB8AC3E}">
        <p14:creationId xmlns:p14="http://schemas.microsoft.com/office/powerpoint/2010/main" val="2331685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4" name="Google Shape;154;p8"/>
          <p:cNvSpPr txBox="1">
            <a:spLocks noGrp="1"/>
          </p:cNvSpPr>
          <p:nvPr>
            <p:ph type="title"/>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a:buSzPts val="2700"/>
            </a:pPr>
            <a:r>
              <a:rPr lang="es-ES" sz="2800" b="1" dirty="0">
                <a:solidFill>
                  <a:srgbClr val="002E4C"/>
                </a:solidFill>
                <a:latin typeface="Open Sans Extrabold"/>
                <a:ea typeface="Open Sans Extrabold"/>
                <a:cs typeface="Open Sans Extrabold"/>
                <a:sym typeface="Open Sans ExtraBold"/>
              </a:rPr>
              <a:t>4. Selectores</a:t>
            </a:r>
            <a:endParaRPr sz="2700" dirty="0"/>
          </a:p>
        </p:txBody>
      </p:sp>
      <p:sp>
        <p:nvSpPr>
          <p:cNvPr id="6" name="CuadroTexto 5">
            <a:extLst>
              <a:ext uri="{FF2B5EF4-FFF2-40B4-BE49-F238E27FC236}">
                <a16:creationId xmlns:a16="http://schemas.microsoft.com/office/drawing/2014/main" id="{0CE9D9F2-9121-134A-92A4-553ED159B8EB}"/>
              </a:ext>
            </a:extLst>
          </p:cNvPr>
          <p:cNvSpPr txBox="1"/>
          <p:nvPr/>
        </p:nvSpPr>
        <p:spPr>
          <a:xfrm>
            <a:off x="468823" y="816870"/>
            <a:ext cx="8510154" cy="3785652"/>
          </a:xfrm>
          <a:prstGeom prst="rect">
            <a:avLst/>
          </a:prstGeom>
          <a:noFill/>
        </p:spPr>
        <p:txBody>
          <a:bodyPr wrap="square" rtlCol="0">
            <a:spAutoFit/>
          </a:bodyPr>
          <a:lstStyle/>
          <a:p>
            <a:r>
              <a:rPr lang="es-ES" sz="1200" dirty="0">
                <a:effectLst/>
                <a:latin typeface="Arial" panose="020B0604020202020204" pitchFamily="34" charset="0"/>
                <a:cs typeface="Arial" panose="020B0604020202020204" pitchFamily="34" charset="0"/>
              </a:rPr>
              <a:t>Gracias a los selectores, podremos escoger a qué elemento o grupo de elementos HTML le vamos a aplicar la declaración de la regla CSS.</a:t>
            </a:r>
          </a:p>
          <a:p>
            <a:endParaRPr lang="es-ES" sz="1200" dirty="0">
              <a:latin typeface="Arial" panose="020B0604020202020204" pitchFamily="34" charset="0"/>
              <a:cs typeface="Arial" panose="020B0604020202020204" pitchFamily="34" charset="0"/>
            </a:endParaRPr>
          </a:p>
          <a:p>
            <a:r>
              <a:rPr lang="es-ES" sz="1200" dirty="0">
                <a:effectLst/>
                <a:latin typeface="Arial" panose="020B0604020202020204" pitchFamily="34" charset="0"/>
                <a:cs typeface="Arial" panose="020B0604020202020204" pitchFamily="34" charset="0"/>
              </a:rPr>
              <a:t>Los selectores se pueden clasificar en los siguientes tipos:</a:t>
            </a:r>
          </a:p>
          <a:p>
            <a:r>
              <a:rPr lang="es-ES" sz="1200" b="1" dirty="0">
                <a:effectLst/>
                <a:latin typeface="Arial" panose="020B0604020202020204" pitchFamily="34" charset="0"/>
                <a:cs typeface="Arial" panose="020B0604020202020204" pitchFamily="34" charset="0"/>
              </a:rPr>
              <a:t>• Selector universal:</a:t>
            </a:r>
            <a:r>
              <a:rPr lang="es-ES" sz="1200" dirty="0">
                <a:effectLst/>
                <a:latin typeface="Arial" panose="020B0604020202020204" pitchFamily="34" charset="0"/>
                <a:cs typeface="Arial" panose="020B0604020202020204" pitchFamily="34" charset="0"/>
              </a:rPr>
              <a:t> Se seleccionan todos los elementos HTML de la página. Se indica por medio de un *.</a:t>
            </a:r>
          </a:p>
          <a:p>
            <a:r>
              <a:rPr lang="es-ES" sz="1200" b="1" dirty="0">
                <a:effectLst/>
                <a:latin typeface="Arial" panose="020B0604020202020204" pitchFamily="34" charset="0"/>
                <a:cs typeface="Arial" panose="020B0604020202020204" pitchFamily="34" charset="0"/>
              </a:rPr>
              <a:t>• Selector etiqueta:</a:t>
            </a:r>
            <a:r>
              <a:rPr lang="es-ES" sz="1200" dirty="0">
                <a:effectLst/>
                <a:latin typeface="Arial" panose="020B0604020202020204" pitchFamily="34" charset="0"/>
                <a:cs typeface="Arial" panose="020B0604020202020204" pitchFamily="34" charset="0"/>
              </a:rPr>
              <a:t> Se seleccionan todos los elementos HTML que coinciden con la etiqueta indicada en el</a:t>
            </a:r>
          </a:p>
          <a:p>
            <a:r>
              <a:rPr lang="es-ES" sz="1200" dirty="0">
                <a:effectLst/>
                <a:latin typeface="Arial" panose="020B0604020202020204" pitchFamily="34" charset="0"/>
                <a:cs typeface="Arial" panose="020B0604020202020204" pitchFamily="34" charset="0"/>
              </a:rPr>
              <a:t>selector.</a:t>
            </a:r>
          </a:p>
          <a:p>
            <a:r>
              <a:rPr lang="es-ES" sz="1200" b="1" dirty="0">
                <a:effectLst/>
                <a:latin typeface="Arial" panose="020B0604020202020204" pitchFamily="34" charset="0"/>
                <a:cs typeface="Arial" panose="020B0604020202020204" pitchFamily="34" charset="0"/>
              </a:rPr>
              <a:t>• Selector de clase: </a:t>
            </a:r>
            <a:r>
              <a:rPr lang="es-ES" sz="1200" dirty="0">
                <a:effectLst/>
                <a:latin typeface="Arial" panose="020B0604020202020204" pitchFamily="34" charset="0"/>
                <a:cs typeface="Arial" panose="020B0604020202020204" pitchFamily="34" charset="0"/>
              </a:rPr>
              <a:t>En CSS se pueden crear clases para agrupar elementos a los que interese aplicar un cierto estilo. En el elemento HTML se utiliza el atributo </a:t>
            </a:r>
            <a:r>
              <a:rPr lang="es-ES" sz="1200" dirty="0" err="1">
                <a:effectLst/>
                <a:latin typeface="Arial" panose="020B0604020202020204" pitchFamily="34" charset="0"/>
                <a:cs typeface="Arial" panose="020B0604020202020204" pitchFamily="34" charset="0"/>
              </a:rPr>
              <a:t>class</a:t>
            </a:r>
            <a:r>
              <a:rPr lang="es-ES" sz="1200" dirty="0">
                <a:effectLst/>
                <a:latin typeface="Arial" panose="020B0604020202020204" pitchFamily="34" charset="0"/>
                <a:cs typeface="Arial" panose="020B0604020202020204" pitchFamily="34" charset="0"/>
              </a:rPr>
              <a:t> para indicar la clase que se le desea asociar. En las reglas CSS se debe anteponer un punto (.) al nombre de la clase creada.</a:t>
            </a:r>
          </a:p>
          <a:p>
            <a:r>
              <a:rPr lang="es-ES" sz="1200" b="1" dirty="0">
                <a:effectLst/>
                <a:latin typeface="Arial" panose="020B0604020202020204" pitchFamily="34" charset="0"/>
                <a:cs typeface="Arial" panose="020B0604020202020204" pitchFamily="34" charset="0"/>
              </a:rPr>
              <a:t>• Selector de identificador: </a:t>
            </a:r>
            <a:r>
              <a:rPr lang="es-ES" sz="1200" dirty="0">
                <a:effectLst/>
                <a:latin typeface="Arial" panose="020B0604020202020204" pitchFamily="34" charset="0"/>
                <a:cs typeface="Arial" panose="020B0604020202020204" pitchFamily="34" charset="0"/>
              </a:rPr>
              <a:t>Se utiliza cuando queremos aplicar un estilo a un solo elemento HTML. A diferencia de las clases, que se pueden utilizar con varios elementos, el identificador debe ser único. En este caso, hay que indicar en el elemento HTML el atributo id para asociarle el identificador, y en las reglas CSS se le debe anteponer la almohadilla (#) al nombre del identificador.</a:t>
            </a:r>
          </a:p>
          <a:p>
            <a:r>
              <a:rPr lang="es-ES" sz="1200" b="1" dirty="0">
                <a:effectLst/>
                <a:latin typeface="Arial" panose="020B0604020202020204" pitchFamily="34" charset="0"/>
                <a:cs typeface="Arial" panose="020B0604020202020204" pitchFamily="34" charset="0"/>
              </a:rPr>
              <a:t>• Selector descendente:</a:t>
            </a:r>
            <a:r>
              <a:rPr lang="es-ES" sz="1200" dirty="0">
                <a:effectLst/>
                <a:latin typeface="Arial" panose="020B0604020202020204" pitchFamily="34" charset="0"/>
                <a:cs typeface="Arial" panose="020B0604020202020204" pitchFamily="34" charset="0"/>
              </a:rPr>
              <a:t> Se seleccionan elementos incluidos en otros elementos. Los elementos se indican separados por un espacio en blanco.</a:t>
            </a:r>
          </a:p>
          <a:p>
            <a:r>
              <a:rPr lang="es-ES" sz="1200" b="1" dirty="0">
                <a:effectLst/>
                <a:latin typeface="Arial" panose="020B0604020202020204" pitchFamily="34" charset="0"/>
                <a:cs typeface="Arial" panose="020B0604020202020204" pitchFamily="34" charset="0"/>
              </a:rPr>
              <a:t>• Agrupación de selectores: </a:t>
            </a:r>
            <a:r>
              <a:rPr lang="es-ES" sz="1200" dirty="0">
                <a:effectLst/>
                <a:latin typeface="Arial" panose="020B0604020202020204" pitchFamily="34" charset="0"/>
                <a:cs typeface="Arial" panose="020B0604020202020204" pitchFamily="34" charset="0"/>
              </a:rPr>
              <a:t>Nos permite indicar un estilo a la lista de selectores indicados. En este caso los selectores se separan por comas (,).</a:t>
            </a:r>
          </a:p>
          <a:p>
            <a:r>
              <a:rPr lang="es-ES" sz="1200" b="1" dirty="0">
                <a:effectLst/>
                <a:latin typeface="Arial" panose="020B0604020202020204" pitchFamily="34" charset="0"/>
                <a:cs typeface="Arial" panose="020B0604020202020204" pitchFamily="34" charset="0"/>
              </a:rPr>
              <a:t>• Selector de hijos: </a:t>
            </a:r>
            <a:r>
              <a:rPr lang="es-ES" sz="1200" dirty="0">
                <a:effectLst/>
                <a:latin typeface="Arial" panose="020B0604020202020204" pitchFamily="34" charset="0"/>
                <a:cs typeface="Arial" panose="020B0604020202020204" pitchFamily="34" charset="0"/>
              </a:rPr>
              <a:t>Es muy parecido al selector descendiente, pero difiere en un matiz. En este caso, se</a:t>
            </a:r>
          </a:p>
          <a:p>
            <a:r>
              <a:rPr lang="es-ES" sz="1200" dirty="0">
                <a:effectLst/>
                <a:latin typeface="Arial" panose="020B0604020202020204" pitchFamily="34" charset="0"/>
                <a:cs typeface="Arial" panose="020B0604020202020204" pitchFamily="34" charset="0"/>
              </a:rPr>
              <a:t>selecciona el elemento que es hijo directo de la etiqueta padre. Se indica con el signo “mayor que” (&gt;).</a:t>
            </a:r>
          </a:p>
        </p:txBody>
      </p:sp>
      <p:sp>
        <p:nvSpPr>
          <p:cNvPr id="2" name="Rectángulo 1">
            <a:extLst>
              <a:ext uri="{FF2B5EF4-FFF2-40B4-BE49-F238E27FC236}">
                <a16:creationId xmlns:a16="http://schemas.microsoft.com/office/drawing/2014/main" id="{A537D131-E36D-D035-0F66-A4B3C60C6A23}"/>
              </a:ext>
            </a:extLst>
          </p:cNvPr>
          <p:cNvSpPr/>
          <p:nvPr/>
        </p:nvSpPr>
        <p:spPr>
          <a:xfrm>
            <a:off x="7953153" y="4720856"/>
            <a:ext cx="602512" cy="422644"/>
          </a:xfrm>
          <a:prstGeom prst="rect">
            <a:avLst/>
          </a:prstGeom>
          <a:solidFill>
            <a:srgbClr val="002E4C"/>
          </a:solidFill>
          <a:ln>
            <a:solidFill>
              <a:srgbClr val="002E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586854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4" name="Google Shape;154;p8"/>
          <p:cNvSpPr txBox="1">
            <a:spLocks noGrp="1"/>
          </p:cNvSpPr>
          <p:nvPr>
            <p:ph type="title"/>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a:buSzPts val="2700"/>
            </a:pPr>
            <a:r>
              <a:rPr lang="es-ES" sz="2800" b="1" dirty="0">
                <a:solidFill>
                  <a:srgbClr val="002E4C"/>
                </a:solidFill>
                <a:latin typeface="Open Sans Extrabold"/>
                <a:ea typeface="Open Sans Extrabold"/>
                <a:cs typeface="Open Sans Extrabold"/>
                <a:sym typeface="Open Sans ExtraBold"/>
              </a:rPr>
              <a:t>4. Selectores</a:t>
            </a:r>
            <a:endParaRPr sz="2700" dirty="0"/>
          </a:p>
        </p:txBody>
      </p:sp>
      <p:sp>
        <p:nvSpPr>
          <p:cNvPr id="6" name="CuadroTexto 5">
            <a:extLst>
              <a:ext uri="{FF2B5EF4-FFF2-40B4-BE49-F238E27FC236}">
                <a16:creationId xmlns:a16="http://schemas.microsoft.com/office/drawing/2014/main" id="{0CE9D9F2-9121-134A-92A4-553ED159B8EB}"/>
              </a:ext>
            </a:extLst>
          </p:cNvPr>
          <p:cNvSpPr txBox="1"/>
          <p:nvPr/>
        </p:nvSpPr>
        <p:spPr>
          <a:xfrm>
            <a:off x="480136" y="964025"/>
            <a:ext cx="8183727" cy="1569660"/>
          </a:xfrm>
          <a:prstGeom prst="rect">
            <a:avLst/>
          </a:prstGeom>
          <a:noFill/>
        </p:spPr>
        <p:txBody>
          <a:bodyPr wrap="square" rtlCol="0">
            <a:spAutoFit/>
          </a:bodyPr>
          <a:lstStyle/>
          <a:p>
            <a:pPr algn="just"/>
            <a:r>
              <a:rPr lang="es-ES" sz="1200" b="1" dirty="0">
                <a:effectLst/>
                <a:latin typeface="Arial" panose="020B0604020202020204" pitchFamily="34" charset="0"/>
                <a:cs typeface="Arial" panose="020B0604020202020204" pitchFamily="34" charset="0"/>
              </a:rPr>
              <a:t>• Selector adyacente: </a:t>
            </a:r>
            <a:r>
              <a:rPr lang="es-ES" sz="1200" dirty="0">
                <a:effectLst/>
                <a:latin typeface="Arial" panose="020B0604020202020204" pitchFamily="34" charset="0"/>
                <a:cs typeface="Arial" panose="020B0604020202020204" pitchFamily="34" charset="0"/>
              </a:rPr>
              <a:t>Se utiliza cuando queremos seleccionar elementos que son hermanos. Es decir, un elemento que se encuentra justo al lado de otro elemento. Se indica con el signo más (+).</a:t>
            </a:r>
          </a:p>
          <a:p>
            <a:pPr algn="just"/>
            <a:endParaRPr lang="es-ES" sz="1200" dirty="0">
              <a:effectLst/>
              <a:latin typeface="Arial" panose="020B0604020202020204" pitchFamily="34" charset="0"/>
              <a:cs typeface="Arial" panose="020B0604020202020204" pitchFamily="34" charset="0"/>
            </a:endParaRPr>
          </a:p>
          <a:p>
            <a:pPr algn="just"/>
            <a:r>
              <a:rPr lang="es-ES" sz="1200" b="1" dirty="0">
                <a:effectLst/>
                <a:latin typeface="Arial" panose="020B0604020202020204" pitchFamily="34" charset="0"/>
                <a:cs typeface="Arial" panose="020B0604020202020204" pitchFamily="34" charset="0"/>
              </a:rPr>
              <a:t>• Selector de atributos: </a:t>
            </a:r>
            <a:r>
              <a:rPr lang="es-ES" sz="1200" dirty="0">
                <a:effectLst/>
                <a:latin typeface="Arial" panose="020B0604020202020204" pitchFamily="34" charset="0"/>
                <a:cs typeface="Arial" panose="020B0604020202020204" pitchFamily="34" charset="0"/>
              </a:rPr>
              <a:t>Permite seleccionar elementos HTML en función de los atributos que tenga asignados.</a:t>
            </a:r>
          </a:p>
          <a:p>
            <a:pPr algn="just"/>
            <a:r>
              <a:rPr lang="es-ES" sz="1200" b="1" dirty="0">
                <a:effectLst/>
                <a:latin typeface="Arial" panose="020B0604020202020204" pitchFamily="34" charset="0"/>
                <a:cs typeface="Arial" panose="020B0604020202020204" pitchFamily="34" charset="0"/>
              </a:rPr>
              <a:t>Existen varios tipos:</a:t>
            </a:r>
          </a:p>
          <a:p>
            <a:pPr algn="just"/>
            <a:r>
              <a:rPr lang="es-ES" sz="1200" dirty="0">
                <a:effectLst/>
                <a:latin typeface="Arial" panose="020B0604020202020204" pitchFamily="34" charset="0"/>
                <a:cs typeface="Arial" panose="020B0604020202020204" pitchFamily="34" charset="0"/>
              </a:rPr>
              <a:t>• [</a:t>
            </a:r>
            <a:r>
              <a:rPr lang="es-ES" sz="1200" dirty="0" err="1">
                <a:effectLst/>
                <a:latin typeface="Arial" panose="020B0604020202020204" pitchFamily="34" charset="0"/>
                <a:cs typeface="Arial" panose="020B0604020202020204" pitchFamily="34" charset="0"/>
              </a:rPr>
              <a:t>nombre_atributo</a:t>
            </a:r>
            <a:r>
              <a:rPr lang="es-ES" sz="1200" dirty="0">
                <a:effectLst/>
                <a:latin typeface="Arial" panose="020B0604020202020204" pitchFamily="34" charset="0"/>
                <a:cs typeface="Arial" panose="020B0604020202020204" pitchFamily="34" charset="0"/>
              </a:rPr>
              <a:t>]: Selecciona los elementos HTML que tienen ese atributo independiente de su valor.</a:t>
            </a:r>
          </a:p>
          <a:p>
            <a:pPr algn="just"/>
            <a:r>
              <a:rPr lang="es-ES" sz="1200" dirty="0">
                <a:effectLst/>
                <a:latin typeface="Arial" panose="020B0604020202020204" pitchFamily="34" charset="0"/>
                <a:cs typeface="Arial" panose="020B0604020202020204" pitchFamily="34" charset="0"/>
              </a:rPr>
              <a:t>• [</a:t>
            </a:r>
            <a:r>
              <a:rPr lang="es-ES" sz="1200" dirty="0" err="1">
                <a:effectLst/>
                <a:latin typeface="Arial" panose="020B0604020202020204" pitchFamily="34" charset="0"/>
                <a:cs typeface="Arial" panose="020B0604020202020204" pitchFamily="34" charset="0"/>
              </a:rPr>
              <a:t>nombre_atributo</a:t>
            </a:r>
            <a:r>
              <a:rPr lang="es-ES" sz="1200" dirty="0">
                <a:effectLst/>
                <a:latin typeface="Arial" panose="020B0604020202020204" pitchFamily="34" charset="0"/>
                <a:cs typeface="Arial" panose="020B0604020202020204" pitchFamily="34" charset="0"/>
              </a:rPr>
              <a:t>=valor]: Selecciona los elementos HTML que tienen ese atributo con ese valor.</a:t>
            </a:r>
          </a:p>
          <a:p>
            <a:pPr algn="just"/>
            <a:endParaRPr lang="es-ES" sz="1200" dirty="0">
              <a:effectLst/>
              <a:latin typeface="Arial" panose="020B0604020202020204" pitchFamily="34" charset="0"/>
              <a:cs typeface="Arial" panose="020B0604020202020204" pitchFamily="34" charset="0"/>
            </a:endParaRPr>
          </a:p>
        </p:txBody>
      </p:sp>
      <p:sp>
        <p:nvSpPr>
          <p:cNvPr id="2" name="Rectángulo 1">
            <a:extLst>
              <a:ext uri="{FF2B5EF4-FFF2-40B4-BE49-F238E27FC236}">
                <a16:creationId xmlns:a16="http://schemas.microsoft.com/office/drawing/2014/main" id="{9C5145A2-838C-916D-9001-4FF86CE04609}"/>
              </a:ext>
            </a:extLst>
          </p:cNvPr>
          <p:cNvSpPr/>
          <p:nvPr/>
        </p:nvSpPr>
        <p:spPr>
          <a:xfrm>
            <a:off x="7953153" y="4720856"/>
            <a:ext cx="602512" cy="422644"/>
          </a:xfrm>
          <a:prstGeom prst="rect">
            <a:avLst/>
          </a:prstGeom>
          <a:solidFill>
            <a:srgbClr val="002E4C"/>
          </a:solidFill>
          <a:ln>
            <a:solidFill>
              <a:srgbClr val="002E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280185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4" name="Google Shape;154;p8"/>
          <p:cNvSpPr txBox="1">
            <a:spLocks noGrp="1"/>
          </p:cNvSpPr>
          <p:nvPr>
            <p:ph type="title"/>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a:buSzPts val="2700"/>
            </a:pPr>
            <a:r>
              <a:rPr lang="es-ES" sz="2800" b="1" dirty="0">
                <a:solidFill>
                  <a:srgbClr val="002E4C"/>
                </a:solidFill>
                <a:latin typeface="Open Sans Extrabold"/>
                <a:ea typeface="Open Sans Extrabold"/>
                <a:cs typeface="Open Sans Extrabold"/>
                <a:sym typeface="Open Sans ExtraBold"/>
              </a:rPr>
              <a:t>4. Selectores</a:t>
            </a:r>
            <a:endParaRPr sz="2700" dirty="0"/>
          </a:p>
        </p:txBody>
      </p:sp>
      <p:pic>
        <p:nvPicPr>
          <p:cNvPr id="2" name="Imagen 1">
            <a:extLst>
              <a:ext uri="{FF2B5EF4-FFF2-40B4-BE49-F238E27FC236}">
                <a16:creationId xmlns:a16="http://schemas.microsoft.com/office/drawing/2014/main" id="{ECEA7A25-BF54-3A26-377A-9C3FF64B3E6C}"/>
              </a:ext>
            </a:extLst>
          </p:cNvPr>
          <p:cNvPicPr>
            <a:picLocks noChangeAspect="1"/>
          </p:cNvPicPr>
          <p:nvPr/>
        </p:nvPicPr>
        <p:blipFill>
          <a:blip r:embed="rId3"/>
          <a:stretch>
            <a:fillRect/>
          </a:stretch>
        </p:blipFill>
        <p:spPr>
          <a:xfrm>
            <a:off x="5930900" y="173978"/>
            <a:ext cx="3213100" cy="4292600"/>
          </a:xfrm>
          <a:prstGeom prst="rect">
            <a:avLst/>
          </a:prstGeom>
        </p:spPr>
      </p:pic>
      <p:pic>
        <p:nvPicPr>
          <p:cNvPr id="3" name="Imagen 2">
            <a:extLst>
              <a:ext uri="{FF2B5EF4-FFF2-40B4-BE49-F238E27FC236}">
                <a16:creationId xmlns:a16="http://schemas.microsoft.com/office/drawing/2014/main" id="{4C6FAB68-9DB3-03AC-1449-21B18A7DD95F}"/>
              </a:ext>
            </a:extLst>
          </p:cNvPr>
          <p:cNvPicPr>
            <a:picLocks noChangeAspect="1"/>
          </p:cNvPicPr>
          <p:nvPr/>
        </p:nvPicPr>
        <p:blipFill>
          <a:blip r:embed="rId4"/>
          <a:stretch>
            <a:fillRect/>
          </a:stretch>
        </p:blipFill>
        <p:spPr>
          <a:xfrm>
            <a:off x="3379472" y="3258734"/>
            <a:ext cx="2463800" cy="1231900"/>
          </a:xfrm>
          <a:prstGeom prst="rect">
            <a:avLst/>
          </a:prstGeom>
        </p:spPr>
      </p:pic>
      <p:pic>
        <p:nvPicPr>
          <p:cNvPr id="4" name="Imagen 3">
            <a:extLst>
              <a:ext uri="{FF2B5EF4-FFF2-40B4-BE49-F238E27FC236}">
                <a16:creationId xmlns:a16="http://schemas.microsoft.com/office/drawing/2014/main" id="{240A539E-D865-978B-3F0C-127B4B619D28}"/>
              </a:ext>
            </a:extLst>
          </p:cNvPr>
          <p:cNvPicPr>
            <a:picLocks noChangeAspect="1"/>
          </p:cNvPicPr>
          <p:nvPr/>
        </p:nvPicPr>
        <p:blipFill>
          <a:blip r:embed="rId5"/>
          <a:stretch>
            <a:fillRect/>
          </a:stretch>
        </p:blipFill>
        <p:spPr>
          <a:xfrm>
            <a:off x="442075" y="1494778"/>
            <a:ext cx="2921000" cy="2971800"/>
          </a:xfrm>
          <a:prstGeom prst="rect">
            <a:avLst/>
          </a:prstGeom>
        </p:spPr>
      </p:pic>
      <p:sp>
        <p:nvSpPr>
          <p:cNvPr id="5" name="Rectángulo 4">
            <a:extLst>
              <a:ext uri="{FF2B5EF4-FFF2-40B4-BE49-F238E27FC236}">
                <a16:creationId xmlns:a16="http://schemas.microsoft.com/office/drawing/2014/main" id="{F046C407-E66E-C892-DEB6-17C83784941F}"/>
              </a:ext>
            </a:extLst>
          </p:cNvPr>
          <p:cNvSpPr/>
          <p:nvPr/>
        </p:nvSpPr>
        <p:spPr>
          <a:xfrm>
            <a:off x="7953153" y="4720856"/>
            <a:ext cx="602512" cy="422644"/>
          </a:xfrm>
          <a:prstGeom prst="rect">
            <a:avLst/>
          </a:prstGeom>
          <a:solidFill>
            <a:srgbClr val="002E4C"/>
          </a:solidFill>
          <a:ln>
            <a:solidFill>
              <a:srgbClr val="002E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252530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4" name="Google Shape;154;p8"/>
          <p:cNvSpPr txBox="1">
            <a:spLocks noGrp="1"/>
          </p:cNvSpPr>
          <p:nvPr>
            <p:ph type="title"/>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a:buSzPts val="2700"/>
            </a:pPr>
            <a:r>
              <a:rPr lang="es-ES" sz="2800" b="1" dirty="0">
                <a:solidFill>
                  <a:srgbClr val="002E4C"/>
                </a:solidFill>
                <a:latin typeface="Open Sans Extrabold"/>
                <a:ea typeface="Open Sans Extrabold"/>
                <a:cs typeface="Open Sans Extrabold"/>
                <a:sym typeface="Open Sans ExtraBold"/>
              </a:rPr>
              <a:t>4. Selectores. Ejemplos</a:t>
            </a:r>
            <a:endParaRPr sz="2700" dirty="0"/>
          </a:p>
        </p:txBody>
      </p:sp>
      <p:sp>
        <p:nvSpPr>
          <p:cNvPr id="6" name="CuadroTexto 5">
            <a:extLst>
              <a:ext uri="{FF2B5EF4-FFF2-40B4-BE49-F238E27FC236}">
                <a16:creationId xmlns:a16="http://schemas.microsoft.com/office/drawing/2014/main" id="{0CE9D9F2-9121-134A-92A4-553ED159B8EB}"/>
              </a:ext>
            </a:extLst>
          </p:cNvPr>
          <p:cNvSpPr txBox="1"/>
          <p:nvPr/>
        </p:nvSpPr>
        <p:spPr>
          <a:xfrm>
            <a:off x="480136" y="964025"/>
            <a:ext cx="8183727" cy="3600986"/>
          </a:xfrm>
          <a:prstGeom prst="rect">
            <a:avLst/>
          </a:prstGeom>
          <a:noFill/>
        </p:spPr>
        <p:txBody>
          <a:bodyPr wrap="square" rtlCol="0">
            <a:spAutoFit/>
          </a:bodyPr>
          <a:lstStyle/>
          <a:p>
            <a:pPr algn="just"/>
            <a:r>
              <a:rPr lang="es-ES" sz="1200" b="1" dirty="0">
                <a:effectLst/>
                <a:latin typeface="Arial" panose="020B0604020202020204" pitchFamily="34" charset="0"/>
                <a:cs typeface="Arial" panose="020B0604020202020204" pitchFamily="34" charset="0"/>
              </a:rPr>
              <a:t>• {</a:t>
            </a:r>
            <a:r>
              <a:rPr lang="es-ES" sz="1200" b="1" dirty="0" err="1">
                <a:effectLst/>
                <a:latin typeface="Arial" panose="020B0604020202020204" pitchFamily="34" charset="0"/>
                <a:cs typeface="Arial" panose="020B0604020202020204" pitchFamily="34" charset="0"/>
              </a:rPr>
              <a:t>color:blue</a:t>
            </a:r>
            <a:r>
              <a:rPr lang="es-ES" sz="1200" b="1" dirty="0">
                <a:effectLst/>
                <a:latin typeface="Arial" panose="020B0604020202020204" pitchFamily="34" charset="0"/>
                <a:cs typeface="Arial" panose="020B0604020202020204" pitchFamily="34" charset="0"/>
              </a:rPr>
              <a:t>}: </a:t>
            </a:r>
            <a:r>
              <a:rPr lang="es-ES" sz="1200" dirty="0">
                <a:effectLst/>
                <a:latin typeface="Arial" panose="020B0604020202020204" pitchFamily="34" charset="0"/>
                <a:cs typeface="Arial" panose="020B0604020202020204" pitchFamily="34" charset="0"/>
              </a:rPr>
              <a:t>todos los elementos tendrán el color azul.</a:t>
            </a:r>
          </a:p>
          <a:p>
            <a:pPr algn="just"/>
            <a:r>
              <a:rPr lang="es-ES" sz="1200" b="1" dirty="0">
                <a:effectLst/>
                <a:latin typeface="Arial" panose="020B0604020202020204" pitchFamily="34" charset="0"/>
                <a:cs typeface="Arial" panose="020B0604020202020204" pitchFamily="34" charset="0"/>
              </a:rPr>
              <a:t>• p {</a:t>
            </a:r>
            <a:r>
              <a:rPr lang="es-ES" sz="1200" b="1" dirty="0" err="1">
                <a:effectLst/>
                <a:latin typeface="Arial" panose="020B0604020202020204" pitchFamily="34" charset="0"/>
                <a:cs typeface="Arial" panose="020B0604020202020204" pitchFamily="34" charset="0"/>
              </a:rPr>
              <a:t>text-align:center</a:t>
            </a:r>
            <a:r>
              <a:rPr lang="es-ES" sz="1200" b="1" dirty="0">
                <a:effectLst/>
                <a:latin typeface="Arial" panose="020B0604020202020204" pitchFamily="34" charset="0"/>
                <a:cs typeface="Arial" panose="020B0604020202020204" pitchFamily="34" charset="0"/>
              </a:rPr>
              <a:t>}: </a:t>
            </a:r>
            <a:r>
              <a:rPr lang="es-ES" sz="1200" dirty="0">
                <a:effectLst/>
                <a:latin typeface="Arial" panose="020B0604020202020204" pitchFamily="34" charset="0"/>
                <a:cs typeface="Arial" panose="020B0604020202020204" pitchFamily="34" charset="0"/>
              </a:rPr>
              <a:t>todos los elementos que sean párrafos están alineados al centro.</a:t>
            </a:r>
          </a:p>
          <a:p>
            <a:pPr algn="just"/>
            <a:r>
              <a:rPr lang="es-ES" sz="1200" b="1" dirty="0">
                <a:effectLst/>
                <a:latin typeface="Arial" panose="020B0604020202020204" pitchFamily="34" charset="0"/>
                <a:cs typeface="Arial" panose="020B0604020202020204" pitchFamily="34" charset="0"/>
              </a:rPr>
              <a:t>• .</a:t>
            </a:r>
            <a:r>
              <a:rPr lang="es-ES" sz="1200" b="1" dirty="0" err="1">
                <a:effectLst/>
                <a:latin typeface="Arial" panose="020B0604020202020204" pitchFamily="34" charset="0"/>
                <a:cs typeface="Arial" panose="020B0604020202020204" pitchFamily="34" charset="0"/>
              </a:rPr>
              <a:t>miclase</a:t>
            </a:r>
            <a:r>
              <a:rPr lang="es-ES" sz="1200" b="1" dirty="0">
                <a:effectLst/>
                <a:latin typeface="Arial" panose="020B0604020202020204" pitchFamily="34" charset="0"/>
                <a:cs typeface="Arial" panose="020B0604020202020204" pitchFamily="34" charset="0"/>
              </a:rPr>
              <a:t> {</a:t>
            </a:r>
            <a:r>
              <a:rPr lang="es-ES" sz="1200" b="1" dirty="0" err="1">
                <a:effectLst/>
                <a:latin typeface="Arial" panose="020B0604020202020204" pitchFamily="34" charset="0"/>
                <a:cs typeface="Arial" panose="020B0604020202020204" pitchFamily="34" charset="0"/>
              </a:rPr>
              <a:t>border:solid</a:t>
            </a:r>
            <a:r>
              <a:rPr lang="es-ES" sz="1200" b="1" dirty="0">
                <a:effectLst/>
                <a:latin typeface="Arial" panose="020B0604020202020204" pitchFamily="34" charset="0"/>
                <a:cs typeface="Arial" panose="020B0604020202020204" pitchFamily="34" charset="0"/>
              </a:rPr>
              <a:t> 1px red}: </a:t>
            </a:r>
            <a:r>
              <a:rPr lang="es-ES" sz="1200" dirty="0">
                <a:effectLst/>
                <a:latin typeface="Arial" panose="020B0604020202020204" pitchFamily="34" charset="0"/>
                <a:cs typeface="Arial" panose="020B0604020202020204" pitchFamily="34" charset="0"/>
              </a:rPr>
              <a:t>se ha creado una clase llamada </a:t>
            </a:r>
            <a:r>
              <a:rPr lang="es-ES" sz="1200" dirty="0" err="1">
                <a:effectLst/>
                <a:latin typeface="Arial" panose="020B0604020202020204" pitchFamily="34" charset="0"/>
                <a:cs typeface="Arial" panose="020B0604020202020204" pitchFamily="34" charset="0"/>
              </a:rPr>
              <a:t>miclase</a:t>
            </a:r>
            <a:r>
              <a:rPr lang="es-ES" sz="1200" dirty="0">
                <a:effectLst/>
                <a:latin typeface="Arial" panose="020B0604020202020204" pitchFamily="34" charset="0"/>
                <a:cs typeface="Arial" panose="020B0604020202020204" pitchFamily="34" charset="0"/>
              </a:rPr>
              <a:t> y se ha aplicado al párrafo 3. El estilo creado consiste en aplicar un borde rojo de 1px.</a:t>
            </a:r>
          </a:p>
          <a:p>
            <a:pPr algn="just"/>
            <a:r>
              <a:rPr lang="es-ES" sz="1200" b="1" dirty="0">
                <a:effectLst/>
                <a:latin typeface="Arial" panose="020B0604020202020204" pitchFamily="34" charset="0"/>
                <a:cs typeface="Arial" panose="020B0604020202020204" pitchFamily="34" charset="0"/>
              </a:rPr>
              <a:t>• #</a:t>
            </a:r>
            <a:r>
              <a:rPr lang="es-ES" sz="1200" b="1" dirty="0" err="1">
                <a:effectLst/>
                <a:latin typeface="Arial" panose="020B0604020202020204" pitchFamily="34" charset="0"/>
                <a:cs typeface="Arial" panose="020B0604020202020204" pitchFamily="34" charset="0"/>
              </a:rPr>
              <a:t>miidentificador</a:t>
            </a:r>
            <a:r>
              <a:rPr lang="es-ES" sz="1200" b="1" dirty="0">
                <a:effectLst/>
                <a:latin typeface="Arial" panose="020B0604020202020204" pitchFamily="34" charset="0"/>
                <a:cs typeface="Arial" panose="020B0604020202020204" pitchFamily="34" charset="0"/>
              </a:rPr>
              <a:t> {</a:t>
            </a:r>
            <a:r>
              <a:rPr lang="es-ES" sz="1200" b="1" dirty="0" err="1">
                <a:effectLst/>
                <a:latin typeface="Arial" panose="020B0604020202020204" pitchFamily="34" charset="0"/>
                <a:cs typeface="Arial" panose="020B0604020202020204" pitchFamily="34" charset="0"/>
              </a:rPr>
              <a:t>background-color:cyan</a:t>
            </a:r>
            <a:r>
              <a:rPr lang="es-ES" sz="1200" b="1" dirty="0">
                <a:effectLst/>
                <a:latin typeface="Arial" panose="020B0604020202020204" pitchFamily="34" charset="0"/>
                <a:cs typeface="Arial" panose="020B0604020202020204" pitchFamily="34" charset="0"/>
              </a:rPr>
              <a:t>}: </a:t>
            </a:r>
            <a:r>
              <a:rPr lang="es-ES" sz="1200" dirty="0">
                <a:effectLst/>
                <a:latin typeface="Arial" panose="020B0604020202020204" pitchFamily="34" charset="0"/>
                <a:cs typeface="Arial" panose="020B0604020202020204" pitchFamily="34" charset="0"/>
              </a:rPr>
              <a:t>se ha creado el identificador </a:t>
            </a:r>
            <a:r>
              <a:rPr lang="es-ES" sz="1200" dirty="0" err="1">
                <a:effectLst/>
                <a:latin typeface="Arial" panose="020B0604020202020204" pitchFamily="34" charset="0"/>
                <a:cs typeface="Arial" panose="020B0604020202020204" pitchFamily="34" charset="0"/>
              </a:rPr>
              <a:t>miidentificador</a:t>
            </a:r>
            <a:r>
              <a:rPr lang="es-ES" sz="1200" dirty="0">
                <a:effectLst/>
                <a:latin typeface="Arial" panose="020B0604020202020204" pitchFamily="34" charset="0"/>
                <a:cs typeface="Arial" panose="020B0604020202020204" pitchFamily="34" charset="0"/>
              </a:rPr>
              <a:t> para aplicarlo solamente al párrafo 4. Se le aplica el color de fondo </a:t>
            </a:r>
            <a:r>
              <a:rPr lang="es-ES" sz="1200" dirty="0" err="1">
                <a:effectLst/>
                <a:latin typeface="Arial" panose="020B0604020202020204" pitchFamily="34" charset="0"/>
                <a:cs typeface="Arial" panose="020B0604020202020204" pitchFamily="34" charset="0"/>
              </a:rPr>
              <a:t>cyan</a:t>
            </a:r>
            <a:r>
              <a:rPr lang="es-ES" sz="1200" dirty="0">
                <a:effectLst/>
                <a:latin typeface="Arial" panose="020B0604020202020204" pitchFamily="34" charset="0"/>
                <a:cs typeface="Arial" panose="020B0604020202020204" pitchFamily="34" charset="0"/>
              </a:rPr>
              <a:t>.</a:t>
            </a:r>
          </a:p>
          <a:p>
            <a:pPr algn="just"/>
            <a:r>
              <a:rPr lang="es-ES" sz="1200" b="1" dirty="0">
                <a:effectLst/>
                <a:latin typeface="Arial" panose="020B0604020202020204" pitchFamily="34" charset="0"/>
                <a:cs typeface="Arial" panose="020B0604020202020204" pitchFamily="34" charset="0"/>
              </a:rPr>
              <a:t>• </a:t>
            </a:r>
            <a:r>
              <a:rPr lang="es-ES" sz="1200" b="1" dirty="0" err="1">
                <a:effectLst/>
                <a:latin typeface="Arial" panose="020B0604020202020204" pitchFamily="34" charset="0"/>
                <a:cs typeface="Arial" panose="020B0604020202020204" pitchFamily="34" charset="0"/>
              </a:rPr>
              <a:t>ul</a:t>
            </a:r>
            <a:r>
              <a:rPr lang="es-ES" sz="1200" b="1" dirty="0">
                <a:effectLst/>
                <a:latin typeface="Arial" panose="020B0604020202020204" pitchFamily="34" charset="0"/>
                <a:cs typeface="Arial" panose="020B0604020202020204" pitchFamily="34" charset="0"/>
              </a:rPr>
              <a:t> </a:t>
            </a:r>
            <a:r>
              <a:rPr lang="es-ES" sz="1200" b="1" dirty="0" err="1">
                <a:effectLst/>
                <a:latin typeface="Arial" panose="020B0604020202020204" pitchFamily="34" charset="0"/>
                <a:cs typeface="Arial" panose="020B0604020202020204" pitchFamily="34" charset="0"/>
              </a:rPr>
              <a:t>li</a:t>
            </a:r>
            <a:r>
              <a:rPr lang="es-ES" sz="1200" b="1" dirty="0">
                <a:effectLst/>
                <a:latin typeface="Arial" panose="020B0604020202020204" pitchFamily="34" charset="0"/>
                <a:cs typeface="Arial" panose="020B0604020202020204" pitchFamily="34" charset="0"/>
              </a:rPr>
              <a:t>{</a:t>
            </a:r>
            <a:r>
              <a:rPr lang="es-ES" sz="1200" b="1" dirty="0" err="1">
                <a:effectLst/>
                <a:latin typeface="Arial" panose="020B0604020202020204" pitchFamily="34" charset="0"/>
                <a:cs typeface="Arial" panose="020B0604020202020204" pitchFamily="34" charset="0"/>
              </a:rPr>
              <a:t>background-color:gray</a:t>
            </a:r>
            <a:r>
              <a:rPr lang="es-ES" sz="1200" b="1" dirty="0">
                <a:effectLst/>
                <a:latin typeface="Arial" panose="020B0604020202020204" pitchFamily="34" charset="0"/>
                <a:cs typeface="Arial" panose="020B0604020202020204" pitchFamily="34" charset="0"/>
              </a:rPr>
              <a:t>}: </a:t>
            </a:r>
            <a:r>
              <a:rPr lang="es-ES" sz="1200" dirty="0">
                <a:effectLst/>
                <a:latin typeface="Arial" panose="020B0604020202020204" pitchFamily="34" charset="0"/>
                <a:cs typeface="Arial" panose="020B0604020202020204" pitchFamily="34" charset="0"/>
              </a:rPr>
              <a:t>selector para indicar que a todos los descendientes de &lt;</a:t>
            </a:r>
            <a:r>
              <a:rPr lang="es-ES" sz="1200" dirty="0" err="1">
                <a:effectLst/>
                <a:latin typeface="Arial" panose="020B0604020202020204" pitchFamily="34" charset="0"/>
                <a:cs typeface="Arial" panose="020B0604020202020204" pitchFamily="34" charset="0"/>
              </a:rPr>
              <a:t>ul</a:t>
            </a:r>
            <a:r>
              <a:rPr lang="es-ES" sz="1200" dirty="0">
                <a:effectLst/>
                <a:latin typeface="Arial" panose="020B0604020202020204" pitchFamily="34" charset="0"/>
                <a:cs typeface="Arial" panose="020B0604020202020204" pitchFamily="34" charset="0"/>
              </a:rPr>
              <a:t>&gt; que sean &lt;</a:t>
            </a:r>
            <a:r>
              <a:rPr lang="es-ES" sz="1200" dirty="0" err="1">
                <a:effectLst/>
                <a:latin typeface="Arial" panose="020B0604020202020204" pitchFamily="34" charset="0"/>
                <a:cs typeface="Arial" panose="020B0604020202020204" pitchFamily="34" charset="0"/>
              </a:rPr>
              <a:t>li</a:t>
            </a:r>
            <a:r>
              <a:rPr lang="es-ES" sz="1200" dirty="0">
                <a:effectLst/>
                <a:latin typeface="Arial" panose="020B0604020202020204" pitchFamily="34" charset="0"/>
                <a:cs typeface="Arial" panose="020B0604020202020204" pitchFamily="34" charset="0"/>
              </a:rPr>
              <a:t>&gt; se les</a:t>
            </a:r>
          </a:p>
          <a:p>
            <a:pPr algn="just"/>
            <a:r>
              <a:rPr lang="es-ES" sz="1200" dirty="0">
                <a:effectLst/>
                <a:latin typeface="Arial" panose="020B0604020202020204" pitchFamily="34" charset="0"/>
                <a:cs typeface="Arial" panose="020B0604020202020204" pitchFamily="34" charset="0"/>
              </a:rPr>
              <a:t>aplique un fondo gris.</a:t>
            </a:r>
          </a:p>
          <a:p>
            <a:pPr algn="just"/>
            <a:r>
              <a:rPr lang="es-ES" sz="1200" b="1" dirty="0">
                <a:effectLst/>
                <a:latin typeface="Arial" panose="020B0604020202020204" pitchFamily="34" charset="0"/>
                <a:cs typeface="Arial" panose="020B0604020202020204" pitchFamily="34" charset="0"/>
              </a:rPr>
              <a:t>• h1,h2{</a:t>
            </a:r>
            <a:r>
              <a:rPr lang="es-ES" sz="1200" b="1" dirty="0" err="1">
                <a:effectLst/>
                <a:latin typeface="Arial" panose="020B0604020202020204" pitchFamily="34" charset="0"/>
                <a:cs typeface="Arial" panose="020B0604020202020204" pitchFamily="34" charset="0"/>
              </a:rPr>
              <a:t>border:solid</a:t>
            </a:r>
            <a:r>
              <a:rPr lang="es-ES" sz="1200" b="1" dirty="0">
                <a:effectLst/>
                <a:latin typeface="Arial" panose="020B0604020202020204" pitchFamily="34" charset="0"/>
                <a:cs typeface="Arial" panose="020B0604020202020204" pitchFamily="34" charset="0"/>
              </a:rPr>
              <a:t> 3px </a:t>
            </a:r>
            <a:r>
              <a:rPr lang="es-ES" sz="1200" b="1" dirty="0" err="1">
                <a:effectLst/>
                <a:latin typeface="Arial" panose="020B0604020202020204" pitchFamily="34" charset="0"/>
                <a:cs typeface="Arial" panose="020B0604020202020204" pitchFamily="34" charset="0"/>
              </a:rPr>
              <a:t>green</a:t>
            </a:r>
            <a:r>
              <a:rPr lang="es-ES" sz="1200" b="1" dirty="0">
                <a:effectLst/>
                <a:latin typeface="Arial" panose="020B0604020202020204" pitchFamily="34" charset="0"/>
                <a:cs typeface="Arial" panose="020B0604020202020204" pitchFamily="34" charset="0"/>
              </a:rPr>
              <a:t>}: </a:t>
            </a:r>
            <a:r>
              <a:rPr lang="es-ES" sz="1200" dirty="0">
                <a:effectLst/>
                <a:latin typeface="Arial" panose="020B0604020202020204" pitchFamily="34" charset="0"/>
                <a:cs typeface="Arial" panose="020B0604020202020204" pitchFamily="34" charset="0"/>
              </a:rPr>
              <a:t>agrupación de selectores para indicar que a los &lt;h1&gt; y a los &lt;h2&gt; se les aplique un borde verde.</a:t>
            </a:r>
          </a:p>
          <a:p>
            <a:pPr algn="just"/>
            <a:r>
              <a:rPr lang="es-ES" sz="1200" b="1" dirty="0">
                <a:effectLst/>
                <a:latin typeface="Arial" panose="020B0604020202020204" pitchFamily="34" charset="0"/>
                <a:cs typeface="Arial" panose="020B0604020202020204" pitchFamily="34" charset="0"/>
              </a:rPr>
              <a:t>• p&gt;a{</a:t>
            </a:r>
            <a:r>
              <a:rPr lang="es-ES" sz="1200" b="1" dirty="0" err="1">
                <a:effectLst/>
                <a:latin typeface="Arial" panose="020B0604020202020204" pitchFamily="34" charset="0"/>
                <a:cs typeface="Arial" panose="020B0604020202020204" pitchFamily="34" charset="0"/>
              </a:rPr>
              <a:t>background-color:yellow</a:t>
            </a:r>
            <a:r>
              <a:rPr lang="es-ES" sz="1200" b="1" dirty="0">
                <a:effectLst/>
                <a:latin typeface="Arial" panose="020B0604020202020204" pitchFamily="34" charset="0"/>
                <a:cs typeface="Arial" panose="020B0604020202020204" pitchFamily="34" charset="0"/>
              </a:rPr>
              <a:t>}: </a:t>
            </a:r>
            <a:r>
              <a:rPr lang="es-ES" sz="1200" dirty="0">
                <a:effectLst/>
                <a:latin typeface="Arial" panose="020B0604020202020204" pitchFamily="34" charset="0"/>
                <a:cs typeface="Arial" panose="020B0604020202020204" pitchFamily="34" charset="0"/>
              </a:rPr>
              <a:t>selector hijo donde se indica que solo los enlaces que sean hijos directos de &lt;p&gt; deben tener el fondo amarillo. Como se observa, el primer enlace sí es hijo directo, pero el segundo no, porque entre ambos está la etiqueta &lt;</a:t>
            </a:r>
            <a:r>
              <a:rPr lang="es-ES" sz="1200" dirty="0" err="1">
                <a:effectLst/>
                <a:latin typeface="Arial" panose="020B0604020202020204" pitchFamily="34" charset="0"/>
                <a:cs typeface="Arial" panose="020B0604020202020204" pitchFamily="34" charset="0"/>
              </a:rPr>
              <a:t>span</a:t>
            </a:r>
            <a:r>
              <a:rPr lang="es-ES" sz="1200" dirty="0">
                <a:effectLst/>
                <a:latin typeface="Arial" panose="020B0604020202020204" pitchFamily="34" charset="0"/>
                <a:cs typeface="Arial" panose="020B0604020202020204" pitchFamily="34" charset="0"/>
              </a:rPr>
              <a:t>&gt;.</a:t>
            </a:r>
          </a:p>
          <a:p>
            <a:pPr algn="just"/>
            <a:r>
              <a:rPr lang="es-ES" sz="1200" b="1" dirty="0">
                <a:effectLst/>
                <a:latin typeface="Arial" panose="020B0604020202020204" pitchFamily="34" charset="0"/>
                <a:cs typeface="Arial" panose="020B0604020202020204" pitchFamily="34" charset="0"/>
              </a:rPr>
              <a:t>• </a:t>
            </a:r>
            <a:r>
              <a:rPr lang="es-ES" sz="1200" b="1" dirty="0" err="1">
                <a:effectLst/>
                <a:latin typeface="Arial" panose="020B0604020202020204" pitchFamily="34" charset="0"/>
                <a:cs typeface="Arial" panose="020B0604020202020204" pitchFamily="34" charset="0"/>
              </a:rPr>
              <a:t>p+div</a:t>
            </a:r>
            <a:r>
              <a:rPr lang="es-ES" sz="1200" b="1" dirty="0">
                <a:effectLst/>
                <a:latin typeface="Arial" panose="020B0604020202020204" pitchFamily="34" charset="0"/>
                <a:cs typeface="Arial" panose="020B0604020202020204" pitchFamily="34" charset="0"/>
              </a:rPr>
              <a:t>{</a:t>
            </a:r>
            <a:r>
              <a:rPr lang="es-ES" sz="1200" b="1" dirty="0" err="1">
                <a:effectLst/>
                <a:latin typeface="Arial" panose="020B0604020202020204" pitchFamily="34" charset="0"/>
                <a:cs typeface="Arial" panose="020B0604020202020204" pitchFamily="34" charset="0"/>
              </a:rPr>
              <a:t>border:solid</a:t>
            </a:r>
            <a:r>
              <a:rPr lang="es-ES" sz="1200" b="1" dirty="0">
                <a:effectLst/>
                <a:latin typeface="Arial" panose="020B0604020202020204" pitchFamily="34" charset="0"/>
                <a:cs typeface="Arial" panose="020B0604020202020204" pitchFamily="34" charset="0"/>
              </a:rPr>
              <a:t> 2px blue}:</a:t>
            </a:r>
            <a:r>
              <a:rPr lang="es-ES" sz="1200" dirty="0">
                <a:effectLst/>
                <a:latin typeface="Arial" panose="020B0604020202020204" pitchFamily="34" charset="0"/>
                <a:cs typeface="Arial" panose="020B0604020202020204" pitchFamily="34" charset="0"/>
              </a:rPr>
              <a:t> selectores adyacentes. Al ser un elemento &lt;</a:t>
            </a:r>
            <a:r>
              <a:rPr lang="es-ES" sz="1200" dirty="0" err="1">
                <a:effectLst/>
                <a:latin typeface="Arial" panose="020B0604020202020204" pitchFamily="34" charset="0"/>
                <a:cs typeface="Arial" panose="020B0604020202020204" pitchFamily="34" charset="0"/>
              </a:rPr>
              <a:t>div</a:t>
            </a:r>
            <a:r>
              <a:rPr lang="es-ES" sz="1200" dirty="0">
                <a:effectLst/>
                <a:latin typeface="Arial" panose="020B0604020202020204" pitchFamily="34" charset="0"/>
                <a:cs typeface="Arial" panose="020B0604020202020204" pitchFamily="34" charset="0"/>
              </a:rPr>
              <a:t>&gt;, hermano de un elemento &lt;p&gt;, se aplica borde azul.</a:t>
            </a:r>
          </a:p>
          <a:p>
            <a:pPr algn="just"/>
            <a:r>
              <a:rPr lang="es-ES" sz="1200" b="1" dirty="0">
                <a:effectLst/>
                <a:latin typeface="Arial" panose="020B0604020202020204" pitchFamily="34" charset="0"/>
                <a:cs typeface="Arial" panose="020B0604020202020204" pitchFamily="34" charset="0"/>
              </a:rPr>
              <a:t>• p[</a:t>
            </a:r>
            <a:r>
              <a:rPr lang="es-ES" sz="1200" b="1" dirty="0" err="1">
                <a:effectLst/>
                <a:latin typeface="Arial" panose="020B0604020202020204" pitchFamily="34" charset="0"/>
                <a:cs typeface="Arial" panose="020B0604020202020204" pitchFamily="34" charset="0"/>
              </a:rPr>
              <a:t>lang</a:t>
            </a:r>
            <a:r>
              <a:rPr lang="es-ES" sz="1200" b="1" dirty="0">
                <a:effectLst/>
                <a:latin typeface="Arial" panose="020B0604020202020204" pitchFamily="34" charset="0"/>
                <a:cs typeface="Arial" panose="020B0604020202020204" pitchFamily="34" charset="0"/>
              </a:rPr>
              <a:t>=”es”]{</a:t>
            </a:r>
            <a:r>
              <a:rPr lang="es-ES" sz="1200" b="1" dirty="0" err="1">
                <a:effectLst/>
                <a:latin typeface="Arial" panose="020B0604020202020204" pitchFamily="34" charset="0"/>
                <a:cs typeface="Arial" panose="020B0604020202020204" pitchFamily="34" charset="0"/>
              </a:rPr>
              <a:t>background-color:red</a:t>
            </a:r>
            <a:r>
              <a:rPr lang="es-ES" sz="1200" b="1" dirty="0">
                <a:effectLst/>
                <a:latin typeface="Arial" panose="020B0604020202020204" pitchFamily="34" charset="0"/>
                <a:cs typeface="Arial" panose="020B0604020202020204" pitchFamily="34" charset="0"/>
              </a:rPr>
              <a:t>}: </a:t>
            </a:r>
            <a:r>
              <a:rPr lang="es-ES" sz="1200" dirty="0">
                <a:effectLst/>
                <a:latin typeface="Arial" panose="020B0604020202020204" pitchFamily="34" charset="0"/>
                <a:cs typeface="Arial" panose="020B0604020202020204" pitchFamily="34" charset="0"/>
              </a:rPr>
              <a:t>cuando el párrafo tenga el valor de </a:t>
            </a:r>
            <a:r>
              <a:rPr lang="es-ES" sz="1200" dirty="0" err="1">
                <a:effectLst/>
                <a:latin typeface="Arial" panose="020B0604020202020204" pitchFamily="34" charset="0"/>
                <a:cs typeface="Arial" panose="020B0604020202020204" pitchFamily="34" charset="0"/>
              </a:rPr>
              <a:t>lang</a:t>
            </a:r>
            <a:r>
              <a:rPr lang="es-ES" sz="1200" dirty="0">
                <a:effectLst/>
                <a:latin typeface="Arial" panose="020B0604020202020204" pitchFamily="34" charset="0"/>
                <a:cs typeface="Arial" panose="020B0604020202020204" pitchFamily="34" charset="0"/>
              </a:rPr>
              <a:t> en español, se tiene que poner el fondo rojo.</a:t>
            </a:r>
          </a:p>
          <a:p>
            <a:pPr algn="just"/>
            <a:r>
              <a:rPr lang="es-ES" sz="1200" b="1" dirty="0">
                <a:effectLst/>
                <a:latin typeface="Arial" panose="020B0604020202020204" pitchFamily="34" charset="0"/>
                <a:cs typeface="Arial" panose="020B0604020202020204" pitchFamily="34" charset="0"/>
              </a:rPr>
              <a:t>• p[</a:t>
            </a:r>
            <a:r>
              <a:rPr lang="es-ES" sz="1200" b="1" dirty="0" err="1">
                <a:effectLst/>
                <a:latin typeface="Arial" panose="020B0604020202020204" pitchFamily="34" charset="0"/>
                <a:cs typeface="Arial" panose="020B0604020202020204" pitchFamily="34" charset="0"/>
              </a:rPr>
              <a:t>lang</a:t>
            </a:r>
            <a:r>
              <a:rPr lang="es-ES" sz="1200" b="1" dirty="0">
                <a:effectLst/>
                <a:latin typeface="Arial" panose="020B0604020202020204" pitchFamily="34" charset="0"/>
                <a:cs typeface="Arial" panose="020B0604020202020204" pitchFamily="34" charset="0"/>
              </a:rPr>
              <a:t>=”en”]{</a:t>
            </a:r>
            <a:r>
              <a:rPr lang="es-ES" sz="1200" b="1" dirty="0" err="1">
                <a:effectLst/>
                <a:latin typeface="Arial" panose="020B0604020202020204" pitchFamily="34" charset="0"/>
                <a:cs typeface="Arial" panose="020B0604020202020204" pitchFamily="34" charset="0"/>
              </a:rPr>
              <a:t>background-color:orange</a:t>
            </a:r>
            <a:r>
              <a:rPr lang="es-ES" sz="1200" b="1" dirty="0">
                <a:effectLst/>
                <a:latin typeface="Arial" panose="020B0604020202020204" pitchFamily="34" charset="0"/>
                <a:cs typeface="Arial" panose="020B0604020202020204" pitchFamily="34" charset="0"/>
              </a:rPr>
              <a:t>}: </a:t>
            </a:r>
            <a:r>
              <a:rPr lang="es-ES" sz="1200" dirty="0">
                <a:effectLst/>
                <a:latin typeface="Arial" panose="020B0604020202020204" pitchFamily="34" charset="0"/>
                <a:cs typeface="Arial" panose="020B0604020202020204" pitchFamily="34" charset="0"/>
              </a:rPr>
              <a:t>se aplica naranja cuando el lenguaje sea inglés</a:t>
            </a:r>
          </a:p>
          <a:p>
            <a:pPr algn="just"/>
            <a:endParaRPr lang="es-ES" sz="1200" dirty="0">
              <a:effectLst/>
              <a:latin typeface="Arial" panose="020B0604020202020204" pitchFamily="34" charset="0"/>
              <a:cs typeface="Arial" panose="020B0604020202020204" pitchFamily="34" charset="0"/>
            </a:endParaRPr>
          </a:p>
        </p:txBody>
      </p:sp>
      <p:sp>
        <p:nvSpPr>
          <p:cNvPr id="2" name="Rectángulo 1">
            <a:extLst>
              <a:ext uri="{FF2B5EF4-FFF2-40B4-BE49-F238E27FC236}">
                <a16:creationId xmlns:a16="http://schemas.microsoft.com/office/drawing/2014/main" id="{3D4EA26A-C9B1-972C-248E-EB0C9236143A}"/>
              </a:ext>
            </a:extLst>
          </p:cNvPr>
          <p:cNvSpPr/>
          <p:nvPr/>
        </p:nvSpPr>
        <p:spPr>
          <a:xfrm>
            <a:off x="7953153" y="4720856"/>
            <a:ext cx="602512" cy="422644"/>
          </a:xfrm>
          <a:prstGeom prst="rect">
            <a:avLst/>
          </a:prstGeom>
          <a:solidFill>
            <a:srgbClr val="002E4C"/>
          </a:solidFill>
          <a:ln>
            <a:solidFill>
              <a:srgbClr val="002E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5311535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17"/>
          <p:cNvSpPr/>
          <p:nvPr/>
        </p:nvSpPr>
        <p:spPr>
          <a:xfrm flipH="1">
            <a:off x="200" y="4686025"/>
            <a:ext cx="7631700" cy="457500"/>
          </a:xfrm>
          <a:prstGeom prst="rect">
            <a:avLst/>
          </a:prstGeom>
          <a:solidFill>
            <a:srgbClr val="002E4C"/>
          </a:solidFill>
          <a:ln w="9525" cap="flat" cmpd="sng">
            <a:solidFill>
              <a:srgbClr val="002E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7"/>
          <p:cNvSpPr/>
          <p:nvPr/>
        </p:nvSpPr>
        <p:spPr>
          <a:xfrm>
            <a:off x="8999475" y="4692200"/>
            <a:ext cx="144600" cy="4575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63;p14">
            <a:extLst>
              <a:ext uri="{FF2B5EF4-FFF2-40B4-BE49-F238E27FC236}">
                <a16:creationId xmlns:a16="http://schemas.microsoft.com/office/drawing/2014/main" id="{9B13BC54-A292-AD4B-A8E4-063B9F2CB397}"/>
              </a:ext>
            </a:extLst>
          </p:cNvPr>
          <p:cNvSpPr txBox="1"/>
          <p:nvPr/>
        </p:nvSpPr>
        <p:spPr>
          <a:xfrm>
            <a:off x="305150" y="238423"/>
            <a:ext cx="3924300" cy="98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3200" dirty="0">
                <a:solidFill>
                  <a:srgbClr val="002E4C"/>
                </a:solidFill>
                <a:latin typeface="Open Sans ExtraBold"/>
                <a:ea typeface="Open Sans ExtraBold"/>
                <a:cs typeface="Open Sans ExtraBold"/>
                <a:sym typeface="Open Sans ExtraBold"/>
              </a:rPr>
              <a:t>Contenido</a:t>
            </a:r>
            <a:endParaRPr sz="3200" dirty="0">
              <a:solidFill>
                <a:srgbClr val="002E4C"/>
              </a:solidFill>
              <a:latin typeface="Open Sans ExtraBold"/>
              <a:ea typeface="Open Sans ExtraBold"/>
              <a:cs typeface="Open Sans ExtraBold"/>
              <a:sym typeface="Open Sans ExtraBold"/>
            </a:endParaRPr>
          </a:p>
        </p:txBody>
      </p:sp>
      <p:sp>
        <p:nvSpPr>
          <p:cNvPr id="6" name="Google Shape;89;p16">
            <a:extLst>
              <a:ext uri="{FF2B5EF4-FFF2-40B4-BE49-F238E27FC236}">
                <a16:creationId xmlns:a16="http://schemas.microsoft.com/office/drawing/2014/main" id="{85FA1AD6-561B-5E45-80B1-888B3CB186CE}"/>
              </a:ext>
            </a:extLst>
          </p:cNvPr>
          <p:cNvSpPr txBox="1"/>
          <p:nvPr/>
        </p:nvSpPr>
        <p:spPr>
          <a:xfrm>
            <a:off x="376795" y="919888"/>
            <a:ext cx="7939891" cy="3528125"/>
          </a:xfrm>
          <a:prstGeom prst="rect">
            <a:avLst/>
          </a:prstGeom>
          <a:noFill/>
          <a:ln>
            <a:noFill/>
          </a:ln>
        </p:spPr>
        <p:txBody>
          <a:bodyPr spcFirstLastPara="1" wrap="square" lIns="91425" tIns="91425" rIns="91425" bIns="91425" anchor="t" anchorCtr="0">
            <a:noAutofit/>
          </a:bodyPr>
          <a:lstStyle/>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Introducción y contextualización</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Introducción al CSS</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Características de CSS</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Selectores</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Herencia</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Unidades de medida</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Colores</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Caso práctico 1. “Test sobre CSS”</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Caso práctico 2. “Aplicar CSS a HTML”</a:t>
            </a:r>
          </a:p>
          <a:p>
            <a:pPr marL="342900" lvl="0" indent="-342900" algn="l" rtl="0">
              <a:spcBef>
                <a:spcPts val="0"/>
              </a:spcBef>
              <a:spcAft>
                <a:spcPts val="0"/>
              </a:spcAft>
              <a:buAutoNum type="arabicPeriod"/>
            </a:pPr>
            <a:endParaRPr lang="es-ES" sz="1600" b="1" dirty="0">
              <a:solidFill>
                <a:srgbClr val="002E4C"/>
              </a:solidFill>
              <a:latin typeface="Open Sans Extrabold"/>
              <a:ea typeface="Open Sans Extrabold"/>
              <a:cs typeface="Open Sans Extrabold"/>
              <a:sym typeface="Open Sans ExtraBold"/>
            </a:endParaRPr>
          </a:p>
          <a:p>
            <a:pPr marL="342900" lvl="0" indent="-342900" algn="l" rtl="0">
              <a:spcBef>
                <a:spcPts val="0"/>
              </a:spcBef>
              <a:spcAft>
                <a:spcPts val="0"/>
              </a:spcAft>
              <a:buAutoNum type="arabicPeriod"/>
            </a:pPr>
            <a:endParaRPr lang="es-ES" sz="1600" b="1" dirty="0">
              <a:solidFill>
                <a:srgbClr val="002E4C"/>
              </a:solidFill>
              <a:latin typeface="Open Sans Extrabold"/>
              <a:ea typeface="Open Sans Extrabold"/>
              <a:cs typeface="Open Sans Extrabold"/>
              <a:sym typeface="Open Sans ExtraBold"/>
            </a:endParaRPr>
          </a:p>
        </p:txBody>
      </p:sp>
    </p:spTree>
    <p:extLst>
      <p:ext uri="{BB962C8B-B14F-4D97-AF65-F5344CB8AC3E}">
        <p14:creationId xmlns:p14="http://schemas.microsoft.com/office/powerpoint/2010/main" val="14400265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4" name="Google Shape;154;p8"/>
          <p:cNvSpPr txBox="1">
            <a:spLocks noGrp="1"/>
          </p:cNvSpPr>
          <p:nvPr>
            <p:ph type="title"/>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a:buSzPts val="2700"/>
            </a:pPr>
            <a:r>
              <a:rPr lang="es-ES" sz="2800" b="1" dirty="0">
                <a:solidFill>
                  <a:srgbClr val="002E4C"/>
                </a:solidFill>
                <a:latin typeface="Open Sans Extrabold"/>
                <a:ea typeface="Open Sans Extrabold"/>
                <a:cs typeface="Open Sans Extrabold"/>
                <a:sym typeface="Open Sans ExtraBold"/>
              </a:rPr>
              <a:t>5. Herencia</a:t>
            </a:r>
            <a:endParaRPr sz="2700" dirty="0"/>
          </a:p>
        </p:txBody>
      </p:sp>
      <p:sp>
        <p:nvSpPr>
          <p:cNvPr id="6" name="CuadroTexto 5">
            <a:extLst>
              <a:ext uri="{FF2B5EF4-FFF2-40B4-BE49-F238E27FC236}">
                <a16:creationId xmlns:a16="http://schemas.microsoft.com/office/drawing/2014/main" id="{0CE9D9F2-9121-134A-92A4-553ED159B8EB}"/>
              </a:ext>
            </a:extLst>
          </p:cNvPr>
          <p:cNvSpPr txBox="1"/>
          <p:nvPr/>
        </p:nvSpPr>
        <p:spPr>
          <a:xfrm>
            <a:off x="881743" y="972734"/>
            <a:ext cx="7380514" cy="1938992"/>
          </a:xfrm>
          <a:prstGeom prst="rect">
            <a:avLst/>
          </a:prstGeom>
          <a:noFill/>
        </p:spPr>
        <p:txBody>
          <a:bodyPr wrap="square" rtlCol="0">
            <a:spAutoFit/>
          </a:bodyPr>
          <a:lstStyle/>
          <a:p>
            <a:pPr algn="just"/>
            <a:r>
              <a:rPr lang="es-ES" sz="1200" i="1" dirty="0">
                <a:effectLst/>
                <a:latin typeface="Arial" panose="020B0604020202020204" pitchFamily="34" charset="0"/>
                <a:cs typeface="Arial" panose="020B0604020202020204" pitchFamily="34" charset="0"/>
              </a:rPr>
              <a:t>Uno de los aspectos que debemos considerar en CSS es que los estilos se heredan. Esto implica que, si un elemento HTML se encuentra dentro de otro, este último hereda todos los estilos que se hayan podido definir para la etiqueta padre. Por eso a las hojas de estilo se les suele llamar «hojas de estilos en cascada».</a:t>
            </a:r>
          </a:p>
          <a:p>
            <a:pPr algn="just"/>
            <a:endParaRPr lang="es-ES" sz="1200" dirty="0">
              <a:effectLst/>
              <a:latin typeface="Arial" panose="020B0604020202020204" pitchFamily="34" charset="0"/>
              <a:cs typeface="Arial" panose="020B0604020202020204" pitchFamily="34" charset="0"/>
            </a:endParaRPr>
          </a:p>
          <a:p>
            <a:pPr algn="just"/>
            <a:r>
              <a:rPr lang="es-ES" sz="1200" i="1" dirty="0">
                <a:effectLst/>
                <a:latin typeface="Arial" panose="020B0604020202020204" pitchFamily="34" charset="0"/>
                <a:cs typeface="Arial" panose="020B0604020202020204" pitchFamily="34" charset="0"/>
              </a:rPr>
              <a:t>Si para la etiqueta hija se define un estilo que modifica la del padre, siempre se tomará el estilo de la etiqueta hija. Por herencia, los dos párrafos deberían tener el color azul, puesto que heredan el estilo del &lt;</a:t>
            </a:r>
            <a:r>
              <a:rPr lang="es-ES" sz="1200" i="1" dirty="0" err="1">
                <a:effectLst/>
                <a:latin typeface="Arial" panose="020B0604020202020204" pitchFamily="34" charset="0"/>
                <a:cs typeface="Arial" panose="020B0604020202020204" pitchFamily="34" charset="0"/>
              </a:rPr>
              <a:t>div</a:t>
            </a:r>
            <a:r>
              <a:rPr lang="es-ES" sz="1200" i="1" dirty="0">
                <a:effectLst/>
                <a:latin typeface="Arial" panose="020B0604020202020204" pitchFamily="34" charset="0"/>
                <a:cs typeface="Arial" panose="020B0604020202020204" pitchFamily="34" charset="0"/>
              </a:rPr>
              <a:t>&gt;. Sin embargo, al segundo párrafo le indicamos otro estilo y por eso se muestra en rojo</a:t>
            </a:r>
          </a:p>
          <a:p>
            <a:pPr algn="just"/>
            <a:endParaRPr lang="es-ES" sz="1200" i="1" dirty="0">
              <a:effectLst/>
              <a:latin typeface="Arial" panose="020B0604020202020204" pitchFamily="34" charset="0"/>
              <a:cs typeface="Arial" panose="020B0604020202020204" pitchFamily="34" charset="0"/>
            </a:endParaRPr>
          </a:p>
          <a:p>
            <a:pPr algn="just"/>
            <a:endParaRPr lang="es-ES" sz="1200" dirty="0">
              <a:effectLst/>
              <a:latin typeface="Arial" panose="020B0604020202020204" pitchFamily="34" charset="0"/>
              <a:cs typeface="Arial" panose="020B0604020202020204" pitchFamily="34" charset="0"/>
            </a:endParaRPr>
          </a:p>
        </p:txBody>
      </p:sp>
      <p:pic>
        <p:nvPicPr>
          <p:cNvPr id="2" name="Imagen 1">
            <a:extLst>
              <a:ext uri="{FF2B5EF4-FFF2-40B4-BE49-F238E27FC236}">
                <a16:creationId xmlns:a16="http://schemas.microsoft.com/office/drawing/2014/main" id="{0780C954-2EC1-FB93-FAFA-B9F6FB133D9B}"/>
              </a:ext>
            </a:extLst>
          </p:cNvPr>
          <p:cNvPicPr>
            <a:picLocks noChangeAspect="1"/>
          </p:cNvPicPr>
          <p:nvPr/>
        </p:nvPicPr>
        <p:blipFill>
          <a:blip r:embed="rId3"/>
          <a:stretch>
            <a:fillRect/>
          </a:stretch>
        </p:blipFill>
        <p:spPr>
          <a:xfrm>
            <a:off x="1727200" y="2606064"/>
            <a:ext cx="2844800" cy="1905000"/>
          </a:xfrm>
          <a:prstGeom prst="rect">
            <a:avLst/>
          </a:prstGeom>
        </p:spPr>
      </p:pic>
      <p:pic>
        <p:nvPicPr>
          <p:cNvPr id="3" name="Imagen 2">
            <a:extLst>
              <a:ext uri="{FF2B5EF4-FFF2-40B4-BE49-F238E27FC236}">
                <a16:creationId xmlns:a16="http://schemas.microsoft.com/office/drawing/2014/main" id="{5B8A2B13-8CB4-6CC3-3244-4BB0B6C5F699}"/>
              </a:ext>
            </a:extLst>
          </p:cNvPr>
          <p:cNvPicPr>
            <a:picLocks noChangeAspect="1"/>
          </p:cNvPicPr>
          <p:nvPr/>
        </p:nvPicPr>
        <p:blipFill>
          <a:blip r:embed="rId4"/>
          <a:stretch>
            <a:fillRect/>
          </a:stretch>
        </p:blipFill>
        <p:spPr>
          <a:xfrm>
            <a:off x="4740728" y="2911726"/>
            <a:ext cx="1117600" cy="1282700"/>
          </a:xfrm>
          <a:prstGeom prst="rect">
            <a:avLst/>
          </a:prstGeom>
        </p:spPr>
      </p:pic>
      <p:sp>
        <p:nvSpPr>
          <p:cNvPr id="4" name="Rectángulo 3">
            <a:extLst>
              <a:ext uri="{FF2B5EF4-FFF2-40B4-BE49-F238E27FC236}">
                <a16:creationId xmlns:a16="http://schemas.microsoft.com/office/drawing/2014/main" id="{756D3153-D823-5A3C-AC6B-3E1F68541EE4}"/>
              </a:ext>
            </a:extLst>
          </p:cNvPr>
          <p:cNvSpPr/>
          <p:nvPr/>
        </p:nvSpPr>
        <p:spPr>
          <a:xfrm>
            <a:off x="7953153" y="4720856"/>
            <a:ext cx="602512" cy="422644"/>
          </a:xfrm>
          <a:prstGeom prst="rect">
            <a:avLst/>
          </a:prstGeom>
          <a:solidFill>
            <a:srgbClr val="002E4C"/>
          </a:solidFill>
          <a:ln>
            <a:solidFill>
              <a:srgbClr val="002E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7266546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4" name="Google Shape;154;p8"/>
          <p:cNvSpPr txBox="1">
            <a:spLocks noGrp="1"/>
          </p:cNvSpPr>
          <p:nvPr>
            <p:ph type="title"/>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a:buSzPts val="2700"/>
            </a:pPr>
            <a:r>
              <a:rPr lang="es-ES" sz="2800" b="1" dirty="0">
                <a:solidFill>
                  <a:srgbClr val="002E4C"/>
                </a:solidFill>
                <a:latin typeface="Open Sans Extrabold"/>
                <a:ea typeface="Open Sans Extrabold"/>
                <a:cs typeface="Open Sans Extrabold"/>
                <a:sym typeface="Open Sans ExtraBold"/>
              </a:rPr>
              <a:t>5. Herencia. Colisiones de estilos</a:t>
            </a:r>
            <a:endParaRPr sz="2700" dirty="0"/>
          </a:p>
        </p:txBody>
      </p:sp>
      <p:sp>
        <p:nvSpPr>
          <p:cNvPr id="6" name="CuadroTexto 5">
            <a:extLst>
              <a:ext uri="{FF2B5EF4-FFF2-40B4-BE49-F238E27FC236}">
                <a16:creationId xmlns:a16="http://schemas.microsoft.com/office/drawing/2014/main" id="{0CE9D9F2-9121-134A-92A4-553ED159B8EB}"/>
              </a:ext>
            </a:extLst>
          </p:cNvPr>
          <p:cNvSpPr txBox="1"/>
          <p:nvPr/>
        </p:nvSpPr>
        <p:spPr>
          <a:xfrm>
            <a:off x="881743" y="972734"/>
            <a:ext cx="7380514" cy="3600986"/>
          </a:xfrm>
          <a:prstGeom prst="rect">
            <a:avLst/>
          </a:prstGeom>
          <a:noFill/>
        </p:spPr>
        <p:txBody>
          <a:bodyPr wrap="square" rtlCol="0">
            <a:spAutoFit/>
          </a:bodyPr>
          <a:lstStyle/>
          <a:p>
            <a:pPr algn="just"/>
            <a:r>
              <a:rPr lang="es-ES" sz="1200" i="1" dirty="0">
                <a:effectLst/>
                <a:latin typeface="Arial" panose="020B0604020202020204" pitchFamily="34" charset="0"/>
                <a:cs typeface="Arial" panose="020B0604020202020204" pitchFamily="34" charset="0"/>
              </a:rPr>
              <a:t>Si tenemos muchas reglas CSS en un fichero de estilos, puede suceder que, sin querer, se intenten aplicar estilos diferentes a un mismo elemento HTML. En este caso, el mecanismo para determinar el estilo que se debe aplicar suele ser complejo y depende del navegador, hoja de estilo, importancia de la regla, etc.</a:t>
            </a:r>
          </a:p>
          <a:p>
            <a:pPr algn="just"/>
            <a:r>
              <a:rPr lang="es-ES" sz="1200" i="1" dirty="0">
                <a:effectLst/>
                <a:latin typeface="Arial" panose="020B0604020202020204" pitchFamily="34" charset="0"/>
                <a:cs typeface="Arial" panose="020B0604020202020204" pitchFamily="34" charset="0"/>
              </a:rPr>
              <a:t>Como norma general, se aplica lo siguiente:</a:t>
            </a:r>
            <a:endParaRPr lang="es-ES" sz="1200" dirty="0">
              <a:effectLst/>
              <a:latin typeface="Arial" panose="020B0604020202020204" pitchFamily="34" charset="0"/>
              <a:cs typeface="Arial" panose="020B0604020202020204" pitchFamily="34" charset="0"/>
            </a:endParaRPr>
          </a:p>
          <a:p>
            <a:pPr algn="just"/>
            <a:r>
              <a:rPr lang="es-ES" sz="1200" i="1" dirty="0">
                <a:effectLst/>
                <a:latin typeface="Arial" panose="020B0604020202020204" pitchFamily="34" charset="0"/>
                <a:cs typeface="Arial" panose="020B0604020202020204" pitchFamily="34" charset="0"/>
              </a:rPr>
              <a:t>• Cuanto más concreto sea un selector, mayor importancia tendrá y, por lo tanto, es el que se aplicará.</a:t>
            </a:r>
            <a:endParaRPr lang="es-ES" sz="1200" dirty="0">
              <a:effectLst/>
              <a:latin typeface="Arial" panose="020B0604020202020204" pitchFamily="34" charset="0"/>
              <a:cs typeface="Arial" panose="020B0604020202020204" pitchFamily="34" charset="0"/>
            </a:endParaRPr>
          </a:p>
          <a:p>
            <a:pPr algn="just"/>
            <a:r>
              <a:rPr lang="es-ES" sz="1200" i="1" dirty="0">
                <a:effectLst/>
                <a:latin typeface="Arial" panose="020B0604020202020204" pitchFamily="34" charset="0"/>
                <a:cs typeface="Arial" panose="020B0604020202020204" pitchFamily="34" charset="0"/>
              </a:rPr>
              <a:t>• Si la importancia es la misma, se aplicará la última regla creada.</a:t>
            </a:r>
            <a:endParaRPr lang="es-ES" sz="1200" dirty="0">
              <a:effectLst/>
              <a:latin typeface="Arial" panose="020B0604020202020204" pitchFamily="34" charset="0"/>
              <a:cs typeface="Arial" panose="020B0604020202020204" pitchFamily="34" charset="0"/>
            </a:endParaRPr>
          </a:p>
          <a:p>
            <a:pPr algn="just"/>
            <a:r>
              <a:rPr lang="es-ES" sz="1200" i="1" dirty="0">
                <a:effectLst/>
                <a:latin typeface="Arial" panose="020B0604020202020204" pitchFamily="34" charset="0"/>
                <a:cs typeface="Arial" panose="020B0604020202020204" pitchFamily="34" charset="0"/>
              </a:rPr>
              <a:t>Por ejemplo, si tenemos las siguientes reglas</a:t>
            </a:r>
            <a:endParaRPr lang="es-ES" sz="1200" dirty="0">
              <a:effectLst/>
              <a:latin typeface="Arial" panose="020B0604020202020204" pitchFamily="34" charset="0"/>
              <a:cs typeface="Arial" panose="020B0604020202020204" pitchFamily="34" charset="0"/>
            </a:endParaRPr>
          </a:p>
          <a:p>
            <a:pPr algn="just"/>
            <a:endParaRPr lang="es-ES" sz="1200" i="1" dirty="0">
              <a:latin typeface="Arial" panose="020B0604020202020204" pitchFamily="34" charset="0"/>
              <a:cs typeface="Arial" panose="020B0604020202020204" pitchFamily="34" charset="0"/>
            </a:endParaRPr>
          </a:p>
          <a:p>
            <a:pPr algn="just"/>
            <a:endParaRPr lang="es-ES" sz="1200" i="1" dirty="0">
              <a:latin typeface="Arial" panose="020B0604020202020204" pitchFamily="34" charset="0"/>
              <a:cs typeface="Arial" panose="020B0604020202020204" pitchFamily="34" charset="0"/>
            </a:endParaRPr>
          </a:p>
          <a:p>
            <a:pPr algn="just"/>
            <a:r>
              <a:rPr lang="es-ES" sz="1200" i="1" dirty="0">
                <a:effectLst/>
                <a:latin typeface="Arial" panose="020B0604020202020204" pitchFamily="34" charset="0"/>
                <a:cs typeface="Arial" panose="020B0604020202020204" pitchFamily="34" charset="0"/>
              </a:rPr>
              <a:t>El texto incluido en </a:t>
            </a:r>
            <a:r>
              <a:rPr lang="es-ES" sz="1200" i="1" dirty="0" err="1">
                <a:effectLst/>
                <a:latin typeface="Arial" panose="020B0604020202020204" pitchFamily="34" charset="0"/>
                <a:cs typeface="Arial" panose="020B0604020202020204" pitchFamily="34" charset="0"/>
              </a:rPr>
              <a:t>div</a:t>
            </a:r>
            <a:r>
              <a:rPr lang="es-ES" sz="1200" i="1" dirty="0">
                <a:effectLst/>
                <a:latin typeface="Arial" panose="020B0604020202020204" pitchFamily="34" charset="0"/>
                <a:cs typeface="Arial" panose="020B0604020202020204" pitchFamily="34" charset="0"/>
              </a:rPr>
              <a:t> se mostraría de color negro, puesto que es el más concreto. El selector universal (*) siempre es el menos concreto y, por lo tanto, sería el último en aplicarse en caso de conflicto.</a:t>
            </a:r>
            <a:endParaRPr lang="es-ES" sz="1200" dirty="0">
              <a:effectLst/>
              <a:latin typeface="Arial" panose="020B0604020202020204" pitchFamily="34" charset="0"/>
              <a:cs typeface="Arial" panose="020B0604020202020204" pitchFamily="34" charset="0"/>
            </a:endParaRPr>
          </a:p>
          <a:p>
            <a:pPr algn="just"/>
            <a:r>
              <a:rPr lang="es-ES" sz="1200" i="1" dirty="0">
                <a:effectLst/>
                <a:latin typeface="Arial" panose="020B0604020202020204" pitchFamily="34" charset="0"/>
                <a:cs typeface="Arial" panose="020B0604020202020204" pitchFamily="34" charset="0"/>
              </a:rPr>
              <a:t>Si activamos el inspector de la página en un navegador como Mozilla, que se activa con F12, podremos ver lo que se muestra en la siguiente figura.</a:t>
            </a:r>
          </a:p>
          <a:p>
            <a:pPr algn="just"/>
            <a:endParaRPr lang="es-ES" sz="1200" dirty="0">
              <a:effectLst/>
              <a:latin typeface="Arial" panose="020B0604020202020204" pitchFamily="34" charset="0"/>
              <a:cs typeface="Arial" panose="020B0604020202020204" pitchFamily="34" charset="0"/>
            </a:endParaRPr>
          </a:p>
          <a:p>
            <a:pPr algn="just"/>
            <a:endParaRPr lang="es-ES" sz="1200" i="1" dirty="0">
              <a:latin typeface="Arial" panose="020B0604020202020204" pitchFamily="34" charset="0"/>
              <a:cs typeface="Arial" panose="020B0604020202020204" pitchFamily="34" charset="0"/>
            </a:endParaRPr>
          </a:p>
          <a:p>
            <a:pPr algn="just"/>
            <a:endParaRPr lang="es-ES" sz="1200" i="1" dirty="0">
              <a:latin typeface="Arial" panose="020B0604020202020204" pitchFamily="34" charset="0"/>
              <a:cs typeface="Arial" panose="020B0604020202020204" pitchFamily="34" charset="0"/>
            </a:endParaRPr>
          </a:p>
          <a:p>
            <a:pPr algn="just"/>
            <a:endParaRPr lang="es-ES" sz="1200" i="1" dirty="0">
              <a:effectLst/>
              <a:latin typeface="Arial" panose="020B0604020202020204" pitchFamily="34" charset="0"/>
              <a:cs typeface="Arial" panose="020B0604020202020204" pitchFamily="34" charset="0"/>
            </a:endParaRPr>
          </a:p>
          <a:p>
            <a:pPr algn="just"/>
            <a:endParaRPr lang="es-ES" sz="1200" dirty="0">
              <a:effectLst/>
              <a:latin typeface="Arial" panose="020B0604020202020204" pitchFamily="34" charset="0"/>
              <a:cs typeface="Arial" panose="020B0604020202020204" pitchFamily="34" charset="0"/>
            </a:endParaRPr>
          </a:p>
        </p:txBody>
      </p:sp>
      <p:pic>
        <p:nvPicPr>
          <p:cNvPr id="4" name="Imagen 3">
            <a:extLst>
              <a:ext uri="{FF2B5EF4-FFF2-40B4-BE49-F238E27FC236}">
                <a16:creationId xmlns:a16="http://schemas.microsoft.com/office/drawing/2014/main" id="{9C4E7175-71DD-853D-9164-51B5C5B85C14}"/>
              </a:ext>
            </a:extLst>
          </p:cNvPr>
          <p:cNvPicPr>
            <a:picLocks noChangeAspect="1"/>
          </p:cNvPicPr>
          <p:nvPr/>
        </p:nvPicPr>
        <p:blipFill>
          <a:blip r:embed="rId3"/>
          <a:stretch>
            <a:fillRect/>
          </a:stretch>
        </p:blipFill>
        <p:spPr>
          <a:xfrm>
            <a:off x="5721804" y="2094354"/>
            <a:ext cx="2679700" cy="762000"/>
          </a:xfrm>
          <a:prstGeom prst="rect">
            <a:avLst/>
          </a:prstGeom>
        </p:spPr>
      </p:pic>
      <p:pic>
        <p:nvPicPr>
          <p:cNvPr id="5" name="Imagen 4">
            <a:extLst>
              <a:ext uri="{FF2B5EF4-FFF2-40B4-BE49-F238E27FC236}">
                <a16:creationId xmlns:a16="http://schemas.microsoft.com/office/drawing/2014/main" id="{9A7181A0-40F6-4549-FF3E-26933169C552}"/>
              </a:ext>
            </a:extLst>
          </p:cNvPr>
          <p:cNvPicPr>
            <a:picLocks noChangeAspect="1"/>
          </p:cNvPicPr>
          <p:nvPr/>
        </p:nvPicPr>
        <p:blipFill>
          <a:blip r:embed="rId4"/>
          <a:stretch>
            <a:fillRect/>
          </a:stretch>
        </p:blipFill>
        <p:spPr>
          <a:xfrm>
            <a:off x="6280604" y="3519620"/>
            <a:ext cx="2120900" cy="1054100"/>
          </a:xfrm>
          <a:prstGeom prst="rect">
            <a:avLst/>
          </a:prstGeom>
        </p:spPr>
      </p:pic>
      <p:sp>
        <p:nvSpPr>
          <p:cNvPr id="2" name="Rectángulo 1">
            <a:extLst>
              <a:ext uri="{FF2B5EF4-FFF2-40B4-BE49-F238E27FC236}">
                <a16:creationId xmlns:a16="http://schemas.microsoft.com/office/drawing/2014/main" id="{9A529A09-815A-0119-9AFF-C26720F10F1A}"/>
              </a:ext>
            </a:extLst>
          </p:cNvPr>
          <p:cNvSpPr/>
          <p:nvPr/>
        </p:nvSpPr>
        <p:spPr>
          <a:xfrm>
            <a:off x="7953153" y="4720856"/>
            <a:ext cx="602512" cy="422644"/>
          </a:xfrm>
          <a:prstGeom prst="rect">
            <a:avLst/>
          </a:prstGeom>
          <a:solidFill>
            <a:srgbClr val="002E4C"/>
          </a:solidFill>
          <a:ln>
            <a:solidFill>
              <a:srgbClr val="002E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547346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p:nvPr/>
        </p:nvSpPr>
        <p:spPr>
          <a:xfrm>
            <a:off x="1452025" y="1129575"/>
            <a:ext cx="3924300" cy="98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3200" dirty="0">
                <a:solidFill>
                  <a:srgbClr val="002E4C"/>
                </a:solidFill>
                <a:latin typeface="Open Sans ExtraBold"/>
                <a:ea typeface="Open Sans ExtraBold"/>
                <a:cs typeface="Open Sans ExtraBold"/>
                <a:sym typeface="Open Sans ExtraBold"/>
              </a:rPr>
              <a:t>Contenido</a:t>
            </a:r>
            <a:endParaRPr sz="3200" dirty="0">
              <a:solidFill>
                <a:srgbClr val="002E4C"/>
              </a:solidFill>
              <a:latin typeface="Open Sans ExtraBold"/>
              <a:ea typeface="Open Sans ExtraBold"/>
              <a:cs typeface="Open Sans ExtraBold"/>
              <a:sym typeface="Open Sans ExtraBold"/>
            </a:endParaRPr>
          </a:p>
        </p:txBody>
      </p:sp>
      <p:cxnSp>
        <p:nvCxnSpPr>
          <p:cNvPr id="65" name="Google Shape;65;p14"/>
          <p:cNvCxnSpPr/>
          <p:nvPr/>
        </p:nvCxnSpPr>
        <p:spPr>
          <a:xfrm>
            <a:off x="994825" y="1116750"/>
            <a:ext cx="1368900" cy="7200"/>
          </a:xfrm>
          <a:prstGeom prst="straightConnector1">
            <a:avLst/>
          </a:prstGeom>
          <a:noFill/>
          <a:ln w="38100" cap="flat" cmpd="sng">
            <a:solidFill>
              <a:schemeClr val="accent5"/>
            </a:solidFill>
            <a:prstDash val="solid"/>
            <a:round/>
            <a:headEnd type="none" w="med" len="med"/>
            <a:tailEnd type="none" w="med" len="med"/>
          </a:ln>
        </p:spPr>
      </p:cxnSp>
      <p:pic>
        <p:nvPicPr>
          <p:cNvPr id="66" name="Google Shape;66;p14"/>
          <p:cNvPicPr preferRelativeResize="0"/>
          <p:nvPr/>
        </p:nvPicPr>
        <p:blipFill rotWithShape="1">
          <a:blip r:embed="rId3">
            <a:alphaModFix/>
          </a:blip>
          <a:srcRect l="-2303" r="56332"/>
          <a:stretch/>
        </p:blipFill>
        <p:spPr>
          <a:xfrm flipH="1">
            <a:off x="5810249" y="0"/>
            <a:ext cx="3509651" cy="4686025"/>
          </a:xfrm>
          <a:prstGeom prst="rect">
            <a:avLst/>
          </a:prstGeom>
          <a:noFill/>
          <a:ln>
            <a:noFill/>
          </a:ln>
        </p:spPr>
      </p:pic>
      <p:sp>
        <p:nvSpPr>
          <p:cNvPr id="67" name="Google Shape;67;p14"/>
          <p:cNvSpPr/>
          <p:nvPr/>
        </p:nvSpPr>
        <p:spPr>
          <a:xfrm flipH="1">
            <a:off x="200" y="4686025"/>
            <a:ext cx="7631700" cy="457500"/>
          </a:xfrm>
          <a:prstGeom prst="rect">
            <a:avLst/>
          </a:prstGeom>
          <a:solidFill>
            <a:srgbClr val="002E4C"/>
          </a:solidFill>
          <a:ln w="9525" cap="flat" cmpd="sng">
            <a:solidFill>
              <a:srgbClr val="002E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4"/>
          <p:cNvSpPr/>
          <p:nvPr/>
        </p:nvSpPr>
        <p:spPr>
          <a:xfrm>
            <a:off x="8999475" y="4692200"/>
            <a:ext cx="144600" cy="4575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4" name="Google Shape;154;p8"/>
          <p:cNvSpPr txBox="1">
            <a:spLocks noGrp="1"/>
          </p:cNvSpPr>
          <p:nvPr>
            <p:ph type="title"/>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a:buSzPts val="2700"/>
            </a:pPr>
            <a:r>
              <a:rPr lang="es-ES" sz="2800" b="1" dirty="0">
                <a:solidFill>
                  <a:srgbClr val="002E4C"/>
                </a:solidFill>
                <a:latin typeface="Open Sans Extrabold"/>
                <a:ea typeface="Open Sans Extrabold"/>
                <a:cs typeface="Open Sans Extrabold"/>
                <a:sym typeface="Open Sans ExtraBold"/>
              </a:rPr>
              <a:t>5. Herencia. Colisiones de estilos</a:t>
            </a:r>
            <a:endParaRPr sz="2700" dirty="0"/>
          </a:p>
        </p:txBody>
      </p:sp>
      <p:sp>
        <p:nvSpPr>
          <p:cNvPr id="6" name="CuadroTexto 5">
            <a:extLst>
              <a:ext uri="{FF2B5EF4-FFF2-40B4-BE49-F238E27FC236}">
                <a16:creationId xmlns:a16="http://schemas.microsoft.com/office/drawing/2014/main" id="{0CE9D9F2-9121-134A-92A4-553ED159B8EB}"/>
              </a:ext>
            </a:extLst>
          </p:cNvPr>
          <p:cNvSpPr txBox="1"/>
          <p:nvPr/>
        </p:nvSpPr>
        <p:spPr>
          <a:xfrm>
            <a:off x="881743" y="972734"/>
            <a:ext cx="7380514" cy="461665"/>
          </a:xfrm>
          <a:prstGeom prst="rect">
            <a:avLst/>
          </a:prstGeom>
          <a:noFill/>
        </p:spPr>
        <p:txBody>
          <a:bodyPr wrap="square" rtlCol="0">
            <a:spAutoFit/>
          </a:bodyPr>
          <a:lstStyle/>
          <a:p>
            <a:r>
              <a:rPr lang="es-ES" sz="1200" i="1" dirty="0">
                <a:effectLst/>
                <a:latin typeface="Arial" panose="020B0604020202020204" pitchFamily="34" charset="0"/>
                <a:cs typeface="Arial" panose="020B0604020202020204" pitchFamily="34" charset="0"/>
              </a:rPr>
              <a:t>Al colocarnos sobre &lt;</a:t>
            </a:r>
            <a:r>
              <a:rPr lang="es-ES" sz="1200" i="1" dirty="0" err="1">
                <a:effectLst/>
                <a:latin typeface="Arial" panose="020B0604020202020204" pitchFamily="34" charset="0"/>
                <a:cs typeface="Arial" panose="020B0604020202020204" pitchFamily="34" charset="0"/>
              </a:rPr>
              <a:t>div</a:t>
            </a:r>
            <a:r>
              <a:rPr lang="es-ES" sz="1200" i="1" dirty="0">
                <a:effectLst/>
                <a:latin typeface="Arial" panose="020B0604020202020204" pitchFamily="34" charset="0"/>
                <a:cs typeface="Arial" panose="020B0604020202020204" pitchFamily="34" charset="0"/>
              </a:rPr>
              <a:t>&gt; podemos observar que en la parte derecha aparecen los estilos que se le aplican. El navegador es el que decide y tacha el resto, tal y como se muestra en el ejemplo.</a:t>
            </a:r>
            <a:endParaRPr lang="es-ES" sz="1200" dirty="0">
              <a:effectLst/>
              <a:latin typeface="Arial" panose="020B0604020202020204" pitchFamily="34" charset="0"/>
              <a:cs typeface="Arial" panose="020B0604020202020204" pitchFamily="34" charset="0"/>
            </a:endParaRPr>
          </a:p>
        </p:txBody>
      </p:sp>
      <p:pic>
        <p:nvPicPr>
          <p:cNvPr id="2" name="Imagen 1">
            <a:extLst>
              <a:ext uri="{FF2B5EF4-FFF2-40B4-BE49-F238E27FC236}">
                <a16:creationId xmlns:a16="http://schemas.microsoft.com/office/drawing/2014/main" id="{190ABADC-45AF-8FAB-FA5E-EEDBB91170CA}"/>
              </a:ext>
            </a:extLst>
          </p:cNvPr>
          <p:cNvPicPr>
            <a:picLocks noChangeAspect="1"/>
          </p:cNvPicPr>
          <p:nvPr/>
        </p:nvPicPr>
        <p:blipFill>
          <a:blip r:embed="rId3"/>
          <a:stretch>
            <a:fillRect/>
          </a:stretch>
        </p:blipFill>
        <p:spPr>
          <a:xfrm>
            <a:off x="2047875" y="1637426"/>
            <a:ext cx="5048250" cy="2880290"/>
          </a:xfrm>
          <a:prstGeom prst="rect">
            <a:avLst/>
          </a:prstGeom>
        </p:spPr>
      </p:pic>
      <p:sp>
        <p:nvSpPr>
          <p:cNvPr id="3" name="Rectángulo 2">
            <a:extLst>
              <a:ext uri="{FF2B5EF4-FFF2-40B4-BE49-F238E27FC236}">
                <a16:creationId xmlns:a16="http://schemas.microsoft.com/office/drawing/2014/main" id="{D412F470-B1D0-0645-3C1C-A0884B273881}"/>
              </a:ext>
            </a:extLst>
          </p:cNvPr>
          <p:cNvSpPr/>
          <p:nvPr/>
        </p:nvSpPr>
        <p:spPr>
          <a:xfrm>
            <a:off x="7953153" y="4720856"/>
            <a:ext cx="602512" cy="422644"/>
          </a:xfrm>
          <a:prstGeom prst="rect">
            <a:avLst/>
          </a:prstGeom>
          <a:solidFill>
            <a:srgbClr val="002E4C"/>
          </a:solidFill>
          <a:ln>
            <a:solidFill>
              <a:srgbClr val="002E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6809400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17"/>
          <p:cNvSpPr/>
          <p:nvPr/>
        </p:nvSpPr>
        <p:spPr>
          <a:xfrm flipH="1">
            <a:off x="200" y="4686025"/>
            <a:ext cx="7631700" cy="457500"/>
          </a:xfrm>
          <a:prstGeom prst="rect">
            <a:avLst/>
          </a:prstGeom>
          <a:solidFill>
            <a:srgbClr val="002E4C"/>
          </a:solidFill>
          <a:ln w="9525" cap="flat" cmpd="sng">
            <a:solidFill>
              <a:srgbClr val="002E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7"/>
          <p:cNvSpPr/>
          <p:nvPr/>
        </p:nvSpPr>
        <p:spPr>
          <a:xfrm>
            <a:off x="8999475" y="4692200"/>
            <a:ext cx="144600" cy="4575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63;p14">
            <a:extLst>
              <a:ext uri="{FF2B5EF4-FFF2-40B4-BE49-F238E27FC236}">
                <a16:creationId xmlns:a16="http://schemas.microsoft.com/office/drawing/2014/main" id="{9B13BC54-A292-AD4B-A8E4-063B9F2CB397}"/>
              </a:ext>
            </a:extLst>
          </p:cNvPr>
          <p:cNvSpPr txBox="1"/>
          <p:nvPr/>
        </p:nvSpPr>
        <p:spPr>
          <a:xfrm>
            <a:off x="305150" y="238423"/>
            <a:ext cx="3924300" cy="98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3200" dirty="0">
                <a:solidFill>
                  <a:srgbClr val="002E4C"/>
                </a:solidFill>
                <a:latin typeface="Open Sans ExtraBold"/>
                <a:ea typeface="Open Sans ExtraBold"/>
                <a:cs typeface="Open Sans ExtraBold"/>
                <a:sym typeface="Open Sans ExtraBold"/>
              </a:rPr>
              <a:t>Contenido</a:t>
            </a:r>
            <a:endParaRPr sz="3200" dirty="0">
              <a:solidFill>
                <a:srgbClr val="002E4C"/>
              </a:solidFill>
              <a:latin typeface="Open Sans ExtraBold"/>
              <a:ea typeface="Open Sans ExtraBold"/>
              <a:cs typeface="Open Sans ExtraBold"/>
              <a:sym typeface="Open Sans ExtraBold"/>
            </a:endParaRPr>
          </a:p>
        </p:txBody>
      </p:sp>
      <p:sp>
        <p:nvSpPr>
          <p:cNvPr id="6" name="Google Shape;89;p16">
            <a:extLst>
              <a:ext uri="{FF2B5EF4-FFF2-40B4-BE49-F238E27FC236}">
                <a16:creationId xmlns:a16="http://schemas.microsoft.com/office/drawing/2014/main" id="{85FA1AD6-561B-5E45-80B1-888B3CB186CE}"/>
              </a:ext>
            </a:extLst>
          </p:cNvPr>
          <p:cNvSpPr txBox="1"/>
          <p:nvPr/>
        </p:nvSpPr>
        <p:spPr>
          <a:xfrm>
            <a:off x="376795" y="919888"/>
            <a:ext cx="7939891" cy="3528125"/>
          </a:xfrm>
          <a:prstGeom prst="rect">
            <a:avLst/>
          </a:prstGeom>
          <a:noFill/>
          <a:ln>
            <a:noFill/>
          </a:ln>
        </p:spPr>
        <p:txBody>
          <a:bodyPr spcFirstLastPara="1" wrap="square" lIns="91425" tIns="91425" rIns="91425" bIns="91425" anchor="t" anchorCtr="0">
            <a:noAutofit/>
          </a:bodyPr>
          <a:lstStyle/>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Introducción y contextualización</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Introducción al CSS</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Características de CSS</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Selectores</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Herencia</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Unidades de medida</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Colores</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Caso práctico 1. “Test sobre CSS”</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Caso práctico 2. “Aplicar CSS a HTML”</a:t>
            </a:r>
          </a:p>
          <a:p>
            <a:pPr marL="342900" lvl="0" indent="-342900" algn="l" rtl="0">
              <a:spcBef>
                <a:spcPts val="0"/>
              </a:spcBef>
              <a:spcAft>
                <a:spcPts val="0"/>
              </a:spcAft>
              <a:buAutoNum type="arabicPeriod"/>
            </a:pPr>
            <a:endParaRPr lang="es-ES" sz="1600" b="1" dirty="0">
              <a:solidFill>
                <a:srgbClr val="002E4C"/>
              </a:solidFill>
              <a:latin typeface="Open Sans Extrabold"/>
              <a:ea typeface="Open Sans Extrabold"/>
              <a:cs typeface="Open Sans Extrabold"/>
              <a:sym typeface="Open Sans ExtraBold"/>
            </a:endParaRPr>
          </a:p>
          <a:p>
            <a:pPr marL="342900" lvl="0" indent="-342900" algn="l" rtl="0">
              <a:spcBef>
                <a:spcPts val="0"/>
              </a:spcBef>
              <a:spcAft>
                <a:spcPts val="0"/>
              </a:spcAft>
              <a:buAutoNum type="arabicPeriod"/>
            </a:pPr>
            <a:endParaRPr lang="es-ES" sz="1600" b="1" dirty="0">
              <a:solidFill>
                <a:srgbClr val="002E4C"/>
              </a:solidFill>
              <a:latin typeface="Open Sans Extrabold"/>
              <a:ea typeface="Open Sans Extrabold"/>
              <a:cs typeface="Open Sans Extrabold"/>
              <a:sym typeface="Open Sans ExtraBold"/>
            </a:endParaRPr>
          </a:p>
        </p:txBody>
      </p:sp>
    </p:spTree>
    <p:extLst>
      <p:ext uri="{BB962C8B-B14F-4D97-AF65-F5344CB8AC3E}">
        <p14:creationId xmlns:p14="http://schemas.microsoft.com/office/powerpoint/2010/main" val="1566345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4" name="Google Shape;154;p8"/>
          <p:cNvSpPr txBox="1">
            <a:spLocks noGrp="1"/>
          </p:cNvSpPr>
          <p:nvPr>
            <p:ph type="title"/>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a:buSzPts val="2700"/>
            </a:pPr>
            <a:r>
              <a:rPr lang="es-ES" sz="2800" b="1" dirty="0">
                <a:solidFill>
                  <a:srgbClr val="002E4C"/>
                </a:solidFill>
                <a:latin typeface="Open Sans Extrabold"/>
                <a:ea typeface="Open Sans Extrabold"/>
                <a:cs typeface="Open Sans Extrabold"/>
                <a:sym typeface="Open Sans ExtraBold"/>
              </a:rPr>
              <a:t>6. Unidades de medida</a:t>
            </a:r>
            <a:endParaRPr sz="2700" dirty="0"/>
          </a:p>
        </p:txBody>
      </p:sp>
      <p:sp>
        <p:nvSpPr>
          <p:cNvPr id="6" name="CuadroTexto 5">
            <a:extLst>
              <a:ext uri="{FF2B5EF4-FFF2-40B4-BE49-F238E27FC236}">
                <a16:creationId xmlns:a16="http://schemas.microsoft.com/office/drawing/2014/main" id="{0CE9D9F2-9121-134A-92A4-553ED159B8EB}"/>
              </a:ext>
            </a:extLst>
          </p:cNvPr>
          <p:cNvSpPr txBox="1"/>
          <p:nvPr/>
        </p:nvSpPr>
        <p:spPr>
          <a:xfrm>
            <a:off x="881743" y="972734"/>
            <a:ext cx="7380514" cy="1754326"/>
          </a:xfrm>
          <a:prstGeom prst="rect">
            <a:avLst/>
          </a:prstGeom>
          <a:noFill/>
        </p:spPr>
        <p:txBody>
          <a:bodyPr wrap="square" rtlCol="0">
            <a:spAutoFit/>
          </a:bodyPr>
          <a:lstStyle/>
          <a:p>
            <a:pPr algn="just"/>
            <a:r>
              <a:rPr lang="es-ES" sz="1200" dirty="0">
                <a:effectLst/>
                <a:latin typeface="Arial" panose="020B0604020202020204" pitchFamily="34" charset="0"/>
                <a:cs typeface="Arial" panose="020B0604020202020204" pitchFamily="34" charset="0"/>
              </a:rPr>
              <a:t>Muchas de las propiedades que podemos aplicar a los elementos seleccionados en las reglas CSS se basan en medidas. </a:t>
            </a:r>
          </a:p>
          <a:p>
            <a:pPr algn="just"/>
            <a:endParaRPr lang="es-ES" sz="1200" dirty="0">
              <a:effectLst/>
              <a:latin typeface="Arial" panose="020B0604020202020204" pitchFamily="34" charset="0"/>
              <a:cs typeface="Arial" panose="020B0604020202020204" pitchFamily="34" charset="0"/>
            </a:endParaRPr>
          </a:p>
          <a:p>
            <a:pPr algn="just"/>
            <a:r>
              <a:rPr lang="es-ES" sz="1200" dirty="0">
                <a:effectLst/>
                <a:latin typeface="Arial" panose="020B0604020202020204" pitchFamily="34" charset="0"/>
                <a:cs typeface="Arial" panose="020B0604020202020204" pitchFamily="34" charset="0"/>
              </a:rPr>
              <a:t>Por ejemplo, estas se pueden usar para indicar la altura de un elemento, el </a:t>
            </a:r>
            <a:r>
              <a:rPr lang="es-ES" sz="1200" b="1" dirty="0">
                <a:effectLst/>
                <a:latin typeface="Arial" panose="020B0604020202020204" pitchFamily="34" charset="0"/>
                <a:cs typeface="Arial" panose="020B0604020202020204" pitchFamily="34" charset="0"/>
              </a:rPr>
              <a:t>tamaño de la letra o la anchura </a:t>
            </a:r>
            <a:r>
              <a:rPr lang="es-ES" sz="1200" dirty="0">
                <a:effectLst/>
                <a:latin typeface="Arial" panose="020B0604020202020204" pitchFamily="34" charset="0"/>
                <a:cs typeface="Arial" panose="020B0604020202020204" pitchFamily="34" charset="0"/>
              </a:rPr>
              <a:t>de un &lt;</a:t>
            </a:r>
            <a:r>
              <a:rPr lang="es-ES" sz="1200" dirty="0" err="1">
                <a:effectLst/>
                <a:latin typeface="Arial" panose="020B0604020202020204" pitchFamily="34" charset="0"/>
                <a:cs typeface="Arial" panose="020B0604020202020204" pitchFamily="34" charset="0"/>
              </a:rPr>
              <a:t>div</a:t>
            </a:r>
            <a:r>
              <a:rPr lang="es-ES" sz="1200" dirty="0">
                <a:effectLst/>
                <a:latin typeface="Arial" panose="020B0604020202020204" pitchFamily="34" charset="0"/>
                <a:cs typeface="Arial" panose="020B0604020202020204" pitchFamily="34" charset="0"/>
              </a:rPr>
              <a:t>&gt;. Por este motivo, es muy importante conocer qué tipo de medidas existen, así como sus características. Las unidades de medida se pueden dividir en </a:t>
            </a:r>
            <a:r>
              <a:rPr lang="es-ES" sz="1200" b="1" dirty="0">
                <a:effectLst/>
                <a:latin typeface="Arial" panose="020B0604020202020204" pitchFamily="34" charset="0"/>
                <a:cs typeface="Arial" panose="020B0604020202020204" pitchFamily="34" charset="0"/>
              </a:rPr>
              <a:t>absolutas y relativas</a:t>
            </a:r>
            <a:r>
              <a:rPr lang="es-ES" sz="1200" dirty="0">
                <a:effectLst/>
                <a:latin typeface="Arial" panose="020B0604020202020204" pitchFamily="34" charset="0"/>
                <a:cs typeface="Arial" panose="020B0604020202020204" pitchFamily="34" charset="0"/>
              </a:rPr>
              <a:t>.</a:t>
            </a:r>
          </a:p>
          <a:p>
            <a:pPr algn="just"/>
            <a:endParaRPr lang="es-ES" sz="1200" dirty="0">
              <a:latin typeface="Arial" panose="020B0604020202020204" pitchFamily="34" charset="0"/>
              <a:cs typeface="Arial" panose="020B0604020202020204" pitchFamily="34" charset="0"/>
            </a:endParaRPr>
          </a:p>
          <a:p>
            <a:pPr algn="just"/>
            <a:endParaRPr lang="es-ES" sz="1200" dirty="0">
              <a:effectLst/>
              <a:latin typeface="Arial" panose="020B0604020202020204" pitchFamily="34" charset="0"/>
              <a:cs typeface="Arial" panose="020B0604020202020204" pitchFamily="34" charset="0"/>
            </a:endParaRPr>
          </a:p>
          <a:p>
            <a:pPr algn="just"/>
            <a:endParaRPr lang="es-ES" sz="1200" dirty="0">
              <a:effectLst/>
              <a:latin typeface="Arial" panose="020B0604020202020204" pitchFamily="34" charset="0"/>
              <a:cs typeface="Arial" panose="020B0604020202020204" pitchFamily="34" charset="0"/>
            </a:endParaRPr>
          </a:p>
        </p:txBody>
      </p:sp>
      <p:sp>
        <p:nvSpPr>
          <p:cNvPr id="2" name="Rectángulo 1">
            <a:extLst>
              <a:ext uri="{FF2B5EF4-FFF2-40B4-BE49-F238E27FC236}">
                <a16:creationId xmlns:a16="http://schemas.microsoft.com/office/drawing/2014/main" id="{FE1012A1-D04E-0E81-F760-8E2A5E4F66A4}"/>
              </a:ext>
            </a:extLst>
          </p:cNvPr>
          <p:cNvSpPr/>
          <p:nvPr/>
        </p:nvSpPr>
        <p:spPr>
          <a:xfrm>
            <a:off x="7953153" y="4720856"/>
            <a:ext cx="602512" cy="422644"/>
          </a:xfrm>
          <a:prstGeom prst="rect">
            <a:avLst/>
          </a:prstGeom>
          <a:solidFill>
            <a:srgbClr val="002E4C"/>
          </a:solidFill>
          <a:ln>
            <a:solidFill>
              <a:srgbClr val="002E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4184890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4" name="Google Shape;154;p8"/>
          <p:cNvSpPr txBox="1">
            <a:spLocks noGrp="1"/>
          </p:cNvSpPr>
          <p:nvPr>
            <p:ph type="title"/>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a:buSzPts val="2700"/>
            </a:pPr>
            <a:r>
              <a:rPr lang="es-ES" sz="2800" b="1" dirty="0">
                <a:solidFill>
                  <a:srgbClr val="002E4C"/>
                </a:solidFill>
                <a:latin typeface="Open Sans Extrabold"/>
                <a:ea typeface="Open Sans Extrabold"/>
                <a:cs typeface="Open Sans Extrabold"/>
                <a:sym typeface="Open Sans ExtraBold"/>
              </a:rPr>
              <a:t>6. Unidades de medida. Absolutas</a:t>
            </a:r>
            <a:endParaRPr sz="2700" dirty="0"/>
          </a:p>
        </p:txBody>
      </p:sp>
      <p:pic>
        <p:nvPicPr>
          <p:cNvPr id="3" name="Imagen 2">
            <a:extLst>
              <a:ext uri="{FF2B5EF4-FFF2-40B4-BE49-F238E27FC236}">
                <a16:creationId xmlns:a16="http://schemas.microsoft.com/office/drawing/2014/main" id="{A53274BC-6EE6-7D61-1F80-CD2345850330}"/>
              </a:ext>
            </a:extLst>
          </p:cNvPr>
          <p:cNvPicPr>
            <a:picLocks noChangeAspect="1"/>
          </p:cNvPicPr>
          <p:nvPr/>
        </p:nvPicPr>
        <p:blipFill>
          <a:blip r:embed="rId3"/>
          <a:stretch>
            <a:fillRect/>
          </a:stretch>
        </p:blipFill>
        <p:spPr>
          <a:xfrm>
            <a:off x="795250" y="1094523"/>
            <a:ext cx="7631102" cy="2954454"/>
          </a:xfrm>
          <a:prstGeom prst="rect">
            <a:avLst/>
          </a:prstGeom>
        </p:spPr>
      </p:pic>
      <p:sp>
        <p:nvSpPr>
          <p:cNvPr id="2" name="Rectángulo 1">
            <a:extLst>
              <a:ext uri="{FF2B5EF4-FFF2-40B4-BE49-F238E27FC236}">
                <a16:creationId xmlns:a16="http://schemas.microsoft.com/office/drawing/2014/main" id="{C51EBCA8-4493-7703-878B-59DA48A38604}"/>
              </a:ext>
            </a:extLst>
          </p:cNvPr>
          <p:cNvSpPr/>
          <p:nvPr/>
        </p:nvSpPr>
        <p:spPr>
          <a:xfrm>
            <a:off x="7953153" y="4720856"/>
            <a:ext cx="602512" cy="422644"/>
          </a:xfrm>
          <a:prstGeom prst="rect">
            <a:avLst/>
          </a:prstGeom>
          <a:solidFill>
            <a:srgbClr val="002E4C"/>
          </a:solidFill>
          <a:ln>
            <a:solidFill>
              <a:srgbClr val="002E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9423620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4" name="Google Shape;154;p8"/>
          <p:cNvSpPr txBox="1">
            <a:spLocks noGrp="1"/>
          </p:cNvSpPr>
          <p:nvPr>
            <p:ph type="title"/>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a:buSzPts val="2700"/>
            </a:pPr>
            <a:r>
              <a:rPr lang="es-ES" sz="2800" b="1" dirty="0">
                <a:solidFill>
                  <a:srgbClr val="002E4C"/>
                </a:solidFill>
                <a:latin typeface="Open Sans Extrabold"/>
                <a:ea typeface="Open Sans Extrabold"/>
                <a:cs typeface="Open Sans Extrabold"/>
                <a:sym typeface="Open Sans ExtraBold"/>
              </a:rPr>
              <a:t>6. Unidades de medida. Relativas</a:t>
            </a:r>
            <a:endParaRPr sz="2700" dirty="0"/>
          </a:p>
        </p:txBody>
      </p:sp>
      <p:pic>
        <p:nvPicPr>
          <p:cNvPr id="4" name="Imagen 3">
            <a:extLst>
              <a:ext uri="{FF2B5EF4-FFF2-40B4-BE49-F238E27FC236}">
                <a16:creationId xmlns:a16="http://schemas.microsoft.com/office/drawing/2014/main" id="{CE3AD220-BE92-1C31-9512-A7B499EB6A42}"/>
              </a:ext>
            </a:extLst>
          </p:cNvPr>
          <p:cNvPicPr>
            <a:picLocks noChangeAspect="1"/>
          </p:cNvPicPr>
          <p:nvPr/>
        </p:nvPicPr>
        <p:blipFill>
          <a:blip r:embed="rId3"/>
          <a:stretch>
            <a:fillRect/>
          </a:stretch>
        </p:blipFill>
        <p:spPr>
          <a:xfrm>
            <a:off x="1727200" y="964025"/>
            <a:ext cx="5689600" cy="2501900"/>
          </a:xfrm>
          <a:prstGeom prst="rect">
            <a:avLst/>
          </a:prstGeom>
        </p:spPr>
      </p:pic>
      <p:sp>
        <p:nvSpPr>
          <p:cNvPr id="6" name="CuadroTexto 5">
            <a:extLst>
              <a:ext uri="{FF2B5EF4-FFF2-40B4-BE49-F238E27FC236}">
                <a16:creationId xmlns:a16="http://schemas.microsoft.com/office/drawing/2014/main" id="{A237CDBE-B9E6-D5DA-304B-49C4EC55D334}"/>
              </a:ext>
            </a:extLst>
          </p:cNvPr>
          <p:cNvSpPr txBox="1"/>
          <p:nvPr/>
        </p:nvSpPr>
        <p:spPr>
          <a:xfrm>
            <a:off x="0" y="3763976"/>
            <a:ext cx="9144000" cy="830997"/>
          </a:xfrm>
          <a:prstGeom prst="rect">
            <a:avLst/>
          </a:prstGeom>
          <a:noFill/>
        </p:spPr>
        <p:txBody>
          <a:bodyPr wrap="square">
            <a:spAutoFit/>
          </a:bodyPr>
          <a:lstStyle/>
          <a:p>
            <a:pPr algn="just"/>
            <a:r>
              <a:rPr lang="es-ES" sz="1200" i="1" dirty="0">
                <a:effectLst/>
                <a:latin typeface="Arial" panose="020B0604020202020204" pitchFamily="34" charset="0"/>
                <a:cs typeface="Arial" panose="020B0604020202020204" pitchFamily="34" charset="0"/>
              </a:rPr>
              <a:t>Debemos tener cuidado con el uso de la unidad relativa em, porque al estar relacionado con el contenedor, si tenemos varios contenedores anidados y utilizamos esta unidad en todos, el aumento o disminución del tamaño estaría encadenado. </a:t>
            </a:r>
            <a:endParaRPr lang="es-ES" sz="1200" dirty="0">
              <a:effectLst/>
              <a:latin typeface="Arial" panose="020B0604020202020204" pitchFamily="34" charset="0"/>
              <a:cs typeface="Arial" panose="020B0604020202020204" pitchFamily="34" charset="0"/>
            </a:endParaRPr>
          </a:p>
          <a:p>
            <a:pPr algn="just"/>
            <a:r>
              <a:rPr lang="es-ES" sz="1200" b="1" i="1" dirty="0">
                <a:effectLst/>
                <a:latin typeface="Arial" panose="020B0604020202020204" pitchFamily="34" charset="0"/>
                <a:cs typeface="Arial" panose="020B0604020202020204" pitchFamily="34" charset="0"/>
              </a:rPr>
              <a:t>Cuando se trabaja con móviles, se usan las medidas </a:t>
            </a:r>
            <a:r>
              <a:rPr lang="es-ES" sz="1200" b="1" i="1" dirty="0" err="1">
                <a:effectLst/>
                <a:latin typeface="Arial" panose="020B0604020202020204" pitchFamily="34" charset="0"/>
                <a:cs typeface="Arial" panose="020B0604020202020204" pitchFamily="34" charset="0"/>
              </a:rPr>
              <a:t>vw</a:t>
            </a:r>
            <a:r>
              <a:rPr lang="es-ES" sz="1200" b="1" i="1" dirty="0">
                <a:effectLst/>
                <a:latin typeface="Arial" panose="020B0604020202020204" pitchFamily="34" charset="0"/>
                <a:cs typeface="Arial" panose="020B0604020202020204" pitchFamily="34" charset="0"/>
              </a:rPr>
              <a:t> y </a:t>
            </a:r>
            <a:r>
              <a:rPr lang="es-ES" sz="1200" b="1" i="1" dirty="0" err="1">
                <a:effectLst/>
                <a:latin typeface="Arial" panose="020B0604020202020204" pitchFamily="34" charset="0"/>
                <a:cs typeface="Arial" panose="020B0604020202020204" pitchFamily="34" charset="0"/>
              </a:rPr>
              <a:t>vh</a:t>
            </a:r>
            <a:r>
              <a:rPr lang="es-ES" sz="1200" b="1" i="1" dirty="0">
                <a:effectLst/>
                <a:latin typeface="Arial" panose="020B0604020202020204" pitchFamily="34" charset="0"/>
                <a:cs typeface="Arial" panose="020B0604020202020204" pitchFamily="34" charset="0"/>
              </a:rPr>
              <a:t> </a:t>
            </a:r>
            <a:r>
              <a:rPr lang="es-ES" sz="1200" i="1" dirty="0">
                <a:effectLst/>
                <a:latin typeface="Arial" panose="020B0604020202020204" pitchFamily="34" charset="0"/>
                <a:cs typeface="Arial" panose="020B0604020202020204" pitchFamily="34" charset="0"/>
              </a:rPr>
              <a:t>para adaptar el contenido al ancho y alto de la pantalla del móvil.</a:t>
            </a:r>
            <a:endParaRPr lang="es-ES" sz="1200" dirty="0">
              <a:effectLst/>
              <a:latin typeface="Arial" panose="020B0604020202020204" pitchFamily="34" charset="0"/>
              <a:cs typeface="Arial" panose="020B0604020202020204" pitchFamily="34" charset="0"/>
            </a:endParaRPr>
          </a:p>
          <a:p>
            <a:pPr algn="just"/>
            <a:r>
              <a:rPr lang="es-ES" sz="1200" b="1" i="1" dirty="0">
                <a:effectLst/>
                <a:latin typeface="Arial" panose="020B0604020202020204" pitchFamily="34" charset="0"/>
                <a:cs typeface="Arial" panose="020B0604020202020204" pitchFamily="34" charset="0"/>
              </a:rPr>
              <a:t>Las unidades que más utilizaremos serán </a:t>
            </a:r>
            <a:r>
              <a:rPr lang="es-ES" sz="1200" b="1" i="1" dirty="0" err="1">
                <a:effectLst/>
                <a:latin typeface="Arial" panose="020B0604020202020204" pitchFamily="34" charset="0"/>
                <a:cs typeface="Arial" panose="020B0604020202020204" pitchFamily="34" charset="0"/>
              </a:rPr>
              <a:t>px</a:t>
            </a:r>
            <a:r>
              <a:rPr lang="es-ES" sz="1200" b="1" i="1" dirty="0">
                <a:effectLst/>
                <a:latin typeface="Arial" panose="020B0604020202020204" pitchFamily="34" charset="0"/>
                <a:cs typeface="Arial" panose="020B0604020202020204" pitchFamily="34" charset="0"/>
              </a:rPr>
              <a:t>, rem y %.</a:t>
            </a:r>
            <a:endParaRPr lang="es-ES" sz="1200" b="1" dirty="0">
              <a:effectLst/>
              <a:latin typeface="Arial" panose="020B0604020202020204" pitchFamily="34" charset="0"/>
              <a:cs typeface="Arial" panose="020B0604020202020204" pitchFamily="34" charset="0"/>
            </a:endParaRPr>
          </a:p>
        </p:txBody>
      </p:sp>
      <p:sp>
        <p:nvSpPr>
          <p:cNvPr id="2" name="Rectángulo 1">
            <a:extLst>
              <a:ext uri="{FF2B5EF4-FFF2-40B4-BE49-F238E27FC236}">
                <a16:creationId xmlns:a16="http://schemas.microsoft.com/office/drawing/2014/main" id="{E225AAB0-C315-C18B-255C-7A4F09F4A8DF}"/>
              </a:ext>
            </a:extLst>
          </p:cNvPr>
          <p:cNvSpPr/>
          <p:nvPr/>
        </p:nvSpPr>
        <p:spPr>
          <a:xfrm>
            <a:off x="7953153" y="4720856"/>
            <a:ext cx="602512" cy="422644"/>
          </a:xfrm>
          <a:prstGeom prst="rect">
            <a:avLst/>
          </a:prstGeom>
          <a:solidFill>
            <a:srgbClr val="002E4C"/>
          </a:solidFill>
          <a:ln>
            <a:solidFill>
              <a:srgbClr val="002E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9901122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4" name="Google Shape;154;p8"/>
          <p:cNvSpPr txBox="1">
            <a:spLocks noGrp="1"/>
          </p:cNvSpPr>
          <p:nvPr>
            <p:ph type="title"/>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a:buSzPts val="2700"/>
            </a:pPr>
            <a:r>
              <a:rPr lang="es-ES" sz="2800" b="1" dirty="0">
                <a:solidFill>
                  <a:srgbClr val="002E4C"/>
                </a:solidFill>
                <a:latin typeface="Open Sans Extrabold"/>
                <a:ea typeface="Open Sans Extrabold"/>
                <a:cs typeface="Open Sans Extrabold"/>
                <a:sym typeface="Open Sans ExtraBold"/>
              </a:rPr>
              <a:t>6. Unidades de medida. Ejemplos</a:t>
            </a:r>
            <a:endParaRPr sz="2700" dirty="0"/>
          </a:p>
        </p:txBody>
      </p:sp>
      <p:pic>
        <p:nvPicPr>
          <p:cNvPr id="2" name="Imagen 1">
            <a:extLst>
              <a:ext uri="{FF2B5EF4-FFF2-40B4-BE49-F238E27FC236}">
                <a16:creationId xmlns:a16="http://schemas.microsoft.com/office/drawing/2014/main" id="{249AE0C3-8A7A-535B-1385-6C84265CC103}"/>
              </a:ext>
            </a:extLst>
          </p:cNvPr>
          <p:cNvPicPr>
            <a:picLocks noChangeAspect="1"/>
          </p:cNvPicPr>
          <p:nvPr/>
        </p:nvPicPr>
        <p:blipFill>
          <a:blip r:embed="rId3"/>
          <a:stretch>
            <a:fillRect/>
          </a:stretch>
        </p:blipFill>
        <p:spPr>
          <a:xfrm>
            <a:off x="1271238" y="869332"/>
            <a:ext cx="2669691" cy="2714940"/>
          </a:xfrm>
          <a:prstGeom prst="rect">
            <a:avLst/>
          </a:prstGeom>
        </p:spPr>
      </p:pic>
      <p:pic>
        <p:nvPicPr>
          <p:cNvPr id="3" name="Imagen 2">
            <a:extLst>
              <a:ext uri="{FF2B5EF4-FFF2-40B4-BE49-F238E27FC236}">
                <a16:creationId xmlns:a16="http://schemas.microsoft.com/office/drawing/2014/main" id="{E3FF168D-2A09-1AF3-C5A5-685561D58AA6}"/>
              </a:ext>
            </a:extLst>
          </p:cNvPr>
          <p:cNvPicPr>
            <a:picLocks noChangeAspect="1"/>
          </p:cNvPicPr>
          <p:nvPr/>
        </p:nvPicPr>
        <p:blipFill>
          <a:blip r:embed="rId4"/>
          <a:stretch>
            <a:fillRect/>
          </a:stretch>
        </p:blipFill>
        <p:spPr>
          <a:xfrm>
            <a:off x="4939066" y="789698"/>
            <a:ext cx="3542848" cy="2794574"/>
          </a:xfrm>
          <a:prstGeom prst="rect">
            <a:avLst/>
          </a:prstGeom>
        </p:spPr>
      </p:pic>
      <p:sp>
        <p:nvSpPr>
          <p:cNvPr id="7" name="CuadroTexto 6">
            <a:extLst>
              <a:ext uri="{FF2B5EF4-FFF2-40B4-BE49-F238E27FC236}">
                <a16:creationId xmlns:a16="http://schemas.microsoft.com/office/drawing/2014/main" id="{806871C7-1FA2-5E55-4FCE-D51A19190FBD}"/>
              </a:ext>
            </a:extLst>
          </p:cNvPr>
          <p:cNvSpPr txBox="1"/>
          <p:nvPr/>
        </p:nvSpPr>
        <p:spPr>
          <a:xfrm>
            <a:off x="245325" y="3490131"/>
            <a:ext cx="8898673" cy="1200329"/>
          </a:xfrm>
          <a:prstGeom prst="rect">
            <a:avLst/>
          </a:prstGeom>
          <a:noFill/>
        </p:spPr>
        <p:txBody>
          <a:bodyPr wrap="square">
            <a:spAutoFit/>
          </a:bodyPr>
          <a:lstStyle/>
          <a:p>
            <a:pPr algn="just"/>
            <a:r>
              <a:rPr lang="es-ES" sz="1200" i="1" dirty="0">
                <a:effectLst/>
                <a:latin typeface="Arial" panose="020B0604020202020204" pitchFamily="34" charset="0"/>
                <a:cs typeface="Arial" panose="020B0604020202020204" pitchFamily="34" charset="0"/>
              </a:rPr>
              <a:t>Se le ha aplicado &lt;</a:t>
            </a:r>
            <a:r>
              <a:rPr lang="es-ES" sz="1200" i="1" dirty="0" err="1">
                <a:effectLst/>
                <a:latin typeface="Arial" panose="020B0604020202020204" pitchFamily="34" charset="0"/>
                <a:cs typeface="Arial" panose="020B0604020202020204" pitchFamily="34" charset="0"/>
              </a:rPr>
              <a:t>div</a:t>
            </a:r>
            <a:r>
              <a:rPr lang="es-ES" sz="1200" i="1" dirty="0">
                <a:effectLst/>
                <a:latin typeface="Arial" panose="020B0604020202020204" pitchFamily="34" charset="0"/>
                <a:cs typeface="Arial" panose="020B0604020202020204" pitchFamily="34" charset="0"/>
              </a:rPr>
              <a:t>&gt;, un borde rojo y un tamaño de fuente de 12px. También se le ha indicado un ancho y un alto con valores absolutos en </a:t>
            </a:r>
            <a:r>
              <a:rPr lang="es-ES" sz="1200" i="1" dirty="0" err="1">
                <a:effectLst/>
                <a:latin typeface="Arial" panose="020B0604020202020204" pitchFamily="34" charset="0"/>
                <a:cs typeface="Arial" panose="020B0604020202020204" pitchFamily="34" charset="0"/>
              </a:rPr>
              <a:t>px</a:t>
            </a:r>
            <a:r>
              <a:rPr lang="es-ES" sz="1200" i="1" dirty="0">
                <a:effectLst/>
                <a:latin typeface="Arial" panose="020B0604020202020204" pitchFamily="34" charset="0"/>
                <a:cs typeface="Arial" panose="020B0604020202020204" pitchFamily="34" charset="0"/>
              </a:rPr>
              <a:t>. En cambio, para los párrafos incluidos en el propio &lt;</a:t>
            </a:r>
            <a:r>
              <a:rPr lang="es-ES" sz="1200" i="1" dirty="0" err="1">
                <a:effectLst/>
                <a:latin typeface="Arial" panose="020B0604020202020204" pitchFamily="34" charset="0"/>
                <a:cs typeface="Arial" panose="020B0604020202020204" pitchFamily="34" charset="0"/>
              </a:rPr>
              <a:t>div</a:t>
            </a:r>
            <a:r>
              <a:rPr lang="es-ES" sz="1200" i="1" dirty="0">
                <a:effectLst/>
                <a:latin typeface="Arial" panose="020B0604020202020204" pitchFamily="34" charset="0"/>
                <a:cs typeface="Arial" panose="020B0604020202020204" pitchFamily="34" charset="0"/>
              </a:rPr>
              <a:t>&gt; (para ellos, su contenedor  padre) se han indicado los siguientes valores:</a:t>
            </a:r>
            <a:endParaRPr lang="es-ES" sz="1200" dirty="0">
              <a:effectLst/>
              <a:latin typeface="Arial" panose="020B0604020202020204" pitchFamily="34" charset="0"/>
              <a:cs typeface="Arial" panose="020B0604020202020204" pitchFamily="34" charset="0"/>
            </a:endParaRPr>
          </a:p>
          <a:p>
            <a:pPr algn="just"/>
            <a:r>
              <a:rPr lang="es-ES" sz="1200" i="1" dirty="0">
                <a:effectLst/>
                <a:latin typeface="Arial" panose="020B0604020202020204" pitchFamily="34" charset="0"/>
                <a:cs typeface="Arial" panose="020B0604020202020204" pitchFamily="34" charset="0"/>
              </a:rPr>
              <a:t>• Párrafo 1: tamaño de fuente relativo a su padre, porque se usa em.</a:t>
            </a:r>
            <a:endParaRPr lang="es-ES" sz="1200" dirty="0">
              <a:effectLst/>
              <a:latin typeface="Arial" panose="020B0604020202020204" pitchFamily="34" charset="0"/>
              <a:cs typeface="Arial" panose="020B0604020202020204" pitchFamily="34" charset="0"/>
            </a:endParaRPr>
          </a:p>
          <a:p>
            <a:pPr algn="just"/>
            <a:r>
              <a:rPr lang="es-ES" sz="1200" i="1" dirty="0">
                <a:effectLst/>
                <a:latin typeface="Arial" panose="020B0604020202020204" pitchFamily="34" charset="0"/>
                <a:cs typeface="Arial" panose="020B0604020202020204" pitchFamily="34" charset="0"/>
              </a:rPr>
              <a:t>• Párrafo 2: tamaño de fuente relativo a la fuente raíz, porque se usa rem. 16px es el tamaño por defecto.</a:t>
            </a:r>
            <a:endParaRPr lang="es-ES" sz="1200" dirty="0">
              <a:effectLst/>
              <a:latin typeface="Arial" panose="020B0604020202020204" pitchFamily="34" charset="0"/>
              <a:cs typeface="Arial" panose="020B0604020202020204" pitchFamily="34" charset="0"/>
            </a:endParaRPr>
          </a:p>
          <a:p>
            <a:pPr algn="just"/>
            <a:r>
              <a:rPr lang="es-ES" sz="1200" i="1" dirty="0">
                <a:effectLst/>
                <a:latin typeface="Arial" panose="020B0604020202020204" pitchFamily="34" charset="0"/>
                <a:cs typeface="Arial" panose="020B0604020202020204" pitchFamily="34" charset="0"/>
              </a:rPr>
              <a:t>• Párrafo 3: tamaño de fuente relativo a la fuente de &lt;</a:t>
            </a:r>
            <a:r>
              <a:rPr lang="es-ES" sz="1200" i="1" dirty="0" err="1">
                <a:effectLst/>
                <a:latin typeface="Arial" panose="020B0604020202020204" pitchFamily="34" charset="0"/>
                <a:cs typeface="Arial" panose="020B0604020202020204" pitchFamily="34" charset="0"/>
              </a:rPr>
              <a:t>div</a:t>
            </a:r>
            <a:r>
              <a:rPr lang="es-ES" sz="1200" i="1" dirty="0">
                <a:effectLst/>
                <a:latin typeface="Arial" panose="020B0604020202020204" pitchFamily="34" charset="0"/>
                <a:cs typeface="Arial" panose="020B0604020202020204" pitchFamily="34" charset="0"/>
              </a:rPr>
              <a:t>&gt;. Un 175% de 12px que es el tamaño de fuente de &lt;</a:t>
            </a:r>
            <a:r>
              <a:rPr lang="es-ES" sz="1200" i="1" dirty="0" err="1">
                <a:effectLst/>
                <a:latin typeface="Arial" panose="020B0604020202020204" pitchFamily="34" charset="0"/>
                <a:cs typeface="Arial" panose="020B0604020202020204" pitchFamily="34" charset="0"/>
              </a:rPr>
              <a:t>div</a:t>
            </a:r>
            <a:r>
              <a:rPr lang="es-ES" sz="1200" i="1" dirty="0">
                <a:effectLst/>
                <a:latin typeface="Arial" panose="020B0604020202020204" pitchFamily="34" charset="0"/>
                <a:cs typeface="Arial" panose="020B0604020202020204" pitchFamily="34" charset="0"/>
              </a:rPr>
              <a:t>&gt;.</a:t>
            </a:r>
            <a:endParaRPr lang="es-ES" sz="1200" dirty="0">
              <a:effectLst/>
              <a:latin typeface="Arial" panose="020B0604020202020204" pitchFamily="34" charset="0"/>
              <a:cs typeface="Arial" panose="020B0604020202020204" pitchFamily="34" charset="0"/>
            </a:endParaRPr>
          </a:p>
        </p:txBody>
      </p:sp>
      <p:sp>
        <p:nvSpPr>
          <p:cNvPr id="4" name="Rectángulo 3">
            <a:extLst>
              <a:ext uri="{FF2B5EF4-FFF2-40B4-BE49-F238E27FC236}">
                <a16:creationId xmlns:a16="http://schemas.microsoft.com/office/drawing/2014/main" id="{FCB82EED-0755-A451-9D68-67CC7CE4A2AC}"/>
              </a:ext>
            </a:extLst>
          </p:cNvPr>
          <p:cNvSpPr/>
          <p:nvPr/>
        </p:nvSpPr>
        <p:spPr>
          <a:xfrm>
            <a:off x="7953153" y="4720856"/>
            <a:ext cx="602512" cy="422644"/>
          </a:xfrm>
          <a:prstGeom prst="rect">
            <a:avLst/>
          </a:prstGeom>
          <a:solidFill>
            <a:srgbClr val="002E4C"/>
          </a:solidFill>
          <a:ln>
            <a:solidFill>
              <a:srgbClr val="002E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6914854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17"/>
          <p:cNvSpPr/>
          <p:nvPr/>
        </p:nvSpPr>
        <p:spPr>
          <a:xfrm flipH="1">
            <a:off x="200" y="4686025"/>
            <a:ext cx="7631700" cy="457500"/>
          </a:xfrm>
          <a:prstGeom prst="rect">
            <a:avLst/>
          </a:prstGeom>
          <a:solidFill>
            <a:srgbClr val="002E4C"/>
          </a:solidFill>
          <a:ln w="9525" cap="flat" cmpd="sng">
            <a:solidFill>
              <a:srgbClr val="002E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7"/>
          <p:cNvSpPr/>
          <p:nvPr/>
        </p:nvSpPr>
        <p:spPr>
          <a:xfrm>
            <a:off x="8999475" y="4692200"/>
            <a:ext cx="144600" cy="4575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63;p14">
            <a:extLst>
              <a:ext uri="{FF2B5EF4-FFF2-40B4-BE49-F238E27FC236}">
                <a16:creationId xmlns:a16="http://schemas.microsoft.com/office/drawing/2014/main" id="{9B13BC54-A292-AD4B-A8E4-063B9F2CB397}"/>
              </a:ext>
            </a:extLst>
          </p:cNvPr>
          <p:cNvSpPr txBox="1"/>
          <p:nvPr/>
        </p:nvSpPr>
        <p:spPr>
          <a:xfrm>
            <a:off x="305150" y="238423"/>
            <a:ext cx="3924300" cy="98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3200" dirty="0">
                <a:solidFill>
                  <a:srgbClr val="002E4C"/>
                </a:solidFill>
                <a:latin typeface="Open Sans ExtraBold"/>
                <a:ea typeface="Open Sans ExtraBold"/>
                <a:cs typeface="Open Sans ExtraBold"/>
                <a:sym typeface="Open Sans ExtraBold"/>
              </a:rPr>
              <a:t>Contenido</a:t>
            </a:r>
            <a:endParaRPr sz="3200" dirty="0">
              <a:solidFill>
                <a:srgbClr val="002E4C"/>
              </a:solidFill>
              <a:latin typeface="Open Sans ExtraBold"/>
              <a:ea typeface="Open Sans ExtraBold"/>
              <a:cs typeface="Open Sans ExtraBold"/>
              <a:sym typeface="Open Sans ExtraBold"/>
            </a:endParaRPr>
          </a:p>
        </p:txBody>
      </p:sp>
      <p:sp>
        <p:nvSpPr>
          <p:cNvPr id="6" name="Google Shape;89;p16">
            <a:extLst>
              <a:ext uri="{FF2B5EF4-FFF2-40B4-BE49-F238E27FC236}">
                <a16:creationId xmlns:a16="http://schemas.microsoft.com/office/drawing/2014/main" id="{85FA1AD6-561B-5E45-80B1-888B3CB186CE}"/>
              </a:ext>
            </a:extLst>
          </p:cNvPr>
          <p:cNvSpPr txBox="1"/>
          <p:nvPr/>
        </p:nvSpPr>
        <p:spPr>
          <a:xfrm>
            <a:off x="376795" y="919888"/>
            <a:ext cx="7939891" cy="3528125"/>
          </a:xfrm>
          <a:prstGeom prst="rect">
            <a:avLst/>
          </a:prstGeom>
          <a:noFill/>
          <a:ln>
            <a:noFill/>
          </a:ln>
        </p:spPr>
        <p:txBody>
          <a:bodyPr spcFirstLastPara="1" wrap="square" lIns="91425" tIns="91425" rIns="91425" bIns="91425" anchor="t" anchorCtr="0">
            <a:noAutofit/>
          </a:bodyPr>
          <a:lstStyle/>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Introducción y contextualización</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Introducción al CSS</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Características de CSS</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Selectores</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Herencia</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Unidades de medida</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Colores</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Caso práctico 1. “Test sobre CSS”</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Caso práctico 2. “Aplicar CSS a HTML”</a:t>
            </a:r>
          </a:p>
          <a:p>
            <a:pPr marL="342900" lvl="0" indent="-342900" algn="l" rtl="0">
              <a:spcBef>
                <a:spcPts val="0"/>
              </a:spcBef>
              <a:spcAft>
                <a:spcPts val="0"/>
              </a:spcAft>
              <a:buAutoNum type="arabicPeriod"/>
            </a:pPr>
            <a:endParaRPr lang="es-ES" sz="1600" b="1" dirty="0">
              <a:solidFill>
                <a:srgbClr val="002E4C"/>
              </a:solidFill>
              <a:latin typeface="Open Sans Extrabold"/>
              <a:ea typeface="Open Sans Extrabold"/>
              <a:cs typeface="Open Sans Extrabold"/>
              <a:sym typeface="Open Sans ExtraBold"/>
            </a:endParaRPr>
          </a:p>
          <a:p>
            <a:pPr marL="342900" lvl="0" indent="-342900" algn="l" rtl="0">
              <a:spcBef>
                <a:spcPts val="0"/>
              </a:spcBef>
              <a:spcAft>
                <a:spcPts val="0"/>
              </a:spcAft>
              <a:buAutoNum type="arabicPeriod"/>
            </a:pPr>
            <a:endParaRPr lang="es-ES" sz="1600" b="1" dirty="0">
              <a:solidFill>
                <a:srgbClr val="002E4C"/>
              </a:solidFill>
              <a:latin typeface="Open Sans Extrabold"/>
              <a:ea typeface="Open Sans Extrabold"/>
              <a:cs typeface="Open Sans Extrabold"/>
              <a:sym typeface="Open Sans ExtraBold"/>
            </a:endParaRPr>
          </a:p>
        </p:txBody>
      </p:sp>
    </p:spTree>
    <p:extLst>
      <p:ext uri="{BB962C8B-B14F-4D97-AF65-F5344CB8AC3E}">
        <p14:creationId xmlns:p14="http://schemas.microsoft.com/office/powerpoint/2010/main" val="15494687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4" name="Google Shape;154;p8"/>
          <p:cNvSpPr txBox="1">
            <a:spLocks noGrp="1"/>
          </p:cNvSpPr>
          <p:nvPr>
            <p:ph type="title"/>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a:buSzPts val="2700"/>
            </a:pPr>
            <a:r>
              <a:rPr lang="es-ES" sz="2800" b="1" dirty="0">
                <a:solidFill>
                  <a:srgbClr val="002E4C"/>
                </a:solidFill>
                <a:latin typeface="Open Sans Extrabold"/>
                <a:ea typeface="Open Sans Extrabold"/>
                <a:cs typeface="Open Sans Extrabold"/>
                <a:sym typeface="Open Sans ExtraBold"/>
              </a:rPr>
              <a:t>7. Colores</a:t>
            </a:r>
            <a:endParaRPr sz="2700" dirty="0"/>
          </a:p>
        </p:txBody>
      </p:sp>
      <p:sp>
        <p:nvSpPr>
          <p:cNvPr id="6" name="CuadroTexto 5">
            <a:extLst>
              <a:ext uri="{FF2B5EF4-FFF2-40B4-BE49-F238E27FC236}">
                <a16:creationId xmlns:a16="http://schemas.microsoft.com/office/drawing/2014/main" id="{0CE9D9F2-9121-134A-92A4-553ED159B8EB}"/>
              </a:ext>
            </a:extLst>
          </p:cNvPr>
          <p:cNvSpPr txBox="1"/>
          <p:nvPr/>
        </p:nvSpPr>
        <p:spPr>
          <a:xfrm>
            <a:off x="881743" y="972734"/>
            <a:ext cx="7380514" cy="2677656"/>
          </a:xfrm>
          <a:prstGeom prst="rect">
            <a:avLst/>
          </a:prstGeom>
          <a:noFill/>
        </p:spPr>
        <p:txBody>
          <a:bodyPr wrap="square" rtlCol="0">
            <a:spAutoFit/>
          </a:bodyPr>
          <a:lstStyle/>
          <a:p>
            <a:pPr algn="just"/>
            <a:r>
              <a:rPr lang="es-ES" sz="1200" i="1" dirty="0">
                <a:effectLst/>
                <a:latin typeface="Arial" panose="020B0604020202020204" pitchFamily="34" charset="0"/>
                <a:cs typeface="Arial" panose="020B0604020202020204" pitchFamily="34" charset="0"/>
              </a:rPr>
              <a:t>Para indicar el color que queremos aplicar a un elemento HTML se puede usar:</a:t>
            </a:r>
          </a:p>
          <a:p>
            <a:pPr algn="just"/>
            <a:r>
              <a:rPr lang="es-ES" sz="1200" b="1" i="1" dirty="0">
                <a:effectLst/>
                <a:latin typeface="Arial" panose="020B0604020202020204" pitchFamily="34" charset="0"/>
                <a:cs typeface="Arial" panose="020B0604020202020204" pitchFamily="34" charset="0"/>
              </a:rPr>
              <a:t>• Su nombre: </a:t>
            </a:r>
            <a:r>
              <a:rPr lang="es-ES" sz="1200" i="1" dirty="0">
                <a:effectLst/>
                <a:latin typeface="Arial" panose="020B0604020202020204" pitchFamily="34" charset="0"/>
                <a:cs typeface="Arial" panose="020B0604020202020204" pitchFamily="34" charset="0"/>
              </a:rPr>
              <a:t>existen una serie de nombres predefinidos asociados con los colores. Por ejemplo, red, </a:t>
            </a:r>
            <a:r>
              <a:rPr lang="es-ES" sz="1200" i="1" dirty="0" err="1">
                <a:effectLst/>
                <a:latin typeface="Arial" panose="020B0604020202020204" pitchFamily="34" charset="0"/>
                <a:cs typeface="Arial" panose="020B0604020202020204" pitchFamily="34" charset="0"/>
              </a:rPr>
              <a:t>green</a:t>
            </a:r>
            <a:r>
              <a:rPr lang="es-ES" sz="1200" i="1" dirty="0">
                <a:effectLst/>
                <a:latin typeface="Arial" panose="020B0604020202020204" pitchFamily="34" charset="0"/>
                <a:cs typeface="Arial" panose="020B0604020202020204" pitchFamily="34" charset="0"/>
              </a:rPr>
              <a:t>,</a:t>
            </a:r>
            <a:r>
              <a:rPr lang="es-ES" sz="1200" dirty="0">
                <a:latin typeface="Arial" panose="020B0604020202020204" pitchFamily="34" charset="0"/>
                <a:cs typeface="Arial" panose="020B0604020202020204" pitchFamily="34" charset="0"/>
              </a:rPr>
              <a:t> </a:t>
            </a:r>
            <a:r>
              <a:rPr lang="es-ES" sz="1200" i="1" dirty="0">
                <a:effectLst/>
                <a:latin typeface="Arial" panose="020B0604020202020204" pitchFamily="34" charset="0"/>
                <a:cs typeface="Arial" panose="020B0604020202020204" pitchFamily="34" charset="0"/>
              </a:rPr>
              <a:t>blue… Existe un total de 140 nombres de colores. </a:t>
            </a:r>
          </a:p>
          <a:p>
            <a:pPr algn="just"/>
            <a:endParaRPr lang="es-ES" sz="1200" i="1" dirty="0">
              <a:effectLst/>
              <a:latin typeface="Arial" panose="020B0604020202020204" pitchFamily="34" charset="0"/>
              <a:cs typeface="Arial" panose="020B0604020202020204" pitchFamily="34" charset="0"/>
            </a:endParaRPr>
          </a:p>
          <a:p>
            <a:pPr algn="just"/>
            <a:r>
              <a:rPr lang="es-ES" sz="1200" b="1" i="1" dirty="0">
                <a:effectLst/>
                <a:latin typeface="Arial" panose="020B0604020202020204" pitchFamily="34" charset="0"/>
                <a:cs typeface="Arial" panose="020B0604020202020204" pitchFamily="34" charset="0"/>
              </a:rPr>
              <a:t>• El valor RGB: </a:t>
            </a:r>
            <a:r>
              <a:rPr lang="es-ES" sz="1200" i="1" dirty="0">
                <a:effectLst/>
                <a:latin typeface="Arial" panose="020B0604020202020204" pitchFamily="34" charset="0"/>
                <a:cs typeface="Arial" panose="020B0604020202020204" pitchFamily="34" charset="0"/>
              </a:rPr>
              <a:t>estas siglas corresponden a los colores primarios que son el rojo (red), el verde (</a:t>
            </a:r>
            <a:r>
              <a:rPr lang="es-ES" sz="1200" i="1" dirty="0" err="1">
                <a:effectLst/>
                <a:latin typeface="Arial" panose="020B0604020202020204" pitchFamily="34" charset="0"/>
                <a:cs typeface="Arial" panose="020B0604020202020204" pitchFamily="34" charset="0"/>
              </a:rPr>
              <a:t>green</a:t>
            </a:r>
            <a:r>
              <a:rPr lang="es-ES" sz="1200" i="1" dirty="0">
                <a:effectLst/>
                <a:latin typeface="Arial" panose="020B0604020202020204" pitchFamily="34" charset="0"/>
                <a:cs typeface="Arial" panose="020B0604020202020204" pitchFamily="34" charset="0"/>
              </a:rPr>
              <a:t>) y el azul(blue). El color secundario se obtiene de la mezcla de estos colores primarios. Cada color primario puede tener una intensidad entre 0 y 255. De esta manera, si tenemos el valor RGB (0,0,0), obtendríamos el negro; con el (255,255,255), el blanco; y con el (255,0,0), el rojo puro. </a:t>
            </a:r>
          </a:p>
          <a:p>
            <a:pPr algn="just"/>
            <a:endParaRPr lang="es-ES" sz="1200" i="1" dirty="0">
              <a:effectLst/>
              <a:latin typeface="Arial" panose="020B0604020202020204" pitchFamily="34" charset="0"/>
              <a:cs typeface="Arial" panose="020B0604020202020204" pitchFamily="34" charset="0"/>
            </a:endParaRPr>
          </a:p>
          <a:p>
            <a:pPr algn="just"/>
            <a:r>
              <a:rPr lang="es-ES" sz="1200" b="1" i="1" dirty="0">
                <a:effectLst/>
                <a:latin typeface="Arial" panose="020B0604020202020204" pitchFamily="34" charset="0"/>
                <a:cs typeface="Arial" panose="020B0604020202020204" pitchFamily="34" charset="0"/>
              </a:rPr>
              <a:t>• El valor hexadecimal: </a:t>
            </a:r>
            <a:r>
              <a:rPr lang="es-ES" sz="1200" i="1" dirty="0">
                <a:effectLst/>
                <a:latin typeface="Arial" panose="020B0604020202020204" pitchFamily="34" charset="0"/>
                <a:cs typeface="Arial" panose="020B0604020202020204" pitchFamily="34" charset="0"/>
              </a:rPr>
              <a:t>es la representación en hexadecimal de la codificación en RGB. </a:t>
            </a:r>
          </a:p>
          <a:p>
            <a:pPr algn="just"/>
            <a:r>
              <a:rPr lang="es-ES" sz="1200" i="1" dirty="0">
                <a:effectLst/>
                <a:latin typeface="Arial" panose="020B0604020202020204" pitchFamily="34" charset="0"/>
                <a:cs typeface="Arial" panose="020B0604020202020204" pitchFamily="34" charset="0"/>
              </a:rPr>
              <a:t>De esta manera, el valor FF corresponde con el 255 y el 00 con el 00 de RGB. Por lo tanto, </a:t>
            </a:r>
          </a:p>
          <a:p>
            <a:pPr algn="just"/>
            <a:r>
              <a:rPr lang="es-ES" sz="1200" i="1" dirty="0">
                <a:effectLst/>
                <a:latin typeface="Arial" panose="020B0604020202020204" pitchFamily="34" charset="0"/>
                <a:cs typeface="Arial" panose="020B0604020202020204" pitchFamily="34" charset="0"/>
              </a:rPr>
              <a:t>el color rojo en formato hexadecimal seria #FF0000.</a:t>
            </a:r>
            <a:endParaRPr lang="es-ES" sz="1200" dirty="0">
              <a:effectLst/>
              <a:latin typeface="Arial" panose="020B0604020202020204" pitchFamily="34" charset="0"/>
              <a:cs typeface="Arial" panose="020B0604020202020204" pitchFamily="34" charset="0"/>
            </a:endParaRPr>
          </a:p>
          <a:p>
            <a:pPr algn="just"/>
            <a:endParaRPr lang="es-ES" sz="1200" i="1" dirty="0">
              <a:latin typeface="Arial" panose="020B0604020202020204" pitchFamily="34" charset="0"/>
              <a:cs typeface="Arial" panose="020B0604020202020204" pitchFamily="34" charset="0"/>
            </a:endParaRPr>
          </a:p>
          <a:p>
            <a:pPr algn="just"/>
            <a:endParaRPr lang="es-ES" sz="1200" dirty="0">
              <a:effectLst/>
              <a:latin typeface="Arial" panose="020B0604020202020204" pitchFamily="34" charset="0"/>
              <a:cs typeface="Arial" panose="020B0604020202020204" pitchFamily="34" charset="0"/>
            </a:endParaRPr>
          </a:p>
        </p:txBody>
      </p:sp>
      <p:pic>
        <p:nvPicPr>
          <p:cNvPr id="2" name="Imagen 1">
            <a:extLst>
              <a:ext uri="{FF2B5EF4-FFF2-40B4-BE49-F238E27FC236}">
                <a16:creationId xmlns:a16="http://schemas.microsoft.com/office/drawing/2014/main" id="{E3C33C8D-B795-1EF3-8CD2-286F8EB7821A}"/>
              </a:ext>
            </a:extLst>
          </p:cNvPr>
          <p:cNvPicPr>
            <a:picLocks noChangeAspect="1"/>
          </p:cNvPicPr>
          <p:nvPr/>
        </p:nvPicPr>
        <p:blipFill>
          <a:blip r:embed="rId3"/>
          <a:stretch>
            <a:fillRect/>
          </a:stretch>
        </p:blipFill>
        <p:spPr>
          <a:xfrm>
            <a:off x="3270869" y="3524250"/>
            <a:ext cx="2044700" cy="838200"/>
          </a:xfrm>
          <a:prstGeom prst="rect">
            <a:avLst/>
          </a:prstGeom>
        </p:spPr>
      </p:pic>
      <p:pic>
        <p:nvPicPr>
          <p:cNvPr id="3" name="Imagen 2">
            <a:extLst>
              <a:ext uri="{FF2B5EF4-FFF2-40B4-BE49-F238E27FC236}">
                <a16:creationId xmlns:a16="http://schemas.microsoft.com/office/drawing/2014/main" id="{1FE2F393-60CA-0933-720B-08E8A9BD3ABD}"/>
              </a:ext>
            </a:extLst>
          </p:cNvPr>
          <p:cNvPicPr>
            <a:picLocks noChangeAspect="1"/>
          </p:cNvPicPr>
          <p:nvPr/>
        </p:nvPicPr>
        <p:blipFill>
          <a:blip r:embed="rId4"/>
          <a:stretch>
            <a:fillRect/>
          </a:stretch>
        </p:blipFill>
        <p:spPr>
          <a:xfrm>
            <a:off x="7291968" y="2678530"/>
            <a:ext cx="1639530" cy="1943720"/>
          </a:xfrm>
          <a:prstGeom prst="rect">
            <a:avLst/>
          </a:prstGeom>
        </p:spPr>
      </p:pic>
      <p:sp>
        <p:nvSpPr>
          <p:cNvPr id="4" name="Rectángulo 3">
            <a:extLst>
              <a:ext uri="{FF2B5EF4-FFF2-40B4-BE49-F238E27FC236}">
                <a16:creationId xmlns:a16="http://schemas.microsoft.com/office/drawing/2014/main" id="{1A997513-13F0-7344-52C0-07A01C5D73B7}"/>
              </a:ext>
            </a:extLst>
          </p:cNvPr>
          <p:cNvSpPr/>
          <p:nvPr/>
        </p:nvSpPr>
        <p:spPr>
          <a:xfrm>
            <a:off x="7953153" y="4720856"/>
            <a:ext cx="602512" cy="422644"/>
          </a:xfrm>
          <a:prstGeom prst="rect">
            <a:avLst/>
          </a:prstGeom>
          <a:solidFill>
            <a:srgbClr val="002E4C"/>
          </a:solidFill>
          <a:ln>
            <a:solidFill>
              <a:srgbClr val="002E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3107461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17"/>
          <p:cNvSpPr/>
          <p:nvPr/>
        </p:nvSpPr>
        <p:spPr>
          <a:xfrm flipH="1">
            <a:off x="200" y="4686025"/>
            <a:ext cx="7631700" cy="457500"/>
          </a:xfrm>
          <a:prstGeom prst="rect">
            <a:avLst/>
          </a:prstGeom>
          <a:solidFill>
            <a:srgbClr val="002E4C"/>
          </a:solidFill>
          <a:ln w="9525" cap="flat" cmpd="sng">
            <a:solidFill>
              <a:srgbClr val="002E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7"/>
          <p:cNvSpPr/>
          <p:nvPr/>
        </p:nvSpPr>
        <p:spPr>
          <a:xfrm>
            <a:off x="8999475" y="4692200"/>
            <a:ext cx="144600" cy="4575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63;p14">
            <a:extLst>
              <a:ext uri="{FF2B5EF4-FFF2-40B4-BE49-F238E27FC236}">
                <a16:creationId xmlns:a16="http://schemas.microsoft.com/office/drawing/2014/main" id="{9B13BC54-A292-AD4B-A8E4-063B9F2CB397}"/>
              </a:ext>
            </a:extLst>
          </p:cNvPr>
          <p:cNvSpPr txBox="1"/>
          <p:nvPr/>
        </p:nvSpPr>
        <p:spPr>
          <a:xfrm>
            <a:off x="305150" y="238423"/>
            <a:ext cx="3924300" cy="98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3200" dirty="0">
                <a:solidFill>
                  <a:srgbClr val="002E4C"/>
                </a:solidFill>
                <a:latin typeface="Open Sans ExtraBold"/>
                <a:ea typeface="Open Sans ExtraBold"/>
                <a:cs typeface="Open Sans ExtraBold"/>
                <a:sym typeface="Open Sans ExtraBold"/>
              </a:rPr>
              <a:t>Contenido</a:t>
            </a:r>
            <a:endParaRPr sz="3200" dirty="0">
              <a:solidFill>
                <a:srgbClr val="002E4C"/>
              </a:solidFill>
              <a:latin typeface="Open Sans ExtraBold"/>
              <a:ea typeface="Open Sans ExtraBold"/>
              <a:cs typeface="Open Sans ExtraBold"/>
              <a:sym typeface="Open Sans ExtraBold"/>
            </a:endParaRPr>
          </a:p>
        </p:txBody>
      </p:sp>
      <p:sp>
        <p:nvSpPr>
          <p:cNvPr id="6" name="Google Shape;89;p16">
            <a:extLst>
              <a:ext uri="{FF2B5EF4-FFF2-40B4-BE49-F238E27FC236}">
                <a16:creationId xmlns:a16="http://schemas.microsoft.com/office/drawing/2014/main" id="{85FA1AD6-561B-5E45-80B1-888B3CB186CE}"/>
              </a:ext>
            </a:extLst>
          </p:cNvPr>
          <p:cNvSpPr txBox="1"/>
          <p:nvPr/>
        </p:nvSpPr>
        <p:spPr>
          <a:xfrm>
            <a:off x="376795" y="919888"/>
            <a:ext cx="7939891" cy="3528125"/>
          </a:xfrm>
          <a:prstGeom prst="rect">
            <a:avLst/>
          </a:prstGeom>
          <a:noFill/>
          <a:ln>
            <a:noFill/>
          </a:ln>
        </p:spPr>
        <p:txBody>
          <a:bodyPr spcFirstLastPara="1" wrap="square" lIns="91425" tIns="91425" rIns="91425" bIns="91425" anchor="t" anchorCtr="0">
            <a:noAutofit/>
          </a:bodyPr>
          <a:lstStyle/>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Introducción y contextualización</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Introducción al CSS</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Características de CSS</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Selectores</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Herencia</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Unidades de medida</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Colores</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Caso práctico 1. “Test sobre CSS”</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Caso práctico 2. “Aplicar CSS a HTML”</a:t>
            </a:r>
          </a:p>
          <a:p>
            <a:pPr marL="342900" lvl="0" indent="-342900" algn="l" rtl="0">
              <a:spcBef>
                <a:spcPts val="0"/>
              </a:spcBef>
              <a:spcAft>
                <a:spcPts val="0"/>
              </a:spcAft>
              <a:buAutoNum type="arabicPeriod"/>
            </a:pPr>
            <a:endParaRPr lang="es-ES" sz="1600" b="1" dirty="0">
              <a:solidFill>
                <a:srgbClr val="002E4C"/>
              </a:solidFill>
              <a:latin typeface="Open Sans Extrabold"/>
              <a:ea typeface="Open Sans Extrabold"/>
              <a:cs typeface="Open Sans Extrabold"/>
              <a:sym typeface="Open Sans ExtraBold"/>
            </a:endParaRPr>
          </a:p>
          <a:p>
            <a:pPr marL="342900" lvl="0" indent="-342900" algn="l" rtl="0">
              <a:spcBef>
                <a:spcPts val="0"/>
              </a:spcBef>
              <a:spcAft>
                <a:spcPts val="0"/>
              </a:spcAft>
              <a:buAutoNum type="arabicPeriod"/>
            </a:pPr>
            <a:endParaRPr lang="es-ES" sz="1600" b="1" dirty="0">
              <a:solidFill>
                <a:srgbClr val="002E4C"/>
              </a:solidFill>
              <a:latin typeface="Open Sans Extrabold"/>
              <a:ea typeface="Open Sans Extrabold"/>
              <a:cs typeface="Open Sans Extrabold"/>
              <a:sym typeface="Open Sans ExtraBold"/>
            </a:endParaRPr>
          </a:p>
        </p:txBody>
      </p:sp>
    </p:spTree>
    <p:extLst>
      <p:ext uri="{BB962C8B-B14F-4D97-AF65-F5344CB8AC3E}">
        <p14:creationId xmlns:p14="http://schemas.microsoft.com/office/powerpoint/2010/main" val="17846519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4" name="Google Shape;154;p8"/>
          <p:cNvSpPr txBox="1">
            <a:spLocks noGrp="1"/>
          </p:cNvSpPr>
          <p:nvPr>
            <p:ph type="title"/>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a:buSzPts val="2700"/>
            </a:pPr>
            <a:r>
              <a:rPr lang="es-ES" sz="2800" b="1" dirty="0">
                <a:solidFill>
                  <a:srgbClr val="002E4C"/>
                </a:solidFill>
                <a:latin typeface="Open Sans Extrabold"/>
                <a:ea typeface="Open Sans Extrabold"/>
                <a:cs typeface="Open Sans Extrabold"/>
                <a:sym typeface="Open Sans ExtraBold"/>
              </a:rPr>
              <a:t>8. Caso práctico 1. </a:t>
            </a:r>
            <a:r>
              <a:rPr lang="es-ES" sz="2800" b="1" dirty="0">
                <a:latin typeface="Open Sans Extrabold"/>
                <a:ea typeface="Open Sans Extrabold"/>
                <a:cs typeface="Open Sans Extrabold"/>
              </a:rPr>
              <a:t>”Test sobre CSS”</a:t>
            </a:r>
            <a:endParaRPr sz="2700" dirty="0"/>
          </a:p>
        </p:txBody>
      </p:sp>
      <p:sp>
        <p:nvSpPr>
          <p:cNvPr id="6" name="CuadroTexto 5">
            <a:extLst>
              <a:ext uri="{FF2B5EF4-FFF2-40B4-BE49-F238E27FC236}">
                <a16:creationId xmlns:a16="http://schemas.microsoft.com/office/drawing/2014/main" id="{0CE9D9F2-9121-134A-92A4-553ED159B8EB}"/>
              </a:ext>
            </a:extLst>
          </p:cNvPr>
          <p:cNvSpPr txBox="1"/>
          <p:nvPr/>
        </p:nvSpPr>
        <p:spPr>
          <a:xfrm>
            <a:off x="379938" y="964025"/>
            <a:ext cx="5998560" cy="3231654"/>
          </a:xfrm>
          <a:prstGeom prst="rect">
            <a:avLst/>
          </a:prstGeom>
          <a:noFill/>
        </p:spPr>
        <p:txBody>
          <a:bodyPr wrap="square" rtlCol="0">
            <a:spAutoFit/>
          </a:bodyPr>
          <a:lstStyle/>
          <a:p>
            <a:pPr algn="just"/>
            <a:r>
              <a:rPr lang="es-ES" sz="1200" dirty="0">
                <a:effectLst/>
                <a:latin typeface="Arial" panose="020B0604020202020204" pitchFamily="34" charset="0"/>
                <a:cs typeface="Arial" panose="020B0604020202020204" pitchFamily="34" charset="0"/>
              </a:rPr>
              <a:t>Alberto habla con Gloria y le comenta que quiere incluir en la intranet el resultado de un test que se hizo en un examen interno para ascender de programador senior a junior.</a:t>
            </a:r>
          </a:p>
          <a:p>
            <a:pPr algn="just"/>
            <a:endParaRPr lang="es-ES" sz="1200" dirty="0">
              <a:effectLst/>
              <a:latin typeface="Arial" panose="020B0604020202020204" pitchFamily="34" charset="0"/>
              <a:cs typeface="Arial" panose="020B0604020202020204" pitchFamily="34" charset="0"/>
            </a:endParaRPr>
          </a:p>
          <a:p>
            <a:pPr algn="just"/>
            <a:r>
              <a:rPr lang="es-ES" sz="1200" dirty="0">
                <a:effectLst/>
                <a:latin typeface="Arial" panose="020B0604020202020204" pitchFamily="34" charset="0"/>
                <a:cs typeface="Arial" panose="020B0604020202020204" pitchFamily="34" charset="0"/>
              </a:rPr>
              <a:t>La idea que tiene Alberto es que aparezcan las preguntas con un determinado formato, la respuesta correcta en verde, y el resto de respuestas en rojo. Para ello, le pide que use clases, identificadores y</a:t>
            </a:r>
          </a:p>
          <a:p>
            <a:pPr algn="just"/>
            <a:r>
              <a:rPr lang="es-ES" sz="1200" dirty="0">
                <a:effectLst/>
                <a:latin typeface="Arial" panose="020B0604020202020204" pitchFamily="34" charset="0"/>
                <a:cs typeface="Arial" panose="020B0604020202020204" pitchFamily="34" charset="0"/>
              </a:rPr>
              <a:t>selectores de CSS.</a:t>
            </a:r>
          </a:p>
          <a:p>
            <a:pPr algn="just"/>
            <a:endParaRPr lang="es-ES" sz="1200" dirty="0">
              <a:effectLst/>
              <a:latin typeface="Arial" panose="020B0604020202020204" pitchFamily="34" charset="0"/>
              <a:cs typeface="Arial" panose="020B0604020202020204" pitchFamily="34" charset="0"/>
            </a:endParaRPr>
          </a:p>
          <a:p>
            <a:pPr algn="just"/>
            <a:r>
              <a:rPr lang="es-ES" sz="1200" dirty="0">
                <a:effectLst/>
                <a:latin typeface="Arial" panose="020B0604020202020204" pitchFamily="34" charset="0"/>
                <a:cs typeface="Arial" panose="020B0604020202020204" pitchFamily="34" charset="0"/>
              </a:rPr>
              <a:t>Alberto necesita, también, que la primera pregunta tenga un formato diferente. Al final del test deben aparecer unas instrucciones indicando cómo se puede descargar el test. La cabecera de este listado de</a:t>
            </a:r>
          </a:p>
          <a:p>
            <a:pPr algn="just"/>
            <a:r>
              <a:rPr lang="es-ES" sz="1200" dirty="0">
                <a:effectLst/>
                <a:latin typeface="Arial" panose="020B0604020202020204" pitchFamily="34" charset="0"/>
                <a:cs typeface="Arial" panose="020B0604020202020204" pitchFamily="34" charset="0"/>
              </a:rPr>
              <a:t>instrucciones debe ser diferente a las anteriores. Importante: las respuestas deben aparecer en negrita, pero no la lista de instrucciones. Para poner el texto en negrita debemos usar la propiedad </a:t>
            </a:r>
            <a:r>
              <a:rPr lang="es-ES" sz="1200" dirty="0" err="1">
                <a:effectLst/>
                <a:latin typeface="Arial" panose="020B0604020202020204" pitchFamily="34" charset="0"/>
                <a:cs typeface="Arial" panose="020B0604020202020204" pitchFamily="34" charset="0"/>
              </a:rPr>
              <a:t>font-eight:bold</a:t>
            </a:r>
            <a:r>
              <a:rPr lang="es-ES" sz="1200" dirty="0">
                <a:effectLst/>
                <a:latin typeface="Arial" panose="020B0604020202020204" pitchFamily="34" charset="0"/>
                <a:cs typeface="Arial" panose="020B0604020202020204" pitchFamily="34" charset="0"/>
              </a:rPr>
              <a:t>;</a:t>
            </a:r>
          </a:p>
          <a:p>
            <a:pPr algn="just"/>
            <a:endParaRPr lang="es-ES" sz="1200" dirty="0">
              <a:effectLst/>
              <a:latin typeface="Arial" panose="020B0604020202020204" pitchFamily="34" charset="0"/>
              <a:cs typeface="Arial" panose="020B0604020202020204" pitchFamily="34" charset="0"/>
            </a:endParaRPr>
          </a:p>
          <a:p>
            <a:pPr algn="just"/>
            <a:r>
              <a:rPr lang="es-ES" sz="1200" dirty="0">
                <a:effectLst/>
                <a:latin typeface="Arial" panose="020B0604020202020204" pitchFamily="34" charset="0"/>
                <a:cs typeface="Arial" panose="020B0604020202020204" pitchFamily="34" charset="0"/>
              </a:rPr>
              <a:t>¿Cómo desarrollarías la solución a este planteamiento?</a:t>
            </a:r>
          </a:p>
        </p:txBody>
      </p:sp>
      <p:pic>
        <p:nvPicPr>
          <p:cNvPr id="2" name="Imagen 1">
            <a:extLst>
              <a:ext uri="{FF2B5EF4-FFF2-40B4-BE49-F238E27FC236}">
                <a16:creationId xmlns:a16="http://schemas.microsoft.com/office/drawing/2014/main" id="{A2D9E320-278F-4266-A765-76FA193A80FF}"/>
              </a:ext>
            </a:extLst>
          </p:cNvPr>
          <p:cNvPicPr>
            <a:picLocks noChangeAspect="1"/>
          </p:cNvPicPr>
          <p:nvPr/>
        </p:nvPicPr>
        <p:blipFill>
          <a:blip r:embed="rId3"/>
          <a:stretch>
            <a:fillRect/>
          </a:stretch>
        </p:blipFill>
        <p:spPr>
          <a:xfrm>
            <a:off x="6337362" y="846302"/>
            <a:ext cx="2730500" cy="3467100"/>
          </a:xfrm>
          <a:prstGeom prst="rect">
            <a:avLst/>
          </a:prstGeom>
        </p:spPr>
      </p:pic>
      <p:sp>
        <p:nvSpPr>
          <p:cNvPr id="3" name="Rectángulo 2">
            <a:extLst>
              <a:ext uri="{FF2B5EF4-FFF2-40B4-BE49-F238E27FC236}">
                <a16:creationId xmlns:a16="http://schemas.microsoft.com/office/drawing/2014/main" id="{E462E108-90EE-07A5-4FAA-7A4C94E4C4E7}"/>
              </a:ext>
            </a:extLst>
          </p:cNvPr>
          <p:cNvSpPr/>
          <p:nvPr/>
        </p:nvSpPr>
        <p:spPr>
          <a:xfrm>
            <a:off x="7953153" y="4720856"/>
            <a:ext cx="602512" cy="422644"/>
          </a:xfrm>
          <a:prstGeom prst="rect">
            <a:avLst/>
          </a:prstGeom>
          <a:solidFill>
            <a:srgbClr val="002E4C"/>
          </a:solidFill>
          <a:ln>
            <a:solidFill>
              <a:srgbClr val="002E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381475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17"/>
          <p:cNvSpPr/>
          <p:nvPr/>
        </p:nvSpPr>
        <p:spPr>
          <a:xfrm flipH="1">
            <a:off x="200" y="4686025"/>
            <a:ext cx="7631700" cy="457500"/>
          </a:xfrm>
          <a:prstGeom prst="rect">
            <a:avLst/>
          </a:prstGeom>
          <a:solidFill>
            <a:srgbClr val="002E4C"/>
          </a:solidFill>
          <a:ln w="9525" cap="flat" cmpd="sng">
            <a:solidFill>
              <a:srgbClr val="002E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7"/>
          <p:cNvSpPr/>
          <p:nvPr/>
        </p:nvSpPr>
        <p:spPr>
          <a:xfrm>
            <a:off x="8999475" y="4692200"/>
            <a:ext cx="144600" cy="4575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63;p14">
            <a:extLst>
              <a:ext uri="{FF2B5EF4-FFF2-40B4-BE49-F238E27FC236}">
                <a16:creationId xmlns:a16="http://schemas.microsoft.com/office/drawing/2014/main" id="{9B13BC54-A292-AD4B-A8E4-063B9F2CB397}"/>
              </a:ext>
            </a:extLst>
          </p:cNvPr>
          <p:cNvSpPr txBox="1"/>
          <p:nvPr/>
        </p:nvSpPr>
        <p:spPr>
          <a:xfrm>
            <a:off x="305150" y="238423"/>
            <a:ext cx="3924300" cy="98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3200" dirty="0">
                <a:solidFill>
                  <a:srgbClr val="002E4C"/>
                </a:solidFill>
                <a:latin typeface="Open Sans ExtraBold"/>
                <a:ea typeface="Open Sans ExtraBold"/>
                <a:cs typeface="Open Sans ExtraBold"/>
                <a:sym typeface="Open Sans ExtraBold"/>
              </a:rPr>
              <a:t>Contenido</a:t>
            </a:r>
            <a:endParaRPr sz="3200" dirty="0">
              <a:solidFill>
                <a:srgbClr val="002E4C"/>
              </a:solidFill>
              <a:latin typeface="Open Sans ExtraBold"/>
              <a:ea typeface="Open Sans ExtraBold"/>
              <a:cs typeface="Open Sans ExtraBold"/>
              <a:sym typeface="Open Sans ExtraBold"/>
            </a:endParaRPr>
          </a:p>
        </p:txBody>
      </p:sp>
      <p:sp>
        <p:nvSpPr>
          <p:cNvPr id="6" name="Google Shape;89;p16">
            <a:extLst>
              <a:ext uri="{FF2B5EF4-FFF2-40B4-BE49-F238E27FC236}">
                <a16:creationId xmlns:a16="http://schemas.microsoft.com/office/drawing/2014/main" id="{85FA1AD6-561B-5E45-80B1-888B3CB186CE}"/>
              </a:ext>
            </a:extLst>
          </p:cNvPr>
          <p:cNvSpPr txBox="1"/>
          <p:nvPr/>
        </p:nvSpPr>
        <p:spPr>
          <a:xfrm>
            <a:off x="376795" y="919888"/>
            <a:ext cx="7939891" cy="3528125"/>
          </a:xfrm>
          <a:prstGeom prst="rect">
            <a:avLst/>
          </a:prstGeom>
          <a:noFill/>
          <a:ln>
            <a:noFill/>
          </a:ln>
        </p:spPr>
        <p:txBody>
          <a:bodyPr spcFirstLastPara="1" wrap="square" lIns="91425" tIns="91425" rIns="91425" bIns="91425" anchor="t" anchorCtr="0">
            <a:noAutofit/>
          </a:bodyPr>
          <a:lstStyle/>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Introducción y contextualización</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Introducción al CSS</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Características de CSS</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Selectores</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Herencia</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Unidades de medida</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Colores</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Caso práctico 1. “Test sobre CSS”</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Caso práctico 2. “Aplicar CSS a HTML”</a:t>
            </a:r>
          </a:p>
          <a:p>
            <a:pPr marL="342900" lvl="0" indent="-342900" algn="l" rtl="0">
              <a:spcBef>
                <a:spcPts val="0"/>
              </a:spcBef>
              <a:spcAft>
                <a:spcPts val="0"/>
              </a:spcAft>
              <a:buAutoNum type="arabicPeriod"/>
            </a:pPr>
            <a:endParaRPr lang="es-ES" sz="1600" b="1" dirty="0">
              <a:solidFill>
                <a:srgbClr val="002E4C"/>
              </a:solidFill>
              <a:latin typeface="Open Sans Extrabold"/>
              <a:ea typeface="Open Sans Extrabold"/>
              <a:cs typeface="Open Sans Extrabold"/>
              <a:sym typeface="Open Sans ExtraBold"/>
            </a:endParaRPr>
          </a:p>
          <a:p>
            <a:pPr marL="342900" lvl="0" indent="-342900" algn="l" rtl="0">
              <a:spcBef>
                <a:spcPts val="0"/>
              </a:spcBef>
              <a:spcAft>
                <a:spcPts val="0"/>
              </a:spcAft>
              <a:buAutoNum type="arabicPeriod"/>
            </a:pPr>
            <a:endParaRPr lang="es-ES" sz="1600" b="1" dirty="0">
              <a:solidFill>
                <a:srgbClr val="002E4C"/>
              </a:solidFill>
              <a:latin typeface="Open Sans Extrabold"/>
              <a:ea typeface="Open Sans Extrabold"/>
              <a:cs typeface="Open Sans Extrabold"/>
              <a:sym typeface="Open Sans ExtraBold"/>
            </a:endParaRPr>
          </a:p>
        </p:txBody>
      </p:sp>
    </p:spTree>
    <p:extLst>
      <p:ext uri="{BB962C8B-B14F-4D97-AF65-F5344CB8AC3E}">
        <p14:creationId xmlns:p14="http://schemas.microsoft.com/office/powerpoint/2010/main" val="7472998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17"/>
          <p:cNvSpPr/>
          <p:nvPr/>
        </p:nvSpPr>
        <p:spPr>
          <a:xfrm flipH="1">
            <a:off x="200" y="4686025"/>
            <a:ext cx="7631700" cy="457500"/>
          </a:xfrm>
          <a:prstGeom prst="rect">
            <a:avLst/>
          </a:prstGeom>
          <a:solidFill>
            <a:srgbClr val="002E4C"/>
          </a:solidFill>
          <a:ln w="9525" cap="flat" cmpd="sng">
            <a:solidFill>
              <a:srgbClr val="002E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7"/>
          <p:cNvSpPr/>
          <p:nvPr/>
        </p:nvSpPr>
        <p:spPr>
          <a:xfrm>
            <a:off x="8999475" y="4692200"/>
            <a:ext cx="144600" cy="4575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63;p14">
            <a:extLst>
              <a:ext uri="{FF2B5EF4-FFF2-40B4-BE49-F238E27FC236}">
                <a16:creationId xmlns:a16="http://schemas.microsoft.com/office/drawing/2014/main" id="{9B13BC54-A292-AD4B-A8E4-063B9F2CB397}"/>
              </a:ext>
            </a:extLst>
          </p:cNvPr>
          <p:cNvSpPr txBox="1"/>
          <p:nvPr/>
        </p:nvSpPr>
        <p:spPr>
          <a:xfrm>
            <a:off x="305150" y="238423"/>
            <a:ext cx="3924300" cy="98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3200" dirty="0">
                <a:solidFill>
                  <a:srgbClr val="002E4C"/>
                </a:solidFill>
                <a:latin typeface="Open Sans ExtraBold"/>
                <a:ea typeface="Open Sans ExtraBold"/>
                <a:cs typeface="Open Sans ExtraBold"/>
                <a:sym typeface="Open Sans ExtraBold"/>
              </a:rPr>
              <a:t>Contenido</a:t>
            </a:r>
            <a:endParaRPr sz="3200" dirty="0">
              <a:solidFill>
                <a:srgbClr val="002E4C"/>
              </a:solidFill>
              <a:latin typeface="Open Sans ExtraBold"/>
              <a:ea typeface="Open Sans ExtraBold"/>
              <a:cs typeface="Open Sans ExtraBold"/>
              <a:sym typeface="Open Sans ExtraBold"/>
            </a:endParaRPr>
          </a:p>
        </p:txBody>
      </p:sp>
      <p:sp>
        <p:nvSpPr>
          <p:cNvPr id="6" name="Google Shape;89;p16">
            <a:extLst>
              <a:ext uri="{FF2B5EF4-FFF2-40B4-BE49-F238E27FC236}">
                <a16:creationId xmlns:a16="http://schemas.microsoft.com/office/drawing/2014/main" id="{85FA1AD6-561B-5E45-80B1-888B3CB186CE}"/>
              </a:ext>
            </a:extLst>
          </p:cNvPr>
          <p:cNvSpPr txBox="1"/>
          <p:nvPr/>
        </p:nvSpPr>
        <p:spPr>
          <a:xfrm>
            <a:off x="376795" y="919888"/>
            <a:ext cx="7939891" cy="3528125"/>
          </a:xfrm>
          <a:prstGeom prst="rect">
            <a:avLst/>
          </a:prstGeom>
          <a:noFill/>
          <a:ln>
            <a:noFill/>
          </a:ln>
        </p:spPr>
        <p:txBody>
          <a:bodyPr spcFirstLastPara="1" wrap="square" lIns="91425" tIns="91425" rIns="91425" bIns="91425" anchor="t" anchorCtr="0">
            <a:noAutofit/>
          </a:bodyPr>
          <a:lstStyle/>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Introducción y contextualización</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Introducción al CSS</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Características de CSS</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Selectores</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Herencia</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Unidades de medida</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Colores</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Caso práctico 1. “Test sobre CSS”</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Caso práctico 2. “Aplicar CSS a HTML”</a:t>
            </a:r>
          </a:p>
          <a:p>
            <a:pPr marL="342900" lvl="0" indent="-342900" algn="l" rtl="0">
              <a:spcBef>
                <a:spcPts val="0"/>
              </a:spcBef>
              <a:spcAft>
                <a:spcPts val="0"/>
              </a:spcAft>
              <a:buAutoNum type="arabicPeriod"/>
            </a:pPr>
            <a:endParaRPr lang="es-ES" sz="1600" b="1" dirty="0">
              <a:solidFill>
                <a:srgbClr val="002E4C"/>
              </a:solidFill>
              <a:latin typeface="Open Sans Extrabold"/>
              <a:ea typeface="Open Sans Extrabold"/>
              <a:cs typeface="Open Sans Extrabold"/>
              <a:sym typeface="Open Sans ExtraBold"/>
            </a:endParaRPr>
          </a:p>
          <a:p>
            <a:pPr marL="342900" lvl="0" indent="-342900" algn="l" rtl="0">
              <a:spcBef>
                <a:spcPts val="0"/>
              </a:spcBef>
              <a:spcAft>
                <a:spcPts val="0"/>
              </a:spcAft>
              <a:buAutoNum type="arabicPeriod"/>
            </a:pPr>
            <a:endParaRPr lang="es-ES" sz="1600" b="1" dirty="0">
              <a:solidFill>
                <a:srgbClr val="002E4C"/>
              </a:solidFill>
              <a:latin typeface="Open Sans Extrabold"/>
              <a:ea typeface="Open Sans Extrabold"/>
              <a:cs typeface="Open Sans Extrabold"/>
              <a:sym typeface="Open Sans ExtraBold"/>
            </a:endParaRPr>
          </a:p>
        </p:txBody>
      </p:sp>
    </p:spTree>
    <p:extLst>
      <p:ext uri="{BB962C8B-B14F-4D97-AF65-F5344CB8AC3E}">
        <p14:creationId xmlns:p14="http://schemas.microsoft.com/office/powerpoint/2010/main" val="22485755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4" name="Google Shape;154;p8"/>
          <p:cNvSpPr txBox="1">
            <a:spLocks noGrp="1"/>
          </p:cNvSpPr>
          <p:nvPr>
            <p:ph type="title"/>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a:buSzPts val="2700"/>
            </a:pPr>
            <a:r>
              <a:rPr lang="es-ES" sz="2800" b="1" dirty="0">
                <a:solidFill>
                  <a:srgbClr val="002E4C"/>
                </a:solidFill>
                <a:latin typeface="Open Sans Extrabold"/>
                <a:ea typeface="Open Sans Extrabold"/>
                <a:cs typeface="Open Sans Extrabold"/>
                <a:sym typeface="Open Sans ExtraBold"/>
              </a:rPr>
              <a:t>9. Caso práctico 2. “Aplicar CSS a HTML”</a:t>
            </a:r>
            <a:endParaRPr sz="2700" dirty="0"/>
          </a:p>
        </p:txBody>
      </p:sp>
      <p:sp>
        <p:nvSpPr>
          <p:cNvPr id="6" name="CuadroTexto 5">
            <a:extLst>
              <a:ext uri="{FF2B5EF4-FFF2-40B4-BE49-F238E27FC236}">
                <a16:creationId xmlns:a16="http://schemas.microsoft.com/office/drawing/2014/main" id="{0CE9D9F2-9121-134A-92A4-553ED159B8EB}"/>
              </a:ext>
            </a:extLst>
          </p:cNvPr>
          <p:cNvSpPr txBox="1"/>
          <p:nvPr/>
        </p:nvSpPr>
        <p:spPr>
          <a:xfrm>
            <a:off x="881743" y="861222"/>
            <a:ext cx="7380514" cy="1015663"/>
          </a:xfrm>
          <a:prstGeom prst="rect">
            <a:avLst/>
          </a:prstGeom>
          <a:noFill/>
        </p:spPr>
        <p:txBody>
          <a:bodyPr wrap="square" rtlCol="0">
            <a:spAutoFit/>
          </a:bodyPr>
          <a:lstStyle/>
          <a:p>
            <a:pPr algn="just"/>
            <a:r>
              <a:rPr lang="es-ES" sz="1200" i="1" dirty="0">
                <a:effectLst/>
                <a:latin typeface="Arial" panose="020B0604020202020204" pitchFamily="34" charset="0"/>
                <a:cs typeface="Arial" panose="020B0604020202020204" pitchFamily="34" charset="0"/>
              </a:rPr>
              <a:t>Gloria tiene que aplicar formato CSS a un documento HTML que le ha pasado Alberto.</a:t>
            </a:r>
            <a:endParaRPr lang="es-ES" sz="1200" dirty="0">
              <a:effectLst/>
              <a:latin typeface="Arial" panose="020B0604020202020204" pitchFamily="34" charset="0"/>
              <a:cs typeface="Arial" panose="020B0604020202020204" pitchFamily="34" charset="0"/>
            </a:endParaRPr>
          </a:p>
          <a:p>
            <a:pPr algn="just"/>
            <a:r>
              <a:rPr lang="es-ES" sz="1200" i="1" dirty="0">
                <a:effectLst/>
                <a:latin typeface="Arial" panose="020B0604020202020204" pitchFamily="34" charset="0"/>
                <a:cs typeface="Arial" panose="020B0604020202020204" pitchFamily="34" charset="0"/>
              </a:rPr>
              <a:t>Nudo: Alberto ha comenzado a crear un documento HTML y necesita aplicarle estilos, pero no lo podrá terminar porque tiene que seguir con otro proyecto y le pide a Gloria que lo termine ella. En el propio código HTML Alberto ha indicado a qué elementos les quiere aplicar los estilos. </a:t>
            </a:r>
            <a:endParaRPr lang="es-ES" sz="1200" dirty="0">
              <a:effectLst/>
              <a:latin typeface="Arial" panose="020B0604020202020204" pitchFamily="34" charset="0"/>
              <a:cs typeface="Arial" panose="020B0604020202020204" pitchFamily="34" charset="0"/>
            </a:endParaRPr>
          </a:p>
          <a:p>
            <a:pPr algn="just"/>
            <a:r>
              <a:rPr lang="es-ES" sz="1200" i="1" dirty="0">
                <a:effectLst/>
                <a:latin typeface="Arial" panose="020B0604020202020204" pitchFamily="34" charset="0"/>
                <a:cs typeface="Arial" panose="020B0604020202020204" pitchFamily="34" charset="0"/>
              </a:rPr>
              <a:t>¿Cómo lo desarrollarías?</a:t>
            </a:r>
            <a:endParaRPr lang="es-ES" sz="1200" dirty="0">
              <a:effectLst/>
              <a:latin typeface="Arial" panose="020B0604020202020204" pitchFamily="34" charset="0"/>
              <a:cs typeface="Arial" panose="020B0604020202020204" pitchFamily="34" charset="0"/>
            </a:endParaRPr>
          </a:p>
        </p:txBody>
      </p:sp>
      <p:pic>
        <p:nvPicPr>
          <p:cNvPr id="2" name="Imagen 1">
            <a:extLst>
              <a:ext uri="{FF2B5EF4-FFF2-40B4-BE49-F238E27FC236}">
                <a16:creationId xmlns:a16="http://schemas.microsoft.com/office/drawing/2014/main" id="{028A33B1-D7E7-B3EF-16A0-FFAF0F383202}"/>
              </a:ext>
            </a:extLst>
          </p:cNvPr>
          <p:cNvPicPr>
            <a:picLocks noChangeAspect="1"/>
          </p:cNvPicPr>
          <p:nvPr/>
        </p:nvPicPr>
        <p:blipFill>
          <a:blip r:embed="rId3"/>
          <a:stretch>
            <a:fillRect/>
          </a:stretch>
        </p:blipFill>
        <p:spPr>
          <a:xfrm>
            <a:off x="795250" y="1920416"/>
            <a:ext cx="2921000" cy="2692400"/>
          </a:xfrm>
          <a:prstGeom prst="rect">
            <a:avLst/>
          </a:prstGeom>
        </p:spPr>
      </p:pic>
      <p:sp>
        <p:nvSpPr>
          <p:cNvPr id="3" name="Rectángulo 2">
            <a:extLst>
              <a:ext uri="{FF2B5EF4-FFF2-40B4-BE49-F238E27FC236}">
                <a16:creationId xmlns:a16="http://schemas.microsoft.com/office/drawing/2014/main" id="{827E5604-0C68-BA9F-72F9-2AFC6FBBB1AD}"/>
              </a:ext>
            </a:extLst>
          </p:cNvPr>
          <p:cNvSpPr/>
          <p:nvPr/>
        </p:nvSpPr>
        <p:spPr>
          <a:xfrm>
            <a:off x="7953153" y="4720856"/>
            <a:ext cx="602512" cy="422644"/>
          </a:xfrm>
          <a:prstGeom prst="rect">
            <a:avLst/>
          </a:prstGeom>
          <a:solidFill>
            <a:srgbClr val="002E4C"/>
          </a:solidFill>
          <a:ln>
            <a:solidFill>
              <a:srgbClr val="002E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0146811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4" name="Google Shape;154;p8"/>
          <p:cNvSpPr txBox="1">
            <a:spLocks noGrp="1"/>
          </p:cNvSpPr>
          <p:nvPr>
            <p:ph type="title"/>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a:buSzPts val="2700"/>
            </a:pPr>
            <a:r>
              <a:rPr lang="es-ES" sz="2800" b="1" dirty="0">
                <a:solidFill>
                  <a:srgbClr val="002E4C"/>
                </a:solidFill>
                <a:latin typeface="Open Sans Extrabold"/>
                <a:ea typeface="Open Sans Extrabold"/>
                <a:cs typeface="Open Sans Extrabold"/>
                <a:sym typeface="Open Sans ExtraBold"/>
              </a:rPr>
              <a:t>9. Caso práctico 2. </a:t>
            </a:r>
            <a:endParaRPr sz="2700" dirty="0"/>
          </a:p>
        </p:txBody>
      </p:sp>
      <p:pic>
        <p:nvPicPr>
          <p:cNvPr id="2" name="Imagen 1">
            <a:extLst>
              <a:ext uri="{FF2B5EF4-FFF2-40B4-BE49-F238E27FC236}">
                <a16:creationId xmlns:a16="http://schemas.microsoft.com/office/drawing/2014/main" id="{028A33B1-D7E7-B3EF-16A0-FFAF0F383202}"/>
              </a:ext>
            </a:extLst>
          </p:cNvPr>
          <p:cNvPicPr>
            <a:picLocks noChangeAspect="1"/>
          </p:cNvPicPr>
          <p:nvPr/>
        </p:nvPicPr>
        <p:blipFill>
          <a:blip r:embed="rId3"/>
          <a:stretch>
            <a:fillRect/>
          </a:stretch>
        </p:blipFill>
        <p:spPr>
          <a:xfrm>
            <a:off x="795250" y="1225550"/>
            <a:ext cx="2921000" cy="2692400"/>
          </a:xfrm>
          <a:prstGeom prst="rect">
            <a:avLst/>
          </a:prstGeom>
        </p:spPr>
      </p:pic>
      <p:pic>
        <p:nvPicPr>
          <p:cNvPr id="3" name="Imagen 2">
            <a:extLst>
              <a:ext uri="{FF2B5EF4-FFF2-40B4-BE49-F238E27FC236}">
                <a16:creationId xmlns:a16="http://schemas.microsoft.com/office/drawing/2014/main" id="{F8509BBA-A2C7-EC8B-DD6C-DFFD927192D0}"/>
              </a:ext>
            </a:extLst>
          </p:cNvPr>
          <p:cNvPicPr>
            <a:picLocks noChangeAspect="1"/>
          </p:cNvPicPr>
          <p:nvPr/>
        </p:nvPicPr>
        <p:blipFill>
          <a:blip r:embed="rId4"/>
          <a:stretch>
            <a:fillRect/>
          </a:stretch>
        </p:blipFill>
        <p:spPr>
          <a:xfrm>
            <a:off x="5758682" y="0"/>
            <a:ext cx="3385318" cy="5143500"/>
          </a:xfrm>
          <a:prstGeom prst="rect">
            <a:avLst/>
          </a:prstGeom>
        </p:spPr>
      </p:pic>
    </p:spTree>
    <p:extLst>
      <p:ext uri="{BB962C8B-B14F-4D97-AF65-F5344CB8AC3E}">
        <p14:creationId xmlns:p14="http://schemas.microsoft.com/office/powerpoint/2010/main" val="31901059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4" name="Google Shape;154;p8"/>
          <p:cNvSpPr txBox="1">
            <a:spLocks noGrp="1"/>
          </p:cNvSpPr>
          <p:nvPr>
            <p:ph type="title"/>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a:buSzPts val="2700"/>
            </a:pPr>
            <a:r>
              <a:rPr lang="es-ES" sz="2800" b="1" dirty="0">
                <a:solidFill>
                  <a:srgbClr val="002E4C"/>
                </a:solidFill>
                <a:latin typeface="Open Sans Extrabold"/>
                <a:ea typeface="Open Sans Extrabold"/>
                <a:cs typeface="Open Sans Extrabold"/>
                <a:sym typeface="Open Sans ExtraBold"/>
              </a:rPr>
              <a:t>10. Webgrafía</a:t>
            </a:r>
            <a:endParaRPr sz="2700" dirty="0"/>
          </a:p>
        </p:txBody>
      </p:sp>
      <p:sp>
        <p:nvSpPr>
          <p:cNvPr id="5" name="CuadroTexto 4">
            <a:extLst>
              <a:ext uri="{FF2B5EF4-FFF2-40B4-BE49-F238E27FC236}">
                <a16:creationId xmlns:a16="http://schemas.microsoft.com/office/drawing/2014/main" id="{FFD7E22A-5641-E37E-48C7-0207368F93F8}"/>
              </a:ext>
            </a:extLst>
          </p:cNvPr>
          <p:cNvSpPr txBox="1"/>
          <p:nvPr/>
        </p:nvSpPr>
        <p:spPr>
          <a:xfrm>
            <a:off x="1583871" y="1441122"/>
            <a:ext cx="5976257" cy="1200329"/>
          </a:xfrm>
          <a:prstGeom prst="rect">
            <a:avLst/>
          </a:prstGeom>
          <a:noFill/>
        </p:spPr>
        <p:txBody>
          <a:bodyPr wrap="square">
            <a:spAutoFit/>
          </a:bodyPr>
          <a:lstStyle/>
          <a:p>
            <a:r>
              <a:rPr lang="es-ES" sz="1200" dirty="0">
                <a:solidFill>
                  <a:srgbClr val="275B9C"/>
                </a:solidFill>
                <a:effectLst/>
                <a:latin typeface="Arial" panose="020B0604020202020204" pitchFamily="34" charset="0"/>
                <a:cs typeface="Arial" panose="020B0604020202020204" pitchFamily="34" charset="0"/>
              </a:rPr>
              <a:t>CSS </a:t>
            </a:r>
            <a:r>
              <a:rPr lang="es-ES" sz="1200" dirty="0" err="1">
                <a:solidFill>
                  <a:srgbClr val="275B9C"/>
                </a:solidFill>
                <a:effectLst/>
                <a:latin typeface="Arial" panose="020B0604020202020204" pitchFamily="34" charset="0"/>
                <a:cs typeface="Arial" panose="020B0604020202020204" pitchFamily="34" charset="0"/>
              </a:rPr>
              <a:t>Minifer</a:t>
            </a:r>
            <a:r>
              <a:rPr lang="es-ES" sz="1200" dirty="0">
                <a:solidFill>
                  <a:srgbClr val="275B9C"/>
                </a:solidFill>
                <a:effectLst/>
                <a:latin typeface="Arial" panose="020B0604020202020204" pitchFamily="34" charset="0"/>
                <a:cs typeface="Arial" panose="020B0604020202020204" pitchFamily="34" charset="0"/>
              </a:rPr>
              <a:t>: </a:t>
            </a:r>
            <a:r>
              <a:rPr lang="es-ES" sz="1200" dirty="0">
                <a:effectLst/>
                <a:latin typeface="Arial" panose="020B0604020202020204" pitchFamily="34" charset="0"/>
                <a:cs typeface="Arial" panose="020B0604020202020204" pitchFamily="34" charset="0"/>
              </a:rPr>
              <a:t>herramientas de </a:t>
            </a:r>
            <a:r>
              <a:rPr lang="es-ES" sz="1200" dirty="0" err="1">
                <a:effectLst/>
                <a:latin typeface="Arial" panose="020B0604020202020204" pitchFamily="34" charset="0"/>
                <a:cs typeface="Arial" panose="020B0604020202020204" pitchFamily="34" charset="0"/>
              </a:rPr>
              <a:t>minificación</a:t>
            </a:r>
            <a:r>
              <a:rPr lang="es-ES" sz="1200" dirty="0">
                <a:effectLst/>
                <a:latin typeface="Arial" panose="020B0604020202020204" pitchFamily="34" charset="0"/>
                <a:cs typeface="Arial" panose="020B0604020202020204" pitchFamily="34" charset="0"/>
              </a:rPr>
              <a:t>.</a:t>
            </a:r>
          </a:p>
          <a:p>
            <a:r>
              <a:rPr lang="es-ES" sz="1200" dirty="0">
                <a:solidFill>
                  <a:srgbClr val="275B9C"/>
                </a:solidFill>
                <a:effectLst/>
                <a:latin typeface="Arial" panose="020B0604020202020204" pitchFamily="34" charset="0"/>
                <a:cs typeface="Arial" panose="020B0604020202020204" pitchFamily="34" charset="0"/>
              </a:rPr>
              <a:t>Open </a:t>
            </a:r>
            <a:r>
              <a:rPr lang="es-ES" sz="1200" dirty="0" err="1">
                <a:solidFill>
                  <a:srgbClr val="275B9C"/>
                </a:solidFill>
                <a:effectLst/>
                <a:latin typeface="Arial" panose="020B0604020202020204" pitchFamily="34" charset="0"/>
                <a:cs typeface="Arial" panose="020B0604020202020204" pitchFamily="34" charset="0"/>
              </a:rPr>
              <a:t>Source</a:t>
            </a:r>
            <a:r>
              <a:rPr lang="es-ES" sz="1200" dirty="0">
                <a:solidFill>
                  <a:srgbClr val="275B9C"/>
                </a:solidFill>
                <a:effectLst/>
                <a:latin typeface="Arial" panose="020B0604020202020204" pitchFamily="34" charset="0"/>
                <a:cs typeface="Arial" panose="020B0604020202020204" pitchFamily="34" charset="0"/>
              </a:rPr>
              <a:t> Web </a:t>
            </a:r>
            <a:r>
              <a:rPr lang="es-ES" sz="1200" dirty="0" err="1">
                <a:solidFill>
                  <a:srgbClr val="275B9C"/>
                </a:solidFill>
                <a:effectLst/>
                <a:latin typeface="Arial" panose="020B0604020202020204" pitchFamily="34" charset="0"/>
                <a:cs typeface="Arial" panose="020B0604020202020204" pitchFamily="34" charset="0"/>
              </a:rPr>
              <a:t>Design</a:t>
            </a:r>
            <a:r>
              <a:rPr lang="es-ES" sz="1200" dirty="0">
                <a:solidFill>
                  <a:srgbClr val="275B9C"/>
                </a:solidFill>
                <a:effectLst/>
                <a:latin typeface="Arial" panose="020B0604020202020204" pitchFamily="34" charset="0"/>
                <a:cs typeface="Arial" panose="020B0604020202020204" pitchFamily="34" charset="0"/>
              </a:rPr>
              <a:t>: </a:t>
            </a:r>
            <a:r>
              <a:rPr lang="es-ES" sz="1200" dirty="0">
                <a:effectLst/>
                <a:latin typeface="Arial" panose="020B0604020202020204" pitchFamily="34" charset="0"/>
                <a:cs typeface="Arial" panose="020B0604020202020204" pitchFamily="34" charset="0"/>
              </a:rPr>
              <a:t>sitio web que ofrece cientos de plantillas gratuitas con posibilidad de utilizarlas libremente en aplicaciones personales y comerciales.</a:t>
            </a:r>
          </a:p>
          <a:p>
            <a:r>
              <a:rPr lang="es-ES" sz="1200" dirty="0">
                <a:solidFill>
                  <a:srgbClr val="275B9C"/>
                </a:solidFill>
                <a:effectLst/>
                <a:latin typeface="Arial" panose="020B0604020202020204" pitchFamily="34" charset="0"/>
                <a:cs typeface="Arial" panose="020B0604020202020204" pitchFamily="34" charset="0"/>
              </a:rPr>
              <a:t>CSS Zen Garden: </a:t>
            </a:r>
            <a:r>
              <a:rPr lang="es-ES" sz="1200" dirty="0">
                <a:effectLst/>
                <a:latin typeface="Arial" panose="020B0604020202020204" pitchFamily="34" charset="0"/>
                <a:cs typeface="Arial" panose="020B0604020202020204" pitchFamily="34" charset="0"/>
              </a:rPr>
              <a:t>es una galería distinta a las tradicionales, pero se ha convertido en un referente en lo que se refiere a diseños complejos realizados mediante CSS.</a:t>
            </a:r>
          </a:p>
          <a:p>
            <a:r>
              <a:rPr lang="es-ES" sz="1200" dirty="0">
                <a:solidFill>
                  <a:srgbClr val="275B9C"/>
                </a:solidFill>
                <a:effectLst/>
                <a:latin typeface="Arial" panose="020B0604020202020204" pitchFamily="34" charset="0"/>
                <a:cs typeface="Arial" panose="020B0604020202020204" pitchFamily="34" charset="0"/>
              </a:rPr>
              <a:t>Tutorial de CSS: </a:t>
            </a:r>
            <a:r>
              <a:rPr lang="es-ES" sz="1200" dirty="0">
                <a:effectLst/>
                <a:latin typeface="Arial" panose="020B0604020202020204" pitchFamily="34" charset="0"/>
                <a:cs typeface="Arial" panose="020B0604020202020204" pitchFamily="34" charset="0"/>
              </a:rPr>
              <a:t>escuela online de CSS.</a:t>
            </a:r>
          </a:p>
        </p:txBody>
      </p:sp>
      <p:sp>
        <p:nvSpPr>
          <p:cNvPr id="2" name="Rectángulo 1">
            <a:extLst>
              <a:ext uri="{FF2B5EF4-FFF2-40B4-BE49-F238E27FC236}">
                <a16:creationId xmlns:a16="http://schemas.microsoft.com/office/drawing/2014/main" id="{724A5B5F-DF76-1140-6AB9-CD41B0A11257}"/>
              </a:ext>
            </a:extLst>
          </p:cNvPr>
          <p:cNvSpPr/>
          <p:nvPr/>
        </p:nvSpPr>
        <p:spPr>
          <a:xfrm>
            <a:off x="7953153" y="4720856"/>
            <a:ext cx="602512" cy="422644"/>
          </a:xfrm>
          <a:prstGeom prst="rect">
            <a:avLst/>
          </a:prstGeom>
          <a:solidFill>
            <a:srgbClr val="002E4C"/>
          </a:solidFill>
          <a:ln>
            <a:solidFill>
              <a:srgbClr val="002E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706797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4" name="Google Shape;154;p8"/>
          <p:cNvSpPr txBox="1">
            <a:spLocks noGrp="1"/>
          </p:cNvSpPr>
          <p:nvPr>
            <p:ph type="title"/>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a:buSzPts val="2700"/>
            </a:pPr>
            <a:r>
              <a:rPr lang="es-ES" sz="2800" b="1" dirty="0">
                <a:solidFill>
                  <a:srgbClr val="002E4C"/>
                </a:solidFill>
                <a:latin typeface="Open Sans Extrabold"/>
                <a:ea typeface="Open Sans Extrabold"/>
                <a:cs typeface="Open Sans Extrabold"/>
                <a:sym typeface="Open Sans ExtraBold"/>
              </a:rPr>
              <a:t>Introducción y contextualización</a:t>
            </a:r>
            <a:endParaRPr sz="2700" dirty="0"/>
          </a:p>
        </p:txBody>
      </p:sp>
      <p:sp>
        <p:nvSpPr>
          <p:cNvPr id="6" name="CuadroTexto 5">
            <a:extLst>
              <a:ext uri="{FF2B5EF4-FFF2-40B4-BE49-F238E27FC236}">
                <a16:creationId xmlns:a16="http://schemas.microsoft.com/office/drawing/2014/main" id="{0CE9D9F2-9121-134A-92A4-553ED159B8EB}"/>
              </a:ext>
            </a:extLst>
          </p:cNvPr>
          <p:cNvSpPr txBox="1"/>
          <p:nvPr/>
        </p:nvSpPr>
        <p:spPr>
          <a:xfrm>
            <a:off x="881743" y="972734"/>
            <a:ext cx="7380514" cy="2492990"/>
          </a:xfrm>
          <a:prstGeom prst="rect">
            <a:avLst/>
          </a:prstGeom>
          <a:noFill/>
        </p:spPr>
        <p:txBody>
          <a:bodyPr wrap="square" rtlCol="0">
            <a:spAutoFit/>
          </a:bodyPr>
          <a:lstStyle/>
          <a:p>
            <a:pPr algn="just"/>
            <a:r>
              <a:rPr lang="es-ES" sz="1200" dirty="0">
                <a:effectLst/>
                <a:latin typeface="Arial" panose="020B0604020202020204" pitchFamily="34" charset="0"/>
                <a:cs typeface="Arial" panose="020B0604020202020204" pitchFamily="34" charset="0"/>
              </a:rPr>
              <a:t>En los temas anteriores, hemos construido el contenido de la página web. Sin embargo, han quedado en un segundo plano temas como la disposición de los elementos, los colores, las fuentes, etc. Ese diseño se realizará con las hojas de estilo y permitirá personalizar un documento web tanto en la pantalla como a la hora de imprimirlo.</a:t>
            </a:r>
          </a:p>
          <a:p>
            <a:pPr algn="just"/>
            <a:endParaRPr lang="es-ES" sz="1200" dirty="0">
              <a:effectLst/>
              <a:latin typeface="Arial" panose="020B0604020202020204" pitchFamily="34" charset="0"/>
              <a:cs typeface="Arial" panose="020B0604020202020204" pitchFamily="34" charset="0"/>
            </a:endParaRPr>
          </a:p>
          <a:p>
            <a:pPr algn="just"/>
            <a:r>
              <a:rPr lang="es-ES" sz="1200" dirty="0">
                <a:effectLst/>
                <a:latin typeface="Arial" panose="020B0604020202020204" pitchFamily="34" charset="0"/>
                <a:cs typeface="Arial" panose="020B0604020202020204" pitchFamily="34" charset="0"/>
              </a:rPr>
              <a:t>Las hojas de estilo han supuesto un avance muy importante en el diseño web, ya que ofrecen un rango de posibilidades muy amplio para conseguir mejoras en los documentos HTML. Inicialmente, no se le daba tanta importancia al aspecto. No obstante, desde que la web se democratizó, la presentación ha ganado un papel muy importante en la creación de sitios web.</a:t>
            </a:r>
          </a:p>
          <a:p>
            <a:pPr algn="just"/>
            <a:endParaRPr lang="es-ES" sz="1200" dirty="0">
              <a:effectLst/>
              <a:latin typeface="Arial" panose="020B0604020202020204" pitchFamily="34" charset="0"/>
              <a:cs typeface="Arial" panose="020B0604020202020204" pitchFamily="34" charset="0"/>
            </a:endParaRPr>
          </a:p>
          <a:p>
            <a:pPr algn="just"/>
            <a:r>
              <a:rPr lang="es-ES" sz="1200" dirty="0">
                <a:effectLst/>
                <a:latin typeface="Arial" panose="020B0604020202020204" pitchFamily="34" charset="0"/>
                <a:cs typeface="Arial" panose="020B0604020202020204" pitchFamily="34" charset="0"/>
              </a:rPr>
              <a:t>Alberto quiere dotar de más contenido a la intranet de la empresa y, para ello, quiere tener los CV de todos los trabajadores en formato web. Se pone manos a la obra y le pide a Gloria que le ayude con la plantilla</a:t>
            </a:r>
          </a:p>
        </p:txBody>
      </p:sp>
      <p:sp>
        <p:nvSpPr>
          <p:cNvPr id="2" name="Rectángulo 1">
            <a:extLst>
              <a:ext uri="{FF2B5EF4-FFF2-40B4-BE49-F238E27FC236}">
                <a16:creationId xmlns:a16="http://schemas.microsoft.com/office/drawing/2014/main" id="{B2F5D770-E9B2-A09C-0A37-42F4C6A48E0D}"/>
              </a:ext>
            </a:extLst>
          </p:cNvPr>
          <p:cNvSpPr/>
          <p:nvPr/>
        </p:nvSpPr>
        <p:spPr>
          <a:xfrm>
            <a:off x="7953153" y="4720856"/>
            <a:ext cx="602512" cy="422644"/>
          </a:xfrm>
          <a:prstGeom prst="rect">
            <a:avLst/>
          </a:prstGeom>
          <a:solidFill>
            <a:srgbClr val="002E4C"/>
          </a:solidFill>
          <a:ln>
            <a:solidFill>
              <a:srgbClr val="002E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216074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17"/>
          <p:cNvSpPr/>
          <p:nvPr/>
        </p:nvSpPr>
        <p:spPr>
          <a:xfrm flipH="1">
            <a:off x="200" y="4686025"/>
            <a:ext cx="7631700" cy="457500"/>
          </a:xfrm>
          <a:prstGeom prst="rect">
            <a:avLst/>
          </a:prstGeom>
          <a:solidFill>
            <a:srgbClr val="002E4C"/>
          </a:solidFill>
          <a:ln w="9525" cap="flat" cmpd="sng">
            <a:solidFill>
              <a:srgbClr val="002E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7"/>
          <p:cNvSpPr/>
          <p:nvPr/>
        </p:nvSpPr>
        <p:spPr>
          <a:xfrm>
            <a:off x="8999475" y="4692200"/>
            <a:ext cx="144600" cy="4575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63;p14">
            <a:extLst>
              <a:ext uri="{FF2B5EF4-FFF2-40B4-BE49-F238E27FC236}">
                <a16:creationId xmlns:a16="http://schemas.microsoft.com/office/drawing/2014/main" id="{9B13BC54-A292-AD4B-A8E4-063B9F2CB397}"/>
              </a:ext>
            </a:extLst>
          </p:cNvPr>
          <p:cNvSpPr txBox="1"/>
          <p:nvPr/>
        </p:nvSpPr>
        <p:spPr>
          <a:xfrm>
            <a:off x="305150" y="238423"/>
            <a:ext cx="3924300" cy="98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3200" dirty="0">
                <a:solidFill>
                  <a:srgbClr val="002E4C"/>
                </a:solidFill>
                <a:latin typeface="Open Sans ExtraBold"/>
                <a:ea typeface="Open Sans ExtraBold"/>
                <a:cs typeface="Open Sans ExtraBold"/>
                <a:sym typeface="Open Sans ExtraBold"/>
              </a:rPr>
              <a:t>Contenido</a:t>
            </a:r>
            <a:endParaRPr sz="3200" dirty="0">
              <a:solidFill>
                <a:srgbClr val="002E4C"/>
              </a:solidFill>
              <a:latin typeface="Open Sans ExtraBold"/>
              <a:ea typeface="Open Sans ExtraBold"/>
              <a:cs typeface="Open Sans ExtraBold"/>
              <a:sym typeface="Open Sans ExtraBold"/>
            </a:endParaRPr>
          </a:p>
        </p:txBody>
      </p:sp>
      <p:sp>
        <p:nvSpPr>
          <p:cNvPr id="6" name="Google Shape;89;p16">
            <a:extLst>
              <a:ext uri="{FF2B5EF4-FFF2-40B4-BE49-F238E27FC236}">
                <a16:creationId xmlns:a16="http://schemas.microsoft.com/office/drawing/2014/main" id="{85FA1AD6-561B-5E45-80B1-888B3CB186CE}"/>
              </a:ext>
            </a:extLst>
          </p:cNvPr>
          <p:cNvSpPr txBox="1"/>
          <p:nvPr/>
        </p:nvSpPr>
        <p:spPr>
          <a:xfrm>
            <a:off x="376795" y="919888"/>
            <a:ext cx="7939891" cy="3528125"/>
          </a:xfrm>
          <a:prstGeom prst="rect">
            <a:avLst/>
          </a:prstGeom>
          <a:noFill/>
          <a:ln>
            <a:noFill/>
          </a:ln>
        </p:spPr>
        <p:txBody>
          <a:bodyPr spcFirstLastPara="1" wrap="square" lIns="91425" tIns="91425" rIns="91425" bIns="91425" anchor="t" anchorCtr="0">
            <a:noAutofit/>
          </a:bodyPr>
          <a:lstStyle/>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Introducción y contextualización</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Introducción al CSS</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Características de CSS</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Selectores</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Herencia</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Unidades de medida</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Colores</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Caso práctico 1. “Test sobre CSS”</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Caso práctico 2. “Aplicar CSS a HTML”</a:t>
            </a:r>
          </a:p>
          <a:p>
            <a:pPr marL="342900" lvl="0" indent="-342900" algn="l" rtl="0">
              <a:spcBef>
                <a:spcPts val="0"/>
              </a:spcBef>
              <a:spcAft>
                <a:spcPts val="0"/>
              </a:spcAft>
              <a:buAutoNum type="arabicPeriod"/>
            </a:pPr>
            <a:endParaRPr lang="es-ES" sz="1600" b="1" dirty="0">
              <a:solidFill>
                <a:srgbClr val="002E4C"/>
              </a:solidFill>
              <a:latin typeface="Open Sans Extrabold"/>
              <a:ea typeface="Open Sans Extrabold"/>
              <a:cs typeface="Open Sans Extrabold"/>
              <a:sym typeface="Open Sans ExtraBold"/>
            </a:endParaRPr>
          </a:p>
          <a:p>
            <a:pPr marL="342900" lvl="0" indent="-342900" algn="l" rtl="0">
              <a:spcBef>
                <a:spcPts val="0"/>
              </a:spcBef>
              <a:spcAft>
                <a:spcPts val="0"/>
              </a:spcAft>
              <a:buAutoNum type="arabicPeriod"/>
            </a:pPr>
            <a:endParaRPr lang="es-ES" sz="1600" b="1" dirty="0">
              <a:solidFill>
                <a:srgbClr val="002E4C"/>
              </a:solidFill>
              <a:latin typeface="Open Sans Extrabold"/>
              <a:ea typeface="Open Sans Extrabold"/>
              <a:cs typeface="Open Sans Extrabold"/>
              <a:sym typeface="Open Sans ExtraBold"/>
            </a:endParaRPr>
          </a:p>
        </p:txBody>
      </p:sp>
    </p:spTree>
    <p:extLst>
      <p:ext uri="{BB962C8B-B14F-4D97-AF65-F5344CB8AC3E}">
        <p14:creationId xmlns:p14="http://schemas.microsoft.com/office/powerpoint/2010/main" val="401513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4" name="Google Shape;154;p8"/>
          <p:cNvSpPr txBox="1">
            <a:spLocks noGrp="1"/>
          </p:cNvSpPr>
          <p:nvPr>
            <p:ph type="title"/>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a:buSzPts val="2700"/>
            </a:pPr>
            <a:r>
              <a:rPr lang="es-ES" sz="2800" b="1" dirty="0">
                <a:solidFill>
                  <a:srgbClr val="002E4C"/>
                </a:solidFill>
                <a:latin typeface="Open Sans Extrabold"/>
                <a:ea typeface="Open Sans Extrabold"/>
                <a:cs typeface="Open Sans Extrabold"/>
                <a:sym typeface="Open Sans ExtraBold"/>
              </a:rPr>
              <a:t>2. Introducción a CSS</a:t>
            </a:r>
            <a:endParaRPr sz="2700" dirty="0"/>
          </a:p>
        </p:txBody>
      </p:sp>
      <p:sp>
        <p:nvSpPr>
          <p:cNvPr id="6" name="CuadroTexto 5">
            <a:extLst>
              <a:ext uri="{FF2B5EF4-FFF2-40B4-BE49-F238E27FC236}">
                <a16:creationId xmlns:a16="http://schemas.microsoft.com/office/drawing/2014/main" id="{0CE9D9F2-9121-134A-92A4-553ED159B8EB}"/>
              </a:ext>
            </a:extLst>
          </p:cNvPr>
          <p:cNvSpPr txBox="1"/>
          <p:nvPr/>
        </p:nvSpPr>
        <p:spPr>
          <a:xfrm>
            <a:off x="881743" y="972734"/>
            <a:ext cx="7380514" cy="1015663"/>
          </a:xfrm>
          <a:prstGeom prst="rect">
            <a:avLst/>
          </a:prstGeom>
          <a:noFill/>
        </p:spPr>
        <p:txBody>
          <a:bodyPr wrap="square" rtlCol="0">
            <a:spAutoFit/>
          </a:bodyPr>
          <a:lstStyle/>
          <a:p>
            <a:pPr algn="just"/>
            <a:r>
              <a:rPr lang="es-ES" sz="1200" dirty="0">
                <a:effectLst/>
                <a:latin typeface="Arial" panose="020B0604020202020204" pitchFamily="34" charset="0"/>
                <a:cs typeface="Arial" panose="020B0604020202020204" pitchFamily="34" charset="0"/>
              </a:rPr>
              <a:t>CSS representa las siglas de </a:t>
            </a:r>
            <a:r>
              <a:rPr lang="es-ES" sz="1200" dirty="0" err="1">
                <a:effectLst/>
                <a:latin typeface="Arial" panose="020B0604020202020204" pitchFamily="34" charset="0"/>
                <a:cs typeface="Arial" panose="020B0604020202020204" pitchFamily="34" charset="0"/>
              </a:rPr>
              <a:t>Cascading</a:t>
            </a:r>
            <a:r>
              <a:rPr lang="es-ES" sz="1200" dirty="0">
                <a:effectLst/>
                <a:latin typeface="Arial" panose="020B0604020202020204" pitchFamily="34" charset="0"/>
                <a:cs typeface="Arial" panose="020B0604020202020204" pitchFamily="34" charset="0"/>
              </a:rPr>
              <a:t> Style </a:t>
            </a:r>
            <a:r>
              <a:rPr lang="es-ES" sz="1200" dirty="0" err="1">
                <a:effectLst/>
                <a:latin typeface="Arial" panose="020B0604020202020204" pitchFamily="34" charset="0"/>
                <a:cs typeface="Arial" panose="020B0604020202020204" pitchFamily="34" charset="0"/>
              </a:rPr>
              <a:t>Sheets</a:t>
            </a:r>
            <a:r>
              <a:rPr lang="es-ES" sz="1200" dirty="0">
                <a:effectLst/>
                <a:latin typeface="Arial" panose="020B0604020202020204" pitchFamily="34" charset="0"/>
                <a:cs typeface="Arial" panose="020B0604020202020204" pitchFamily="34" charset="0"/>
              </a:rPr>
              <a:t> (hojas de estilo en cascada), que podemos definir como el lenguaje que nos permite controlar el aspecto visual de nuestro documento HTML. HTML y CSS se complementan para separar el contenido y su presentación.</a:t>
            </a:r>
          </a:p>
          <a:p>
            <a:pPr algn="just"/>
            <a:endParaRPr lang="es-ES" sz="1200" dirty="0">
              <a:latin typeface="Arial" panose="020B0604020202020204" pitchFamily="34" charset="0"/>
              <a:cs typeface="Arial" panose="020B0604020202020204" pitchFamily="34" charset="0"/>
            </a:endParaRPr>
          </a:p>
          <a:p>
            <a:pPr algn="just"/>
            <a:endParaRPr lang="es-ES" sz="1200" dirty="0">
              <a:effectLst/>
              <a:latin typeface="Arial" panose="020B0604020202020204" pitchFamily="34" charset="0"/>
              <a:cs typeface="Arial" panose="020B0604020202020204" pitchFamily="34" charset="0"/>
            </a:endParaRPr>
          </a:p>
        </p:txBody>
      </p:sp>
      <p:pic>
        <p:nvPicPr>
          <p:cNvPr id="2" name="Imagen 1">
            <a:extLst>
              <a:ext uri="{FF2B5EF4-FFF2-40B4-BE49-F238E27FC236}">
                <a16:creationId xmlns:a16="http://schemas.microsoft.com/office/drawing/2014/main" id="{9A3A5A16-323C-C0DC-9662-C8393EB38D94}"/>
              </a:ext>
            </a:extLst>
          </p:cNvPr>
          <p:cNvPicPr>
            <a:picLocks noChangeAspect="1"/>
          </p:cNvPicPr>
          <p:nvPr/>
        </p:nvPicPr>
        <p:blipFill>
          <a:blip r:embed="rId3"/>
          <a:stretch>
            <a:fillRect/>
          </a:stretch>
        </p:blipFill>
        <p:spPr>
          <a:xfrm>
            <a:off x="2444250" y="2285154"/>
            <a:ext cx="4559300" cy="1739900"/>
          </a:xfrm>
          <a:prstGeom prst="rect">
            <a:avLst/>
          </a:prstGeom>
        </p:spPr>
      </p:pic>
      <p:sp>
        <p:nvSpPr>
          <p:cNvPr id="4" name="Rectángulo 3">
            <a:extLst>
              <a:ext uri="{FF2B5EF4-FFF2-40B4-BE49-F238E27FC236}">
                <a16:creationId xmlns:a16="http://schemas.microsoft.com/office/drawing/2014/main" id="{5C09CD8C-3541-4550-3B66-D937C0ABFC32}"/>
              </a:ext>
            </a:extLst>
          </p:cNvPr>
          <p:cNvSpPr/>
          <p:nvPr/>
        </p:nvSpPr>
        <p:spPr>
          <a:xfrm>
            <a:off x="7953153" y="4720856"/>
            <a:ext cx="602512" cy="422644"/>
          </a:xfrm>
          <a:prstGeom prst="rect">
            <a:avLst/>
          </a:prstGeom>
          <a:solidFill>
            <a:srgbClr val="002E4C"/>
          </a:solidFill>
          <a:ln>
            <a:solidFill>
              <a:srgbClr val="002E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197606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4" name="Google Shape;154;p8"/>
          <p:cNvSpPr txBox="1">
            <a:spLocks noGrp="1"/>
          </p:cNvSpPr>
          <p:nvPr>
            <p:ph type="title"/>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a:buSzPts val="2700"/>
            </a:pPr>
            <a:r>
              <a:rPr lang="es-ES" sz="2800" b="1" dirty="0">
                <a:solidFill>
                  <a:srgbClr val="002E4C"/>
                </a:solidFill>
                <a:latin typeface="Open Sans Extrabold"/>
                <a:ea typeface="Open Sans Extrabold"/>
                <a:cs typeface="Open Sans Extrabold"/>
                <a:sym typeface="Open Sans ExtraBold"/>
              </a:rPr>
              <a:t>2. Introducción a CSS. Historia</a:t>
            </a:r>
            <a:endParaRPr sz="2700" dirty="0"/>
          </a:p>
        </p:txBody>
      </p:sp>
      <p:sp>
        <p:nvSpPr>
          <p:cNvPr id="6" name="CuadroTexto 5">
            <a:extLst>
              <a:ext uri="{FF2B5EF4-FFF2-40B4-BE49-F238E27FC236}">
                <a16:creationId xmlns:a16="http://schemas.microsoft.com/office/drawing/2014/main" id="{0CE9D9F2-9121-134A-92A4-553ED159B8EB}"/>
              </a:ext>
            </a:extLst>
          </p:cNvPr>
          <p:cNvSpPr txBox="1"/>
          <p:nvPr/>
        </p:nvSpPr>
        <p:spPr>
          <a:xfrm>
            <a:off x="881743" y="972734"/>
            <a:ext cx="7380514" cy="2862322"/>
          </a:xfrm>
          <a:prstGeom prst="rect">
            <a:avLst/>
          </a:prstGeom>
          <a:noFill/>
        </p:spPr>
        <p:txBody>
          <a:bodyPr wrap="square" rtlCol="0">
            <a:spAutoFit/>
          </a:bodyPr>
          <a:lstStyle/>
          <a:p>
            <a:pPr algn="just"/>
            <a:r>
              <a:rPr lang="es-ES" sz="1200" dirty="0">
                <a:effectLst/>
                <a:latin typeface="Arial" panose="020B0604020202020204" pitchFamily="34" charset="0"/>
                <a:cs typeface="Arial" panose="020B0604020202020204" pitchFamily="34" charset="0"/>
              </a:rPr>
              <a:t>CSS ha evolucionado a lo largo de estos años, por lo que han aparecido diferentes versiones, cada una de las cuales mejoraba la anterior, incluyendo la corrección de errores y mejoras en su funcionalidad. En el organismo oficial </a:t>
            </a:r>
            <a:r>
              <a:rPr lang="es-ES" sz="1200" dirty="0">
                <a:solidFill>
                  <a:srgbClr val="275B9C"/>
                </a:solidFill>
                <a:effectLst/>
                <a:latin typeface="Arial" panose="020B0604020202020204" pitchFamily="34" charset="0"/>
                <a:cs typeface="Arial" panose="020B0604020202020204" pitchFamily="34" charset="0"/>
              </a:rPr>
              <a:t>W3C </a:t>
            </a:r>
            <a:r>
              <a:rPr lang="es-ES" sz="1200" dirty="0">
                <a:effectLst/>
                <a:latin typeface="Arial" panose="020B0604020202020204" pitchFamily="34" charset="0"/>
                <a:cs typeface="Arial" panose="020B0604020202020204" pitchFamily="34" charset="0"/>
              </a:rPr>
              <a:t>puedes consultar la evolución de este lenguaje.</a:t>
            </a:r>
          </a:p>
          <a:p>
            <a:pPr algn="just"/>
            <a:endParaRPr lang="es-ES" sz="1200" dirty="0">
              <a:latin typeface="Arial" panose="020B0604020202020204" pitchFamily="34" charset="0"/>
              <a:cs typeface="Arial" panose="020B0604020202020204" pitchFamily="34" charset="0"/>
            </a:endParaRPr>
          </a:p>
          <a:p>
            <a:pPr algn="just"/>
            <a:endParaRPr lang="es-ES" sz="1200" dirty="0">
              <a:effectLst/>
              <a:latin typeface="Arial" panose="020B0604020202020204" pitchFamily="34" charset="0"/>
              <a:cs typeface="Arial" panose="020B0604020202020204" pitchFamily="34" charset="0"/>
            </a:endParaRPr>
          </a:p>
          <a:p>
            <a:pPr algn="just"/>
            <a:endParaRPr lang="es-ES" sz="1200" dirty="0">
              <a:latin typeface="Arial" panose="020B0604020202020204" pitchFamily="34" charset="0"/>
              <a:cs typeface="Arial" panose="020B0604020202020204" pitchFamily="34" charset="0"/>
            </a:endParaRPr>
          </a:p>
          <a:p>
            <a:pPr algn="just"/>
            <a:endParaRPr lang="es-ES" sz="1200" dirty="0">
              <a:effectLst/>
              <a:latin typeface="Arial" panose="020B0604020202020204" pitchFamily="34" charset="0"/>
              <a:cs typeface="Arial" panose="020B0604020202020204" pitchFamily="34" charset="0"/>
            </a:endParaRPr>
          </a:p>
          <a:p>
            <a:pPr algn="just"/>
            <a:r>
              <a:rPr lang="es-ES" sz="1200" i="1" dirty="0">
                <a:effectLst/>
                <a:latin typeface="Arial" panose="020B0604020202020204" pitchFamily="34" charset="0"/>
                <a:cs typeface="Arial" panose="020B0604020202020204" pitchFamily="34" charset="0"/>
              </a:rPr>
              <a:t>Los navegadores interpretan de manera distinta el CSS. Por ello, es muy importante conocer las posibles limitaciones del navegador para conseguir la máxima compatibilidad. Es posible que con ciertos navegadores tengamos que incluir una </a:t>
            </a:r>
            <a:r>
              <a:rPr lang="es-ES" sz="1200" i="1" dirty="0">
                <a:solidFill>
                  <a:srgbClr val="275B9C"/>
                </a:solidFill>
                <a:effectLst/>
                <a:latin typeface="Arial" panose="020B0604020202020204" pitchFamily="34" charset="0"/>
                <a:cs typeface="Arial" panose="020B0604020202020204" pitchFamily="34" charset="0"/>
              </a:rPr>
              <a:t>sintaxis </a:t>
            </a:r>
            <a:r>
              <a:rPr lang="es-ES" sz="1200" i="1" dirty="0">
                <a:effectLst/>
                <a:latin typeface="Arial" panose="020B0604020202020204" pitchFamily="34" charset="0"/>
                <a:cs typeface="Arial" panose="020B0604020202020204" pitchFamily="34" charset="0"/>
              </a:rPr>
              <a:t>específica para alcanzar la correcta visualización de la página web.</a:t>
            </a:r>
            <a:endParaRPr lang="es-ES" sz="1200" dirty="0">
              <a:effectLst/>
              <a:latin typeface="Arial" panose="020B0604020202020204" pitchFamily="34" charset="0"/>
              <a:cs typeface="Arial" panose="020B0604020202020204" pitchFamily="34" charset="0"/>
            </a:endParaRPr>
          </a:p>
          <a:p>
            <a:pPr algn="just"/>
            <a:r>
              <a:rPr lang="es-ES" sz="1200" i="1" dirty="0">
                <a:effectLst/>
                <a:latin typeface="Arial" panose="020B0604020202020204" pitchFamily="34" charset="0"/>
                <a:cs typeface="Arial" panose="020B0604020202020204" pitchFamily="34" charset="0"/>
              </a:rPr>
              <a:t>En la actualidad, Chrome, Safari, Firefox y Opera son los más completos en lo que se refiere a compatibilidad con CSS, pues soporta completamente la versión 2.1 y muchas características de CSS3. En el siguiente </a:t>
            </a:r>
            <a:r>
              <a:rPr lang="es-ES" sz="1200" i="1" dirty="0">
                <a:solidFill>
                  <a:srgbClr val="275B9C"/>
                </a:solidFill>
                <a:effectLst/>
                <a:latin typeface="Arial" panose="020B0604020202020204" pitchFamily="34" charset="0"/>
                <a:cs typeface="Arial" panose="020B0604020202020204" pitchFamily="34" charset="0"/>
              </a:rPr>
              <a:t>enlace </a:t>
            </a:r>
            <a:r>
              <a:rPr lang="es-ES" sz="1200" i="1" dirty="0">
                <a:effectLst/>
                <a:latin typeface="Arial" panose="020B0604020202020204" pitchFamily="34" charset="0"/>
                <a:cs typeface="Arial" panose="020B0604020202020204" pitchFamily="34" charset="0"/>
              </a:rPr>
              <a:t>puedes consultar el soporte CSS en los navegadores más populares.</a:t>
            </a:r>
            <a:endParaRPr lang="es-ES" sz="1200" dirty="0">
              <a:effectLst/>
              <a:latin typeface="Arial" panose="020B0604020202020204" pitchFamily="34" charset="0"/>
              <a:cs typeface="Arial" panose="020B0604020202020204" pitchFamily="34" charset="0"/>
            </a:endParaRPr>
          </a:p>
          <a:p>
            <a:pPr algn="just"/>
            <a:endParaRPr lang="es-ES" sz="1200" dirty="0">
              <a:effectLst/>
              <a:latin typeface="Arial" panose="020B0604020202020204" pitchFamily="34" charset="0"/>
              <a:cs typeface="Arial" panose="020B0604020202020204" pitchFamily="34" charset="0"/>
            </a:endParaRPr>
          </a:p>
        </p:txBody>
      </p:sp>
      <p:pic>
        <p:nvPicPr>
          <p:cNvPr id="7" name="Imagen 6">
            <a:extLst>
              <a:ext uri="{FF2B5EF4-FFF2-40B4-BE49-F238E27FC236}">
                <a16:creationId xmlns:a16="http://schemas.microsoft.com/office/drawing/2014/main" id="{362C5800-894A-89F8-FAED-9D81C2CBB1E9}"/>
              </a:ext>
            </a:extLst>
          </p:cNvPr>
          <p:cNvPicPr>
            <a:picLocks noChangeAspect="1"/>
          </p:cNvPicPr>
          <p:nvPr/>
        </p:nvPicPr>
        <p:blipFill>
          <a:blip r:embed="rId3"/>
          <a:stretch>
            <a:fillRect/>
          </a:stretch>
        </p:blipFill>
        <p:spPr>
          <a:xfrm>
            <a:off x="3124200" y="1651196"/>
            <a:ext cx="2895600" cy="508000"/>
          </a:xfrm>
          <a:prstGeom prst="rect">
            <a:avLst/>
          </a:prstGeom>
        </p:spPr>
      </p:pic>
      <p:sp>
        <p:nvSpPr>
          <p:cNvPr id="3" name="Rectángulo 2">
            <a:extLst>
              <a:ext uri="{FF2B5EF4-FFF2-40B4-BE49-F238E27FC236}">
                <a16:creationId xmlns:a16="http://schemas.microsoft.com/office/drawing/2014/main" id="{F05E2F83-ED21-1B81-0EC2-D0A3D49B118D}"/>
              </a:ext>
            </a:extLst>
          </p:cNvPr>
          <p:cNvSpPr/>
          <p:nvPr/>
        </p:nvSpPr>
        <p:spPr>
          <a:xfrm>
            <a:off x="7953153" y="4720856"/>
            <a:ext cx="602512" cy="422644"/>
          </a:xfrm>
          <a:prstGeom prst="rect">
            <a:avLst/>
          </a:prstGeom>
          <a:solidFill>
            <a:srgbClr val="002E4C"/>
          </a:solidFill>
          <a:ln>
            <a:solidFill>
              <a:srgbClr val="002E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039210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17"/>
          <p:cNvSpPr/>
          <p:nvPr/>
        </p:nvSpPr>
        <p:spPr>
          <a:xfrm flipH="1">
            <a:off x="200" y="4686025"/>
            <a:ext cx="7631700" cy="457500"/>
          </a:xfrm>
          <a:prstGeom prst="rect">
            <a:avLst/>
          </a:prstGeom>
          <a:solidFill>
            <a:srgbClr val="002E4C"/>
          </a:solidFill>
          <a:ln w="9525" cap="flat" cmpd="sng">
            <a:solidFill>
              <a:srgbClr val="002E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7"/>
          <p:cNvSpPr/>
          <p:nvPr/>
        </p:nvSpPr>
        <p:spPr>
          <a:xfrm>
            <a:off x="8999475" y="4692200"/>
            <a:ext cx="144600" cy="4575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63;p14">
            <a:extLst>
              <a:ext uri="{FF2B5EF4-FFF2-40B4-BE49-F238E27FC236}">
                <a16:creationId xmlns:a16="http://schemas.microsoft.com/office/drawing/2014/main" id="{9B13BC54-A292-AD4B-A8E4-063B9F2CB397}"/>
              </a:ext>
            </a:extLst>
          </p:cNvPr>
          <p:cNvSpPr txBox="1"/>
          <p:nvPr/>
        </p:nvSpPr>
        <p:spPr>
          <a:xfrm>
            <a:off x="305150" y="238423"/>
            <a:ext cx="3924300" cy="98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3200" dirty="0">
                <a:solidFill>
                  <a:srgbClr val="002E4C"/>
                </a:solidFill>
                <a:latin typeface="Open Sans ExtraBold"/>
                <a:ea typeface="Open Sans ExtraBold"/>
                <a:cs typeface="Open Sans ExtraBold"/>
                <a:sym typeface="Open Sans ExtraBold"/>
              </a:rPr>
              <a:t>Contenido</a:t>
            </a:r>
            <a:endParaRPr sz="3200" dirty="0">
              <a:solidFill>
                <a:srgbClr val="002E4C"/>
              </a:solidFill>
              <a:latin typeface="Open Sans ExtraBold"/>
              <a:ea typeface="Open Sans ExtraBold"/>
              <a:cs typeface="Open Sans ExtraBold"/>
              <a:sym typeface="Open Sans ExtraBold"/>
            </a:endParaRPr>
          </a:p>
        </p:txBody>
      </p:sp>
      <p:sp>
        <p:nvSpPr>
          <p:cNvPr id="6" name="Google Shape;89;p16">
            <a:extLst>
              <a:ext uri="{FF2B5EF4-FFF2-40B4-BE49-F238E27FC236}">
                <a16:creationId xmlns:a16="http://schemas.microsoft.com/office/drawing/2014/main" id="{85FA1AD6-561B-5E45-80B1-888B3CB186CE}"/>
              </a:ext>
            </a:extLst>
          </p:cNvPr>
          <p:cNvSpPr txBox="1"/>
          <p:nvPr/>
        </p:nvSpPr>
        <p:spPr>
          <a:xfrm>
            <a:off x="376795" y="919888"/>
            <a:ext cx="7939891" cy="3528125"/>
          </a:xfrm>
          <a:prstGeom prst="rect">
            <a:avLst/>
          </a:prstGeom>
          <a:noFill/>
          <a:ln>
            <a:noFill/>
          </a:ln>
        </p:spPr>
        <p:txBody>
          <a:bodyPr spcFirstLastPara="1" wrap="square" lIns="91425" tIns="91425" rIns="91425" bIns="91425" anchor="t" anchorCtr="0">
            <a:noAutofit/>
          </a:bodyPr>
          <a:lstStyle/>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Introducción y contextualización</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Introducción al CSS</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Características de CSS</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Selectores</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Herencia</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Unidades de medida</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Colores</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Caso práctico 1. “Test sobre CSS”</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Caso práctico 2. “Aplicar CSS a HTML”</a:t>
            </a:r>
          </a:p>
          <a:p>
            <a:pPr marL="342900" lvl="0" indent="-342900" algn="l" rtl="0">
              <a:spcBef>
                <a:spcPts val="0"/>
              </a:spcBef>
              <a:spcAft>
                <a:spcPts val="0"/>
              </a:spcAft>
              <a:buAutoNum type="arabicPeriod"/>
            </a:pPr>
            <a:endParaRPr lang="es-ES" sz="1600" b="1" dirty="0">
              <a:solidFill>
                <a:srgbClr val="002E4C"/>
              </a:solidFill>
              <a:latin typeface="Open Sans Extrabold"/>
              <a:ea typeface="Open Sans Extrabold"/>
              <a:cs typeface="Open Sans Extrabold"/>
              <a:sym typeface="Open Sans ExtraBold"/>
            </a:endParaRPr>
          </a:p>
          <a:p>
            <a:pPr marL="342900" lvl="0" indent="-342900" algn="l" rtl="0">
              <a:spcBef>
                <a:spcPts val="0"/>
              </a:spcBef>
              <a:spcAft>
                <a:spcPts val="0"/>
              </a:spcAft>
              <a:buAutoNum type="arabicPeriod"/>
            </a:pPr>
            <a:endParaRPr lang="es-ES" sz="1600" b="1" dirty="0">
              <a:solidFill>
                <a:srgbClr val="002E4C"/>
              </a:solidFill>
              <a:latin typeface="Open Sans Extrabold"/>
              <a:ea typeface="Open Sans Extrabold"/>
              <a:cs typeface="Open Sans Extrabold"/>
              <a:sym typeface="Open Sans ExtraBold"/>
            </a:endParaRPr>
          </a:p>
        </p:txBody>
      </p:sp>
    </p:spTree>
    <p:extLst>
      <p:ext uri="{BB962C8B-B14F-4D97-AF65-F5344CB8AC3E}">
        <p14:creationId xmlns:p14="http://schemas.microsoft.com/office/powerpoint/2010/main" val="1375027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4" name="Google Shape;154;p8"/>
          <p:cNvSpPr txBox="1">
            <a:spLocks noGrp="1"/>
          </p:cNvSpPr>
          <p:nvPr>
            <p:ph type="title"/>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a:buSzPts val="2700"/>
            </a:pPr>
            <a:r>
              <a:rPr lang="es-ES" sz="2800" b="1" dirty="0">
                <a:solidFill>
                  <a:srgbClr val="002E4C"/>
                </a:solidFill>
                <a:latin typeface="Open Sans Extrabold"/>
                <a:ea typeface="Open Sans Extrabold"/>
                <a:cs typeface="Open Sans Extrabold"/>
                <a:sym typeface="Open Sans ExtraBold"/>
              </a:rPr>
              <a:t>3. Características de CSS. </a:t>
            </a:r>
            <a:endParaRPr sz="2700" dirty="0"/>
          </a:p>
        </p:txBody>
      </p:sp>
      <p:sp>
        <p:nvSpPr>
          <p:cNvPr id="6" name="CuadroTexto 5">
            <a:extLst>
              <a:ext uri="{FF2B5EF4-FFF2-40B4-BE49-F238E27FC236}">
                <a16:creationId xmlns:a16="http://schemas.microsoft.com/office/drawing/2014/main" id="{0CE9D9F2-9121-134A-92A4-553ED159B8EB}"/>
              </a:ext>
            </a:extLst>
          </p:cNvPr>
          <p:cNvSpPr txBox="1"/>
          <p:nvPr/>
        </p:nvSpPr>
        <p:spPr>
          <a:xfrm>
            <a:off x="881743" y="972734"/>
            <a:ext cx="7380514" cy="3600986"/>
          </a:xfrm>
          <a:prstGeom prst="rect">
            <a:avLst/>
          </a:prstGeom>
          <a:noFill/>
        </p:spPr>
        <p:txBody>
          <a:bodyPr wrap="square" rtlCol="0">
            <a:spAutoFit/>
          </a:bodyPr>
          <a:lstStyle/>
          <a:p>
            <a:pPr algn="just"/>
            <a:r>
              <a:rPr lang="es-ES" sz="1200" dirty="0">
                <a:effectLst/>
                <a:latin typeface="Arial" panose="020B0604020202020204" pitchFamily="34" charset="0"/>
                <a:cs typeface="Arial" panose="020B0604020202020204" pitchFamily="34" charset="0"/>
              </a:rPr>
              <a:t>Antes de usar CSS, cuando se quería modificar el aspecto visual de los elementos HTML, se incluían en la propia etiqueta algunos atributos como color, fuente, etc. Hoy en día esta forma de trabajar todavía se permite, pero es una práctica obsoleta, y todo lo relacionado con el aspecto visual debe llevarse a la hoja de estilos.</a:t>
            </a:r>
          </a:p>
          <a:p>
            <a:pPr algn="just"/>
            <a:r>
              <a:rPr lang="es-ES" sz="1200" dirty="0">
                <a:latin typeface="Arial" panose="020B0604020202020204" pitchFamily="34" charset="0"/>
                <a:cs typeface="Arial" panose="020B0604020202020204" pitchFamily="34" charset="0"/>
              </a:rPr>
              <a:t>Como incluir CSS en HTML:</a:t>
            </a:r>
          </a:p>
          <a:p>
            <a:pPr algn="just"/>
            <a:endParaRPr lang="es-ES" sz="1200" dirty="0">
              <a:latin typeface="Arial" panose="020B0604020202020204" pitchFamily="34" charset="0"/>
              <a:cs typeface="Arial" panose="020B0604020202020204" pitchFamily="34" charset="0"/>
            </a:endParaRPr>
          </a:p>
          <a:p>
            <a:pPr algn="just"/>
            <a:r>
              <a:rPr lang="es-ES" sz="1200" b="1" dirty="0">
                <a:latin typeface="Arial" panose="020B0604020202020204" pitchFamily="34" charset="0"/>
                <a:cs typeface="Arial" panose="020B0604020202020204" pitchFamily="34" charset="0"/>
              </a:rPr>
              <a:t>• En el propio elemento HTML</a:t>
            </a:r>
            <a:r>
              <a:rPr lang="es-ES" sz="1200" dirty="0">
                <a:latin typeface="Arial" panose="020B0604020202020204" pitchFamily="34" charset="0"/>
                <a:cs typeface="Arial" panose="020B0604020202020204" pitchFamily="34" charset="0"/>
              </a:rPr>
              <a:t>: se indica el estilo en la propia etiqueta. Este método no es el más adecuado, pues hay que indicar el estilo etiqueta a etiqueta.</a:t>
            </a:r>
          </a:p>
          <a:p>
            <a:pPr algn="just"/>
            <a:r>
              <a:rPr lang="es-ES" sz="1200" b="1" dirty="0">
                <a:latin typeface="Arial" panose="020B0604020202020204" pitchFamily="34" charset="0"/>
                <a:cs typeface="Arial" panose="020B0604020202020204" pitchFamily="34" charset="0"/>
              </a:rPr>
              <a:t>• En el documento HTML</a:t>
            </a:r>
            <a:r>
              <a:rPr lang="es-ES" sz="1200" dirty="0">
                <a:latin typeface="Arial" panose="020B0604020202020204" pitchFamily="34" charset="0"/>
                <a:cs typeface="Arial" panose="020B0604020202020204" pitchFamily="34" charset="0"/>
              </a:rPr>
              <a:t>: se puede incluir el estilo en la cabecera del documento HTML utilizando la etiqueta &lt;</a:t>
            </a:r>
            <a:r>
              <a:rPr lang="es-ES" sz="1200" dirty="0" err="1">
                <a:latin typeface="Arial" panose="020B0604020202020204" pitchFamily="34" charset="0"/>
                <a:cs typeface="Arial" panose="020B0604020202020204" pitchFamily="34" charset="0"/>
              </a:rPr>
              <a:t>style</a:t>
            </a:r>
            <a:r>
              <a:rPr lang="es-ES" sz="1200" dirty="0">
                <a:latin typeface="Arial" panose="020B0604020202020204" pitchFamily="34" charset="0"/>
                <a:cs typeface="Arial" panose="020B0604020202020204" pitchFamily="34" charset="0"/>
              </a:rPr>
              <a:t>&gt;.</a:t>
            </a:r>
          </a:p>
          <a:p>
            <a:pPr algn="just"/>
            <a:r>
              <a:rPr lang="es-ES" sz="1200" b="1" dirty="0">
                <a:latin typeface="Arial" panose="020B0604020202020204" pitchFamily="34" charset="0"/>
                <a:cs typeface="Arial" panose="020B0604020202020204" pitchFamily="34" charset="0"/>
              </a:rPr>
              <a:t>• En un fichero externo: </a:t>
            </a:r>
            <a:r>
              <a:rPr lang="es-ES" sz="1200" dirty="0">
                <a:latin typeface="Arial" panose="020B0604020202020204" pitchFamily="34" charset="0"/>
                <a:cs typeface="Arial" panose="020B0604020202020204" pitchFamily="34" charset="0"/>
              </a:rPr>
              <a:t>este es el método que más se utiliza, porque podemos tener los estilos del documento separados en un fichero externo. Se indica en la cabecera con la etiqueta &lt;link&gt;, que tiene los siguientes atributos:</a:t>
            </a:r>
          </a:p>
          <a:p>
            <a:pPr lvl="2" algn="just"/>
            <a:r>
              <a:rPr lang="es-ES" sz="1200" b="1" dirty="0">
                <a:latin typeface="Arial" panose="020B0604020202020204" pitchFamily="34" charset="0"/>
                <a:cs typeface="Arial" panose="020B0604020202020204" pitchFamily="34" charset="0"/>
              </a:rPr>
              <a:t>• </a:t>
            </a:r>
            <a:r>
              <a:rPr lang="es-ES" sz="1200" b="1" dirty="0" err="1">
                <a:latin typeface="Arial" panose="020B0604020202020204" pitchFamily="34" charset="0"/>
                <a:cs typeface="Arial" panose="020B0604020202020204" pitchFamily="34" charset="0"/>
              </a:rPr>
              <a:t>rel</a:t>
            </a:r>
            <a:r>
              <a:rPr lang="es-ES" sz="1200" b="1" dirty="0">
                <a:latin typeface="Arial" panose="020B0604020202020204" pitchFamily="34" charset="0"/>
                <a:cs typeface="Arial" panose="020B0604020202020204" pitchFamily="34" charset="0"/>
              </a:rPr>
              <a:t>: </a:t>
            </a:r>
            <a:r>
              <a:rPr lang="es-ES" sz="1200" dirty="0">
                <a:latin typeface="Arial" panose="020B0604020202020204" pitchFamily="34" charset="0"/>
                <a:cs typeface="Arial" panose="020B0604020202020204" pitchFamily="34" charset="0"/>
              </a:rPr>
              <a:t>relación entre HTML y el fichero externo. En este caso indicamos que es una hoja de estilo usando</a:t>
            </a:r>
          </a:p>
          <a:p>
            <a:pPr lvl="2" algn="just"/>
            <a:r>
              <a:rPr lang="es-ES" sz="1200" dirty="0">
                <a:latin typeface="Arial" panose="020B0604020202020204" pitchFamily="34" charset="0"/>
                <a:cs typeface="Arial" panose="020B0604020202020204" pitchFamily="34" charset="0"/>
              </a:rPr>
              <a:t>el valor </a:t>
            </a:r>
            <a:r>
              <a:rPr lang="es-ES" sz="1200" dirty="0" err="1">
                <a:latin typeface="Arial" panose="020B0604020202020204" pitchFamily="34" charset="0"/>
                <a:cs typeface="Arial" panose="020B0604020202020204" pitchFamily="34" charset="0"/>
              </a:rPr>
              <a:t>stylesheet</a:t>
            </a:r>
            <a:r>
              <a:rPr lang="es-ES" sz="1200" dirty="0">
                <a:latin typeface="Arial" panose="020B0604020202020204" pitchFamily="34" charset="0"/>
                <a:cs typeface="Arial" panose="020B0604020202020204" pitchFamily="34" charset="0"/>
              </a:rPr>
              <a:t>.</a:t>
            </a:r>
          </a:p>
          <a:p>
            <a:pPr lvl="2" algn="just"/>
            <a:r>
              <a:rPr lang="es-ES" sz="1200" b="1" dirty="0">
                <a:latin typeface="Arial" panose="020B0604020202020204" pitchFamily="34" charset="0"/>
                <a:cs typeface="Arial" panose="020B0604020202020204" pitchFamily="34" charset="0"/>
              </a:rPr>
              <a:t>• </a:t>
            </a:r>
            <a:r>
              <a:rPr lang="es-ES" sz="1200" b="1" dirty="0" err="1">
                <a:latin typeface="Arial" panose="020B0604020202020204" pitchFamily="34" charset="0"/>
                <a:cs typeface="Arial" panose="020B0604020202020204" pitchFamily="34" charset="0"/>
              </a:rPr>
              <a:t>type</a:t>
            </a:r>
            <a:r>
              <a:rPr lang="es-ES" sz="1200" b="1" dirty="0">
                <a:latin typeface="Arial" panose="020B0604020202020204" pitchFamily="34" charset="0"/>
                <a:cs typeface="Arial" panose="020B0604020202020204" pitchFamily="34" charset="0"/>
              </a:rPr>
              <a:t>: </a:t>
            </a:r>
            <a:r>
              <a:rPr lang="es-ES" sz="1200" dirty="0">
                <a:latin typeface="Arial" panose="020B0604020202020204" pitchFamily="34" charset="0"/>
                <a:cs typeface="Arial" panose="020B0604020202020204" pitchFamily="34" charset="0"/>
              </a:rPr>
              <a:t>se indica el tipo de recurso. En este caso, el valor debe ser </a:t>
            </a:r>
            <a:r>
              <a:rPr lang="es-ES" sz="1200" dirty="0" err="1">
                <a:latin typeface="Arial" panose="020B0604020202020204" pitchFamily="34" charset="0"/>
                <a:cs typeface="Arial" panose="020B0604020202020204" pitchFamily="34" charset="0"/>
              </a:rPr>
              <a:t>text</a:t>
            </a:r>
            <a:r>
              <a:rPr lang="es-ES" sz="1200" dirty="0">
                <a:latin typeface="Arial" panose="020B0604020202020204" pitchFamily="34" charset="0"/>
                <a:cs typeface="Arial" panose="020B0604020202020204" pitchFamily="34" charset="0"/>
              </a:rPr>
              <a:t>/</a:t>
            </a:r>
            <a:r>
              <a:rPr lang="es-ES" sz="1200" dirty="0" err="1">
                <a:latin typeface="Arial" panose="020B0604020202020204" pitchFamily="34" charset="0"/>
                <a:cs typeface="Arial" panose="020B0604020202020204" pitchFamily="34" charset="0"/>
              </a:rPr>
              <a:t>css</a:t>
            </a:r>
            <a:r>
              <a:rPr lang="es-ES" sz="1200" dirty="0">
                <a:latin typeface="Arial" panose="020B0604020202020204" pitchFamily="34" charset="0"/>
                <a:cs typeface="Arial" panose="020B0604020202020204" pitchFamily="34" charset="0"/>
              </a:rPr>
              <a:t>.</a:t>
            </a:r>
          </a:p>
          <a:p>
            <a:pPr lvl="2" algn="just"/>
            <a:r>
              <a:rPr lang="es-ES" sz="1200" b="1" dirty="0">
                <a:latin typeface="Arial" panose="020B0604020202020204" pitchFamily="34" charset="0"/>
                <a:cs typeface="Arial" panose="020B0604020202020204" pitchFamily="34" charset="0"/>
              </a:rPr>
              <a:t>• </a:t>
            </a:r>
            <a:r>
              <a:rPr lang="es-ES" sz="1200" b="1" dirty="0" err="1">
                <a:latin typeface="Arial" panose="020B0604020202020204" pitchFamily="34" charset="0"/>
                <a:cs typeface="Arial" panose="020B0604020202020204" pitchFamily="34" charset="0"/>
              </a:rPr>
              <a:t>href</a:t>
            </a:r>
            <a:r>
              <a:rPr lang="es-ES" sz="1200" b="1" dirty="0">
                <a:latin typeface="Arial" panose="020B0604020202020204" pitchFamily="34" charset="0"/>
                <a:cs typeface="Arial" panose="020B0604020202020204" pitchFamily="34" charset="0"/>
              </a:rPr>
              <a:t>: </a:t>
            </a:r>
            <a:r>
              <a:rPr lang="es-ES" sz="1200" dirty="0">
                <a:latin typeface="Arial" panose="020B0604020202020204" pitchFamily="34" charset="0"/>
                <a:cs typeface="Arial" panose="020B0604020202020204" pitchFamily="34" charset="0"/>
              </a:rPr>
              <a:t>dirección URL donde se encuentra el fichero externo. Puede estar en local o ser una dirección de</a:t>
            </a:r>
          </a:p>
          <a:p>
            <a:pPr lvl="2" algn="just"/>
            <a:r>
              <a:rPr lang="es-ES" sz="1200" dirty="0">
                <a:latin typeface="Arial" panose="020B0604020202020204" pitchFamily="34" charset="0"/>
                <a:cs typeface="Arial" panose="020B0604020202020204" pitchFamily="34" charset="0"/>
              </a:rPr>
              <a:t>Internet.</a:t>
            </a:r>
          </a:p>
          <a:p>
            <a:pPr algn="just"/>
            <a:endParaRPr lang="es-ES" sz="1200" dirty="0">
              <a:latin typeface="Arial" panose="020B0604020202020204" pitchFamily="34" charset="0"/>
              <a:cs typeface="Arial" panose="020B0604020202020204" pitchFamily="34" charset="0"/>
            </a:endParaRPr>
          </a:p>
        </p:txBody>
      </p:sp>
      <p:sp>
        <p:nvSpPr>
          <p:cNvPr id="3" name="Rectángulo 2">
            <a:extLst>
              <a:ext uri="{FF2B5EF4-FFF2-40B4-BE49-F238E27FC236}">
                <a16:creationId xmlns:a16="http://schemas.microsoft.com/office/drawing/2014/main" id="{511EEF77-769C-543A-1F97-EA71FAAA39FD}"/>
              </a:ext>
            </a:extLst>
          </p:cNvPr>
          <p:cNvSpPr/>
          <p:nvPr/>
        </p:nvSpPr>
        <p:spPr>
          <a:xfrm>
            <a:off x="7953153" y="4720856"/>
            <a:ext cx="602512" cy="422644"/>
          </a:xfrm>
          <a:prstGeom prst="rect">
            <a:avLst/>
          </a:prstGeom>
          <a:solidFill>
            <a:srgbClr val="002E4C"/>
          </a:solidFill>
          <a:ln>
            <a:solidFill>
              <a:srgbClr val="002E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58439464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2271</TotalTime>
  <Words>2989</Words>
  <Application>Microsoft Office PowerPoint</Application>
  <PresentationFormat>Presentación en pantalla (16:9)</PresentationFormat>
  <Paragraphs>224</Paragraphs>
  <Slides>33</Slides>
  <Notes>33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33</vt:i4>
      </vt:variant>
    </vt:vector>
  </HeadingPairs>
  <TitlesOfParts>
    <vt:vector size="38" baseType="lpstr">
      <vt:lpstr>Arial</vt:lpstr>
      <vt:lpstr>Open Sans</vt:lpstr>
      <vt:lpstr>Open Sans ExtraBold</vt:lpstr>
      <vt:lpstr>Open Sans ExtraBold</vt:lpstr>
      <vt:lpstr>Simple Light</vt:lpstr>
      <vt:lpstr>Presentación de PowerPoint</vt:lpstr>
      <vt:lpstr>Presentación de PowerPoint</vt:lpstr>
      <vt:lpstr>Presentación de PowerPoint</vt:lpstr>
      <vt:lpstr>Introducción y contextualización</vt:lpstr>
      <vt:lpstr>Presentación de PowerPoint</vt:lpstr>
      <vt:lpstr>2. Introducción a CSS</vt:lpstr>
      <vt:lpstr>2. Introducción a CSS. Historia</vt:lpstr>
      <vt:lpstr>Presentación de PowerPoint</vt:lpstr>
      <vt:lpstr>3. Características de CSS. </vt:lpstr>
      <vt:lpstr>3. Características de CSS. </vt:lpstr>
      <vt:lpstr>3. Sintaxis de CSS</vt:lpstr>
      <vt:lpstr>Presentación de PowerPoint</vt:lpstr>
      <vt:lpstr>4. Selectores</vt:lpstr>
      <vt:lpstr>4. Selectores</vt:lpstr>
      <vt:lpstr>4. Selectores</vt:lpstr>
      <vt:lpstr>4. Selectores. Ejemplos</vt:lpstr>
      <vt:lpstr>Presentación de PowerPoint</vt:lpstr>
      <vt:lpstr>5. Herencia</vt:lpstr>
      <vt:lpstr>5. Herencia. Colisiones de estilos</vt:lpstr>
      <vt:lpstr>5. Herencia. Colisiones de estilos</vt:lpstr>
      <vt:lpstr>Presentación de PowerPoint</vt:lpstr>
      <vt:lpstr>6. Unidades de medida</vt:lpstr>
      <vt:lpstr>6. Unidades de medida. Absolutas</vt:lpstr>
      <vt:lpstr>6. Unidades de medida. Relativas</vt:lpstr>
      <vt:lpstr>6. Unidades de medida. Ejemplos</vt:lpstr>
      <vt:lpstr>Presentación de PowerPoint</vt:lpstr>
      <vt:lpstr>7. Colores</vt:lpstr>
      <vt:lpstr>Presentación de PowerPoint</vt:lpstr>
      <vt:lpstr>8. Caso práctico 1. ”Test sobre CSS”</vt:lpstr>
      <vt:lpstr>Presentación de PowerPoint</vt:lpstr>
      <vt:lpstr>9. Caso práctico 2. “Aplicar CSS a HTML”</vt:lpstr>
      <vt:lpstr>9. Caso práctico 2. </vt:lpstr>
      <vt:lpstr>10. Webgrafía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jesus doña</cp:lastModifiedBy>
  <cp:revision>58</cp:revision>
  <dcterms:modified xsi:type="dcterms:W3CDTF">2023-01-12T16:48:15Z</dcterms:modified>
</cp:coreProperties>
</file>