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61" r:id="rId4"/>
    <p:sldId id="262" r:id="rId5"/>
    <p:sldId id="269" r:id="rId6"/>
    <p:sldId id="263" r:id="rId7"/>
    <p:sldId id="265" r:id="rId8"/>
    <p:sldId id="264" r:id="rId9"/>
    <p:sldId id="266" r:id="rId10"/>
    <p:sldId id="267" r:id="rId11"/>
    <p:sldId id="268" r:id="rId12"/>
    <p:sldId id="270"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7D25"/>
    <a:srgbClr val="D663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45"/>
    <p:restoredTop sz="94673"/>
  </p:normalViewPr>
  <p:slideViewPr>
    <p:cSldViewPr>
      <p:cViewPr varScale="1">
        <p:scale>
          <a:sx n="65" d="100"/>
          <a:sy n="65" d="100"/>
        </p:scale>
        <p:origin x="11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BF2A1-402E-194A-A5D8-7AB8692B52ED}" type="datetimeFigureOut">
              <a:rPr lang="es-ES" smtClean="0"/>
              <a:t>13/12/2022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8D72A-D286-5341-8839-EA8B545BF8C5}" type="slidenum">
              <a:rPr lang="es-ES" smtClean="0"/>
              <a:t>‹Nº›</a:t>
            </a:fld>
            <a:endParaRPr lang="es-ES"/>
          </a:p>
        </p:txBody>
      </p:sp>
    </p:spTree>
    <p:extLst>
      <p:ext uri="{BB962C8B-B14F-4D97-AF65-F5344CB8AC3E}">
        <p14:creationId xmlns:p14="http://schemas.microsoft.com/office/powerpoint/2010/main" val="415851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2</a:t>
            </a:fld>
            <a:endParaRPr lang="es-ES"/>
          </a:p>
        </p:txBody>
      </p:sp>
    </p:spTree>
    <p:extLst>
      <p:ext uri="{BB962C8B-B14F-4D97-AF65-F5344CB8AC3E}">
        <p14:creationId xmlns:p14="http://schemas.microsoft.com/office/powerpoint/2010/main" val="3264480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11</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12</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13</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14</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15</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16</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17</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18</a:t>
            </a:fld>
            <a:endParaRPr lang="es-ES"/>
          </a:p>
        </p:txBody>
      </p:sp>
    </p:spTree>
    <p:extLst>
      <p:ext uri="{BB962C8B-B14F-4D97-AF65-F5344CB8AC3E}">
        <p14:creationId xmlns:p14="http://schemas.microsoft.com/office/powerpoint/2010/main" val="3593259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19</a:t>
            </a:fld>
            <a:endParaRPr lang="es-ES"/>
          </a:p>
        </p:txBody>
      </p:sp>
    </p:spTree>
    <p:extLst>
      <p:ext uri="{BB962C8B-B14F-4D97-AF65-F5344CB8AC3E}">
        <p14:creationId xmlns:p14="http://schemas.microsoft.com/office/powerpoint/2010/main" val="377669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3</a:t>
            </a:fld>
            <a:endParaRPr lang="es-ES"/>
          </a:p>
        </p:txBody>
      </p:sp>
    </p:spTree>
    <p:extLst>
      <p:ext uri="{BB962C8B-B14F-4D97-AF65-F5344CB8AC3E}">
        <p14:creationId xmlns:p14="http://schemas.microsoft.com/office/powerpoint/2010/main" val="4677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4</a:t>
            </a:fld>
            <a:endParaRPr lang="es-ES"/>
          </a:p>
        </p:txBody>
      </p:sp>
    </p:spTree>
    <p:extLst>
      <p:ext uri="{BB962C8B-B14F-4D97-AF65-F5344CB8AC3E}">
        <p14:creationId xmlns:p14="http://schemas.microsoft.com/office/powerpoint/2010/main" val="11247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5</a:t>
            </a:fld>
            <a:endParaRPr lang="es-ES"/>
          </a:p>
        </p:txBody>
      </p:sp>
    </p:spTree>
    <p:extLst>
      <p:ext uri="{BB962C8B-B14F-4D97-AF65-F5344CB8AC3E}">
        <p14:creationId xmlns:p14="http://schemas.microsoft.com/office/powerpoint/2010/main" val="11247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6</a:t>
            </a:fld>
            <a:endParaRPr lang="es-ES"/>
          </a:p>
        </p:txBody>
      </p:sp>
    </p:spTree>
    <p:extLst>
      <p:ext uri="{BB962C8B-B14F-4D97-AF65-F5344CB8AC3E}">
        <p14:creationId xmlns:p14="http://schemas.microsoft.com/office/powerpoint/2010/main" val="226575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7</a:t>
            </a:fld>
            <a:endParaRPr lang="es-ES"/>
          </a:p>
        </p:txBody>
      </p:sp>
    </p:spTree>
    <p:extLst>
      <p:ext uri="{BB962C8B-B14F-4D97-AF65-F5344CB8AC3E}">
        <p14:creationId xmlns:p14="http://schemas.microsoft.com/office/powerpoint/2010/main" val="3281605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8</a:t>
            </a:fld>
            <a:endParaRPr lang="es-ES"/>
          </a:p>
        </p:txBody>
      </p:sp>
    </p:spTree>
    <p:extLst>
      <p:ext uri="{BB962C8B-B14F-4D97-AF65-F5344CB8AC3E}">
        <p14:creationId xmlns:p14="http://schemas.microsoft.com/office/powerpoint/2010/main" val="40672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9</a:t>
            </a:fld>
            <a:endParaRPr lang="es-ES"/>
          </a:p>
        </p:txBody>
      </p:sp>
    </p:spTree>
    <p:extLst>
      <p:ext uri="{BB962C8B-B14F-4D97-AF65-F5344CB8AC3E}">
        <p14:creationId xmlns:p14="http://schemas.microsoft.com/office/powerpoint/2010/main" val="32484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5128D72A-D286-5341-8839-EA8B545BF8C5}" type="slidenum">
              <a:rPr lang="es-ES" smtClean="0"/>
              <a:t>10</a:t>
            </a:fld>
            <a:endParaRPr lang="es-ES"/>
          </a:p>
        </p:txBody>
      </p:sp>
    </p:spTree>
    <p:extLst>
      <p:ext uri="{BB962C8B-B14F-4D97-AF65-F5344CB8AC3E}">
        <p14:creationId xmlns:p14="http://schemas.microsoft.com/office/powerpoint/2010/main" val="193070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D7A004AC-36C0-4E7F-8228-A9E0AF46E711}" type="datetimeFigureOut">
              <a:rPr lang="es-ES" smtClean="0"/>
              <a:t>13/12/2022</a:t>
            </a:fld>
            <a:endParaRPr lang="es-ES"/>
          </a:p>
        </p:txBody>
      </p:sp>
      <p:sp>
        <p:nvSpPr>
          <p:cNvPr id="8" name="Slide Number Placeholder 7"/>
          <p:cNvSpPr>
            <a:spLocks noGrp="1"/>
          </p:cNvSpPr>
          <p:nvPr>
            <p:ph type="sldNum" sz="quarter" idx="11"/>
          </p:nvPr>
        </p:nvSpPr>
        <p:spPr/>
        <p:txBody>
          <a:bodyPr/>
          <a:lstStyle/>
          <a:p>
            <a:fld id="{460F5F3B-DE68-4280-B72E-5CD6F061B30A}"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7A004AC-36C0-4E7F-8228-A9E0AF46E711}" type="datetimeFigureOut">
              <a:rPr lang="es-ES" smtClean="0"/>
              <a:t>13/12/2022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7A004AC-36C0-4E7F-8228-A9E0AF46E711}" type="datetimeFigureOut">
              <a:rPr lang="es-ES" smtClean="0"/>
              <a:t>13/12/2022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A004AC-36C0-4E7F-8228-A9E0AF46E711}" type="datetimeFigureOut">
              <a:rPr lang="es-ES" smtClean="0"/>
              <a:t>13/12/2022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D7A004AC-36C0-4E7F-8228-A9E0AF46E711}" type="datetimeFigureOut">
              <a:rPr lang="es-ES" smtClean="0"/>
              <a:t>13/12/2022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7A004AC-36C0-4E7F-8228-A9E0AF46E711}" type="datetimeFigureOut">
              <a:rPr lang="es-ES" smtClean="0"/>
              <a:t>13/12/2022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60F5F3B-DE68-4280-B72E-5CD6F061B30A}" type="slidenum">
              <a:rPr lang="es-ES" smtClean="0"/>
              <a:t>‹Nº›</a:t>
            </a:fld>
            <a:endParaRPr lang="es-ES"/>
          </a:p>
        </p:txBody>
      </p:sp>
      <p:sp>
        <p:nvSpPr>
          <p:cNvPr id="9" name="Title 8"/>
          <p:cNvSpPr>
            <a:spLocks noGrp="1"/>
          </p:cNvSpPr>
          <p:nvPr>
            <p:ph type="title"/>
          </p:nvPr>
        </p:nvSpPr>
        <p:spPr>
          <a:xfrm>
            <a:off x="914400" y="1544715"/>
            <a:ext cx="7315200" cy="1154097"/>
          </a:xfrm>
        </p:spPr>
        <p:txBody>
          <a:bodyPr/>
          <a:lstStyle/>
          <a:p>
            <a:r>
              <a:rPr lang="es-ES"/>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D7A004AC-36C0-4E7F-8228-A9E0AF46E711}" type="datetimeFigureOut">
              <a:rPr lang="es-ES" smtClean="0"/>
              <a:t>13/12/2022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60F5F3B-DE68-4280-B72E-5CD6F061B30A}" type="slidenum">
              <a:rPr lang="es-ES" smtClean="0"/>
              <a:t>‹Nº›</a:t>
            </a:fld>
            <a:endParaRPr lang="es-ES"/>
          </a:p>
        </p:txBody>
      </p:sp>
      <p:sp>
        <p:nvSpPr>
          <p:cNvPr id="10" name="Title 9"/>
          <p:cNvSpPr>
            <a:spLocks noGrp="1"/>
          </p:cNvSpPr>
          <p:nvPr>
            <p:ph type="title"/>
          </p:nvPr>
        </p:nvSpPr>
        <p:spPr>
          <a:xfrm>
            <a:off x="914400" y="1544715"/>
            <a:ext cx="7315200" cy="1154097"/>
          </a:xfrm>
        </p:spPr>
        <p:txBody>
          <a:bodyPr/>
          <a:lstStyle/>
          <a:p>
            <a:r>
              <a:rPr lang="es-ES"/>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D7A004AC-36C0-4E7F-8228-A9E0AF46E711}" type="datetimeFigureOut">
              <a:rPr lang="es-ES" smtClean="0"/>
              <a:t>13/12/2022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004AC-36C0-4E7F-8228-A9E0AF46E711}" type="datetimeFigureOut">
              <a:rPr lang="es-ES" smtClean="0"/>
              <a:t>13/12/2022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7A004AC-36C0-4E7F-8228-A9E0AF46E711}" type="datetimeFigureOut">
              <a:rPr lang="es-ES" smtClean="0"/>
              <a:t>13/12/2022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7A004AC-36C0-4E7F-8228-A9E0AF46E711}" type="datetimeFigureOut">
              <a:rPr lang="es-ES" smtClean="0"/>
              <a:t>13/12/2022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60F5F3B-DE68-4280-B72E-5CD6F061B30A}" type="slidenum">
              <a:rPr lang="es-ES" smtClean="0"/>
              <a:t>‹Nº›</a:t>
            </a:fld>
            <a:endParaRPr lang="es-E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7A004AC-36C0-4E7F-8228-A9E0AF46E711}" type="datetimeFigureOut">
              <a:rPr lang="es-ES" smtClean="0"/>
              <a:t>13/12/2022</a:t>
            </a:fld>
            <a:endParaRPr lang="es-E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60F5F3B-DE68-4280-B72E-5CD6F061B30A}" type="slidenum">
              <a:rPr lang="es-ES" smtClean="0"/>
              <a:t>‹Nº›</a:t>
            </a:fld>
            <a:endParaRPr lang="es-E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E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hyperlink" Target="https://codepen.io/llmm_1/pen/BajzpjW" TargetMode="Externa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57212" y="548680"/>
            <a:ext cx="8029575" cy="792088"/>
          </a:xfrm>
          <a:solidFill>
            <a:schemeClr val="accent5">
              <a:lumMod val="20000"/>
              <a:lumOff val="80000"/>
              <a:alpha val="38000"/>
            </a:schemeClr>
          </a:solidFill>
        </p:spPr>
        <p:txBody>
          <a:bodyPr>
            <a:normAutofit/>
          </a:bodyPr>
          <a:lstStyle/>
          <a:p>
            <a:pPr algn="ctr"/>
            <a:r>
              <a:rPr lang="es-UY" altLang="es-ES" sz="4500" b="1" dirty="0">
                <a:solidFill>
                  <a:schemeClr val="accent5">
                    <a:lumMod val="50000"/>
                  </a:schemeClr>
                </a:solidFill>
              </a:rPr>
              <a:t>TEMA 8</a:t>
            </a:r>
            <a:endParaRPr lang="es-ES" sz="4500" dirty="0">
              <a:solidFill>
                <a:schemeClr val="accent5">
                  <a:lumMod val="50000"/>
                </a:schemeClr>
              </a:solidFill>
            </a:endParaRPr>
          </a:p>
        </p:txBody>
      </p:sp>
      <p:pic>
        <p:nvPicPr>
          <p:cNvPr id="11" name="Imagen 10">
            <a:extLst>
              <a:ext uri="{FF2B5EF4-FFF2-40B4-BE49-F238E27FC236}">
                <a16:creationId xmlns:a16="http://schemas.microsoft.com/office/drawing/2014/main" id="{03D5D127-A691-0B7C-AFF6-6AA0EB549722}"/>
              </a:ext>
            </a:extLst>
          </p:cNvPr>
          <p:cNvPicPr>
            <a:picLocks noChangeAspect="1"/>
          </p:cNvPicPr>
          <p:nvPr/>
        </p:nvPicPr>
        <p:blipFill>
          <a:blip r:embed="rId2"/>
          <a:stretch>
            <a:fillRect/>
          </a:stretch>
        </p:blipFill>
        <p:spPr>
          <a:xfrm>
            <a:off x="557212" y="1484784"/>
            <a:ext cx="3590925" cy="3095625"/>
          </a:xfrm>
          <a:prstGeom prst="rect">
            <a:avLst/>
          </a:prstGeom>
        </p:spPr>
      </p:pic>
      <p:pic>
        <p:nvPicPr>
          <p:cNvPr id="13" name="Imagen 12">
            <a:extLst>
              <a:ext uri="{FF2B5EF4-FFF2-40B4-BE49-F238E27FC236}">
                <a16:creationId xmlns:a16="http://schemas.microsoft.com/office/drawing/2014/main" id="{842332FC-C05B-7389-0793-3E47CA6243AE}"/>
              </a:ext>
            </a:extLst>
          </p:cNvPr>
          <p:cNvPicPr>
            <a:picLocks noChangeAspect="1"/>
          </p:cNvPicPr>
          <p:nvPr/>
        </p:nvPicPr>
        <p:blipFill>
          <a:blip r:embed="rId3"/>
          <a:stretch>
            <a:fillRect/>
          </a:stretch>
        </p:blipFill>
        <p:spPr>
          <a:xfrm>
            <a:off x="683568" y="4724425"/>
            <a:ext cx="2447925" cy="904875"/>
          </a:xfrm>
          <a:prstGeom prst="rect">
            <a:avLst/>
          </a:prstGeom>
        </p:spPr>
      </p:pic>
      <p:pic>
        <p:nvPicPr>
          <p:cNvPr id="15" name="Imagen 14">
            <a:extLst>
              <a:ext uri="{FF2B5EF4-FFF2-40B4-BE49-F238E27FC236}">
                <a16:creationId xmlns:a16="http://schemas.microsoft.com/office/drawing/2014/main" id="{0ADBAEBE-8EE5-A100-99CC-E1237CABF205}"/>
              </a:ext>
            </a:extLst>
          </p:cNvPr>
          <p:cNvPicPr>
            <a:picLocks noChangeAspect="1"/>
          </p:cNvPicPr>
          <p:nvPr/>
        </p:nvPicPr>
        <p:blipFill>
          <a:blip r:embed="rId4"/>
          <a:stretch>
            <a:fillRect/>
          </a:stretch>
        </p:blipFill>
        <p:spPr>
          <a:xfrm>
            <a:off x="683568" y="5747765"/>
            <a:ext cx="2466975" cy="523875"/>
          </a:xfrm>
          <a:prstGeom prst="rect">
            <a:avLst/>
          </a:prstGeom>
        </p:spPr>
      </p:pic>
    </p:spTree>
    <p:extLst>
      <p:ext uri="{BB962C8B-B14F-4D97-AF65-F5344CB8AC3E}">
        <p14:creationId xmlns:p14="http://schemas.microsoft.com/office/powerpoint/2010/main" val="130278210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5. </a:t>
            </a:r>
            <a:r>
              <a:rPr lang="es-ES" sz="2400" b="1" dirty="0" err="1">
                <a:solidFill>
                  <a:schemeClr val="accent5">
                    <a:lumMod val="50000"/>
                  </a:schemeClr>
                </a:solidFill>
              </a:rPr>
              <a:t>Pseudoclases</a:t>
            </a:r>
            <a:r>
              <a:rPr lang="es-ES" sz="2400" b="1" dirty="0">
                <a:solidFill>
                  <a:schemeClr val="accent5">
                    <a:lumMod val="50000"/>
                  </a:schemeClr>
                </a:solidFill>
              </a:rPr>
              <a:t> y </a:t>
            </a:r>
            <a:r>
              <a:rPr lang="es-ES" sz="2400" b="1" dirty="0" err="1">
                <a:solidFill>
                  <a:schemeClr val="accent5">
                    <a:lumMod val="50000"/>
                  </a:schemeClr>
                </a:solidFill>
              </a:rPr>
              <a:t>pseudoelementos</a:t>
            </a:r>
            <a:endParaRPr lang="es-ES" sz="2400" b="1" dirty="0">
              <a:solidFill>
                <a:schemeClr val="accent5">
                  <a:lumMod val="50000"/>
                </a:schemeClr>
              </a:solidFill>
            </a:endParaRP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
        <p:nvSpPr>
          <p:cNvPr id="3" name="1 Título">
            <a:extLst>
              <a:ext uri="{FF2B5EF4-FFF2-40B4-BE49-F238E27FC236}">
                <a16:creationId xmlns:a16="http://schemas.microsoft.com/office/drawing/2014/main" id="{0B0BF482-BF07-E6E4-1296-31A8B18A94B2}"/>
              </a:ext>
            </a:extLst>
          </p:cNvPr>
          <p:cNvSpPr txBox="1">
            <a:spLocks/>
          </p:cNvSpPr>
          <p:nvPr/>
        </p:nvSpPr>
        <p:spPr>
          <a:xfrm>
            <a:off x="412306" y="4469585"/>
            <a:ext cx="8319388"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600" dirty="0">
                <a:solidFill>
                  <a:schemeClr val="accent5">
                    <a:lumMod val="50000"/>
                  </a:schemeClr>
                </a:solidFill>
              </a:rPr>
              <a:t>Con estas </a:t>
            </a:r>
            <a:r>
              <a:rPr lang="es-ES" sz="1600" dirty="0" err="1">
                <a:solidFill>
                  <a:schemeClr val="accent5">
                    <a:lumMod val="50000"/>
                  </a:schemeClr>
                </a:solidFill>
              </a:rPr>
              <a:t>pseudoclases</a:t>
            </a:r>
            <a:r>
              <a:rPr lang="es-ES" sz="1600" dirty="0">
                <a:solidFill>
                  <a:schemeClr val="accent5">
                    <a:lumMod val="50000"/>
                  </a:schemeClr>
                </a:solidFill>
              </a:rPr>
              <a:t> accederemos a elementos contiguos al elemento padre.</a:t>
            </a:r>
            <a:endParaRPr lang="es-ES" sz="1600" b="1" dirty="0">
              <a:solidFill>
                <a:schemeClr val="accent5">
                  <a:lumMod val="50000"/>
                </a:schemeClr>
              </a:solidFill>
            </a:endParaRPr>
          </a:p>
        </p:txBody>
      </p:sp>
      <p:pic>
        <p:nvPicPr>
          <p:cNvPr id="7" name="Imagen 6">
            <a:extLst>
              <a:ext uri="{FF2B5EF4-FFF2-40B4-BE49-F238E27FC236}">
                <a16:creationId xmlns:a16="http://schemas.microsoft.com/office/drawing/2014/main" id="{BA064974-C087-75AB-CA1B-A1D15CCF5AB2}"/>
              </a:ext>
            </a:extLst>
          </p:cNvPr>
          <p:cNvPicPr>
            <a:picLocks noChangeAspect="1"/>
          </p:cNvPicPr>
          <p:nvPr/>
        </p:nvPicPr>
        <p:blipFill>
          <a:blip r:embed="rId3"/>
          <a:stretch>
            <a:fillRect/>
          </a:stretch>
        </p:blipFill>
        <p:spPr>
          <a:xfrm>
            <a:off x="695325" y="1340768"/>
            <a:ext cx="7753350" cy="2419350"/>
          </a:xfrm>
          <a:prstGeom prst="rect">
            <a:avLst/>
          </a:prstGeom>
        </p:spPr>
      </p:pic>
      <p:sp>
        <p:nvSpPr>
          <p:cNvPr id="8" name="1 Título">
            <a:extLst>
              <a:ext uri="{FF2B5EF4-FFF2-40B4-BE49-F238E27FC236}">
                <a16:creationId xmlns:a16="http://schemas.microsoft.com/office/drawing/2014/main" id="{14E8522D-D057-3DDB-7CF2-46E22EC50332}"/>
              </a:ext>
            </a:extLst>
          </p:cNvPr>
          <p:cNvSpPr txBox="1">
            <a:spLocks/>
          </p:cNvSpPr>
          <p:nvPr/>
        </p:nvSpPr>
        <p:spPr>
          <a:xfrm>
            <a:off x="429076" y="4101569"/>
            <a:ext cx="8319388"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800" b="1" dirty="0">
                <a:solidFill>
                  <a:schemeClr val="accent5">
                    <a:lumMod val="50000"/>
                  </a:schemeClr>
                </a:solidFill>
              </a:rPr>
              <a:t>5.1. </a:t>
            </a:r>
            <a:r>
              <a:rPr lang="es-ES" sz="1800" b="1" dirty="0" err="1">
                <a:solidFill>
                  <a:schemeClr val="accent5">
                    <a:lumMod val="50000"/>
                  </a:schemeClr>
                </a:solidFill>
              </a:rPr>
              <a:t>Pseudoclases</a:t>
            </a:r>
            <a:r>
              <a:rPr lang="es-ES" sz="1800" b="1" dirty="0">
                <a:solidFill>
                  <a:schemeClr val="accent5">
                    <a:lumMod val="50000"/>
                  </a:schemeClr>
                </a:solidFill>
              </a:rPr>
              <a:t> para acceder a hijos o hermanos</a:t>
            </a:r>
          </a:p>
        </p:txBody>
      </p:sp>
      <p:pic>
        <p:nvPicPr>
          <p:cNvPr id="11" name="Imagen 10">
            <a:extLst>
              <a:ext uri="{FF2B5EF4-FFF2-40B4-BE49-F238E27FC236}">
                <a16:creationId xmlns:a16="http://schemas.microsoft.com/office/drawing/2014/main" id="{831C9295-8540-DBEF-A3DA-402193B8F477}"/>
              </a:ext>
            </a:extLst>
          </p:cNvPr>
          <p:cNvPicPr>
            <a:picLocks noChangeAspect="1"/>
          </p:cNvPicPr>
          <p:nvPr/>
        </p:nvPicPr>
        <p:blipFill>
          <a:blip r:embed="rId4"/>
          <a:stretch>
            <a:fillRect/>
          </a:stretch>
        </p:blipFill>
        <p:spPr>
          <a:xfrm>
            <a:off x="154882" y="4900514"/>
            <a:ext cx="8867775" cy="1866900"/>
          </a:xfrm>
          <a:prstGeom prst="rect">
            <a:avLst/>
          </a:prstGeom>
        </p:spPr>
      </p:pic>
    </p:spTree>
    <p:extLst>
      <p:ext uri="{BB962C8B-B14F-4D97-AF65-F5344CB8AC3E}">
        <p14:creationId xmlns:p14="http://schemas.microsoft.com/office/powerpoint/2010/main" val="658522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5. </a:t>
            </a:r>
            <a:r>
              <a:rPr lang="es-ES" sz="2400" b="1" dirty="0" err="1">
                <a:solidFill>
                  <a:schemeClr val="accent5">
                    <a:lumMod val="50000"/>
                  </a:schemeClr>
                </a:solidFill>
              </a:rPr>
              <a:t>Pseudoclases</a:t>
            </a:r>
            <a:r>
              <a:rPr lang="es-ES" sz="2400" b="1" dirty="0">
                <a:solidFill>
                  <a:schemeClr val="accent5">
                    <a:lumMod val="50000"/>
                  </a:schemeClr>
                </a:solidFill>
              </a:rPr>
              <a:t> y </a:t>
            </a:r>
            <a:r>
              <a:rPr lang="es-ES" sz="2400" b="1" dirty="0" err="1">
                <a:solidFill>
                  <a:schemeClr val="accent5">
                    <a:lumMod val="50000"/>
                  </a:schemeClr>
                </a:solidFill>
              </a:rPr>
              <a:t>pseudoelementos</a:t>
            </a:r>
            <a:endParaRPr lang="es-ES" sz="2400" b="1" dirty="0">
              <a:solidFill>
                <a:schemeClr val="accent5">
                  <a:lumMod val="50000"/>
                </a:schemeClr>
              </a:solidFill>
            </a:endParaRP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9" name="Imagen 8">
            <a:extLst>
              <a:ext uri="{FF2B5EF4-FFF2-40B4-BE49-F238E27FC236}">
                <a16:creationId xmlns:a16="http://schemas.microsoft.com/office/drawing/2014/main" id="{8082CA1C-DFB0-2D57-705B-3A55F7BB9666}"/>
              </a:ext>
            </a:extLst>
          </p:cNvPr>
          <p:cNvPicPr>
            <a:picLocks noChangeAspect="1"/>
          </p:cNvPicPr>
          <p:nvPr/>
        </p:nvPicPr>
        <p:blipFill>
          <a:blip r:embed="rId3"/>
          <a:stretch>
            <a:fillRect/>
          </a:stretch>
        </p:blipFill>
        <p:spPr>
          <a:xfrm>
            <a:off x="426301" y="1192320"/>
            <a:ext cx="8015288" cy="302609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01" y="4218413"/>
            <a:ext cx="7572375"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64608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5. </a:t>
            </a:r>
            <a:r>
              <a:rPr lang="es-ES" sz="2400" b="1" dirty="0" err="1">
                <a:solidFill>
                  <a:schemeClr val="accent5">
                    <a:lumMod val="50000"/>
                  </a:schemeClr>
                </a:solidFill>
              </a:rPr>
              <a:t>Pseudoclases</a:t>
            </a:r>
            <a:r>
              <a:rPr lang="es-ES" sz="2400" b="1" dirty="0">
                <a:solidFill>
                  <a:schemeClr val="accent5">
                    <a:lumMod val="50000"/>
                  </a:schemeClr>
                </a:solidFill>
              </a:rPr>
              <a:t> y </a:t>
            </a:r>
            <a:r>
              <a:rPr lang="es-ES" sz="2400" b="1" dirty="0" err="1">
                <a:solidFill>
                  <a:schemeClr val="accent5">
                    <a:lumMod val="50000"/>
                  </a:schemeClr>
                </a:solidFill>
              </a:rPr>
              <a:t>pseudoelementos</a:t>
            </a:r>
            <a:endParaRPr lang="es-ES" sz="2400" b="1" dirty="0">
              <a:solidFill>
                <a:schemeClr val="accent5">
                  <a:lumMod val="50000"/>
                </a:schemeClr>
              </a:solidFill>
            </a:endParaRP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98" y="1268760"/>
            <a:ext cx="479107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145" y="4103400"/>
            <a:ext cx="3649980" cy="2194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60326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6. Propiedades de las tablas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12" y="1484784"/>
            <a:ext cx="7572375" cy="2708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03" y="1152546"/>
            <a:ext cx="750379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1924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6. Propiedades de las tablas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82" y="1151517"/>
            <a:ext cx="2920365" cy="564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612715"/>
            <a:ext cx="3180398"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43597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7. Propiedades de las cajas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20" y="1165122"/>
            <a:ext cx="6763703" cy="788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98920" y="2060848"/>
            <a:ext cx="5053200" cy="523220"/>
          </a:xfrm>
          <a:prstGeom prst="rect">
            <a:avLst/>
          </a:prstGeom>
          <a:noFill/>
        </p:spPr>
        <p:txBody>
          <a:bodyPr wrap="square" rtlCol="0">
            <a:spAutoFit/>
          </a:bodyPr>
          <a:lstStyle/>
          <a:p>
            <a:r>
              <a:rPr lang="es-ES" sz="1400" dirty="0">
                <a:solidFill>
                  <a:schemeClr val="accent5">
                    <a:lumMod val="50000"/>
                  </a:schemeClr>
                </a:solidFill>
              </a:rPr>
              <a:t>- Se basa en que todos los elementos de una página HTML son considerados cajas rectangulares</a:t>
            </a: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8" y="2636912"/>
            <a:ext cx="4297680" cy="367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4018037"/>
            <a:ext cx="4446270" cy="2291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1969119"/>
            <a:ext cx="3040380" cy="212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1852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3389" y="476672"/>
            <a:ext cx="8031356" cy="577049"/>
          </a:xfrm>
        </p:spPr>
        <p:txBody>
          <a:bodyPr>
            <a:noAutofit/>
          </a:bodyPr>
          <a:lstStyle/>
          <a:p>
            <a:pPr>
              <a:spcAft>
                <a:spcPts val="600"/>
              </a:spcAft>
            </a:pPr>
            <a:r>
              <a:rPr lang="es-ES" sz="2400" b="1" dirty="0">
                <a:solidFill>
                  <a:schemeClr val="accent5">
                    <a:lumMod val="50000"/>
                  </a:schemeClr>
                </a:solidFill>
              </a:rPr>
              <a:t>7. Propiedades de las cajas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55" y="1052736"/>
            <a:ext cx="5700713" cy="2863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999796"/>
            <a:ext cx="5113496" cy="275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4221088"/>
            <a:ext cx="3040380" cy="2120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021515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3389" y="764704"/>
            <a:ext cx="8031356" cy="387842"/>
          </a:xfrm>
        </p:spPr>
        <p:txBody>
          <a:bodyPr>
            <a:noAutofit/>
          </a:bodyPr>
          <a:lstStyle/>
          <a:p>
            <a:pPr>
              <a:spcAft>
                <a:spcPts val="600"/>
              </a:spcAft>
            </a:pPr>
            <a:r>
              <a:rPr lang="es-ES" sz="2000" b="1" dirty="0">
                <a:solidFill>
                  <a:schemeClr val="accent5">
                    <a:lumMod val="50000"/>
                  </a:schemeClr>
                </a:solidFill>
              </a:rPr>
              <a:t>7.3. Propiedades que debemos considerar en el modelo de cajas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8620"/>
            <a:ext cx="75342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58624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3389" y="764704"/>
            <a:ext cx="8031356" cy="387842"/>
          </a:xfrm>
        </p:spPr>
        <p:txBody>
          <a:bodyPr>
            <a:noAutofit/>
          </a:bodyPr>
          <a:lstStyle/>
          <a:p>
            <a:pPr>
              <a:spcAft>
                <a:spcPts val="600"/>
              </a:spcAft>
            </a:pPr>
            <a:r>
              <a:rPr lang="es-ES" sz="2000" b="1" dirty="0">
                <a:solidFill>
                  <a:schemeClr val="accent5">
                    <a:lumMod val="50000"/>
                  </a:schemeClr>
                </a:solidFill>
              </a:rPr>
              <a:t>7.3. Propiedades que debemos considerar en el modelo de cajas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53" y="1268760"/>
            <a:ext cx="591312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53" y="3876751"/>
            <a:ext cx="5890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732240" y="5877272"/>
            <a:ext cx="2304256" cy="861774"/>
          </a:xfrm>
          <a:prstGeom prst="rect">
            <a:avLst/>
          </a:prstGeom>
          <a:noFill/>
        </p:spPr>
        <p:txBody>
          <a:bodyPr wrap="square" rtlCol="0">
            <a:spAutoFit/>
          </a:bodyPr>
          <a:lstStyle/>
          <a:p>
            <a:r>
              <a:rPr lang="es-ES" sz="1600" dirty="0">
                <a:solidFill>
                  <a:schemeClr val="accent5">
                    <a:lumMod val="50000"/>
                  </a:schemeClr>
                </a:solidFill>
                <a:hlinkClick r:id="rId5"/>
              </a:rPr>
              <a:t>https://codepen.io/llmm_1/pen/BajzpjW</a:t>
            </a:r>
            <a:endParaRPr lang="es-ES" sz="1600" dirty="0">
              <a:solidFill>
                <a:schemeClr val="accent5">
                  <a:lumMod val="50000"/>
                </a:schemeClr>
              </a:solidFill>
            </a:endParaRPr>
          </a:p>
          <a:p>
            <a:endParaRPr lang="es-ES" dirty="0">
              <a:solidFill>
                <a:schemeClr val="accent5">
                  <a:lumMod val="50000"/>
                </a:schemeClr>
              </a:solidFill>
            </a:endParaRPr>
          </a:p>
        </p:txBody>
      </p:sp>
    </p:spTree>
    <p:extLst>
      <p:ext uri="{BB962C8B-B14F-4D97-AF65-F5344CB8AC3E}">
        <p14:creationId xmlns:p14="http://schemas.microsoft.com/office/powerpoint/2010/main" val="27004358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11760" y="3126200"/>
            <a:ext cx="4608512" cy="387842"/>
          </a:xfrm>
        </p:spPr>
        <p:txBody>
          <a:bodyPr>
            <a:noAutofit/>
          </a:bodyPr>
          <a:lstStyle/>
          <a:p>
            <a:pPr>
              <a:spcAft>
                <a:spcPts val="600"/>
              </a:spcAft>
            </a:pPr>
            <a:r>
              <a:rPr lang="es-ES" sz="2800" b="1" dirty="0">
                <a:solidFill>
                  <a:schemeClr val="accent5">
                    <a:lumMod val="50000"/>
                  </a:schemeClr>
                </a:solidFill>
              </a:rPr>
              <a:t>FIN DE LA PRESENTACIÓN</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Tree>
    <p:extLst>
      <p:ext uri="{BB962C8B-B14F-4D97-AF65-F5344CB8AC3E}">
        <p14:creationId xmlns:p14="http://schemas.microsoft.com/office/powerpoint/2010/main" val="11393888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 Título"/>
          <p:cNvSpPr txBox="1">
            <a:spLocks/>
          </p:cNvSpPr>
          <p:nvPr/>
        </p:nvSpPr>
        <p:spPr>
          <a:xfrm>
            <a:off x="657164" y="980728"/>
            <a:ext cx="7810500" cy="432048"/>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b="1" dirty="0">
                <a:solidFill>
                  <a:schemeClr val="accent5">
                    <a:lumMod val="50000"/>
                  </a:schemeClr>
                </a:solidFill>
              </a:rPr>
              <a:t>OBJETIVOS</a:t>
            </a:r>
          </a:p>
        </p:txBody>
      </p:sp>
      <p:sp>
        <p:nvSpPr>
          <p:cNvPr id="7" name="1 Título">
            <a:extLst>
              <a:ext uri="{FF2B5EF4-FFF2-40B4-BE49-F238E27FC236}">
                <a16:creationId xmlns:a16="http://schemas.microsoft.com/office/drawing/2014/main" id="{DF87E99D-4DD7-D158-E2DD-B89B4033B182}"/>
              </a:ext>
            </a:extLst>
          </p:cNvPr>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5" name="Imagen 4">
            <a:extLst>
              <a:ext uri="{FF2B5EF4-FFF2-40B4-BE49-F238E27FC236}">
                <a16:creationId xmlns:a16="http://schemas.microsoft.com/office/drawing/2014/main" id="{77EDC2EC-D70E-5E51-5EAD-50391AD21679}"/>
              </a:ext>
            </a:extLst>
          </p:cNvPr>
          <p:cNvPicPr>
            <a:picLocks noChangeAspect="1"/>
          </p:cNvPicPr>
          <p:nvPr/>
        </p:nvPicPr>
        <p:blipFill>
          <a:blip r:embed="rId3"/>
          <a:stretch>
            <a:fillRect/>
          </a:stretch>
        </p:blipFill>
        <p:spPr>
          <a:xfrm>
            <a:off x="796305" y="1628799"/>
            <a:ext cx="6469380" cy="2823210"/>
          </a:xfrm>
          <a:prstGeom prst="rect">
            <a:avLst/>
          </a:prstGeom>
        </p:spPr>
      </p:pic>
    </p:spTree>
    <p:extLst>
      <p:ext uri="{BB962C8B-B14F-4D97-AF65-F5344CB8AC3E}">
        <p14:creationId xmlns:p14="http://schemas.microsoft.com/office/powerpoint/2010/main" val="28136956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2. Propiedades CSS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
        <p:nvSpPr>
          <p:cNvPr id="6" name="1 Título">
            <a:extLst>
              <a:ext uri="{FF2B5EF4-FFF2-40B4-BE49-F238E27FC236}">
                <a16:creationId xmlns:a16="http://schemas.microsoft.com/office/drawing/2014/main" id="{FE75DDF9-7A6C-1144-2B81-E4B620F57AF5}"/>
              </a:ext>
            </a:extLst>
          </p:cNvPr>
          <p:cNvSpPr txBox="1">
            <a:spLocks/>
          </p:cNvSpPr>
          <p:nvPr/>
        </p:nvSpPr>
        <p:spPr>
          <a:xfrm>
            <a:off x="429076" y="1126714"/>
            <a:ext cx="8031356" cy="62871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spcAft>
                <a:spcPts val="600"/>
              </a:spcAft>
              <a:buFontTx/>
              <a:buChar char="-"/>
            </a:pPr>
            <a:r>
              <a:rPr lang="es-ES" sz="1800" b="1" dirty="0">
                <a:solidFill>
                  <a:schemeClr val="accent5">
                    <a:lumMod val="50000"/>
                  </a:schemeClr>
                </a:solidFill>
              </a:rPr>
              <a:t>Las </a:t>
            </a:r>
            <a:r>
              <a:rPr lang="es-ES" sz="1800" b="1" u="sng" dirty="0">
                <a:solidFill>
                  <a:schemeClr val="accent5">
                    <a:lumMod val="50000"/>
                  </a:schemeClr>
                </a:solidFill>
              </a:rPr>
              <a:t>propiedades CSS </a:t>
            </a:r>
            <a:r>
              <a:rPr lang="es-ES" sz="1800" b="1" dirty="0">
                <a:solidFill>
                  <a:schemeClr val="accent5">
                    <a:lumMod val="50000"/>
                  </a:schemeClr>
                </a:solidFill>
              </a:rPr>
              <a:t>estarán condicionadas al elemento HTML al que queramos aplicar un estilo.</a:t>
            </a:r>
          </a:p>
        </p:txBody>
      </p:sp>
      <p:sp>
        <p:nvSpPr>
          <p:cNvPr id="3" name="1 Título">
            <a:extLst>
              <a:ext uri="{FF2B5EF4-FFF2-40B4-BE49-F238E27FC236}">
                <a16:creationId xmlns:a16="http://schemas.microsoft.com/office/drawing/2014/main" id="{CB2F460B-ACF1-1C27-54AF-594463E44BA8}"/>
              </a:ext>
            </a:extLst>
          </p:cNvPr>
          <p:cNvSpPr txBox="1">
            <a:spLocks/>
          </p:cNvSpPr>
          <p:nvPr/>
        </p:nvSpPr>
        <p:spPr>
          <a:xfrm>
            <a:off x="429076" y="1982117"/>
            <a:ext cx="8463404" cy="108684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spcAft>
                <a:spcPts val="600"/>
              </a:spcAft>
              <a:buFontTx/>
              <a:buChar char="-"/>
            </a:pPr>
            <a:endParaRPr lang="es-ES" sz="1800" b="1" dirty="0">
              <a:solidFill>
                <a:schemeClr val="accent5">
                  <a:lumMod val="50000"/>
                </a:schemeClr>
              </a:solidFill>
            </a:endParaRPr>
          </a:p>
          <a:p>
            <a:pPr marL="285750" indent="-285750">
              <a:spcAft>
                <a:spcPts val="600"/>
              </a:spcAft>
              <a:buFontTx/>
              <a:buChar char="-"/>
            </a:pPr>
            <a:endParaRPr lang="es-ES" sz="1800" b="1" dirty="0">
              <a:solidFill>
                <a:schemeClr val="accent5">
                  <a:lumMod val="50000"/>
                </a:schemeClr>
              </a:solidFill>
            </a:endParaRPr>
          </a:p>
          <a:p>
            <a:pPr>
              <a:spcAft>
                <a:spcPts val="1200"/>
              </a:spcAft>
            </a:pPr>
            <a:r>
              <a:rPr lang="es-ES" sz="2000" b="1" dirty="0">
                <a:solidFill>
                  <a:schemeClr val="accent5">
                    <a:lumMod val="50000"/>
                  </a:schemeClr>
                </a:solidFill>
              </a:rPr>
              <a:t>2.1 </a:t>
            </a:r>
            <a:r>
              <a:rPr lang="es-ES" sz="2000" b="1" u="sng" dirty="0">
                <a:solidFill>
                  <a:schemeClr val="accent5">
                    <a:lumMod val="50000"/>
                  </a:schemeClr>
                </a:solidFill>
              </a:rPr>
              <a:t>Propiedades del texto</a:t>
            </a:r>
          </a:p>
          <a:p>
            <a:pPr marL="285750" indent="-285750">
              <a:spcAft>
                <a:spcPts val="600"/>
              </a:spcAft>
              <a:buFontTx/>
              <a:buChar char="-"/>
            </a:pPr>
            <a:r>
              <a:rPr lang="es-ES" sz="1800" b="1" dirty="0">
                <a:solidFill>
                  <a:schemeClr val="accent5">
                    <a:lumMod val="50000"/>
                  </a:schemeClr>
                </a:solidFill>
              </a:rPr>
              <a:t>Con estas propiedades, podremos cambiar características del texto que se incluya en la web.</a:t>
            </a:r>
          </a:p>
        </p:txBody>
      </p:sp>
      <p:pic>
        <p:nvPicPr>
          <p:cNvPr id="11" name="Imagen 10">
            <a:extLst>
              <a:ext uri="{FF2B5EF4-FFF2-40B4-BE49-F238E27FC236}">
                <a16:creationId xmlns:a16="http://schemas.microsoft.com/office/drawing/2014/main" id="{F1282773-C7DB-8705-C65D-633059FD7B22}"/>
              </a:ext>
            </a:extLst>
          </p:cNvPr>
          <p:cNvPicPr>
            <a:picLocks noChangeAspect="1"/>
          </p:cNvPicPr>
          <p:nvPr/>
        </p:nvPicPr>
        <p:blipFill>
          <a:blip r:embed="rId3"/>
          <a:stretch>
            <a:fillRect/>
          </a:stretch>
        </p:blipFill>
        <p:spPr>
          <a:xfrm>
            <a:off x="2471314" y="3070276"/>
            <a:ext cx="6647021" cy="3683794"/>
          </a:xfrm>
          <a:prstGeom prst="rect">
            <a:avLst/>
          </a:prstGeom>
        </p:spPr>
      </p:pic>
    </p:spTree>
    <p:extLst>
      <p:ext uri="{BB962C8B-B14F-4D97-AF65-F5344CB8AC3E}">
        <p14:creationId xmlns:p14="http://schemas.microsoft.com/office/powerpoint/2010/main" val="2436795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2. Propiedades CSS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
        <p:nvSpPr>
          <p:cNvPr id="6" name="1 Título">
            <a:extLst>
              <a:ext uri="{FF2B5EF4-FFF2-40B4-BE49-F238E27FC236}">
                <a16:creationId xmlns:a16="http://schemas.microsoft.com/office/drawing/2014/main" id="{FE75DDF9-7A6C-1144-2B81-E4B620F57AF5}"/>
              </a:ext>
            </a:extLst>
          </p:cNvPr>
          <p:cNvSpPr txBox="1">
            <a:spLocks/>
          </p:cNvSpPr>
          <p:nvPr/>
        </p:nvSpPr>
        <p:spPr>
          <a:xfrm>
            <a:off x="429076" y="1126715"/>
            <a:ext cx="8031356"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800" b="1" dirty="0">
                <a:solidFill>
                  <a:schemeClr val="accent5">
                    <a:lumMod val="50000"/>
                  </a:schemeClr>
                </a:solidFill>
              </a:rPr>
              <a:t>Propiedades del texto. Ejemplo:</a:t>
            </a:r>
          </a:p>
        </p:txBody>
      </p:sp>
      <p:pic>
        <p:nvPicPr>
          <p:cNvPr id="8" name="Imagen 7">
            <a:extLst>
              <a:ext uri="{FF2B5EF4-FFF2-40B4-BE49-F238E27FC236}">
                <a16:creationId xmlns:a16="http://schemas.microsoft.com/office/drawing/2014/main" id="{E12ADC6B-221F-AD6B-D963-EB7D7CD451E5}"/>
              </a:ext>
            </a:extLst>
          </p:cNvPr>
          <p:cNvPicPr>
            <a:picLocks noChangeAspect="1"/>
          </p:cNvPicPr>
          <p:nvPr/>
        </p:nvPicPr>
        <p:blipFill>
          <a:blip r:embed="rId3"/>
          <a:stretch>
            <a:fillRect/>
          </a:stretch>
        </p:blipFill>
        <p:spPr>
          <a:xfrm>
            <a:off x="429076" y="1517990"/>
            <a:ext cx="4286250" cy="4714875"/>
          </a:xfrm>
          <a:prstGeom prst="rect">
            <a:avLst/>
          </a:prstGeom>
        </p:spPr>
      </p:pic>
      <p:pic>
        <p:nvPicPr>
          <p:cNvPr id="10" name="Imagen 9">
            <a:extLst>
              <a:ext uri="{FF2B5EF4-FFF2-40B4-BE49-F238E27FC236}">
                <a16:creationId xmlns:a16="http://schemas.microsoft.com/office/drawing/2014/main" id="{7F5D6943-1CBF-718F-EE45-177B464A8E0D}"/>
              </a:ext>
            </a:extLst>
          </p:cNvPr>
          <p:cNvPicPr>
            <a:picLocks noChangeAspect="1"/>
          </p:cNvPicPr>
          <p:nvPr/>
        </p:nvPicPr>
        <p:blipFill>
          <a:blip r:embed="rId4"/>
          <a:stretch>
            <a:fillRect/>
          </a:stretch>
        </p:blipFill>
        <p:spPr>
          <a:xfrm>
            <a:off x="4748527" y="3340250"/>
            <a:ext cx="4352449" cy="2642235"/>
          </a:xfrm>
          <a:prstGeom prst="rect">
            <a:avLst/>
          </a:prstGeom>
        </p:spPr>
      </p:pic>
    </p:spTree>
    <p:extLst>
      <p:ext uri="{BB962C8B-B14F-4D97-AF65-F5344CB8AC3E}">
        <p14:creationId xmlns:p14="http://schemas.microsoft.com/office/powerpoint/2010/main" val="375372236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2. Propiedades CSS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
        <p:nvSpPr>
          <p:cNvPr id="6" name="1 Título">
            <a:extLst>
              <a:ext uri="{FF2B5EF4-FFF2-40B4-BE49-F238E27FC236}">
                <a16:creationId xmlns:a16="http://schemas.microsoft.com/office/drawing/2014/main" id="{FE75DDF9-7A6C-1144-2B81-E4B620F57AF5}"/>
              </a:ext>
            </a:extLst>
          </p:cNvPr>
          <p:cNvSpPr txBox="1">
            <a:spLocks/>
          </p:cNvSpPr>
          <p:nvPr/>
        </p:nvSpPr>
        <p:spPr>
          <a:xfrm>
            <a:off x="429076" y="1126715"/>
            <a:ext cx="8031356"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800" b="1" dirty="0">
                <a:solidFill>
                  <a:schemeClr val="accent5">
                    <a:lumMod val="50000"/>
                  </a:schemeClr>
                </a:solidFill>
              </a:rPr>
              <a:t>Propiedades del texto. Ejemplo:</a:t>
            </a:r>
          </a:p>
        </p:txBody>
      </p:sp>
      <p:pic>
        <p:nvPicPr>
          <p:cNvPr id="8" name="Imagen 7">
            <a:extLst>
              <a:ext uri="{FF2B5EF4-FFF2-40B4-BE49-F238E27FC236}">
                <a16:creationId xmlns:a16="http://schemas.microsoft.com/office/drawing/2014/main" id="{E12ADC6B-221F-AD6B-D963-EB7D7CD451E5}"/>
              </a:ext>
            </a:extLst>
          </p:cNvPr>
          <p:cNvPicPr>
            <a:picLocks noChangeAspect="1"/>
          </p:cNvPicPr>
          <p:nvPr/>
        </p:nvPicPr>
        <p:blipFill>
          <a:blip r:embed="rId3"/>
          <a:stretch>
            <a:fillRect/>
          </a:stretch>
        </p:blipFill>
        <p:spPr>
          <a:xfrm>
            <a:off x="429076" y="1517990"/>
            <a:ext cx="4286250" cy="4714875"/>
          </a:xfrm>
          <a:prstGeom prst="rect">
            <a:avLst/>
          </a:prstGeom>
        </p:spPr>
      </p:pic>
      <p:pic>
        <p:nvPicPr>
          <p:cNvPr id="10" name="Imagen 9">
            <a:extLst>
              <a:ext uri="{FF2B5EF4-FFF2-40B4-BE49-F238E27FC236}">
                <a16:creationId xmlns:a16="http://schemas.microsoft.com/office/drawing/2014/main" id="{7F5D6943-1CBF-718F-EE45-177B464A8E0D}"/>
              </a:ext>
            </a:extLst>
          </p:cNvPr>
          <p:cNvPicPr>
            <a:picLocks noChangeAspect="1"/>
          </p:cNvPicPr>
          <p:nvPr/>
        </p:nvPicPr>
        <p:blipFill>
          <a:blip r:embed="rId4"/>
          <a:stretch>
            <a:fillRect/>
          </a:stretch>
        </p:blipFill>
        <p:spPr>
          <a:xfrm>
            <a:off x="4748527" y="3340250"/>
            <a:ext cx="4352449" cy="2642235"/>
          </a:xfrm>
          <a:prstGeom prst="rect">
            <a:avLst/>
          </a:prstGeom>
        </p:spPr>
      </p:pic>
      <p:pic>
        <p:nvPicPr>
          <p:cNvPr id="13" name="Imagen 12">
            <a:extLst>
              <a:ext uri="{FF2B5EF4-FFF2-40B4-BE49-F238E27FC236}">
                <a16:creationId xmlns:a16="http://schemas.microsoft.com/office/drawing/2014/main" id="{668A72F0-25A8-E934-FAD4-40D1446D4791}"/>
              </a:ext>
            </a:extLst>
          </p:cNvPr>
          <p:cNvPicPr>
            <a:picLocks noChangeAspect="1"/>
          </p:cNvPicPr>
          <p:nvPr/>
        </p:nvPicPr>
        <p:blipFill>
          <a:blip r:embed="rId5"/>
          <a:stretch>
            <a:fillRect/>
          </a:stretch>
        </p:blipFill>
        <p:spPr>
          <a:xfrm>
            <a:off x="4444754" y="1105778"/>
            <a:ext cx="3867150" cy="1524000"/>
          </a:xfrm>
          <a:prstGeom prst="rect">
            <a:avLst/>
          </a:prstGeom>
        </p:spPr>
      </p:pic>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5770" y="2780927"/>
            <a:ext cx="4968240" cy="175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92073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3. Propiedades de las fuentes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7" name="Imagen 6">
            <a:extLst>
              <a:ext uri="{FF2B5EF4-FFF2-40B4-BE49-F238E27FC236}">
                <a16:creationId xmlns:a16="http://schemas.microsoft.com/office/drawing/2014/main" id="{05EB542E-3A60-5FFC-6A30-A1B71B4F9238}"/>
              </a:ext>
            </a:extLst>
          </p:cNvPr>
          <p:cNvPicPr>
            <a:picLocks noChangeAspect="1"/>
          </p:cNvPicPr>
          <p:nvPr/>
        </p:nvPicPr>
        <p:blipFill>
          <a:blip r:embed="rId3"/>
          <a:stretch>
            <a:fillRect/>
          </a:stretch>
        </p:blipFill>
        <p:spPr>
          <a:xfrm>
            <a:off x="148248" y="1562235"/>
            <a:ext cx="8924925" cy="2314575"/>
          </a:xfrm>
          <a:prstGeom prst="rect">
            <a:avLst/>
          </a:prstGeom>
        </p:spPr>
      </p:pic>
      <p:sp>
        <p:nvSpPr>
          <p:cNvPr id="9" name="1 Título">
            <a:extLst>
              <a:ext uri="{FF2B5EF4-FFF2-40B4-BE49-F238E27FC236}">
                <a16:creationId xmlns:a16="http://schemas.microsoft.com/office/drawing/2014/main" id="{995A1C30-4701-3CBB-51F8-9B1CA0F075DC}"/>
              </a:ext>
            </a:extLst>
          </p:cNvPr>
          <p:cNvSpPr txBox="1">
            <a:spLocks/>
          </p:cNvSpPr>
          <p:nvPr/>
        </p:nvSpPr>
        <p:spPr>
          <a:xfrm>
            <a:off x="351846" y="4006205"/>
            <a:ext cx="8031356"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800" b="1" dirty="0">
                <a:solidFill>
                  <a:schemeClr val="accent5">
                    <a:lumMod val="50000"/>
                  </a:schemeClr>
                </a:solidFill>
              </a:rPr>
              <a:t>Fuentes seguras</a:t>
            </a:r>
          </a:p>
        </p:txBody>
      </p:sp>
      <p:sp>
        <p:nvSpPr>
          <p:cNvPr id="11" name="1 Título">
            <a:extLst>
              <a:ext uri="{FF2B5EF4-FFF2-40B4-BE49-F238E27FC236}">
                <a16:creationId xmlns:a16="http://schemas.microsoft.com/office/drawing/2014/main" id="{2A07C2F7-2644-E036-EAB3-523B70DCA395}"/>
              </a:ext>
            </a:extLst>
          </p:cNvPr>
          <p:cNvSpPr txBox="1">
            <a:spLocks/>
          </p:cNvSpPr>
          <p:nvPr/>
        </p:nvSpPr>
        <p:spPr>
          <a:xfrm>
            <a:off x="351846" y="4453859"/>
            <a:ext cx="8031356" cy="20724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600" dirty="0">
                <a:solidFill>
                  <a:schemeClr val="accent5">
                    <a:lumMod val="50000"/>
                  </a:schemeClr>
                </a:solidFill>
              </a:rPr>
              <a:t>Entendemos como </a:t>
            </a:r>
            <a:r>
              <a:rPr lang="es-ES" sz="1600" b="1" dirty="0">
                <a:solidFill>
                  <a:schemeClr val="accent5">
                    <a:lumMod val="50000"/>
                  </a:schemeClr>
                </a:solidFill>
              </a:rPr>
              <a:t>“fuente segura web” </a:t>
            </a:r>
            <a:r>
              <a:rPr lang="es-ES" sz="1600" dirty="0">
                <a:solidFill>
                  <a:schemeClr val="accent5">
                    <a:lumMod val="50000"/>
                  </a:schemeClr>
                </a:solidFill>
              </a:rPr>
              <a:t>al conjunto de familias tipográficas que pueden ser usadas en cualquier página web sin problemas.</a:t>
            </a:r>
          </a:p>
          <a:p>
            <a:pPr>
              <a:spcAft>
                <a:spcPts val="600"/>
              </a:spcAft>
            </a:pPr>
            <a:r>
              <a:rPr lang="es-ES" sz="1600" dirty="0">
                <a:solidFill>
                  <a:schemeClr val="accent5">
                    <a:lumMod val="50000"/>
                  </a:schemeClr>
                </a:solidFill>
              </a:rPr>
              <a:t>Pero </a:t>
            </a:r>
            <a:r>
              <a:rPr lang="es-ES" sz="1600" b="1" dirty="0">
                <a:solidFill>
                  <a:schemeClr val="accent5">
                    <a:lumMod val="50000"/>
                  </a:schemeClr>
                </a:solidFill>
              </a:rPr>
              <a:t>no todo el mundo </a:t>
            </a:r>
            <a:r>
              <a:rPr lang="es-ES" sz="1600" dirty="0">
                <a:solidFill>
                  <a:schemeClr val="accent5">
                    <a:lumMod val="50000"/>
                  </a:schemeClr>
                </a:solidFill>
              </a:rPr>
              <a:t>tiene el mismo catálogo de tipos en su ordenador. De modo que, si al crear una página web decido que mi texto muestre un tipo que el usuario visitante del sitio, no tiene, éste verá otra diferente.</a:t>
            </a:r>
          </a:p>
          <a:p>
            <a:pPr>
              <a:spcAft>
                <a:spcPts val="600"/>
              </a:spcAft>
            </a:pPr>
            <a:r>
              <a:rPr lang="es-ES" sz="1600" b="1" dirty="0">
                <a:solidFill>
                  <a:schemeClr val="accent5">
                    <a:lumMod val="50000"/>
                  </a:schemeClr>
                </a:solidFill>
              </a:rPr>
              <a:t>Entre las fuentes seguras tenemos Arial, Helvética, Courier, etc.</a:t>
            </a:r>
          </a:p>
          <a:p>
            <a:pPr>
              <a:spcAft>
                <a:spcPts val="600"/>
              </a:spcAft>
            </a:pPr>
            <a:endParaRPr lang="es-ES" sz="1600" b="1" dirty="0">
              <a:solidFill>
                <a:schemeClr val="accent5">
                  <a:lumMod val="50000"/>
                </a:schemeClr>
              </a:solidFill>
            </a:endParaRPr>
          </a:p>
        </p:txBody>
      </p:sp>
    </p:spTree>
    <p:extLst>
      <p:ext uri="{BB962C8B-B14F-4D97-AF65-F5344CB8AC3E}">
        <p14:creationId xmlns:p14="http://schemas.microsoft.com/office/powerpoint/2010/main" val="106271186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3. Propiedades de las fuentes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8" name="Imagen 7">
            <a:extLst>
              <a:ext uri="{FF2B5EF4-FFF2-40B4-BE49-F238E27FC236}">
                <a16:creationId xmlns:a16="http://schemas.microsoft.com/office/drawing/2014/main" id="{1881ADE7-79CF-B3A6-EEAE-AF131535DF9A}"/>
              </a:ext>
            </a:extLst>
          </p:cNvPr>
          <p:cNvPicPr>
            <a:picLocks noChangeAspect="1"/>
          </p:cNvPicPr>
          <p:nvPr/>
        </p:nvPicPr>
        <p:blipFill>
          <a:blip r:embed="rId3"/>
          <a:stretch>
            <a:fillRect/>
          </a:stretch>
        </p:blipFill>
        <p:spPr>
          <a:xfrm>
            <a:off x="4892443" y="520587"/>
            <a:ext cx="4257675" cy="5895975"/>
          </a:xfrm>
          <a:prstGeom prst="rect">
            <a:avLst/>
          </a:prstGeom>
        </p:spPr>
      </p:pic>
      <p:pic>
        <p:nvPicPr>
          <p:cNvPr id="12" name="Imagen 11">
            <a:extLst>
              <a:ext uri="{FF2B5EF4-FFF2-40B4-BE49-F238E27FC236}">
                <a16:creationId xmlns:a16="http://schemas.microsoft.com/office/drawing/2014/main" id="{4BBADE06-29B1-8DA7-A5A1-4880680268E8}"/>
              </a:ext>
            </a:extLst>
          </p:cNvPr>
          <p:cNvPicPr>
            <a:picLocks noChangeAspect="1"/>
          </p:cNvPicPr>
          <p:nvPr/>
        </p:nvPicPr>
        <p:blipFill>
          <a:blip r:embed="rId4"/>
          <a:stretch>
            <a:fillRect/>
          </a:stretch>
        </p:blipFill>
        <p:spPr>
          <a:xfrm>
            <a:off x="310829" y="3711462"/>
            <a:ext cx="4505325" cy="2705100"/>
          </a:xfrm>
          <a:prstGeom prst="rect">
            <a:avLst/>
          </a:prstGeom>
        </p:spPr>
      </p:pic>
    </p:spTree>
    <p:extLst>
      <p:ext uri="{BB962C8B-B14F-4D97-AF65-F5344CB8AC3E}">
        <p14:creationId xmlns:p14="http://schemas.microsoft.com/office/powerpoint/2010/main" val="21272651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4. Propiedades de las listas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sp>
        <p:nvSpPr>
          <p:cNvPr id="3" name="1 Título">
            <a:extLst>
              <a:ext uri="{FF2B5EF4-FFF2-40B4-BE49-F238E27FC236}">
                <a16:creationId xmlns:a16="http://schemas.microsoft.com/office/drawing/2014/main" id="{0B0BF482-BF07-E6E4-1296-31A8B18A94B2}"/>
              </a:ext>
            </a:extLst>
          </p:cNvPr>
          <p:cNvSpPr txBox="1">
            <a:spLocks/>
          </p:cNvSpPr>
          <p:nvPr/>
        </p:nvSpPr>
        <p:spPr>
          <a:xfrm>
            <a:off x="429076" y="1576392"/>
            <a:ext cx="8319388" cy="35807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s-ES" sz="1600" dirty="0">
                <a:solidFill>
                  <a:schemeClr val="accent5">
                    <a:lumMod val="50000"/>
                  </a:schemeClr>
                </a:solidFill>
              </a:rPr>
              <a:t>Las listas pueden configurarse para cambiar su </a:t>
            </a:r>
            <a:r>
              <a:rPr lang="es-ES" sz="1600" b="1" dirty="0">
                <a:solidFill>
                  <a:schemeClr val="accent5">
                    <a:lumMod val="50000"/>
                  </a:schemeClr>
                </a:solidFill>
              </a:rPr>
              <a:t>viñeta</a:t>
            </a:r>
            <a:r>
              <a:rPr lang="es-ES" sz="1600" dirty="0">
                <a:solidFill>
                  <a:schemeClr val="accent5">
                    <a:lumMod val="50000"/>
                  </a:schemeClr>
                </a:solidFill>
              </a:rPr>
              <a:t> o </a:t>
            </a:r>
            <a:r>
              <a:rPr lang="es-ES" sz="1600" b="1" dirty="0">
                <a:solidFill>
                  <a:schemeClr val="accent5">
                    <a:lumMod val="50000"/>
                  </a:schemeClr>
                </a:solidFill>
              </a:rPr>
              <a:t>alineación</a:t>
            </a:r>
            <a:r>
              <a:rPr lang="es-ES" sz="1600" dirty="0">
                <a:solidFill>
                  <a:schemeClr val="accent5">
                    <a:lumMod val="50000"/>
                  </a:schemeClr>
                </a:solidFill>
              </a:rPr>
              <a:t>, entre otras cosas. </a:t>
            </a:r>
            <a:endParaRPr lang="es-ES" sz="1600" b="1" dirty="0">
              <a:solidFill>
                <a:schemeClr val="accent5">
                  <a:lumMod val="50000"/>
                </a:schemeClr>
              </a:solidFill>
            </a:endParaRPr>
          </a:p>
        </p:txBody>
      </p:sp>
      <p:pic>
        <p:nvPicPr>
          <p:cNvPr id="10" name="Imagen 9">
            <a:extLst>
              <a:ext uri="{FF2B5EF4-FFF2-40B4-BE49-F238E27FC236}">
                <a16:creationId xmlns:a16="http://schemas.microsoft.com/office/drawing/2014/main" id="{340DB744-9A46-0F02-5DC5-115302F7DD18}"/>
              </a:ext>
            </a:extLst>
          </p:cNvPr>
          <p:cNvPicPr>
            <a:picLocks noChangeAspect="1"/>
          </p:cNvPicPr>
          <p:nvPr/>
        </p:nvPicPr>
        <p:blipFill>
          <a:blip r:embed="rId3"/>
          <a:stretch>
            <a:fillRect/>
          </a:stretch>
        </p:blipFill>
        <p:spPr>
          <a:xfrm>
            <a:off x="642937" y="2026069"/>
            <a:ext cx="7858125" cy="1600200"/>
          </a:xfrm>
          <a:prstGeom prst="rect">
            <a:avLst/>
          </a:prstGeom>
        </p:spPr>
      </p:pic>
    </p:spTree>
    <p:extLst>
      <p:ext uri="{BB962C8B-B14F-4D97-AF65-F5344CB8AC3E}">
        <p14:creationId xmlns:p14="http://schemas.microsoft.com/office/powerpoint/2010/main" val="30295170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076" y="575497"/>
            <a:ext cx="8031356" cy="577049"/>
          </a:xfrm>
        </p:spPr>
        <p:txBody>
          <a:bodyPr>
            <a:noAutofit/>
          </a:bodyPr>
          <a:lstStyle/>
          <a:p>
            <a:pPr>
              <a:spcAft>
                <a:spcPts val="600"/>
              </a:spcAft>
            </a:pPr>
            <a:r>
              <a:rPr lang="es-ES" sz="2400" b="1" dirty="0">
                <a:solidFill>
                  <a:schemeClr val="accent5">
                    <a:lumMod val="50000"/>
                  </a:schemeClr>
                </a:solidFill>
              </a:rPr>
              <a:t>4. Propiedades de las listas</a:t>
            </a:r>
          </a:p>
        </p:txBody>
      </p:sp>
      <p:sp>
        <p:nvSpPr>
          <p:cNvPr id="5" name="1 Título"/>
          <p:cNvSpPr txBox="1">
            <a:spLocks/>
          </p:cNvSpPr>
          <p:nvPr/>
        </p:nvSpPr>
        <p:spPr>
          <a:xfrm>
            <a:off x="581653" y="1152546"/>
            <a:ext cx="7980694" cy="4796734"/>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Tx/>
              <a:buChar char="-"/>
            </a:pPr>
            <a:endParaRPr lang="es-ES" sz="1800" dirty="0">
              <a:solidFill>
                <a:srgbClr val="FFFFFF"/>
              </a:solidFill>
            </a:endParaRPr>
          </a:p>
        </p:txBody>
      </p:sp>
      <p:sp>
        <p:nvSpPr>
          <p:cNvPr id="4" name="1 Título"/>
          <p:cNvSpPr txBox="1">
            <a:spLocks/>
          </p:cNvSpPr>
          <p:nvPr/>
        </p:nvSpPr>
        <p:spPr>
          <a:xfrm>
            <a:off x="3491880" y="188640"/>
            <a:ext cx="5629026" cy="361025"/>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s-ES" sz="1400" b="1" dirty="0">
                <a:solidFill>
                  <a:schemeClr val="accent5">
                    <a:lumMod val="50000"/>
                  </a:schemeClr>
                </a:solidFill>
              </a:rPr>
              <a:t>Tema 8. Propiedades CSS</a:t>
            </a:r>
          </a:p>
        </p:txBody>
      </p:sp>
      <p:pic>
        <p:nvPicPr>
          <p:cNvPr id="8" name="Imagen 7">
            <a:extLst>
              <a:ext uri="{FF2B5EF4-FFF2-40B4-BE49-F238E27FC236}">
                <a16:creationId xmlns:a16="http://schemas.microsoft.com/office/drawing/2014/main" id="{CEFCF14B-A3F9-7B10-1028-4D505F00C65F}"/>
              </a:ext>
            </a:extLst>
          </p:cNvPr>
          <p:cNvPicPr>
            <a:picLocks noChangeAspect="1"/>
          </p:cNvPicPr>
          <p:nvPr/>
        </p:nvPicPr>
        <p:blipFill>
          <a:blip r:embed="rId3"/>
          <a:stretch>
            <a:fillRect/>
          </a:stretch>
        </p:blipFill>
        <p:spPr>
          <a:xfrm>
            <a:off x="4225180" y="1100883"/>
            <a:ext cx="4162425" cy="5715000"/>
          </a:xfrm>
          <a:prstGeom prst="rect">
            <a:avLst/>
          </a:prstGeom>
        </p:spPr>
      </p:pic>
      <p:pic>
        <p:nvPicPr>
          <p:cNvPr id="11" name="Imagen 10">
            <a:extLst>
              <a:ext uri="{FF2B5EF4-FFF2-40B4-BE49-F238E27FC236}">
                <a16:creationId xmlns:a16="http://schemas.microsoft.com/office/drawing/2014/main" id="{12CB3FC8-4F77-1591-DAB2-929B66C92E53}"/>
              </a:ext>
            </a:extLst>
          </p:cNvPr>
          <p:cNvPicPr>
            <a:picLocks noChangeAspect="1"/>
          </p:cNvPicPr>
          <p:nvPr/>
        </p:nvPicPr>
        <p:blipFill>
          <a:blip r:embed="rId4"/>
          <a:stretch>
            <a:fillRect/>
          </a:stretch>
        </p:blipFill>
        <p:spPr>
          <a:xfrm>
            <a:off x="565131" y="3987120"/>
            <a:ext cx="3642360" cy="2682240"/>
          </a:xfrm>
          <a:prstGeom prst="rect">
            <a:avLst/>
          </a:prstGeom>
        </p:spPr>
      </p:pic>
    </p:spTree>
    <p:extLst>
      <p:ext uri="{BB962C8B-B14F-4D97-AF65-F5344CB8AC3E}">
        <p14:creationId xmlns:p14="http://schemas.microsoft.com/office/powerpoint/2010/main" val="366534164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onalizados 2">
      <a:dk1>
        <a:srgbClr val="000000"/>
      </a:dk1>
      <a:lt1>
        <a:srgbClr val="FF9200"/>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{DE84DDFC-F4E7-4F42-8883-C963AA7DFAE6}tf10001057</Template>
  <TotalTime>10579</TotalTime>
  <Words>426</Words>
  <Application>Microsoft Office PowerPoint</Application>
  <PresentationFormat>Presentación en pantalla (4:3)</PresentationFormat>
  <Paragraphs>89</Paragraphs>
  <Slides>19</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Calibri</vt:lpstr>
      <vt:lpstr>Trebuchet MS</vt:lpstr>
      <vt:lpstr>Wingdings</vt:lpstr>
      <vt:lpstr>Perspectiva</vt:lpstr>
      <vt:lpstr>TEMA 8</vt:lpstr>
      <vt:lpstr>Presentación de PowerPoint</vt:lpstr>
      <vt:lpstr>2. Propiedades CSS</vt:lpstr>
      <vt:lpstr>2. Propiedades CSS</vt:lpstr>
      <vt:lpstr>2. Propiedades CSS</vt:lpstr>
      <vt:lpstr>3. Propiedades de las fuentes</vt:lpstr>
      <vt:lpstr>3. Propiedades de las fuentes</vt:lpstr>
      <vt:lpstr>4. Propiedades de las listas</vt:lpstr>
      <vt:lpstr>4. Propiedades de las listas</vt:lpstr>
      <vt:lpstr>5. Pseudoclases y pseudoelementos</vt:lpstr>
      <vt:lpstr>5. Pseudoclases y pseudoelementos</vt:lpstr>
      <vt:lpstr>5. Pseudoclases y pseudoelementos</vt:lpstr>
      <vt:lpstr>6. Propiedades de las tablas</vt:lpstr>
      <vt:lpstr>6. Propiedades de las tablas</vt:lpstr>
      <vt:lpstr>7. Propiedades de las cajas</vt:lpstr>
      <vt:lpstr>7. Propiedades de las cajas</vt:lpstr>
      <vt:lpstr>7.3. Propiedades que debemos considerar en el modelo de cajas</vt:lpstr>
      <vt:lpstr>7.3. Propiedades que debemos considerar en el modelo de cajas</vt:lpstr>
      <vt:lpstr>FIN DE LA PRESENTACIÓN</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DEL P.G.O.U. DE DOÑA MENCÍA (CÓRDOBA)</dc:title>
  <dc:creator>ANGEL</dc:creator>
  <cp:lastModifiedBy>Angel Alonso</cp:lastModifiedBy>
  <cp:revision>359</cp:revision>
  <dcterms:created xsi:type="dcterms:W3CDTF">2018-10-21T20:13:09Z</dcterms:created>
  <dcterms:modified xsi:type="dcterms:W3CDTF">2022-12-13T10:20:07Z</dcterms:modified>
</cp:coreProperties>
</file>