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64" r:id="rId19"/>
    <p:sldId id="281" r:id="rId20"/>
    <p:sldId id="280" r:id="rId21"/>
    <p:sldId id="265" r:id="rId22"/>
    <p:sldId id="266" r:id="rId23"/>
    <p:sldId id="282" r:id="rId24"/>
    <p:sldId id="284" r:id="rId25"/>
    <p:sldId id="285" r:id="rId26"/>
    <p:sldId id="286" r:id="rId27"/>
    <p:sldId id="288" r:id="rId28"/>
    <p:sldId id="289" r:id="rId29"/>
    <p:sldId id="290" r:id="rId30"/>
    <p:sldId id="291" r:id="rId31"/>
    <p:sldId id="293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4" r:id="rId41"/>
  </p:sldIdLst>
  <p:sldSz cx="12188825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jNxRBhAmFTyqMP3tFLXTV2QAOA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78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B555-B75F-00F6-3B85-2485A1A3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A81B15-EFBE-2742-74C1-879B28967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C747A41-8D73-44FF-0502-87FEACB67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5AF8F82-C851-2453-604F-7845C4AB35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269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4E6A-21CC-520C-7B9E-4D9A523F1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5202E08-1BDC-1216-1EAF-62C49527DE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D41CA94-E5A8-B506-E46A-FDF63EFC85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1A41266-8804-CC39-A855-C8CD332533B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5194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BA462-71A4-C406-08CC-107B9B6E9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3B357D1-59EE-7888-81A9-AB750C23E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7EFE3EB-47B9-90B1-F4D2-AC05B8772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A1FA793-2FE0-ABD0-1BE7-FCB8D74DE1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24811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321E5E41-D2CD-D654-686B-12C368A0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C7C437B5-0F30-B14A-F4BF-E04CF8B5D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0D9951F1-297A-E356-BDE2-F3410C1888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3276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FAD389BE-605E-528B-F624-A283C081D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3EE10278-8EA0-4612-122D-1DE5D7D63F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A64E4073-D44E-32E3-00BB-B5FAD693FA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8661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0E58BB72-D1E0-21B8-0F09-77E56AB37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11F9BBA2-88AD-03E0-B07D-296CDD40DA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D1BFDC44-D48C-B346-4DC8-75BC5A2128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40323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A8568E39-4CC2-12F6-76E3-67ACDB6D4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C0004347-DDF6-061F-38D6-FB57C2F0D0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D74EE108-0C40-8102-A071-5EBC9FA2D5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3858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050E8F4E-854A-E76A-0241-67ADC5204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4C5A8C1F-78A6-D9F7-1D60-39999E184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D138ECA6-8B89-2BB4-7F18-8D5A5E6EC5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26904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A63E8903-A000-3BD1-F4CE-FA5820C1D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6718F9FF-4A79-D06A-C9FE-D24A9CD70D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D1A237DF-66FB-CDF0-71AB-3CBD26487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15172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6DF5A167-8132-1DAD-AC77-1B06BA33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24BD927A-979E-396C-E956-FC30BE1842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00758CB3-4B91-3129-7E04-86952BDABB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366642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BED0BCAC-E6BA-7864-FD62-BF7720B82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7ADAD454-BFD8-425A-70B8-D8EE064FE7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057B708E-3522-96DF-B7BB-CE1D30D459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26389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378175EE-7D5B-68E4-C3C9-AF69D95A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8E8720E1-5C8C-C273-FF94-AF93E7D80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4E757E27-D0C2-73F3-F7CC-36662CDCC0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352852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1FD4BAD7-2602-2918-491D-F58CF0453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098C4E91-E5AD-760A-1BED-A305D3F5F6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88E5408A-E33F-51A7-7BF8-738946D864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57144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715C38CF-16D5-A92E-2C5D-6B0B059DC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48257907-4551-D90F-0973-046E395240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691FB512-532B-594A-F339-4D4AB4770B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84303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E63F31C4-4B9D-B61A-097E-40BAD32A2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6E0E6561-B2CD-0F57-24E6-D137EB9872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F968984A-8CFC-921B-597C-6FD606DAA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05270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BF09CA5A-80DD-7DC8-C009-4E6137C93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00D11DEF-148A-09FA-42A6-4E85305490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E788D933-4797-C25C-19DA-F7CC76B1B8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83332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11586B56-1A95-EE27-F2F6-1C2457D45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3F5B96AD-62F9-758E-5E63-5595EFACB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908B60C8-C448-175F-A3E4-DADCEE4823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2149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F00B35EC-679F-134A-AC6E-42477C530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CFC602FD-FE79-057A-284E-BE0E4FBEF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AA50A785-18F4-EA94-8939-74B1F250A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222606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9550331D-C8A1-4378-6A13-784A550A2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2485B325-4F7E-DA13-C24D-B2E993F74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4F66F243-D718-DE44-7556-AAD07C53D3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9932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CC56BD27-433C-CE93-692F-31A221B3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E9CAAEC8-C2B7-7C52-4CDB-DC04D4178E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2C9965E4-F8E4-AF32-79B2-9937672D1F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99421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269A2DD9-A77E-445C-0410-30FE69F44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C334D163-D2AC-430E-8588-23FED82C2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35E0402B-F422-D018-D1A6-E0CB56895D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48249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1F9ED3AE-D14C-E817-D0A4-46E3760CB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F9A60D23-FF7A-16AB-DFBD-FB4A05E589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6E3910DF-C350-412C-BD77-88FEE85A1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58437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>
          <a:extLst>
            <a:ext uri="{FF2B5EF4-FFF2-40B4-BE49-F238E27FC236}">
              <a16:creationId xmlns:a16="http://schemas.microsoft.com/office/drawing/2014/main" id="{CF77C57C-28ED-1B19-FFE6-4B560EC1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>
            <a:extLst>
              <a:ext uri="{FF2B5EF4-FFF2-40B4-BE49-F238E27FC236}">
                <a16:creationId xmlns:a16="http://schemas.microsoft.com/office/drawing/2014/main" id="{EB5FC676-71AF-9FE7-10BD-30AAA4F150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1:notes">
            <a:extLst>
              <a:ext uri="{FF2B5EF4-FFF2-40B4-BE49-F238E27FC236}">
                <a16:creationId xmlns:a16="http://schemas.microsoft.com/office/drawing/2014/main" id="{5556B9EA-7E22-73E2-A515-8114365A2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791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97188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AAC0-6E0C-6D02-C23D-451B56815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87AAD26-5C51-C0C2-5C9D-DC27E77DD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E169FC8-3C7D-F53B-D33A-9FFF362C33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567E054-A23C-1D20-B02D-DE7151A322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pt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6837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17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22" name="Google Shape;22;p17"/>
            <p:cNvCxnSpPr/>
            <p:nvPr/>
          </p:nvCxnSpPr>
          <p:spPr>
            <a:xfrm rot="10800000" flipH="1">
              <a:off x="5638800" y="3108960"/>
              <a:ext cx="3515503" cy="2037116"/>
            </a:xfrm>
            <a:prstGeom prst="straightConnector1">
              <a:avLst/>
            </a:pr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3" name="Google Shape;23;p17"/>
            <p:cNvCxnSpPr/>
            <p:nvPr/>
          </p:nvCxnSpPr>
          <p:spPr>
            <a:xfrm rot="10800000" flipH="1">
              <a:off x="6004643" y="3333750"/>
              <a:ext cx="3149660" cy="1823765"/>
            </a:xfrm>
            <a:prstGeom prst="straightConnector1">
              <a:avLst/>
            </a:pr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4" name="Google Shape;24;p17"/>
            <p:cNvCxnSpPr/>
            <p:nvPr/>
          </p:nvCxnSpPr>
          <p:spPr>
            <a:xfrm rot="10800000" flipH="1">
              <a:off x="6388342" y="3549891"/>
              <a:ext cx="2765961" cy="1600149"/>
            </a:xfrm>
            <a:prstGeom prst="straightConnector1">
              <a:avLst/>
            </a:pr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grpSp>
        <p:nvGrpSpPr>
          <p:cNvPr id="25" name="Google Shape;25;p17"/>
          <p:cNvGrpSpPr/>
          <p:nvPr/>
        </p:nvGrpSpPr>
        <p:grpSpPr>
          <a:xfrm>
            <a:off x="-8915" y="6057149"/>
            <a:ext cx="5498725" cy="820207"/>
            <a:chOff x="-6689" y="4553748"/>
            <a:chExt cx="4125119" cy="615155"/>
          </a:xfrm>
        </p:grpSpPr>
        <p:sp>
          <p:nvSpPr>
            <p:cNvPr id="26" name="Google Shape;26;p17"/>
            <p:cNvSpPr/>
            <p:nvPr/>
          </p:nvSpPr>
          <p:spPr>
            <a:xfrm rot="-5400000">
              <a:off x="1754302" y="2802395"/>
              <a:ext cx="612775" cy="4115481"/>
            </a:xfrm>
            <a:custGeom>
              <a:avLst/>
              <a:gdLst/>
              <a:ahLst/>
              <a:cxnLst/>
              <a:rect l="l" t="t" r="r" b="b"/>
              <a:pathLst>
                <a:path w="612775" h="4115481" extrusionOk="0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7"/>
            <p:cNvSpPr/>
            <p:nvPr/>
          </p:nvSpPr>
          <p:spPr>
            <a:xfrm rot="-5400000">
              <a:off x="1604659" y="3152814"/>
              <a:ext cx="410751" cy="3621427"/>
            </a:xfrm>
            <a:custGeom>
              <a:avLst/>
              <a:gdLst/>
              <a:ahLst/>
              <a:cxnLst/>
              <a:rect l="l" t="t" r="r" b="b"/>
              <a:pathLst>
                <a:path w="410751" h="3621427" extrusionOk="0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7"/>
            <p:cNvSpPr/>
            <p:nvPr/>
          </p:nvSpPr>
          <p:spPr>
            <a:xfrm rot="-5400000">
              <a:off x="1462308" y="3453376"/>
              <a:ext cx="241768" cy="3179761"/>
            </a:xfrm>
            <a:custGeom>
              <a:avLst/>
              <a:gdLst/>
              <a:ahLst/>
              <a:cxnLst/>
              <a:rect l="l" t="t" r="r" b="b"/>
              <a:pathLst>
                <a:path w="241768" h="3179761" extrusionOk="0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" name="Google Shape;29;p17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cap="none">
                <a:solidFill>
                  <a:schemeClr val="accent1"/>
                </a:solidFill>
              </a:defRPr>
            </a:lvl1pPr>
            <a:lvl2pPr lvl="1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is Conteúdos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body" idx="1"/>
          </p:nvPr>
        </p:nvSpPr>
        <p:spPr>
          <a:xfrm>
            <a:off x="1218883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body" idx="2"/>
          </p:nvPr>
        </p:nvSpPr>
        <p:spPr>
          <a:xfrm>
            <a:off x="6500707" y="1706880"/>
            <a:ext cx="5078677" cy="4465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cap="none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160"/>
              <a:buNone/>
              <a:defRPr sz="2700" b="1"/>
            </a:lvl2pPr>
            <a:lvl3pPr marL="1371600" lvl="2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None/>
              <a:defRPr sz="2400" b="1"/>
            </a:lvl3pPr>
            <a:lvl4pPr marL="1828800" lvl="3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4pPr>
            <a:lvl5pPr marL="2286000" lvl="4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5pPr>
            <a:lvl6pPr marL="2743200" lvl="5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6pPr>
            <a:lvl7pPr marL="3200400" lvl="6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7pPr>
            <a:lvl8pPr marL="3657600" lvl="7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8pPr>
            <a:lvl9pPr marL="4114800" lvl="8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80"/>
              <a:buNone/>
              <a:defRPr sz="2100" b="1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  <a:defRPr sz="2800"/>
            </a:lvl1pPr>
            <a:lvl2pPr marL="914400" lvl="1" indent="-35051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920"/>
              <a:buChar char="•"/>
              <a:defRPr sz="2400"/>
            </a:lvl2pPr>
            <a:lvl3pPr marL="1371600" lvl="2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3pPr>
            <a:lvl4pPr marL="1828800" lvl="3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3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body" idx="1"/>
          </p:nvPr>
        </p:nvSpPr>
        <p:spPr>
          <a:xfrm rot="5400000">
            <a:off x="4167998" y="-1247317"/>
            <a:ext cx="4462272" cy="103605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7"/>
          <p:cNvSpPr txBox="1">
            <a:spLocks noGrp="1"/>
          </p:cNvSpPr>
          <p:nvPr>
            <p:ph type="title"/>
          </p:nvPr>
        </p:nvSpPr>
        <p:spPr>
          <a:xfrm rot="5400000">
            <a:off x="7414141" y="2006957"/>
            <a:ext cx="5588000" cy="27424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7"/>
          <p:cNvSpPr txBox="1">
            <a:spLocks noGrp="1"/>
          </p:cNvSpPr>
          <p:nvPr>
            <p:ph type="body" idx="1"/>
          </p:nvPr>
        </p:nvSpPr>
        <p:spPr>
          <a:xfrm rot="5400000">
            <a:off x="2132317" y="-329235"/>
            <a:ext cx="5588000" cy="74148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2004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2pPr>
            <a:lvl3pPr marL="1371600" lvl="2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3pPr>
            <a:lvl4pPr marL="1828800" lvl="3" indent="-32003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/>
            </a:lvl4pPr>
            <a:lvl5pPr marL="2286000" lvl="4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marL="2743200" lvl="5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marL="3200400" lvl="6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marL="3657600" lvl="7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marL="4114800" lvl="8" indent="-330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7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7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0000"/>
            </a:gs>
            <a:gs pos="85000">
              <a:srgbClr val="0D172F"/>
            </a:gs>
            <a:gs pos="100000">
              <a:srgbClr val="122041"/>
            </a:gs>
          </a:gsLst>
          <a:lin ang="36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6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1" name="Google Shape;11;p16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/>
              <a:ahLst/>
              <a:cxnLst/>
              <a:rect l="l" t="t" r="r" b="b"/>
              <a:pathLst>
                <a:path w="612775" h="3919538" extrusionOk="0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6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/>
              <a:ahLst/>
              <a:cxnLst/>
              <a:rect l="l" t="t" r="r" b="b"/>
              <a:pathLst>
                <a:path w="410751" h="3421856" extrusionOk="0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 cap="flat" cmpd="sng">
              <a:solidFill>
                <a:srgbClr val="00727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6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/>
              <a:ahLst/>
              <a:cxnLst/>
              <a:rect l="l" t="t" r="r" b="b"/>
              <a:pathLst>
                <a:path w="238919" h="2976561" extrusionOk="0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 cap="flat" cmpd="sng">
              <a:solidFill>
                <a:srgbClr val="004C4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sz="36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0519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dt" idx="10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6"/>
          <p:cNvSpPr txBox="1">
            <a:spLocks noGrp="1"/>
          </p:cNvSpPr>
          <p:nvPr>
            <p:ph type="ftr" idx="11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16"/>
          <p:cNvSpPr txBox="1">
            <a:spLocks noGrp="1"/>
          </p:cNvSpPr>
          <p:nvPr>
            <p:ph type="sldNum" idx="12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" name="Google Shape;19;p16"/>
          <p:cNvSpPr txBox="1"/>
          <p:nvPr/>
        </p:nvSpPr>
        <p:spPr>
          <a:xfrm>
            <a:off x="190500" y="6515100"/>
            <a:ext cx="1598613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rgbClr val="737373"/>
                </a:solidFill>
                <a:latin typeface="Calibri"/>
                <a:ea typeface="Calibri"/>
                <a:cs typeface="Calibri"/>
                <a:sym typeface="Calibri"/>
              </a:rPr>
              <a:t>Caterpillar: Confidential Green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625176" y="584200"/>
            <a:ext cx="8735400" cy="20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Calibri"/>
              <a:buNone/>
            </a:pPr>
            <a:r>
              <a:rPr lang="pt-BR" dirty="0"/>
              <a:t>Projetos de Sistemas Elétricos </a:t>
            </a:r>
            <a:endParaRPr dirty="0"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dirty="0"/>
              <a:t>PROJETO FINAL </a:t>
            </a:r>
            <a:endParaRPr dirty="0"/>
          </a:p>
        </p:txBody>
      </p:sp>
      <p:sp>
        <p:nvSpPr>
          <p:cNvPr id="107" name="Google Shape;107;p1"/>
          <p:cNvSpPr txBox="1"/>
          <p:nvPr/>
        </p:nvSpPr>
        <p:spPr>
          <a:xfrm>
            <a:off x="1625176" y="3487708"/>
            <a:ext cx="7133532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CARLOS HENRIQUE DE ARAÚJO </a:t>
            </a:r>
            <a:r>
              <a:rPr lang="pt-BR" sz="1600" b="0" i="0" u="none" strike="noStrike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   </a:t>
            </a:r>
            <a:r>
              <a:rPr lang="pt-BR" sz="16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109640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ERICK HENRIQUE GONÇALVES </a:t>
            </a:r>
            <a:r>
              <a:rPr lang="pt-BR" sz="160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     </a:t>
            </a:r>
            <a:r>
              <a:rPr lang="pt-BR" sz="16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108969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JOSÉ CARLOS FRANCHINI JUNIOR </a:t>
            </a:r>
            <a:r>
              <a:rPr lang="pt-BR" sz="160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1600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109535</a:t>
            </a:r>
            <a:endParaRPr sz="16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 </a:t>
            </a: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PAULO IJANO MOTTA JÚNIOR </a:t>
            </a:r>
            <a:r>
              <a:rPr lang="pt-BR" sz="1600" cap="none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|</a:t>
            </a:r>
            <a:r>
              <a:rPr lang="pt-BR" sz="16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109302</a:t>
            </a:r>
            <a:endParaRPr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621254-B0AF-7771-4927-3B816827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9F6915A-CA45-4AC1-8926-51252771AEE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A0790-B7BD-5378-DFD7-ACE3AE958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3508E3-C82B-2565-965A-B739FF525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88" y="-218422"/>
            <a:ext cx="10360501" cy="1223963"/>
          </a:xfrm>
        </p:spPr>
        <p:txBody>
          <a:bodyPr/>
          <a:lstStyle/>
          <a:p>
            <a:r>
              <a:rPr lang="pt-BR" dirty="0"/>
              <a:t>Curto Circuito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973897-4C83-0BDB-1326-759CE5D0E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096" y="1573937"/>
            <a:ext cx="8147351" cy="3437333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601F6AAE-2D7E-0787-DB73-832A6784F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54D7B16-9342-6809-49EC-3C22014E9B81}"/>
              </a:ext>
            </a:extLst>
          </p:cNvPr>
          <p:cNvSpPr txBox="1"/>
          <p:nvPr/>
        </p:nvSpPr>
        <p:spPr>
          <a:xfrm>
            <a:off x="7949454" y="5011270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66F35FE-010C-437A-B468-4EEF3A7C62C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09</a:t>
            </a:r>
          </a:p>
        </p:txBody>
      </p:sp>
    </p:spTree>
    <p:extLst>
      <p:ext uri="{BB962C8B-B14F-4D97-AF65-F5344CB8AC3E}">
        <p14:creationId xmlns:p14="http://schemas.microsoft.com/office/powerpoint/2010/main" val="2293641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12ADD-C3CA-E649-8320-963A87E3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95A66B-060B-6553-51DF-0FD6D7D2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88" y="-218422"/>
            <a:ext cx="10360501" cy="1223963"/>
          </a:xfrm>
        </p:spPr>
        <p:txBody>
          <a:bodyPr/>
          <a:lstStyle/>
          <a:p>
            <a:r>
              <a:rPr lang="pt-BR" dirty="0"/>
              <a:t>Curto Circuito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3DAD9EC-522B-764C-780C-AEF26BDA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8370" y="1364886"/>
            <a:ext cx="7506596" cy="4744076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976A60F-D96A-0293-38B3-3AAD823C0F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382BFA9-037E-4379-F857-F50050D49049}"/>
              </a:ext>
            </a:extLst>
          </p:cNvPr>
          <p:cNvSpPr txBox="1"/>
          <p:nvPr/>
        </p:nvSpPr>
        <p:spPr>
          <a:xfrm>
            <a:off x="7814984" y="6108962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43375B4-E5D9-429F-9067-3F472B93297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10629" y="6460813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714716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2A841-B4DA-5626-BA9F-A975EBC1F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02120C-13F4-C6B1-A1BA-056AEA580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88" y="-218422"/>
            <a:ext cx="10360501" cy="1223963"/>
          </a:xfrm>
        </p:spPr>
        <p:txBody>
          <a:bodyPr/>
          <a:lstStyle/>
          <a:p>
            <a:r>
              <a:rPr lang="pt-BR" dirty="0"/>
              <a:t>Curto Circuito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2FA08C6-9603-2EE6-1135-09C961165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391" y="1330654"/>
            <a:ext cx="6288041" cy="496381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353B2A3-0919-D939-E824-BC3CABE38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50DAE29-4F77-A3A0-BE4E-E3DFE72619A7}"/>
              </a:ext>
            </a:extLst>
          </p:cNvPr>
          <p:cNvSpPr txBox="1"/>
          <p:nvPr/>
        </p:nvSpPr>
        <p:spPr>
          <a:xfrm>
            <a:off x="7214349" y="6294469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89CE2BB-A354-4795-88A2-64EFCDFB3257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00089" y="6448357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8523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B8205-AA22-9318-D260-EB119E61D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236" y="-128774"/>
            <a:ext cx="10360501" cy="1223963"/>
          </a:xfrm>
        </p:spPr>
        <p:txBody>
          <a:bodyPr/>
          <a:lstStyle/>
          <a:p>
            <a:r>
              <a:rPr lang="pt-BR" b="1" dirty="0"/>
              <a:t>Dimensionamento dos Condutores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CF41CA0-AEBE-EFC4-E95E-C5D921197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Software utilizado: DCE da empresa </a:t>
            </a:r>
            <a:r>
              <a:rPr lang="pt-BR" dirty="0" err="1"/>
              <a:t>Prysmian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174FD68-A7F1-BA32-32DF-B91D6DD0D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09" y="5943600"/>
            <a:ext cx="3025016" cy="1051193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C944C23-D40C-46C2-B73E-FA25E26880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489737" y="6469196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747169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B1CB-75D5-355F-3B11-8301468A0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Funcionamento do Software e Critérios de Dimensionamento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A750788-808E-7643-CEBC-A0E5DC3BC1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56" t="-1" r="20200" b="35350"/>
          <a:stretch>
            <a:fillRect/>
          </a:stretch>
        </p:blipFill>
        <p:spPr>
          <a:xfrm>
            <a:off x="3758408" y="1633070"/>
            <a:ext cx="4883568" cy="452118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DD2253-F043-1181-37E7-887120E00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809" y="5943600"/>
            <a:ext cx="3025016" cy="105119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02BEEC11-4F68-77E6-8C07-D7E44275C533}"/>
              </a:ext>
            </a:extLst>
          </p:cNvPr>
          <p:cNvSpPr txBox="1"/>
          <p:nvPr/>
        </p:nvSpPr>
        <p:spPr>
          <a:xfrm>
            <a:off x="6568890" y="6134836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DDFEFF7-3E2C-4EE3-B875-A116E6D2260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4923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47628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E678F-7507-5B51-DBF7-966179EA8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2645D-1226-7A99-420A-085E2FCD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Funcionamento do Software e Critérios de Dimensionamento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99915B1-B84A-21B0-8310-2ABF3D90B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09" y="5943600"/>
            <a:ext cx="3025016" cy="1051193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08F8F0E-100F-91A3-72D1-39902923E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80" y="1608867"/>
            <a:ext cx="4591796" cy="413871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447DFBA9-112E-8BBA-5A3F-346D23820C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070" y="1594259"/>
            <a:ext cx="4413448" cy="415332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29050670-83E9-FB01-5232-CD63EE297029}"/>
              </a:ext>
            </a:extLst>
          </p:cNvPr>
          <p:cNvSpPr txBox="1"/>
          <p:nvPr/>
        </p:nvSpPr>
        <p:spPr>
          <a:xfrm>
            <a:off x="4103595" y="5703960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7016427-D2C1-6F55-C139-C17E80E10A27}"/>
              </a:ext>
            </a:extLst>
          </p:cNvPr>
          <p:cNvSpPr txBox="1"/>
          <p:nvPr/>
        </p:nvSpPr>
        <p:spPr>
          <a:xfrm>
            <a:off x="8953501" y="5689352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A39CD8B-5296-422C-BB50-6DDE0EAEE72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52132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453627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129A8-F775-BAE0-E750-EA6DEB1C6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6B15-8E7A-1F74-42D9-96733AE09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Funcionamento do Software e Critérios de Dimensionamento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B9006F1-46D6-7A8A-697A-55D33D118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09" y="5943600"/>
            <a:ext cx="3025016" cy="105119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669B33D-DA53-F443-D7FC-49A1E5D63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9671" y="1719496"/>
            <a:ext cx="5127811" cy="444822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6BC12A-19E4-C237-1DC3-FD0E8092B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DB96077-ECC1-2227-DD64-C2F647191508}"/>
              </a:ext>
            </a:extLst>
          </p:cNvPr>
          <p:cNvSpPr txBox="1"/>
          <p:nvPr/>
        </p:nvSpPr>
        <p:spPr>
          <a:xfrm>
            <a:off x="6685431" y="6080837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4AF51F6-4D62-4527-982F-5DB54A7E212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79384" y="6446766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645021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DFE50-535B-95F1-0253-1B86895BC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EC582B-7D30-119B-D539-27AA76B62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Funcionamento do Software e Critérios de Dimensionamento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5034976-E087-21D4-9FA2-8B92182F6C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3809" y="5943600"/>
            <a:ext cx="3025016" cy="1051193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107BFABA-302F-65F6-5E99-C22FF231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45" y="1605841"/>
            <a:ext cx="5062483" cy="433775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F9B2A6F-FE62-1CA8-57D4-1E29D8142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2412" y="1498600"/>
            <a:ext cx="5152268" cy="448448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BD8A0EA5-434D-83EE-FB05-924BF19C8F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4856C74A-4248-74FB-5F7A-4D45EBF83FA5}"/>
              </a:ext>
            </a:extLst>
          </p:cNvPr>
          <p:cNvSpPr txBox="1"/>
          <p:nvPr/>
        </p:nvSpPr>
        <p:spPr>
          <a:xfrm>
            <a:off x="3729891" y="5943600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0FC7E5B-8F8A-2277-8CC6-5AA93D126D6D}"/>
              </a:ext>
            </a:extLst>
          </p:cNvPr>
          <p:cNvSpPr txBox="1"/>
          <p:nvPr/>
        </p:nvSpPr>
        <p:spPr>
          <a:xfrm>
            <a:off x="9362862" y="5943599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92B3E6A-4BB2-4DF3-8CA6-43D3D8FBC11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83683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b="1" dirty="0"/>
              <a:t>Funcionamento do Software e Critérios de Dimensionamento</a:t>
            </a:r>
            <a:endParaRPr dirty="0"/>
          </a:p>
        </p:txBody>
      </p:sp>
      <p:sp>
        <p:nvSpPr>
          <p:cNvPr id="165" name="Google Shape;165;p11"/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QUEDA DE TENSÃO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66" name="Google Shape;166;p11"/>
          <p:cNvSpPr txBox="1">
            <a:spLocks noGrp="1"/>
          </p:cNvSpPr>
          <p:nvPr>
            <p:ph type="body" idx="2"/>
          </p:nvPr>
        </p:nvSpPr>
        <p:spPr>
          <a:xfrm>
            <a:off x="815709" y="2616200"/>
            <a:ext cx="11166848" cy="3222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2% de queda de tensão do transformador até o QDF (Quadro de Distribuição Final);</a:t>
            </a:r>
          </a:p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2% de queda entre o QDF e as áreas internas da planta industrial (Áreas 1, 2 e 3);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3% de queda de tensão até o campo externo, onde estão instalados os motores e aquecedores.</a:t>
            </a:r>
          </a:p>
          <a:p>
            <a:pPr marL="342900" lvl="0" indent="-34290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>
              <a:lnSpc>
                <a:spcPct val="150000"/>
              </a:lnSpc>
              <a:spcBef>
                <a:spcPts val="1200"/>
              </a:spcBef>
              <a:spcAft>
                <a:spcPts val="800"/>
              </a:spcAft>
              <a:buNone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DFD4142-619D-D2BF-9263-256FA0D66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839D7273-AF59-445D-A976-FB88D24D89C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9DBB63CC-DBB4-8214-7FAD-C3BCF36FA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8387D524-F5A6-09A5-A876-B221271B4B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161" y="77413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b="1" dirty="0"/>
              <a:t>Tabela de cabos</a:t>
            </a:r>
            <a:endParaRPr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06E2538-4C19-27DE-E7CA-ED27A5714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6" y="1678354"/>
            <a:ext cx="10282519" cy="416420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BC8C6D-57AB-45CB-CB71-194F0E5B199D}"/>
              </a:ext>
            </a:extLst>
          </p:cNvPr>
          <p:cNvSpPr txBox="1"/>
          <p:nvPr/>
        </p:nvSpPr>
        <p:spPr>
          <a:xfrm>
            <a:off x="9058140" y="5842561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A65AEA9-5F84-4444-836D-E14D4167730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01606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298014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"/>
          <p:cNvSpPr txBox="1">
            <a:spLocks noGrp="1"/>
          </p:cNvSpPr>
          <p:nvPr>
            <p:ph type="title"/>
          </p:nvPr>
        </p:nvSpPr>
        <p:spPr>
          <a:xfrm>
            <a:off x="1220150" y="55826"/>
            <a:ext cx="10360501" cy="934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Estrutura de Entrada Aérea</a:t>
            </a:r>
            <a:endParaRPr/>
          </a:p>
        </p:txBody>
      </p: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238606" y="990658"/>
            <a:ext cx="7304078" cy="2144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Poste de concreto de 11 m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Chave fusível tipo E-9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Para-raios tipo E-29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Aterramento: cabo cobreado 25 mm² + haste 5/8"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Baseado na NDU 002 e NBR 14039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D974F94-98AF-779B-7A2F-4383AE015C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98B3C7F-CDF7-498E-A444-1683659A5AF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87539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DF237F8B-9C08-62B1-0990-899997260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D6C0D653-EEA0-CB37-A3F3-D74F55B601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dirty="0"/>
              <a:t>Correção de Fator de Potência</a:t>
            </a:r>
            <a:endParaRPr dirty="0"/>
          </a:p>
        </p:txBody>
      </p:sp>
      <p:sp>
        <p:nvSpPr>
          <p:cNvPr id="165" name="Google Shape;165;p11">
            <a:extLst>
              <a:ext uri="{FF2B5EF4-FFF2-40B4-BE49-F238E27FC236}">
                <a16:creationId xmlns:a16="http://schemas.microsoft.com/office/drawing/2014/main" id="{CFFA74A4-7812-5313-53B6-E8EB370DB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 b="1" i="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POTÊNCIA REATIVA (KVAR)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1">
            <a:extLst>
              <a:ext uri="{FF2B5EF4-FFF2-40B4-BE49-F238E27FC236}">
                <a16:creationId xmlns:a16="http://schemas.microsoft.com/office/drawing/2014/main" id="{C699B18C-AF34-0A9C-5220-C8E10EEC805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218883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b="0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É a potência que circula entre a fonte e a carga, não realizando trabalho útil, mas necessária para a operação de cargas indutivas (como motores, transformadores). Este valor é calculado utilizando a potência ativa e o fator de potência inicial.</a:t>
            </a:r>
            <a:endParaRPr sz="3600" dirty="0"/>
          </a:p>
        </p:txBody>
      </p:sp>
      <p:sp>
        <p:nvSpPr>
          <p:cNvPr id="167" name="Google Shape;167;p11">
            <a:extLst>
              <a:ext uri="{FF2B5EF4-FFF2-40B4-BE49-F238E27FC236}">
                <a16:creationId xmlns:a16="http://schemas.microsoft.com/office/drawing/2014/main" id="{81556A3F-0576-3220-B39D-CB1A8FBED25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496644" y="1701800"/>
            <a:ext cx="508274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 sz="2000" b="1" i="0" u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FATOR DE POTÊNCIA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68" name="Google Shape;168;p11">
            <a:extLst>
              <a:ext uri="{FF2B5EF4-FFF2-40B4-BE49-F238E27FC236}">
                <a16:creationId xmlns:a16="http://schemas.microsoft.com/office/drawing/2014/main" id="{CB305542-1A62-172C-A3DD-191EE252D096}"/>
              </a:ext>
            </a:extLst>
          </p:cNvPr>
          <p:cNvSpPr txBox="1">
            <a:spLocks noGrp="1"/>
          </p:cNvSpPr>
          <p:nvPr>
            <p:ph type="body" idx="4"/>
          </p:nvPr>
        </p:nvSpPr>
        <p:spPr>
          <a:xfrm>
            <a:off x="6500707" y="2717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b="0" i="0" dirty="0">
                <a:latin typeface="Arial"/>
                <a:ea typeface="Arial"/>
                <a:cs typeface="Arial"/>
                <a:sym typeface="Arial"/>
              </a:rPr>
              <a:t>O fator de potência é a relação entre a potência ativa (a que realiza trabalho útil) e a potência aparente (a total consumida) em um sistema elétrico. É uma medida da eficiência com que a energia elétrica é convertida em trabalho útil. </a:t>
            </a:r>
            <a:endParaRPr sz="24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E431F9-E88B-920B-E7C3-98760A76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AB330B9-0B24-4CEC-8041-B67402BB4B2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128231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Tabela de Dados (FP, Potência Ativa, Reativa e Aparente)</a:t>
            </a:r>
            <a:endParaRPr/>
          </a:p>
        </p:txBody>
      </p:sp>
      <p:pic>
        <p:nvPicPr>
          <p:cNvPr id="174" name="Google Shape;17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1416" y="1981900"/>
            <a:ext cx="9035424" cy="398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91C3DFC4-56E4-6428-2163-3505B0780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4C61BCA1-6AF9-42A3-5566-05A8B3B4CFEE}"/>
              </a:ext>
            </a:extLst>
          </p:cNvPr>
          <p:cNvSpPr txBox="1"/>
          <p:nvPr/>
        </p:nvSpPr>
        <p:spPr>
          <a:xfrm>
            <a:off x="8854889" y="5970625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27C317-A536-4DE1-8403-E12174D0BE3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/>
        </p:nvSpPr>
        <p:spPr>
          <a:xfrm>
            <a:off x="1061013" y="440425"/>
            <a:ext cx="10066800" cy="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Capacitores Selecionados</a:t>
            </a:r>
            <a:endParaRPr sz="36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7256" y="1616560"/>
            <a:ext cx="3448050" cy="393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DE7E548-8197-EB04-8586-ED0AA9CC0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7585" y="1123825"/>
            <a:ext cx="6464109" cy="4274313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ADF3149C-A21C-9E0E-1AC3-1C2D520EBB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E10EBB-1280-B29F-BD69-6D18952AC6AE}"/>
              </a:ext>
            </a:extLst>
          </p:cNvPr>
          <p:cNvSpPr txBox="1"/>
          <p:nvPr/>
        </p:nvSpPr>
        <p:spPr>
          <a:xfrm>
            <a:off x="8655047" y="5392971"/>
            <a:ext cx="221652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Site da Siemens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8CFDBEC-DB66-4FF4-A796-709F4EEEB92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90168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6D0AD521-E03D-D838-B52C-54CD6A931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6EEA0CCD-A0C3-56B6-9B12-1A45068FF8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dirty="0"/>
              <a:t>Calculo Luminotécnico</a:t>
            </a:r>
            <a:endParaRPr dirty="0"/>
          </a:p>
        </p:txBody>
      </p:sp>
      <p:sp>
        <p:nvSpPr>
          <p:cNvPr id="165" name="Google Shape;165;p11">
            <a:extLst>
              <a:ext uri="{FF2B5EF4-FFF2-40B4-BE49-F238E27FC236}">
                <a16:creationId xmlns:a16="http://schemas.microsoft.com/office/drawing/2014/main" id="{93011D5D-5E12-D1D9-670B-47D5B52D1A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8883" y="1498600"/>
            <a:ext cx="8740905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indent="0">
              <a:buSzPts val="1800"/>
            </a:pPr>
            <a:r>
              <a:rPr lang="pt-BR" sz="18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Estudo 01 - </a:t>
            </a:r>
            <a:r>
              <a:rPr lang="pt-BR" sz="1800" b="1" dirty="0">
                <a:solidFill>
                  <a:schemeClr val="lt1"/>
                </a:solidFill>
                <a:latin typeface="Times New Roman"/>
                <a:cs typeface="Times New Roman"/>
              </a:rPr>
              <a:t>O ambiente em estudo trata-se de um galpão com dimensões de 20x15 metros e pé-direito de 3,5 metros.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lt1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962E858-356E-B4FE-0458-69D1BF451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pic>
        <p:nvPicPr>
          <p:cNvPr id="11" name="image53.png" descr="Uma imagem contendo Tabela&#10;&#10;O conteúdo gerado por IA pode estar incorreto.">
            <a:extLst>
              <a:ext uri="{FF2B5EF4-FFF2-40B4-BE49-F238E27FC236}">
                <a16:creationId xmlns:a16="http://schemas.microsoft.com/office/drawing/2014/main" id="{D67D477E-1485-27D4-C481-E56D5FF9BC8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708577" y="2674004"/>
            <a:ext cx="3880758" cy="1925917"/>
          </a:xfrm>
          <a:prstGeom prst="rect">
            <a:avLst/>
          </a:prstGeom>
          <a:ln/>
        </p:spPr>
      </p:pic>
      <p:pic>
        <p:nvPicPr>
          <p:cNvPr id="12" name="image78.png" descr="Texto&#10;&#10;O conteúdo gerado por IA pode estar incorreto.">
            <a:extLst>
              <a:ext uri="{FF2B5EF4-FFF2-40B4-BE49-F238E27FC236}">
                <a16:creationId xmlns:a16="http://schemas.microsoft.com/office/drawing/2014/main" id="{025F9253-4061-1317-AC5F-02CC395C7898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277721" y="2674003"/>
            <a:ext cx="3682067" cy="1925918"/>
          </a:xfrm>
          <a:prstGeom prst="rect">
            <a:avLst/>
          </a:prstGeom>
          <a:ln/>
        </p:spPr>
      </p:pic>
      <p:sp>
        <p:nvSpPr>
          <p:cNvPr id="16" name="CaixaDeTexto 15">
            <a:extLst>
              <a:ext uri="{FF2B5EF4-FFF2-40B4-BE49-F238E27FC236}">
                <a16:creationId xmlns:a16="http://schemas.microsoft.com/office/drawing/2014/main" id="{CB8987A1-A578-385E-243C-8D6F603BA58F}"/>
              </a:ext>
            </a:extLst>
          </p:cNvPr>
          <p:cNvSpPr txBox="1"/>
          <p:nvPr/>
        </p:nvSpPr>
        <p:spPr>
          <a:xfrm>
            <a:off x="4820771" y="4707035"/>
            <a:ext cx="6109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B0F5963-267F-404D-91C7-CB88846EA50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34359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232632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F970B8CE-5688-7216-9B86-33D5BEEF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109056BF-4F1B-A973-FAA7-D85AC389F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sp>
        <p:nvSpPr>
          <p:cNvPr id="166" name="Google Shape;166;p11">
            <a:extLst>
              <a:ext uri="{FF2B5EF4-FFF2-40B4-BE49-F238E27FC236}">
                <a16:creationId xmlns:a16="http://schemas.microsoft.com/office/drawing/2014/main" id="{B3F25F0E-E2C1-290C-3B88-C13C2AC9C6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320456" y="1701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lvl="0"/>
            <a:r>
              <a:rPr lang="pt-BR" dirty="0"/>
              <a:t>Teto branco = 7	</a:t>
            </a:r>
          </a:p>
          <a:p>
            <a:pPr lvl="0"/>
            <a:r>
              <a:rPr lang="pt-BR" dirty="0"/>
              <a:t>Parede Clara = 5	</a:t>
            </a:r>
          </a:p>
          <a:p>
            <a:pPr lvl="0"/>
            <a:r>
              <a:rPr lang="pt-BR" dirty="0"/>
              <a:t>Piso Escuro = 1</a:t>
            </a:r>
          </a:p>
          <a:p>
            <a:pPr lvl="0"/>
            <a:r>
              <a:rPr lang="pt-BR" dirty="0"/>
              <a:t>Refletância: 751 </a:t>
            </a:r>
          </a:p>
          <a:p>
            <a:pPr lvl="0"/>
            <a:r>
              <a:rPr lang="pt-BR" dirty="0"/>
              <a:t>Coeficiente: 0,72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F72EA61-F9F5-A7D5-66ED-9F697817B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pic>
        <p:nvPicPr>
          <p:cNvPr id="7" name="image5.png" descr="Tabela&#10;&#10;O conteúdo gerado por IA pode estar incorreto.">
            <a:extLst>
              <a:ext uri="{FF2B5EF4-FFF2-40B4-BE49-F238E27FC236}">
                <a16:creationId xmlns:a16="http://schemas.microsoft.com/office/drawing/2014/main" id="{E02B5734-C341-48B0-D154-7797C8F8F666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723535" y="1920352"/>
            <a:ext cx="5554065" cy="1953036"/>
          </a:xfrm>
          <a:prstGeom prst="rect">
            <a:avLst/>
          </a:prstGeom>
          <a:ln/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75B72DD0-7BF6-89B2-6121-7C4983ADC3A3}"/>
              </a:ext>
            </a:extLst>
          </p:cNvPr>
          <p:cNvSpPr txBox="1"/>
          <p:nvPr/>
        </p:nvSpPr>
        <p:spPr>
          <a:xfrm>
            <a:off x="5445844" y="3974988"/>
            <a:ext cx="6109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009999"/>
                </a:solidFill>
              </a:rPr>
              <a:t>Fonte: Tabela 13.8 – Livro Instalações </a:t>
            </a:r>
            <a:r>
              <a:rPr lang="pt-BR" i="1" dirty="0" err="1">
                <a:solidFill>
                  <a:srgbClr val="009999"/>
                </a:solidFill>
              </a:rPr>
              <a:t>Eletricas</a:t>
            </a:r>
            <a:r>
              <a:rPr lang="pt-BR" i="1" dirty="0">
                <a:solidFill>
                  <a:srgbClr val="009999"/>
                </a:solidFill>
              </a:rPr>
              <a:t> - </a:t>
            </a:r>
            <a:r>
              <a:rPr lang="pt-BR" i="1" dirty="0" err="1">
                <a:solidFill>
                  <a:srgbClr val="009999"/>
                </a:solidFill>
              </a:rPr>
              <a:t>Helio</a:t>
            </a:r>
            <a:r>
              <a:rPr lang="pt-BR" i="1" dirty="0">
                <a:solidFill>
                  <a:srgbClr val="009999"/>
                </a:solidFill>
              </a:rPr>
              <a:t> </a:t>
            </a:r>
            <a:r>
              <a:rPr lang="pt-BR" i="1" dirty="0" err="1">
                <a:solidFill>
                  <a:srgbClr val="009999"/>
                </a:solidFill>
              </a:rPr>
              <a:t>Creder</a:t>
            </a:r>
            <a:r>
              <a:rPr lang="pt-BR" i="1" dirty="0">
                <a:solidFill>
                  <a:srgbClr val="009999"/>
                </a:solidFill>
              </a:rPr>
              <a:t> - 15 edição</a:t>
            </a:r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B45080C-863B-4363-97B5-60DD2B4256C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600607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6C984746-2C3E-A3ED-4371-1AF6EDED1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0B85D986-E515-97AB-F685-66F2A8EB93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3612EF4-C2D7-F5B9-E698-71D86C91A3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pic>
        <p:nvPicPr>
          <p:cNvPr id="8" name="image6.png" descr="Tabela&#10;&#10;O conteúdo gerado por IA pode estar incorreto.">
            <a:extLst>
              <a:ext uri="{FF2B5EF4-FFF2-40B4-BE49-F238E27FC236}">
                <a16:creationId xmlns:a16="http://schemas.microsoft.com/office/drawing/2014/main" id="{69DB7003-A2AB-3F56-B6D5-64A25FC1FD74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125142" y="2096994"/>
            <a:ext cx="5938539" cy="3972112"/>
          </a:xfrm>
          <a:prstGeom prst="rect">
            <a:avLst/>
          </a:prstGeom>
          <a:ln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1B5921A8-8A6C-5BDC-D7F8-9AA7A5CF1B44}"/>
              </a:ext>
            </a:extLst>
          </p:cNvPr>
          <p:cNvSpPr txBox="1"/>
          <p:nvPr/>
        </p:nvSpPr>
        <p:spPr>
          <a:xfrm>
            <a:off x="2651312" y="1607328"/>
            <a:ext cx="6109446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Fator de depreciação: 0,67</a:t>
            </a:r>
            <a:endParaRPr lang="pt-BR" sz="1200" dirty="0">
              <a:solidFill>
                <a:srgbClr val="009999"/>
              </a:solidFill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783F060-DCF8-B389-D365-A6C0AC3842DC}"/>
              </a:ext>
            </a:extLst>
          </p:cNvPr>
          <p:cNvSpPr txBox="1"/>
          <p:nvPr/>
        </p:nvSpPr>
        <p:spPr>
          <a:xfrm>
            <a:off x="3039688" y="6069106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009999"/>
                </a:solidFill>
              </a:rPr>
              <a:t>Fonte: Tabela D.2 – ABNT NBR ISO/CIE 8995-1:2013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A1AFE00-1195-4A50-971F-1B7BA61A74E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20292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87482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ECE0B057-0D49-C774-5E18-DFBCEB90F5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8D93CFB8-930D-5737-5B30-7216C6172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D52679E-7BF5-9660-4E4A-9D3E7D18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E92622-58F2-AADF-BD6F-95D6E4BE7EE9}"/>
              </a:ext>
            </a:extLst>
          </p:cNvPr>
          <p:cNvSpPr txBox="1"/>
          <p:nvPr/>
        </p:nvSpPr>
        <p:spPr>
          <a:xfrm>
            <a:off x="2651312" y="1607328"/>
            <a:ext cx="6109446" cy="3809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●"/>
            </a:pPr>
            <a:r>
              <a:rPr lang="pt-BR" sz="1400" dirty="0">
                <a:solidFill>
                  <a:srgbClr val="009999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Fator de depreciação: 0,67</a:t>
            </a:r>
            <a:endParaRPr lang="pt-BR" sz="1200" dirty="0">
              <a:solidFill>
                <a:srgbClr val="009999"/>
              </a:solidFill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BAD16163-5261-3A38-0655-E13C1B083707}"/>
              </a:ext>
            </a:extLst>
          </p:cNvPr>
          <p:cNvSpPr txBox="1"/>
          <p:nvPr/>
        </p:nvSpPr>
        <p:spPr>
          <a:xfrm>
            <a:off x="4608511" y="5651146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009999"/>
                </a:solidFill>
              </a:rPr>
              <a:t>Fonte: Tabela 5.5 – Livro Instalações </a:t>
            </a:r>
            <a:r>
              <a:rPr lang="pt-BR" i="1" dirty="0" err="1">
                <a:solidFill>
                  <a:srgbClr val="009999"/>
                </a:solidFill>
              </a:rPr>
              <a:t>Eletricas</a:t>
            </a:r>
            <a:r>
              <a:rPr lang="pt-BR" i="1" dirty="0">
                <a:solidFill>
                  <a:srgbClr val="009999"/>
                </a:solidFill>
              </a:rPr>
              <a:t> - </a:t>
            </a:r>
            <a:r>
              <a:rPr lang="pt-BR" i="1" dirty="0" err="1">
                <a:solidFill>
                  <a:srgbClr val="009999"/>
                </a:solidFill>
              </a:rPr>
              <a:t>Helio</a:t>
            </a:r>
            <a:r>
              <a:rPr lang="pt-BR" i="1" dirty="0">
                <a:solidFill>
                  <a:srgbClr val="009999"/>
                </a:solidFill>
              </a:rPr>
              <a:t> </a:t>
            </a:r>
            <a:r>
              <a:rPr lang="pt-BR" i="1" dirty="0" err="1">
                <a:solidFill>
                  <a:srgbClr val="009999"/>
                </a:solidFill>
              </a:rPr>
              <a:t>Creder</a:t>
            </a:r>
            <a:r>
              <a:rPr lang="pt-BR" i="1" dirty="0">
                <a:solidFill>
                  <a:srgbClr val="009999"/>
                </a:solidFill>
              </a:rPr>
              <a:t> - 15 edição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9EDF848-3E3B-E6F2-51AF-68433B5DB3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766" y="1679034"/>
            <a:ext cx="6253368" cy="3900406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4F49622-CECB-42E8-A9D2-8B1CEACAC490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34030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83696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2F445162-5DB4-A2DC-BCDE-4D18E2C1B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BF496055-1F23-FC4C-4CB3-9F619D3D2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E159661-3A20-462B-1611-9DB22CE7F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22D55A05-033E-2B26-B85F-06DFCD83453E}"/>
              </a:ext>
            </a:extLst>
          </p:cNvPr>
          <p:cNvSpPr txBox="1"/>
          <p:nvPr/>
        </p:nvSpPr>
        <p:spPr>
          <a:xfrm>
            <a:off x="4608511" y="5651146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009999"/>
                </a:solidFill>
              </a:rPr>
              <a:t>Fonte: Tabela 5.5 – Fonte: Tabela D.2 – ABNT NBR ISO/CIE 8995-1:2013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EA9229D-3E0F-D4F6-8BFC-F5E6B3E198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6013" y="2923376"/>
            <a:ext cx="7688302" cy="268283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8BC084F-0852-4048-8716-22AC53BCD6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87538" y="6457706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18067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80B0099E-0247-F65D-3EAD-C8493BD35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C760EDC5-6D16-3EFE-7729-9B21B7784A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804A5C8-92FF-2254-89D1-47BB8309C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61DACE3F-899E-E035-833B-B2F702710B22}"/>
              </a:ext>
            </a:extLst>
          </p:cNvPr>
          <p:cNvSpPr txBox="1"/>
          <p:nvPr/>
        </p:nvSpPr>
        <p:spPr>
          <a:xfrm>
            <a:off x="8033028" y="5298140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0AE0A6-8B2C-D91E-5C77-C6F68D2DA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592" y="2095313"/>
            <a:ext cx="7011904" cy="3202827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7182F71-8028-43B3-86E1-6366957E8A6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2660446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6817764A-9532-BC66-DB96-CDB8A5C9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663BC8FE-554E-1661-1832-273AB4F272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736E0B7-D208-AF68-6EA2-77F7F4868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E5F6226C-CCC7-9632-043D-7DFB04AE570B}"/>
              </a:ext>
            </a:extLst>
          </p:cNvPr>
          <p:cNvSpPr txBox="1"/>
          <p:nvPr/>
        </p:nvSpPr>
        <p:spPr>
          <a:xfrm>
            <a:off x="8980026" y="4821976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F5133C1-6124-7176-3431-344C58EB3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28" y="1609471"/>
            <a:ext cx="4776686" cy="3195611"/>
          </a:xfrm>
          <a:prstGeom prst="rect">
            <a:avLst/>
          </a:prstGeom>
        </p:spPr>
      </p:pic>
      <p:pic>
        <p:nvPicPr>
          <p:cNvPr id="8" name="image22.png" descr="Texto&#10;&#10;O conteúdo gerado por IA pode estar incorreto.">
            <a:extLst>
              <a:ext uri="{FF2B5EF4-FFF2-40B4-BE49-F238E27FC236}">
                <a16:creationId xmlns:a16="http://schemas.microsoft.com/office/drawing/2014/main" id="{9B997485-4301-FF07-BEA1-286FA6A316A2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094411" y="1584978"/>
            <a:ext cx="5077485" cy="3195610"/>
          </a:xfrm>
          <a:prstGeom prst="rect">
            <a:avLst/>
          </a:prstGeom>
          <a:ln/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1C40FF6-C9BE-B85E-3F54-274E40EA9F66}"/>
              </a:ext>
            </a:extLst>
          </p:cNvPr>
          <p:cNvSpPr txBox="1"/>
          <p:nvPr/>
        </p:nvSpPr>
        <p:spPr>
          <a:xfrm>
            <a:off x="3721393" y="4821976"/>
            <a:ext cx="7557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41B14237-0E14-493B-A8D2-9233BC8AB17F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271660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>
            <a:spLocks noGrp="1"/>
          </p:cNvSpPr>
          <p:nvPr>
            <p:ph type="body" idx="1"/>
          </p:nvPr>
        </p:nvSpPr>
        <p:spPr>
          <a:xfrm>
            <a:off x="1125860" y="548681"/>
            <a:ext cx="7056784" cy="648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pt-BR" sz="2800"/>
              <a:t>Elementos Componentes da Entrada de Serviço:</a:t>
            </a:r>
            <a:br>
              <a:rPr lang="pt-BR"/>
            </a:br>
            <a:endParaRPr/>
          </a:p>
        </p:txBody>
      </p:sp>
      <p:pic>
        <p:nvPicPr>
          <p:cNvPr id="121" name="Google Shape;1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964" y="1188037"/>
            <a:ext cx="5328591" cy="37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053A32C2-9A6D-3955-912E-BFA5C04D1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4DF56F5-922A-4F05-8AC6-D18E73DA8C9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7C9B45F7-D20F-B52A-46CB-5A99454B9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BA69076A-7F23-571F-0D26-9B92EAD7BC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 - DIALUX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060220D-1600-A195-0DE9-AF44CFFFB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9CF2FED-FD22-5873-ECAA-A6478C8786ED}"/>
              </a:ext>
            </a:extLst>
          </p:cNvPr>
          <p:cNvSpPr txBox="1"/>
          <p:nvPr/>
        </p:nvSpPr>
        <p:spPr>
          <a:xfrm>
            <a:off x="7484598" y="5204012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F55D44A-3B65-FE1B-2CB4-9420F9C42490}"/>
              </a:ext>
            </a:extLst>
          </p:cNvPr>
          <p:cNvSpPr txBox="1"/>
          <p:nvPr/>
        </p:nvSpPr>
        <p:spPr>
          <a:xfrm>
            <a:off x="1311089" y="975380"/>
            <a:ext cx="6548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SzPts val="1800"/>
            </a:pPr>
            <a:r>
              <a:rPr lang="pt-BR" sz="14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Estudo 02 - </a:t>
            </a:r>
            <a:r>
              <a:rPr lang="pt-BR" sz="1400" b="1" dirty="0">
                <a:solidFill>
                  <a:schemeClr val="lt1"/>
                </a:solidFill>
                <a:latin typeface="Times New Roman"/>
                <a:cs typeface="Times New Roman"/>
              </a:rPr>
              <a:t>O ambiente em estudo trata-se de um galpão com dimensões de 20x15 metros e pé-direito de 3,5 metros.</a:t>
            </a:r>
          </a:p>
        </p:txBody>
      </p:sp>
      <p:pic>
        <p:nvPicPr>
          <p:cNvPr id="6" name="image27.png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80987371-955C-FDB0-08A9-988244BA06E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1479176" y="1653988"/>
            <a:ext cx="8068236" cy="3482788"/>
          </a:xfrm>
          <a:prstGeom prst="rect">
            <a:avLst/>
          </a:prstGeom>
          <a:ln/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D187256-5045-434E-8B62-DAC96823B1A3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6241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23122717-0CD2-89E2-94C7-E79D6D0D5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4851EDC3-CAE2-F82D-6D02-26A9C5C0A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 - DIALUX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B6A496C7-8778-6E3B-62AC-1723834101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F317C7D9-EA3C-495E-78B2-0C9131989C71}"/>
              </a:ext>
            </a:extLst>
          </p:cNvPr>
          <p:cNvSpPr txBox="1"/>
          <p:nvPr/>
        </p:nvSpPr>
        <p:spPr>
          <a:xfrm>
            <a:off x="4805082" y="5385985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E7B0279-1E06-98A3-354C-251216937199}"/>
              </a:ext>
            </a:extLst>
          </p:cNvPr>
          <p:cNvSpPr txBox="1"/>
          <p:nvPr/>
        </p:nvSpPr>
        <p:spPr>
          <a:xfrm>
            <a:off x="1311089" y="975380"/>
            <a:ext cx="65487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SzPts val="1800"/>
            </a:pPr>
            <a:r>
              <a:rPr lang="pt-BR" sz="1400" b="1" dirty="0">
                <a:solidFill>
                  <a:schemeClr val="lt1"/>
                </a:solidFill>
                <a:latin typeface="Times New Roman"/>
                <a:cs typeface="Times New Roman"/>
                <a:sym typeface="Times New Roman"/>
              </a:rPr>
              <a:t>Estudo 02 - </a:t>
            </a:r>
            <a:r>
              <a:rPr lang="pt-BR" sz="1400" b="1" dirty="0">
                <a:solidFill>
                  <a:schemeClr val="lt1"/>
                </a:solidFill>
                <a:latin typeface="Times New Roman"/>
                <a:cs typeface="Times New Roman"/>
              </a:rPr>
              <a:t>O ambiente em estudo trata-se de um galpão com dimensões de 20x15 metros e pé-direito de 3,5 metros.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850A5F2-0E8A-1AB0-7AE2-E5B43F5977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549" y="2048408"/>
            <a:ext cx="4902425" cy="3244462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2D4620AA-26F5-F524-92D9-A7351BCEA0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614" y="2048407"/>
            <a:ext cx="4902425" cy="3310991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7F9AC41-678F-49C8-92BC-F40AEFFC96D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47016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F0D6E88D-5DC0-F3B1-882C-50F1BBD27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073D4716-E7C6-5D37-67A8-3CECCEEF5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Calculo Luminotécnico</a:t>
            </a:r>
            <a:endParaRPr dirty="0"/>
          </a:p>
        </p:txBody>
      </p:sp>
      <p:sp>
        <p:nvSpPr>
          <p:cNvPr id="166" name="Google Shape;166;p11">
            <a:extLst>
              <a:ext uri="{FF2B5EF4-FFF2-40B4-BE49-F238E27FC236}">
                <a16:creationId xmlns:a16="http://schemas.microsoft.com/office/drawing/2014/main" id="{4FAAA84A-0AAE-B5F7-7EE0-0AAE66D2147B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320456" y="1701800"/>
            <a:ext cx="5078677" cy="3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Autofit/>
          </a:bodyPr>
          <a:lstStyle/>
          <a:p>
            <a:pPr lvl="0"/>
            <a:r>
              <a:rPr lang="pt-BR" dirty="0"/>
              <a:t>Teto branco = 7	</a:t>
            </a:r>
          </a:p>
          <a:p>
            <a:pPr lvl="0"/>
            <a:r>
              <a:rPr lang="pt-BR" dirty="0"/>
              <a:t>Parede Clara = 5	</a:t>
            </a:r>
          </a:p>
          <a:p>
            <a:pPr lvl="0"/>
            <a:r>
              <a:rPr lang="pt-BR" dirty="0"/>
              <a:t>Piso Escuro = 1</a:t>
            </a:r>
          </a:p>
          <a:p>
            <a:pPr lvl="0"/>
            <a:r>
              <a:rPr lang="pt-BR" dirty="0"/>
              <a:t>Refletância: 751 </a:t>
            </a:r>
          </a:p>
          <a:p>
            <a:pPr lvl="0"/>
            <a:r>
              <a:rPr lang="pt-BR" dirty="0"/>
              <a:t>Coeficiente: 0,72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DC6CC94B-DBF9-8A57-22C4-F0874D3B0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pic>
        <p:nvPicPr>
          <p:cNvPr id="3" name="image86.png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27B26257-461B-04B7-24DB-8561B820AF60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5901708" y="1701800"/>
            <a:ext cx="4637614" cy="2550160"/>
          </a:xfrm>
          <a:prstGeom prst="rect">
            <a:avLst/>
          </a:prstGeom>
          <a:ln/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528BC36-209D-AE5D-C7C8-B60ADE13E56E}"/>
              </a:ext>
            </a:extLst>
          </p:cNvPr>
          <p:cNvSpPr txBox="1"/>
          <p:nvPr/>
        </p:nvSpPr>
        <p:spPr>
          <a:xfrm>
            <a:off x="8453862" y="4251960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CC3E933-AF9B-4E38-A3D9-DA64B1E7EA1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20292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300945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FA279B18-8254-EE46-D0B8-7422FCEF0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38F095B5-093B-D979-6CC8-2D5D0B07E6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Maquete 3D - Iluminação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82B8BBF-37DB-47DC-B766-B67ABC505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A697EEE-DBFE-0105-8ED2-21BFDCFA850B}"/>
              </a:ext>
            </a:extLst>
          </p:cNvPr>
          <p:cNvSpPr txBox="1"/>
          <p:nvPr/>
        </p:nvSpPr>
        <p:spPr>
          <a:xfrm>
            <a:off x="4894728" y="5325178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 – Autocad Plant 3D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6F68177-33A2-BFD9-D92A-34E3B0F0F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9826" y="1271212"/>
            <a:ext cx="7846317" cy="4035893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982FED0-C91F-4217-9BEF-A9130645E40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32</a:t>
            </a:r>
          </a:p>
        </p:txBody>
      </p:sp>
    </p:spTree>
    <p:extLst>
      <p:ext uri="{BB962C8B-B14F-4D97-AF65-F5344CB8AC3E}">
        <p14:creationId xmlns:p14="http://schemas.microsoft.com/office/powerpoint/2010/main" val="3966632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B846D53F-266F-22A8-8324-2A465AFE9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EAFD3893-958E-A5A7-FC41-5D4EEF5610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Maquete 3D - Iluminação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1457B40-F03E-47E0-BA20-E0BC709B4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E8DCD07-7610-19F7-B2EA-976FF605B604}"/>
              </a:ext>
            </a:extLst>
          </p:cNvPr>
          <p:cNvSpPr txBox="1"/>
          <p:nvPr/>
        </p:nvSpPr>
        <p:spPr>
          <a:xfrm>
            <a:off x="4429875" y="4976781"/>
            <a:ext cx="61094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 – Autocad Plant 3D</a:t>
            </a: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30972AE-2230-24AD-8448-FB9A362441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247" y="1728691"/>
            <a:ext cx="5889214" cy="324809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7D508414-E9D7-051A-E68E-D67A6E398F2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586" b="3544"/>
          <a:stretch>
            <a:fillRect/>
          </a:stretch>
        </p:blipFill>
        <p:spPr>
          <a:xfrm>
            <a:off x="6347013" y="1689406"/>
            <a:ext cx="5671484" cy="328737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F32C49A8-2CA1-4248-B3C1-DDEFC7697E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48427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52445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2DF51863-86E3-7110-1EA8-8D6BBCFBC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B7171912-33DC-5635-569A-26AE330D3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Diagrama Unifilar 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FF04A8C8-1A2D-4E32-FB67-A7FB48D33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C385354F-9B88-9299-5DE4-2FCCB0BA2FCA}"/>
              </a:ext>
            </a:extLst>
          </p:cNvPr>
          <p:cNvSpPr txBox="1"/>
          <p:nvPr/>
        </p:nvSpPr>
        <p:spPr>
          <a:xfrm>
            <a:off x="4429875" y="4976781"/>
            <a:ext cx="61094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 – Autocad Plant 3D</a:t>
            </a: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15F6EDE-C55C-D83F-7DE6-F524F0B73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642" y="900509"/>
            <a:ext cx="7141539" cy="505698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522C83BC-7450-4A49-95D3-EA5203EA3B8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2753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34</a:t>
            </a:r>
          </a:p>
        </p:txBody>
      </p:sp>
    </p:spTree>
    <p:extLst>
      <p:ext uri="{BB962C8B-B14F-4D97-AF65-F5344CB8AC3E}">
        <p14:creationId xmlns:p14="http://schemas.microsoft.com/office/powerpoint/2010/main" val="56727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EAF73F01-D697-05AB-21D8-E4AA8332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F3102049-7D7A-E8ED-2D1D-76E5FBFB11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Diagrama Unifilar 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6764E8E-672C-412D-F8CB-C3631FC21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7FA3FF7A-08B9-6679-AF73-C2A938C0D2F8}"/>
              </a:ext>
            </a:extLst>
          </p:cNvPr>
          <p:cNvSpPr txBox="1"/>
          <p:nvPr/>
        </p:nvSpPr>
        <p:spPr>
          <a:xfrm>
            <a:off x="4429875" y="4976781"/>
            <a:ext cx="61094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 – Autocad Plant 3D</a:t>
            </a: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933BED1-7DB2-8834-49C4-E6D30722C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25" y="1355858"/>
            <a:ext cx="5674412" cy="353312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58B8206-69EF-1ECC-8AE1-306CDB18B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3491" y="1355859"/>
            <a:ext cx="4996862" cy="3559712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75D594F-3A58-42BF-82DC-75BB47E47FB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2753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35</a:t>
            </a:r>
          </a:p>
        </p:txBody>
      </p:sp>
    </p:spTree>
    <p:extLst>
      <p:ext uri="{BB962C8B-B14F-4D97-AF65-F5344CB8AC3E}">
        <p14:creationId xmlns:p14="http://schemas.microsoft.com/office/powerpoint/2010/main" val="3977111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19F4EF20-2012-4455-3BB4-14B410E25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A1E0C842-CB81-AADA-5A6F-7F7C10A8CB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Diagrama Unifilar 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99F516A-DADD-8854-39D7-4AD51C77BA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4965A13-0A90-CA42-1EE5-E58089BC3F57}"/>
              </a:ext>
            </a:extLst>
          </p:cNvPr>
          <p:cNvSpPr txBox="1"/>
          <p:nvPr/>
        </p:nvSpPr>
        <p:spPr>
          <a:xfrm>
            <a:off x="4429875" y="4976781"/>
            <a:ext cx="61094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 – Autocad Plant 3D</a:t>
            </a: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A4ADD6E-E08B-EE28-5C44-2A91A2764E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798" y="1276764"/>
            <a:ext cx="5235696" cy="3786144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4684BEB-34EA-8D1C-6102-8E9755FCD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5850" y="960416"/>
            <a:ext cx="4983059" cy="4418840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366F39-0D06-4665-822E-568DE242F385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3682379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CBD81460-FD39-D38B-708E-7A47DE17D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10EB8DBB-3633-6934-F974-213F39C23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Diagrama Unifilar </a:t>
            </a:r>
            <a:br>
              <a:rPr lang="pt-BR" dirty="0"/>
            </a:b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DA2C4D-EC21-8344-B54C-1C92661361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5D59B5-3CC9-9480-2CA3-6B7391C61648}"/>
              </a:ext>
            </a:extLst>
          </p:cNvPr>
          <p:cNvSpPr txBox="1"/>
          <p:nvPr/>
        </p:nvSpPr>
        <p:spPr>
          <a:xfrm>
            <a:off x="4429875" y="4976781"/>
            <a:ext cx="610944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 – Autocad Plant 3D</a:t>
            </a: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A085BEC-86A9-3441-3E41-BEDB02985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70" y="1074675"/>
            <a:ext cx="5038978" cy="4913749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C85303E-A9EA-D72F-B871-50A4FEA1A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089" y="1074676"/>
            <a:ext cx="6083408" cy="4913748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80F94E8-F661-463A-92AD-77EC738D35C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2333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37</a:t>
            </a:r>
          </a:p>
        </p:txBody>
      </p:sp>
    </p:spTree>
    <p:extLst>
      <p:ext uri="{BB962C8B-B14F-4D97-AF65-F5344CB8AC3E}">
        <p14:creationId xmlns:p14="http://schemas.microsoft.com/office/powerpoint/2010/main" val="304915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0A7A739F-4CFE-877D-CBCC-7C57B456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F1B7D2C5-5056-F718-72C6-C6815E2D47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Conclusão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60EA10-079B-CA0F-5C79-E340AE550B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9E37E5E7-190A-5B12-9FBA-7744A01C2941}"/>
              </a:ext>
            </a:extLst>
          </p:cNvPr>
          <p:cNvSpPr txBox="1"/>
          <p:nvPr/>
        </p:nvSpPr>
        <p:spPr>
          <a:xfrm>
            <a:off x="4429875" y="4976781"/>
            <a:ext cx="61094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5A1EFD63-55EB-7433-DFFA-1AFC2DC9B729}"/>
              </a:ext>
            </a:extLst>
          </p:cNvPr>
          <p:cNvSpPr txBox="1"/>
          <p:nvPr/>
        </p:nvSpPr>
        <p:spPr>
          <a:xfrm>
            <a:off x="994923" y="1818466"/>
            <a:ext cx="1080841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Com esse projeto, comprovamos que as soluções adotadas são tecnicamente viáveis, seguras e pensadas para futuras expansões. Utilizamos ferramentas como Excel, AutoCAD, </a:t>
            </a:r>
            <a:r>
              <a:rPr lang="pt-BR" sz="2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DIALux</a:t>
            </a:r>
            <a:r>
              <a:rPr lang="pt-BR" sz="2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 outras para garantir precisão nos cálculos e uma representação fiel do sistema. Também abordamos aspectos importantes como o fator de potência, a iluminação e o cumprimento das normas técnicas, mostrando que é possível, e necessário, aplicar na prática todo o conhecimento teórico adquirido.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4A98467-355B-4F3F-A479-808E4159395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1744823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"/>
          <p:cNvSpPr txBox="1">
            <a:spLocks noGrp="1"/>
          </p:cNvSpPr>
          <p:nvPr>
            <p:ph type="title"/>
          </p:nvPr>
        </p:nvSpPr>
        <p:spPr>
          <a:xfrm>
            <a:off x="1218883" y="188640"/>
            <a:ext cx="10360501" cy="1066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 dirty="0"/>
              <a:t>Subestação Abrigada </a:t>
            </a:r>
            <a:endParaRPr dirty="0"/>
          </a:p>
        </p:txBody>
      </p:sp>
      <p:sp>
        <p:nvSpPr>
          <p:cNvPr id="127" name="Google Shape;127;p4"/>
          <p:cNvSpPr txBox="1">
            <a:spLocks noGrp="1"/>
          </p:cNvSpPr>
          <p:nvPr>
            <p:ph type="body" idx="1"/>
          </p:nvPr>
        </p:nvSpPr>
        <p:spPr>
          <a:xfrm>
            <a:off x="1220743" y="1404719"/>
            <a:ext cx="9772073" cy="2064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Transformador 750 kVA montado em SE abrigada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Layout conforme NDU 002 e NBR 14039</a:t>
            </a:r>
            <a:endParaRPr dirty="0"/>
          </a:p>
          <a:p>
            <a:pPr marL="304747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28" name="Google Shape;128;p4"/>
          <p:cNvSpPr txBox="1"/>
          <p:nvPr/>
        </p:nvSpPr>
        <p:spPr>
          <a:xfrm>
            <a:off x="1218883" y="3619401"/>
            <a:ext cx="725179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Dimensionamento dos Cabos (MT)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1218883" y="4501677"/>
            <a:ext cx="958238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Cabo isolado XLPE 15 kV 50 mm²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suportada: 130 A </a:t>
            </a:r>
            <a:endParaRPr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do projeto: 31,38 A</a:t>
            </a:r>
            <a:endParaRPr dirty="0"/>
          </a:p>
        </p:txBody>
      </p:sp>
      <p:pic>
        <p:nvPicPr>
          <p:cNvPr id="130" name="Google Shape;1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9133" y="4351729"/>
            <a:ext cx="5604822" cy="1965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6310436" y="6317310"/>
            <a:ext cx="4253213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NDU 002 (2024, p. 122)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6CA8F42-946D-C17F-ECB8-6E782D2D9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608C72B-E13F-418D-AC32-21949D12D554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15674" y="6465656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>
          <a:extLst>
            <a:ext uri="{FF2B5EF4-FFF2-40B4-BE49-F238E27FC236}">
              <a16:creationId xmlns:a16="http://schemas.microsoft.com/office/drawing/2014/main" id="{020410C8-E0D4-33F3-5781-CAB42BC04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>
            <a:extLst>
              <a:ext uri="{FF2B5EF4-FFF2-40B4-BE49-F238E27FC236}">
                <a16:creationId xmlns:a16="http://schemas.microsoft.com/office/drawing/2014/main" id="{500F79ED-26EE-CE7F-2E29-58025CA4E0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lvl="0"/>
            <a:r>
              <a:rPr lang="pt-BR" dirty="0"/>
              <a:t>Obrigado pela atenção!</a:t>
            </a:r>
            <a:endParaRPr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9842798-AA25-5109-C8A2-BBD3E9B62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081339FD-0A32-6054-C7E5-F3A10135DDAF}"/>
              </a:ext>
            </a:extLst>
          </p:cNvPr>
          <p:cNvSpPr txBox="1"/>
          <p:nvPr/>
        </p:nvSpPr>
        <p:spPr>
          <a:xfrm>
            <a:off x="4429875" y="4976781"/>
            <a:ext cx="6109446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/>
            <a:endParaRPr lang="pt-BR" i="1" dirty="0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endParaRPr lang="pt-BR" dirty="0">
              <a:solidFill>
                <a:srgbClr val="009999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9FC4190-3451-C910-ADB4-3A96F078AA81}"/>
              </a:ext>
            </a:extLst>
          </p:cNvPr>
          <p:cNvSpPr txBox="1"/>
          <p:nvPr/>
        </p:nvSpPr>
        <p:spPr>
          <a:xfrm>
            <a:off x="994924" y="1818466"/>
            <a:ext cx="8929006" cy="4035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  <a:buNone/>
            </a:pPr>
            <a:r>
              <a:rPr lang="pt-BR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pt-B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50000"/>
              </a:lnSpc>
              <a:spcAft>
                <a:spcPts val="800"/>
              </a:spcAft>
            </a:pPr>
            <a:r>
              <a:rPr lang="pt-B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REFERÊNCIAS</a:t>
            </a:r>
            <a:endParaRPr lang="pt-B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ASSOCIAÇÃO BRASILEIRA DE NORMAS TÉCNICAS. </a:t>
            </a:r>
            <a:r>
              <a:rPr lang="pt-B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NBR 5410:2004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Instalações elétricas de baixa tensão. Rio de Janeiro: ABNT, 2004.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ASSOCIAÇÃO BRASILEIRA DE NORMAS TÉCNICAS. </a:t>
            </a:r>
            <a:r>
              <a:rPr lang="pt-B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NBR ISO/CIE 8995-1:2013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Iluminação de ambientes de trabalho – Parte 1: Interior. Rio de Janeiro: ABNT, 2013.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pt-BR" sz="1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ASSOCIAÇÃO BRASILEIRA DE NORMAS TÉCNICAS. </a:t>
            </a:r>
            <a:r>
              <a:rPr lang="pt-BR" sz="1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NBR 14039:2005</a:t>
            </a:r>
            <a:r>
              <a:rPr lang="pt-BR" sz="1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Instalações elétricas de média tensão. Rio de Janeiro: ABNT, 2005.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43DB748-FD6C-4C41-93EE-B8BA0425843B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680957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39</a:t>
            </a:r>
          </a:p>
        </p:txBody>
      </p:sp>
    </p:spTree>
    <p:extLst>
      <p:ext uri="{BB962C8B-B14F-4D97-AF65-F5344CB8AC3E}">
        <p14:creationId xmlns:p14="http://schemas.microsoft.com/office/powerpoint/2010/main" val="2328369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title"/>
          </p:nvPr>
        </p:nvSpPr>
        <p:spPr>
          <a:xfrm>
            <a:off x="1218883" y="274637"/>
            <a:ext cx="10360501" cy="85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pt-BR"/>
              <a:t>Transformadores de Medição (TC e TP)</a:t>
            </a:r>
            <a:endParaRPr/>
          </a:p>
        </p:txBody>
      </p:sp>
      <p:sp>
        <p:nvSpPr>
          <p:cNvPr id="137" name="Google Shape;137;p5"/>
          <p:cNvSpPr txBox="1">
            <a:spLocks noGrp="1"/>
          </p:cNvSpPr>
          <p:nvPr>
            <p:ph type="body" idx="1"/>
          </p:nvPr>
        </p:nvSpPr>
        <p:spPr>
          <a:xfrm>
            <a:off x="1218883" y="1124744"/>
            <a:ext cx="10360501" cy="1656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75" tIns="60925" rIns="121875" bIns="60925" anchor="t" anchorCtr="0">
            <a:normAutofit/>
          </a:bodyPr>
          <a:lstStyle/>
          <a:p>
            <a:pPr marL="304747" lvl="0" indent="-3047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TC: relação 50/5 A; classe 10P10 ou 0,5 (medição)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TP: relação 13,8 kV / 115 V; classe 0,3; VA mínimo 100 VA</a:t>
            </a:r>
            <a:endParaRPr dirty="0"/>
          </a:p>
          <a:p>
            <a:pPr marL="304747" lvl="0" indent="-3047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400"/>
              <a:buChar char="•"/>
            </a:pPr>
            <a:r>
              <a:rPr lang="pt-BR" sz="2400" dirty="0"/>
              <a:t>Dimensionados para medição em média tensão conforme NDU 002</a:t>
            </a:r>
            <a:endParaRPr dirty="0"/>
          </a:p>
          <a:p>
            <a:pPr marL="304747" lvl="0" indent="-126947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138" name="Google Shape;138;p5"/>
          <p:cNvSpPr txBox="1"/>
          <p:nvPr/>
        </p:nvSpPr>
        <p:spPr>
          <a:xfrm>
            <a:off x="1218883" y="2800038"/>
            <a:ext cx="669674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Elo Fusível</a:t>
            </a:r>
            <a:endParaRPr/>
          </a:p>
        </p:txBody>
      </p:sp>
      <p:sp>
        <p:nvSpPr>
          <p:cNvPr id="139" name="Google Shape;139;p5"/>
          <p:cNvSpPr txBox="1"/>
          <p:nvPr/>
        </p:nvSpPr>
        <p:spPr>
          <a:xfrm>
            <a:off x="981844" y="3787792"/>
            <a:ext cx="9649073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Corrente nominal (IN): 31,38 A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Elo fusível especificado: 30 K</a:t>
            </a:r>
            <a:endParaRPr dirty="0"/>
          </a:p>
          <a:p>
            <a:pPr marL="571500" marR="0" lvl="0" indent="-5715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</a:pPr>
            <a:r>
              <a:rPr lang="pt-BR" sz="2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Proteção conforme tabela da Energisa (NDU 002)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0636" y="2656075"/>
            <a:ext cx="3647345" cy="3769797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5"/>
          <p:cNvSpPr txBox="1"/>
          <p:nvPr/>
        </p:nvSpPr>
        <p:spPr>
          <a:xfrm>
            <a:off x="8110636" y="6388302"/>
            <a:ext cx="4608512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NDU 002 (2024, p. 29)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3E452B4-68E8-4E02-C3F6-ECC2B339E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DF4CBB91-2777-4224-A092-40BA89A1CAA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57981" y="6508512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6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11514" y="997206"/>
            <a:ext cx="5256584" cy="3887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12114" y="996710"/>
            <a:ext cx="5616624" cy="3887713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6"/>
          <p:cNvSpPr txBox="1"/>
          <p:nvPr/>
        </p:nvSpPr>
        <p:spPr>
          <a:xfrm>
            <a:off x="803915" y="4899011"/>
            <a:ext cx="47525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NDU 002 (2024, p. 188)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>
            <a:off x="6219714" y="4891206"/>
            <a:ext cx="4824536" cy="800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i="1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Fonte: NDU 002 (2024, p. 187)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80B8AB7-C24E-29EC-C50C-820C3136D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ADBE1A0-FA80-418B-B9B5-62F727430112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28738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8DFDD481-7920-50A8-BCE3-3791B6565E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6697" y="582971"/>
            <a:ext cx="12632220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1" i="0" u="none" strike="noStrike" cap="none" normalizeH="0" baseline="0" dirty="0">
                <a:ln>
                  <a:noFill/>
                </a:ln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Transformador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7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Transformador Abaixador à seco de 750 KVA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700" b="0" i="0" u="none" strike="noStrike" cap="none" normalizeH="0" baseline="0" dirty="0">
                <a:ln>
                  <a:noFill/>
                </a:ln>
                <a:solidFill>
                  <a:srgbClr val="00999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WEG</a:t>
            </a:r>
            <a:endParaRPr kumimoji="0" lang="pt-BR" altLang="pt-BR" sz="700" b="0" i="0" u="none" strike="noStrike" cap="none" normalizeH="0" baseline="0" dirty="0">
              <a:ln>
                <a:noFill/>
              </a:ln>
              <a:solidFill>
                <a:srgbClr val="009999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7080525-046B-1582-0153-3CCA59ABDF7A}"/>
              </a:ext>
            </a:extLst>
          </p:cNvPr>
          <p:cNvSpPr txBox="1"/>
          <p:nvPr/>
        </p:nvSpPr>
        <p:spPr>
          <a:xfrm>
            <a:off x="8004467" y="4768087"/>
            <a:ext cx="75392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pt-BR" altLang="pt-BR" sz="14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Fonte: </a:t>
            </a:r>
            <a:r>
              <a:rPr lang="pt-BR" alt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 da Weg – </a:t>
            </a:r>
            <a:r>
              <a:rPr lang="pt-BR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Transformador Seco 750.0kVA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pt-BR" altLang="pt-B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29F08C2-CA82-BB72-09C3-E3081E370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8515" y="638728"/>
            <a:ext cx="4324174" cy="436767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7B1FA622-B92D-332B-31C3-45A5922ABF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7C83F9BC-1FFD-4678-802C-C5564F1D598D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774081" y="6567934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333C46-3C11-24D1-3C59-D0643A13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88" y="-218422"/>
            <a:ext cx="10360501" cy="1223963"/>
          </a:xfrm>
        </p:spPr>
        <p:txBody>
          <a:bodyPr/>
          <a:lstStyle/>
          <a:p>
            <a:r>
              <a:rPr lang="pt-BR" dirty="0"/>
              <a:t>Dados do projeto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3954E846-37F5-512D-F0E8-D130C1983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82" y="1637703"/>
            <a:ext cx="10605247" cy="313654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0130F287-9D61-D2E8-ECB7-2751B9075868}"/>
              </a:ext>
            </a:extLst>
          </p:cNvPr>
          <p:cNvSpPr txBox="1"/>
          <p:nvPr/>
        </p:nvSpPr>
        <p:spPr>
          <a:xfrm>
            <a:off x="9124520" y="4774247"/>
            <a:ext cx="23831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1400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Fonte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pt-BR" i="1" dirty="0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Elaborado pelo autor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D6A0C37B-29E6-6B22-C0B1-C8AD15AC8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3071DD99-1274-4A87-ACF6-4643CAA4367A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29741" y="6492875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37424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739C2-C139-0327-36FD-96B75A184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28FEA2-F24F-3DD0-0203-34717014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88" y="-218422"/>
            <a:ext cx="10360501" cy="1223963"/>
          </a:xfrm>
        </p:spPr>
        <p:txBody>
          <a:bodyPr/>
          <a:lstStyle/>
          <a:p>
            <a:r>
              <a:rPr lang="pt-BR" dirty="0"/>
              <a:t>Dados do projeto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73A2DF8-DB2B-4EE3-9F19-3F6534A572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4701" y="1817095"/>
            <a:ext cx="10025388" cy="340036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1F24123C-5E73-B64F-9A20-08DFE10E8CDB}"/>
              </a:ext>
            </a:extLst>
          </p:cNvPr>
          <p:cNvSpPr txBox="1"/>
          <p:nvPr/>
        </p:nvSpPr>
        <p:spPr>
          <a:xfrm>
            <a:off x="9820388" y="5217458"/>
            <a:ext cx="6109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9999"/>
                </a:solidFill>
                <a:effectLst/>
                <a:latin typeface="Google Sans"/>
              </a:rPr>
              <a:t>Elaborado pelo autor</a:t>
            </a:r>
            <a:endParaRPr lang="pt-BR" dirty="0">
              <a:solidFill>
                <a:srgbClr val="009999"/>
              </a:solidFill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853D4A8-F275-C67E-328F-B8C95120E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321" y="188259"/>
            <a:ext cx="1479176" cy="575235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C7713C7-6548-4F6F-9CCE-45A5DA7742C1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859376" y="6487178"/>
            <a:ext cx="1015735" cy="365125"/>
          </a:xfrm>
        </p:spPr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3532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nologia 16x9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ch_16x9">
      <a:dk1>
        <a:srgbClr val="000000"/>
      </a:dk1>
      <a:lt1>
        <a:srgbClr val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1081</Words>
  <Application>Microsoft Office PowerPoint</Application>
  <PresentationFormat>Personalizar</PresentationFormat>
  <Paragraphs>211</Paragraphs>
  <Slides>40</Slides>
  <Notes>35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Google Sans</vt:lpstr>
      <vt:lpstr>Noto Sans Symbols</vt:lpstr>
      <vt:lpstr>Times New Roman</vt:lpstr>
      <vt:lpstr>Tecnologia 16x9</vt:lpstr>
      <vt:lpstr>Projetos de Sistemas Elétricos </vt:lpstr>
      <vt:lpstr>Estrutura de Entrada Aérea</vt:lpstr>
      <vt:lpstr>Apresentação do PowerPoint</vt:lpstr>
      <vt:lpstr>Subestação Abrigada </vt:lpstr>
      <vt:lpstr>Transformadores de Medição (TC e TP)</vt:lpstr>
      <vt:lpstr>Apresentação do PowerPoint</vt:lpstr>
      <vt:lpstr>Apresentação do PowerPoint</vt:lpstr>
      <vt:lpstr>Dados do projeto</vt:lpstr>
      <vt:lpstr>Dados do projeto</vt:lpstr>
      <vt:lpstr>Curto Circuito</vt:lpstr>
      <vt:lpstr>Curto Circuito</vt:lpstr>
      <vt:lpstr>Curto Circuito</vt:lpstr>
      <vt:lpstr>Dimensionamento dos Condutores</vt:lpstr>
      <vt:lpstr>Funcionamento do Software e Critérios de Dimensionamento</vt:lpstr>
      <vt:lpstr>Funcionamento do Software e Critérios de Dimensionamento</vt:lpstr>
      <vt:lpstr>Funcionamento do Software e Critérios de Dimensionamento</vt:lpstr>
      <vt:lpstr>Funcionamento do Software e Critérios de Dimensionamento</vt:lpstr>
      <vt:lpstr>Funcionamento do Software e Critérios de Dimensionamento</vt:lpstr>
      <vt:lpstr>Tabela de cabos</vt:lpstr>
      <vt:lpstr>Correção de Fator de Potência</vt:lpstr>
      <vt:lpstr>Tabela de Dados (FP, Potência Ativa, Reativa e Aparente)</vt:lpstr>
      <vt:lpstr>Apresentação do PowerPoint</vt:lpstr>
      <vt:lpstr>Calculo Luminotécnico</vt:lpstr>
      <vt:lpstr>Calculo Luminotécnico</vt:lpstr>
      <vt:lpstr>Calculo Luminotécnico</vt:lpstr>
      <vt:lpstr>Calculo Luminotécnico</vt:lpstr>
      <vt:lpstr>Calculo Luminotécnico</vt:lpstr>
      <vt:lpstr>Calculo Luminotécnico</vt:lpstr>
      <vt:lpstr>Calculo Luminotécnico</vt:lpstr>
      <vt:lpstr>Calculo Luminotécnico - DIALUX </vt:lpstr>
      <vt:lpstr>Calculo Luminotécnico - DIALUX </vt:lpstr>
      <vt:lpstr>Calculo Luminotécnico</vt:lpstr>
      <vt:lpstr>Maquete 3D - Iluminação </vt:lpstr>
      <vt:lpstr>Maquete 3D - Iluminação </vt:lpstr>
      <vt:lpstr>Diagrama Unifilar  </vt:lpstr>
      <vt:lpstr>Diagrama Unifilar  </vt:lpstr>
      <vt:lpstr>Diagrama Unifilar  </vt:lpstr>
      <vt:lpstr>Diagrama Unifilar  </vt:lpstr>
      <vt:lpstr>Conclusão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Projetos de Sistemas Elétricos</dc:title>
  <dc:creator>Paulo Motta</dc:creator>
  <cp:lastModifiedBy>ARS_USER_B08L2_43@lab.uniararas.br</cp:lastModifiedBy>
  <cp:revision>8</cp:revision>
  <dcterms:created xsi:type="dcterms:W3CDTF">2025-06-09T16:29:39Z</dcterms:created>
  <dcterms:modified xsi:type="dcterms:W3CDTF">2025-06-18T00:19:21Z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  <property fmtid="{D5CDD505-2E9C-101B-9397-08002B2CF9AE}" pid="8" name="MSIP_Label_fb5e2db6-eecf-4aa2-8fc3-174bf94bce19_Enabled">
    <vt:lpwstr>true</vt:lpwstr>
  </property>
  <property fmtid="{D5CDD505-2E9C-101B-9397-08002B2CF9AE}" pid="9" name="MSIP_Label_fb5e2db6-eecf-4aa2-8fc3-174bf94bce19_SetDate">
    <vt:lpwstr>2025-06-09T22:37:47Z</vt:lpwstr>
  </property>
  <property fmtid="{D5CDD505-2E9C-101B-9397-08002B2CF9AE}" pid="10" name="MSIP_Label_fb5e2db6-eecf-4aa2-8fc3-174bf94bce19_Method">
    <vt:lpwstr>Standard</vt:lpwstr>
  </property>
  <property fmtid="{D5CDD505-2E9C-101B-9397-08002B2CF9AE}" pid="11" name="MSIP_Label_fb5e2db6-eecf-4aa2-8fc3-174bf94bce19_Name">
    <vt:lpwstr>fb5e2db6-eecf-4aa2-8fc3-174bf94bce19</vt:lpwstr>
  </property>
  <property fmtid="{D5CDD505-2E9C-101B-9397-08002B2CF9AE}" pid="12" name="MSIP_Label_fb5e2db6-eecf-4aa2-8fc3-174bf94bce19_SiteId">
    <vt:lpwstr>ceb177bf-013b-49ab-8a9c-4abce32afc1e</vt:lpwstr>
  </property>
  <property fmtid="{D5CDD505-2E9C-101B-9397-08002B2CF9AE}" pid="13" name="MSIP_Label_fb5e2db6-eecf-4aa2-8fc3-174bf94bce19_ActionId">
    <vt:lpwstr>4b70a24a-2a29-4e97-91f4-8b2b44a3600e</vt:lpwstr>
  </property>
  <property fmtid="{D5CDD505-2E9C-101B-9397-08002B2CF9AE}" pid="14" name="MSIP_Label_fb5e2db6-eecf-4aa2-8fc3-174bf94bce19_ContentBits">
    <vt:lpwstr>2</vt:lpwstr>
  </property>
  <property fmtid="{D5CDD505-2E9C-101B-9397-08002B2CF9AE}" pid="15" name="MSIP_Label_fb5e2db6-eecf-4aa2-8fc3-174bf94bce19_Tag">
    <vt:lpwstr>10, 3, 0, 1</vt:lpwstr>
  </property>
  <property fmtid="{D5CDD505-2E9C-101B-9397-08002B2CF9AE}" pid="16" name="ClassificationContentMarkingFooterLocations">
    <vt:lpwstr>Tecnologia 16x9:8</vt:lpwstr>
  </property>
  <property fmtid="{D5CDD505-2E9C-101B-9397-08002B2CF9AE}" pid="17" name="ClassificationContentMarkingFooterText">
    <vt:lpwstr>Caterpillar: Confidential Green</vt:lpwstr>
  </property>
</Properties>
</file>