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5143500" cx="9144000"/>
  <p:notesSz cx="6858000" cy="9144000"/>
  <p:embeddedFontLst>
    <p:embeddedFont>
      <p:font typeface="Source Sans Pr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SourceSansPro-regular.fntdata"/><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font" Target="fonts/SourceSansPro-italic.fntdata"/><Relationship Id="rId23" Type="http://schemas.openxmlformats.org/officeDocument/2006/relationships/slide" Target="slides/slide19.xml"/><Relationship Id="rId45" Type="http://schemas.openxmlformats.org/officeDocument/2006/relationships/font" Target="fonts/SourceSansPr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SourceSansPro-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Char char="●"/>
              <a:defRPr/>
            </a:lvl1pPr>
            <a:lvl2pPr indent="0" lvl="1" marL="0" marR="0" rtl="0" algn="l">
              <a:spcBef>
                <a:spcPts val="0"/>
              </a:spcBef>
              <a:buChar char="○"/>
              <a:defRPr/>
            </a:lvl2pPr>
            <a:lvl3pPr indent="0" lvl="2" marL="0" marR="0" rtl="0" algn="l">
              <a:spcBef>
                <a:spcPts val="0"/>
              </a:spcBef>
              <a:buChar char="■"/>
              <a:defRPr/>
            </a:lvl3pPr>
            <a:lvl4pPr indent="0" lvl="3" marL="0" marR="0" rtl="0" algn="l">
              <a:spcBef>
                <a:spcPts val="0"/>
              </a:spcBef>
              <a:buChar char="●"/>
              <a:defRPr/>
            </a:lvl4pPr>
            <a:lvl5pPr indent="0" lvl="4" marL="0" marR="0" rtl="0" algn="l">
              <a:spcBef>
                <a:spcPts val="0"/>
              </a:spcBef>
              <a:buChar char="○"/>
              <a:defRPr/>
            </a:lvl5pPr>
            <a:lvl6pPr indent="0" lvl="5" marL="0" marR="0" rtl="0" algn="l">
              <a:spcBef>
                <a:spcPts val="0"/>
              </a:spcBef>
              <a:buChar char="■"/>
              <a:defRPr/>
            </a:lvl6pPr>
            <a:lvl7pPr indent="0" lvl="6" marL="0" marR="0" rtl="0" algn="l">
              <a:spcBef>
                <a:spcPts val="0"/>
              </a:spcBef>
              <a:buChar char="●"/>
              <a:defRPr/>
            </a:lvl7pPr>
            <a:lvl8pPr indent="0" lvl="7" marL="0" marR="0" rtl="0" algn="l">
              <a:spcBef>
                <a:spcPts val="0"/>
              </a:spcBef>
              <a:buChar char="○"/>
              <a:defRPr/>
            </a:lvl8pPr>
            <a:lvl9pPr indent="0" lvl="8" marL="0" marR="0" rtl="0" algn="l">
              <a:spcBef>
                <a:spcPts val="0"/>
              </a:spcBef>
              <a:buChar char="■"/>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n" sz="1100"/>
              <a:t>As of Aug 17, 2017</a:t>
            </a:r>
          </a:p>
          <a:p>
            <a:pPr indent="0" lvl="0" marL="0" marR="0" rtl="0" algn="l">
              <a:spcBef>
                <a:spcPts val="0"/>
              </a:spcBef>
              <a:buSzPct val="25000"/>
              <a:buFont typeface="Arial"/>
              <a:buNone/>
            </a:pPr>
            <a:r>
              <a:rPr lang="en" sz="1100"/>
              <a:t>PK: work-in-progress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69850" lvl="0" marL="0" marR="0" rtl="0" algn="l">
              <a:spcBef>
                <a:spcPts val="0"/>
              </a:spcBef>
              <a:buSzPct val="100000"/>
              <a:buFont typeface="Arial"/>
              <a:buNone/>
            </a:pPr>
            <a:r>
              <a:rPr lang="en" sz="1100">
                <a:solidFill>
                  <a:schemeClr val="dk1"/>
                </a:solidFill>
              </a:rPr>
              <a:t>					</a:t>
            </a:r>
          </a:p>
          <a:p>
            <a:pPr indent="-69850" lvl="0" marL="0" marR="0" rtl="0" algn="l">
              <a:spcBef>
                <a:spcPts val="0"/>
              </a:spcBef>
              <a:buSzPct val="84615"/>
              <a:buFont typeface="Arial"/>
              <a:buNone/>
            </a:pPr>
            <a:r>
              <a:rPr lang="en" sz="1300">
                <a:solidFill>
                  <a:schemeClr val="dk1"/>
                </a:solidFill>
              </a:rPr>
              <a:t>What are other examples of dotfiles?</a:t>
            </a:r>
          </a:p>
          <a:p>
            <a:pPr indent="-69850" lvl="0" marL="0" marR="0" rtl="0" algn="l">
              <a:spcBef>
                <a:spcPts val="0"/>
              </a:spcBef>
              <a:buSzPct val="100000"/>
              <a:buFont typeface="Arial"/>
              <a:buNone/>
            </a:pP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Dotfiles are typically named after the programs they configure. Can you guess what these two files allow you to customize?</a:t>
            </a:r>
          </a:p>
          <a:p>
            <a:pPr indent="-69850" lvl="0" marL="0" marR="0" rtl="0" algn="l">
              <a:spcBef>
                <a:spcPts val="0"/>
              </a:spcBef>
              <a:buSzPct val="100000"/>
              <a:buFont typeface="Arial"/>
              <a:buNone/>
            </a:pP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~/.gemrc ~/.irbrc</a:t>
            </a:r>
          </a:p>
          <a:p>
            <a:pPr indent="-69850" lvl="0" marL="0" marR="0" rtl="0" algn="l">
              <a:spcBef>
                <a:spcPts val="0"/>
              </a:spcBef>
              <a:buSzPct val="100000"/>
              <a:buFont typeface="Arial"/>
              <a:buNone/>
            </a:pPr>
            <a:r>
              <a:t/>
            </a:r>
            <a:endParaRPr sz="1100">
              <a:solidFill>
                <a:schemeClr val="dk1"/>
              </a:solidFill>
            </a:endParaRPr>
          </a:p>
          <a:p>
            <a:pPr indent="-69850" lvl="0" marL="0" marR="0" rtl="0" algn="l">
              <a:spcBef>
                <a:spcPts val="0"/>
              </a:spcBef>
              <a:buSzPct val="91666"/>
              <a:buFont typeface="Arial"/>
              <a:buNone/>
            </a:pPr>
            <a:r>
              <a:rPr lang="en" sz="1200">
                <a:solidFill>
                  <a:schemeClr val="dk1"/>
                </a:solidFill>
              </a:rPr>
              <a:t>The .gemrc file allows you to customize the way the gem command works. For example, to make installing RubyGems faster, you can configure the gem command to skip downloading documentation for every RubyGem you install (who needs documentation when you’ve got Google?).</a:t>
            </a:r>
          </a:p>
          <a:p>
            <a:pPr indent="-69850" lvl="0" marL="0" marR="0" rtl="0" algn="l">
              <a:spcBef>
                <a:spcPts val="0"/>
              </a:spcBef>
              <a:buSzPct val="100000"/>
              <a:buFont typeface="Arial"/>
              <a:buNone/>
            </a:pP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~/.gemrc</a:t>
            </a:r>
          </a:p>
          <a:p>
            <a:pPr indent="-69850" lvl="0" marL="0" marR="0" rtl="0" algn="l">
              <a:spcBef>
                <a:spcPts val="0"/>
              </a:spcBef>
              <a:buSzPct val="100000"/>
              <a:buFont typeface="Arial"/>
              <a:buNone/>
            </a:pP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gem: -N</a:t>
            </a:r>
          </a:p>
          <a:p>
            <a:pPr indent="-69850" lvl="0" marL="0" marR="0" rtl="0" algn="l">
              <a:spcBef>
                <a:spcPts val="0"/>
              </a:spcBef>
              <a:buSzPct val="100000"/>
              <a:buFont typeface="Arial"/>
              <a:buNone/>
            </a:pP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We’ll revisit the other one ( ~/.irbrc ) later for another tip (in the </a:t>
            </a:r>
            <a:r>
              <a:rPr i="1" lang="en" sz="1200">
                <a:solidFill>
                  <a:schemeClr val="dk1"/>
                </a:solidFill>
              </a:rPr>
              <a:t>Command Line 2</a:t>
            </a:r>
            <a:r>
              <a:rPr lang="en" sz="1200">
                <a:solidFill>
                  <a:schemeClr val="dk1"/>
                </a:solidFill>
              </a:rPr>
              <a:t> lecture).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69850" lvl="0" marL="0" marR="0" rtl="0" algn="l">
              <a:spcBef>
                <a:spcPts val="0"/>
              </a:spcBef>
              <a:buSzPct val="84615"/>
              <a:buFont typeface="Arial"/>
              <a:buNone/>
            </a:pPr>
            <a:r>
              <a:rPr i="1" lang="en" sz="1300">
                <a:solidFill>
                  <a:schemeClr val="dk1"/>
                </a:solidFill>
              </a:rPr>
              <a:t>Other Terminal Aliases</a:t>
            </a:r>
          </a:p>
          <a:p>
            <a:pPr indent="-69850" lvl="0" marL="0" marR="0" rtl="0" algn="l">
              <a:spcBef>
                <a:spcPts val="0"/>
              </a:spcBef>
              <a:buSzPct val="100000"/>
              <a:buFont typeface="Arial"/>
              <a:buNone/>
            </a:pP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The easiest way to optimize your productivity with Git (and the Command Line in general) is by </a:t>
            </a:r>
            <a:r>
              <a:rPr i="1" lang="en" sz="1200">
                <a:solidFill>
                  <a:schemeClr val="dk1"/>
                </a:solidFill>
              </a:rPr>
              <a:t>optimizing your keystrokes</a:t>
            </a:r>
            <a:r>
              <a:rPr lang="en" sz="1200">
                <a:solidFill>
                  <a:schemeClr val="dk1"/>
                </a:solidFill>
              </a:rPr>
              <a:t> .</a:t>
            </a:r>
          </a:p>
          <a:p>
            <a:pPr indent="-69850" lvl="0" marL="0" marR="0" rtl="0" algn="l">
              <a:spcBef>
                <a:spcPts val="0"/>
              </a:spcBef>
              <a:buSzPct val="100000"/>
              <a:buFont typeface="Arial"/>
              <a:buNone/>
            </a:pP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The fewer keystrokes it takes to accomplish the same task, the more productive you are (and the less likely you are to make mistakes).</a:t>
            </a:r>
          </a:p>
          <a:p>
            <a:pPr indent="-69850" lvl="0" marL="0" marR="0" rtl="0" algn="l">
              <a:spcBef>
                <a:spcPts val="0"/>
              </a:spcBef>
              <a:buSzPct val="100000"/>
              <a:buFont typeface="Arial"/>
              <a:buNone/>
            </a:pP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In fact, that’s a common theme in advanced web tools: HAML, Slim, CoffeeScript, SASS, some parts of ES6... they all use fewer keystrokes for getting the the same job done.</a:t>
            </a:r>
          </a:p>
          <a:p>
            <a:pPr indent="-69850" lvl="0" marL="0" marR="0" rtl="0" algn="l">
              <a:spcBef>
                <a:spcPts val="0"/>
              </a:spcBef>
              <a:buSzPct val="100000"/>
              <a:buFont typeface="Arial"/>
              <a:buNone/>
            </a:pP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nil is better than null </a:t>
            </a:r>
            <a:r>
              <a:rPr i="1" lang="en" sz="1200">
                <a:solidFill>
                  <a:schemeClr val="dk1"/>
                </a:solidFill>
              </a:rPr>
              <a:t>~Ruby (if Ruby could talk)</a:t>
            </a:r>
          </a:p>
          <a:p>
            <a:pPr indent="-69850" lvl="0" marL="0" marR="0" rtl="0" algn="l">
              <a:spcBef>
                <a:spcPts val="0"/>
              </a:spcBef>
              <a:buSzPct val="100000"/>
              <a:buFont typeface="Arial"/>
              <a:buNone/>
            </a:pP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In the Terminal, the easiest way to reduce keystrokes is to create alias es for your most common commands. I’ve shown you how to do that with some Git commands above, but you’re welcome to use it for whichever commands you use most frequently. Use this to generate an ordered list of your most common commands.</a:t>
            </a:r>
          </a:p>
          <a:p>
            <a:pPr indent="-69850" lvl="0" marL="0" marR="0" rtl="0" algn="l">
              <a:spcBef>
                <a:spcPts val="0"/>
              </a:spcBef>
              <a:buSzPct val="100000"/>
              <a:buFont typeface="Arial"/>
              <a:buNone/>
            </a:pP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 history | cut -c 8- | sort | uniq -c | sort</a:t>
            </a:r>
          </a:p>
          <a:p>
            <a:pPr indent="-69850" lvl="0" marL="0" marR="0" rtl="0" algn="l">
              <a:spcBef>
                <a:spcPts val="0"/>
              </a:spcBef>
              <a:buSzPct val="100000"/>
              <a:buFont typeface="Arial"/>
              <a:buNone/>
            </a:pP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The git status command is usually #1 for me. My new gst alias is going to save me a bunch of time.</a:t>
            </a:r>
          </a:p>
          <a:p>
            <a:pPr indent="-69850" lvl="0" marL="0" marR="0" rtl="0" algn="l">
              <a:spcBef>
                <a:spcPts val="0"/>
              </a:spcBef>
              <a:buSzPct val="91666"/>
              <a:buFont typeface="Arial"/>
              <a:buNone/>
            </a:pPr>
            <a:r>
              <a:t/>
            </a:r>
            <a:endParaRPr sz="1200">
              <a:solidFill>
                <a:schemeClr val="dk1"/>
              </a:solidFill>
            </a:endParaRPr>
          </a:p>
          <a:p>
            <a:pPr indent="-69850" lvl="0" marL="0" marR="0" rtl="0" algn="l">
              <a:spcBef>
                <a:spcPts val="0"/>
              </a:spcBef>
              <a:buSzPct val="91666"/>
              <a:buFont typeface="Arial"/>
              <a:buNone/>
            </a:pPr>
            <a:r>
              <a:rPr lang="en" sz="1200">
                <a:solidFill>
                  <a:schemeClr val="dk1"/>
                </a:solidFill>
              </a:rPr>
              <a:t>In this lecture, as a introduce new Git commands, I’m going to define new aliases for them. That should allow us to move more quickly.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69850" lvl="0" marL="0" marR="0" rtl="0" algn="l">
              <a:spcBef>
                <a:spcPts val="0"/>
              </a:spcBef>
              <a:buSzPct val="91666"/>
              <a:buFont typeface="Arial"/>
              <a:buNone/>
            </a:pPr>
            <a:r>
              <a:rPr lang="en" sz="1200">
                <a:solidFill>
                  <a:schemeClr val="dk1"/>
                </a:solidFill>
              </a:rPr>
              <a:t>Note that every time you edit your ~/.profile , you should start a new Terminal session to see the changes (either by restarting the app or simply opening a new tab). You can also source ~/.profile , but that can sometimes produce confusing results (i.e. an extra-long $PATH ).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69850" lvl="0" marL="0" marR="0" rtl="0" algn="l">
              <a:spcBef>
                <a:spcPts val="0"/>
              </a:spcBef>
              <a:buSzPct val="91666"/>
              <a:buFont typeface="Arial"/>
              <a:buNone/>
            </a:pPr>
            <a:r>
              <a:rPr lang="en" sz="1200">
                <a:solidFill>
                  <a:schemeClr val="dk1"/>
                </a:solidFill>
              </a:rPr>
              <a:t>Hacking the Prompt</a:t>
            </a:r>
          </a:p>
          <a:p>
            <a:pPr indent="-69850" lvl="0" marL="0" marR="0" rtl="0" algn="l">
              <a:spcBef>
                <a:spcPts val="0"/>
              </a:spcBef>
              <a:buSzPct val="100000"/>
              <a:buFont typeface="Arial"/>
              <a:buNone/>
            </a:pPr>
            <a:r>
              <a:t/>
            </a:r>
            <a:endParaRPr sz="1100">
              <a:solidFill>
                <a:schemeClr val="dk1"/>
              </a:solidFill>
            </a:endParaRPr>
          </a:p>
          <a:p>
            <a:pPr indent="-69850" lvl="0" marL="0" marR="0" rtl="0" algn="l">
              <a:spcBef>
                <a:spcPts val="0"/>
              </a:spcBef>
              <a:buSzPct val="91666"/>
              <a:buFont typeface="Arial"/>
              <a:buNone/>
            </a:pPr>
            <a:r>
              <a:rPr lang="en" sz="1200">
                <a:solidFill>
                  <a:schemeClr val="dk1"/>
                </a:solidFill>
              </a:rPr>
              <a:t>Before we move on, let’s hack the command line some more.</a:t>
            </a:r>
          </a:p>
          <a:p>
            <a:pPr indent="-69850" lvl="0" marL="0" marR="0" rtl="0" algn="l">
              <a:spcBef>
                <a:spcPts val="0"/>
              </a:spcBef>
              <a:buSzPct val="100000"/>
              <a:buFont typeface="Arial"/>
              <a:buNone/>
            </a:pPr>
            <a:r>
              <a:t/>
            </a:r>
            <a:endParaRPr sz="1100">
              <a:solidFill>
                <a:schemeClr val="dk1"/>
              </a:solidFill>
            </a:endParaRPr>
          </a:p>
          <a:p>
            <a:pPr indent="-69850" lvl="0" marL="0" marR="0" rtl="0" algn="l">
              <a:spcBef>
                <a:spcPts val="0"/>
              </a:spcBef>
              <a:buSzPct val="91666"/>
              <a:buFont typeface="Arial"/>
              <a:buNone/>
            </a:pPr>
            <a:r>
              <a:rPr lang="en" sz="1200">
                <a:solidFill>
                  <a:schemeClr val="dk1"/>
                </a:solidFill>
              </a:rPr>
              <a:t>https://github.com/magicmonty/bash-git-prompt</a:t>
            </a:r>
          </a:p>
          <a:p>
            <a:pPr indent="-69850" lvl="0" marL="0" marR="0" rtl="0" algn="l">
              <a:spcBef>
                <a:spcPts val="0"/>
              </a:spcBef>
              <a:buSzPct val="100000"/>
              <a:buFont typeface="Arial"/>
              <a:buNone/>
            </a:pPr>
            <a:r>
              <a:t/>
            </a:r>
            <a:endParaRPr sz="1100">
              <a:solidFill>
                <a:schemeClr val="dk1"/>
              </a:solidFill>
            </a:endParaRPr>
          </a:p>
          <a:p>
            <a:pPr indent="-69850" lvl="0" marL="0" marR="0" rtl="0" algn="l">
              <a:spcBef>
                <a:spcPts val="0"/>
              </a:spcBef>
              <a:buSzPct val="91666"/>
              <a:buFont typeface="Arial"/>
              <a:buNone/>
            </a:pPr>
            <a:r>
              <a:rPr lang="en" sz="1200">
                <a:solidFill>
                  <a:schemeClr val="dk1"/>
                </a:solidFill>
              </a:rPr>
              <a:t>This repo contains the source code for a Bash prompt customization that will give us more information about our current Git repo. Installation instructions are on the page.</a:t>
            </a:r>
          </a:p>
          <a:p>
            <a:pPr indent="-69850" lvl="0" marL="0" marR="0" rtl="0" algn="l">
              <a:spcBef>
                <a:spcPts val="0"/>
              </a:spcBef>
              <a:buSzPct val="100000"/>
              <a:buFont typeface="Arial"/>
              <a:buNone/>
            </a:pPr>
            <a:r>
              <a:t/>
            </a:r>
            <a:endParaRPr sz="1100">
              <a:solidFill>
                <a:schemeClr val="dk1"/>
              </a:solidFill>
            </a:endParaRPr>
          </a:p>
          <a:p>
            <a:pPr indent="-69850" lvl="0" marL="0" marR="0" rtl="0" algn="l">
              <a:spcBef>
                <a:spcPts val="0"/>
              </a:spcBef>
              <a:buSzPct val="91666"/>
              <a:buFont typeface="Arial"/>
              <a:buNone/>
            </a:pPr>
            <a:r>
              <a:rPr lang="en" sz="1200">
                <a:solidFill>
                  <a:schemeClr val="dk1"/>
                </a:solidFill>
              </a:rPr>
              <a:t>== In the Mac terminal</a:t>
            </a: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 brew update</a:t>
            </a:r>
            <a:br>
              <a:rPr lang="en" sz="1200">
                <a:solidFill>
                  <a:schemeClr val="dk1"/>
                </a:solidFill>
              </a:rPr>
            </a:br>
            <a:r>
              <a:rPr lang="en" sz="1200">
                <a:solidFill>
                  <a:schemeClr val="dk1"/>
                </a:solidFill>
              </a:rPr>
              <a:t>$ brew install bash-git-prompt</a:t>
            </a:r>
            <a:br>
              <a:rPr lang="en" sz="1200">
                <a:solidFill>
                  <a:schemeClr val="dk1"/>
                </a:solidFill>
              </a:rPr>
            </a:b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Add to Mac ~/.profile</a:t>
            </a:r>
          </a:p>
          <a:p>
            <a:pPr indent="-69850" lvl="0" marL="0" marR="0" rtl="0" algn="l">
              <a:spcBef>
                <a:spcPts val="0"/>
              </a:spcBef>
              <a:buSzPct val="100000"/>
              <a:buFont typeface="Arial"/>
              <a:buNone/>
            </a:pP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if [ -f "$(brew</a:t>
            </a:r>
            <a:br>
              <a:rPr lang="en" sz="1200">
                <a:solidFill>
                  <a:schemeClr val="dk1"/>
                </a:solidFill>
              </a:rPr>
            </a:br>
            <a:r>
              <a:rPr lang="en" sz="1200">
                <a:solidFill>
                  <a:schemeClr val="dk1"/>
                </a:solidFill>
              </a:rPr>
              <a:t>--prefix)/opt/bash-git-prompt/share/gitprompt.sh" ]; then</a:t>
            </a: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 __GIT_PROMPT_DIR=$(brew --prefix)/opt/bash-git-prompt/share</a:t>
            </a:r>
            <a:br>
              <a:rPr lang="en" sz="1200">
                <a:solidFill>
                  <a:schemeClr val="dk1"/>
                </a:solidFill>
              </a:rPr>
            </a:br>
          </a:p>
          <a:p>
            <a:pPr indent="-69850" lvl="0" marL="0" marR="0" rtl="0" algn="l">
              <a:spcBef>
                <a:spcPts val="0"/>
              </a:spcBef>
              <a:buSzPct val="91666"/>
              <a:buFont typeface="Arial"/>
              <a:buNone/>
            </a:pPr>
            <a:r>
              <a:rPr lang="en" sz="1200">
                <a:solidFill>
                  <a:schemeClr val="dk1"/>
                </a:solidFill>
              </a:rPr>
              <a:t> source "$(brew</a:t>
            </a:r>
            <a:br>
              <a:rPr lang="en" sz="1200">
                <a:solidFill>
                  <a:schemeClr val="dk1"/>
                </a:solidFill>
              </a:rPr>
            </a:br>
            <a:r>
              <a:rPr lang="en" sz="1200">
                <a:solidFill>
                  <a:schemeClr val="dk1"/>
                </a:solidFill>
              </a:rPr>
              <a:t>--prefix)/opt/bash-git-prompt/share/gitprompt.sh"</a:t>
            </a:r>
            <a:br>
              <a:rPr lang="en" sz="1200">
                <a:solidFill>
                  <a:schemeClr val="dk1"/>
                </a:solidFill>
              </a:rPr>
            </a:br>
            <a:r>
              <a:rPr lang="en" sz="1200">
                <a:solidFill>
                  <a:schemeClr val="dk1"/>
                </a:solidFill>
              </a:rPr>
              <a:t>fi</a:t>
            </a:r>
            <a:br>
              <a:rPr lang="en" sz="1200">
                <a:solidFill>
                  <a:schemeClr val="dk1"/>
                </a:solidFill>
              </a:rPr>
            </a:br>
          </a:p>
          <a:p>
            <a:pPr indent="-69850" lvl="0" marL="0" marR="0" rtl="0" algn="l">
              <a:spcBef>
                <a:spcPts val="0"/>
              </a:spcBef>
              <a:buSzPct val="91666"/>
              <a:buFont typeface="Arial"/>
              <a:buNone/>
            </a:pPr>
            <a:r>
              <a:rPr lang="en" sz="1200">
                <a:solidFill>
                  <a:schemeClr val="dk1"/>
                </a:solidFill>
              </a:rPr>
              <a:t>== In the Linux terminal</a:t>
            </a: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cd ~</a:t>
            </a:r>
            <a:br>
              <a:rPr lang="en" sz="1200">
                <a:solidFill>
                  <a:schemeClr val="dk1"/>
                </a:solidFill>
              </a:rPr>
            </a:br>
            <a:r>
              <a:rPr lang="en" sz="1200">
                <a:solidFill>
                  <a:schemeClr val="dk1"/>
                </a:solidFill>
              </a:rPr>
              <a:t>git clone https://github.com/magicmonty/bash-git-prompt.git</a:t>
            </a:r>
            <a:br>
              <a:rPr lang="en" sz="1200">
                <a:solidFill>
                  <a:schemeClr val="dk1"/>
                </a:solidFill>
              </a:rPr>
            </a:br>
            <a:r>
              <a:rPr lang="en" sz="1200">
                <a:solidFill>
                  <a:schemeClr val="dk1"/>
                </a:solidFill>
              </a:rPr>
              <a:t>.bash-git-prompt --depth=1</a:t>
            </a:r>
            <a:br>
              <a:rPr lang="en" sz="1200">
                <a:solidFill>
                  <a:schemeClr val="dk1"/>
                </a:solidFill>
              </a:rPr>
            </a:b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Add to Linux ~/.profile</a:t>
            </a:r>
          </a:p>
          <a:p>
            <a:pPr indent="-69850" lvl="0" marL="0" marR="0" rtl="0" algn="l">
              <a:spcBef>
                <a:spcPts val="0"/>
              </a:spcBef>
              <a:buSzPct val="100000"/>
              <a:buFont typeface="Arial"/>
              <a:buNone/>
            </a:pP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GIT_PROMPT_ONLY_IN_REPO=1</a:t>
            </a:r>
            <a:br>
              <a:rPr lang="en" sz="1200">
                <a:solidFill>
                  <a:schemeClr val="dk1"/>
                </a:solidFill>
              </a:rPr>
            </a:br>
            <a:r>
              <a:rPr lang="en" sz="1200">
                <a:solidFill>
                  <a:schemeClr val="dk1"/>
                </a:solidFill>
              </a:rPr>
              <a:t>source ~/.bash-git-prompt/gitprompt.sh</a:t>
            </a:r>
            <a:br>
              <a:rPr lang="en" sz="1200">
                <a:solidFill>
                  <a:schemeClr val="dk1"/>
                </a:solidFill>
              </a:rPr>
            </a:b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lvl="0">
              <a:spcBef>
                <a:spcPts val="0"/>
              </a:spcBef>
              <a:buClr>
                <a:schemeClr val="dk1"/>
              </a:buClr>
              <a:buSzPct val="91666"/>
              <a:buFont typeface="Arial"/>
              <a:buNone/>
            </a:pPr>
            <a:r>
              <a:rPr lang="en" sz="1200">
                <a:solidFill>
                  <a:schemeClr val="dk1"/>
                </a:solidFill>
              </a:rPr>
              <a:t>== In the Mac terminal</a:t>
            </a:r>
            <a:r>
              <a:rPr lang="en" sz="1100">
                <a:solidFill>
                  <a:schemeClr val="dk1"/>
                </a:solidFill>
              </a:rPr>
              <a:t> ==</a:t>
            </a:r>
          </a:p>
          <a:p>
            <a:pPr lvl="0">
              <a:spcBef>
                <a:spcPts val="0"/>
              </a:spcBef>
              <a:buClr>
                <a:schemeClr val="dk1"/>
              </a:buClr>
              <a:buSzPct val="91666"/>
              <a:buFont typeface="Arial"/>
              <a:buNone/>
            </a:pPr>
            <a:r>
              <a:rPr lang="en" sz="1200">
                <a:solidFill>
                  <a:schemeClr val="dk1"/>
                </a:solidFill>
              </a:rPr>
              <a:t>Add ~/.profile these lines:</a:t>
            </a:r>
          </a:p>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SzPct val="91666"/>
              <a:buFont typeface="Arial"/>
              <a:buNone/>
            </a:pPr>
            <a:r>
              <a:rPr lang="en" sz="1200">
                <a:solidFill>
                  <a:schemeClr val="dk1"/>
                </a:solidFill>
              </a:rPr>
              <a:t>if [ -f "$(brew</a:t>
            </a:r>
            <a:br>
              <a:rPr lang="en" sz="1200">
                <a:solidFill>
                  <a:schemeClr val="dk1"/>
                </a:solidFill>
              </a:rPr>
            </a:br>
            <a:r>
              <a:rPr lang="en" sz="1200">
                <a:solidFill>
                  <a:schemeClr val="dk1"/>
                </a:solidFill>
              </a:rPr>
              <a:t>--prefix)/opt/bash-git-prompt/share/gitprompt.sh" ]; then</a:t>
            </a:r>
            <a:r>
              <a:rPr lang="en" sz="1100">
                <a:solidFill>
                  <a:schemeClr val="dk1"/>
                </a:solidFill>
              </a:rPr>
              <a:t>						</a:t>
            </a:r>
          </a:p>
          <a:p>
            <a:pPr lvl="0">
              <a:spcBef>
                <a:spcPts val="0"/>
              </a:spcBef>
              <a:buClr>
                <a:schemeClr val="dk1"/>
              </a:buClr>
              <a:buSzPct val="91666"/>
              <a:buFont typeface="Arial"/>
              <a:buNone/>
            </a:pPr>
            <a:r>
              <a:rPr lang="en" sz="1200">
                <a:solidFill>
                  <a:schemeClr val="dk1"/>
                </a:solidFill>
              </a:rPr>
              <a:t> __GIT_PROMPT_DIR=$(brew --prefix)/opt/bash-git-prompt/share</a:t>
            </a:r>
          </a:p>
          <a:p>
            <a:pPr lvl="0">
              <a:spcBef>
                <a:spcPts val="0"/>
              </a:spcBef>
              <a:buClr>
                <a:schemeClr val="dk1"/>
              </a:buClr>
              <a:buSzPct val="91666"/>
              <a:buFont typeface="Arial"/>
              <a:buNone/>
            </a:pPr>
            <a:r>
              <a:rPr lang="en" sz="1200">
                <a:solidFill>
                  <a:schemeClr val="dk1"/>
                </a:solidFill>
              </a:rPr>
              <a:t> source "$(brew</a:t>
            </a:r>
            <a:br>
              <a:rPr lang="en" sz="1200">
                <a:solidFill>
                  <a:schemeClr val="dk1"/>
                </a:solidFill>
              </a:rPr>
            </a:br>
            <a:r>
              <a:rPr lang="en" sz="1200">
                <a:solidFill>
                  <a:schemeClr val="dk1"/>
                </a:solidFill>
              </a:rPr>
              <a:t>--prefix)/opt/bash-git-prompt/share/gitprompt.sh"</a:t>
            </a:r>
            <a:br>
              <a:rPr lang="en" sz="1200">
                <a:solidFill>
                  <a:schemeClr val="dk1"/>
                </a:solidFill>
              </a:rPr>
            </a:br>
            <a:r>
              <a:rPr lang="en" sz="1200">
                <a:solidFill>
                  <a:schemeClr val="dk1"/>
                </a:solidFill>
              </a:rPr>
              <a:t>fi</a:t>
            </a:r>
            <a:br>
              <a:rPr lang="en" sz="1200">
                <a:solidFill>
                  <a:schemeClr val="dk1"/>
                </a:solidFill>
              </a:rPr>
            </a:br>
          </a:p>
          <a:p>
            <a:pPr lvl="0">
              <a:spcBef>
                <a:spcPts val="0"/>
              </a:spcBef>
              <a:buClr>
                <a:schemeClr val="dk1"/>
              </a:buClr>
              <a:buSzPct val="91666"/>
              <a:buFont typeface="Arial"/>
              <a:buNone/>
            </a:pPr>
            <a:r>
              <a:rPr lang="en" sz="1200">
                <a:solidFill>
                  <a:schemeClr val="dk1"/>
                </a:solidFill>
              </a:rPr>
              <a:t>== In the Linux terminal</a:t>
            </a:r>
            <a:r>
              <a:rPr lang="en" sz="1100">
                <a:solidFill>
                  <a:schemeClr val="dk1"/>
                </a:solidFill>
              </a:rPr>
              <a:t> ==</a:t>
            </a:r>
          </a:p>
          <a:p>
            <a:pPr lvl="0">
              <a:spcBef>
                <a:spcPts val="0"/>
              </a:spcBef>
              <a:buClr>
                <a:schemeClr val="dk1"/>
              </a:buClr>
              <a:buSzPct val="91666"/>
              <a:buFont typeface="Arial"/>
              <a:buNone/>
            </a:pPr>
            <a:r>
              <a:rPr lang="en" sz="1200">
                <a:solidFill>
                  <a:schemeClr val="dk1"/>
                </a:solidFill>
              </a:rPr>
              <a:t>Update ~/.profile with these lines:</a:t>
            </a:r>
          </a:p>
          <a:p>
            <a:pPr indent="387350" lvl="0">
              <a:spcBef>
                <a:spcPts val="0"/>
              </a:spcBef>
              <a:buSzPct val="91666"/>
              <a:buFont typeface="Arial"/>
              <a:buNone/>
            </a:pPr>
            <a:r>
              <a:rPr lang="en" sz="1200">
                <a:solidFill>
                  <a:schemeClr val="dk1"/>
                </a:solidFill>
              </a:rPr>
              <a:t>GIT_PROMPT_ONLY_IN_REPO=1</a:t>
            </a:r>
            <a:br>
              <a:rPr lang="en" sz="1200">
                <a:solidFill>
                  <a:schemeClr val="dk1"/>
                </a:solidFill>
              </a:rPr>
            </a:br>
            <a:r>
              <a:rPr lang="en" sz="1200">
                <a:solidFill>
                  <a:schemeClr val="dk1"/>
                </a:solidFill>
              </a:rPr>
              <a:t>	source ~/.bash-git-prompt/gitprompt.sh</a:t>
            </a:r>
          </a:p>
          <a:p>
            <a:pPr lvl="0">
              <a:spcBef>
                <a:spcPts val="0"/>
              </a:spcBef>
              <a:buClr>
                <a:schemeClr val="dk1"/>
              </a:buClr>
              <a:buSzPct val="91666"/>
              <a:buFont typeface="Arial"/>
              <a:buNone/>
            </a:pPr>
            <a:r>
              <a:t/>
            </a:r>
            <a:endParaRPr sz="1200">
              <a:solidFill>
                <a:schemeClr val="dk1"/>
              </a:solidFill>
            </a:endParaRPr>
          </a:p>
          <a:p>
            <a:pPr lvl="0">
              <a:spcBef>
                <a:spcPts val="0"/>
              </a:spcBef>
              <a:buSzPct val="91666"/>
              <a:buFont typeface="Arial"/>
              <a:buNone/>
            </a:pPr>
            <a:r>
              <a:rPr lang="en" sz="1200">
                <a:solidFill>
                  <a:schemeClr val="dk1"/>
                </a:solidFill>
              </a:rPr>
              <a:t>==================</a:t>
            </a:r>
          </a:p>
          <a:p>
            <a:pPr lvl="0">
              <a:spcBef>
                <a:spcPts val="0"/>
              </a:spcBef>
              <a:buSzPct val="91666"/>
              <a:buFont typeface="Arial"/>
              <a:buNone/>
            </a:pPr>
            <a:r>
              <a:t/>
            </a:r>
            <a:endParaRPr sz="1200">
              <a:solidFill>
                <a:schemeClr val="dk1"/>
              </a:solidFill>
            </a:endParaRPr>
          </a:p>
          <a:p>
            <a:pPr lvl="0" rtl="0">
              <a:spcBef>
                <a:spcPts val="0"/>
              </a:spcBef>
              <a:buSzPct val="91666"/>
              <a:buFont typeface="Arial"/>
              <a:buNone/>
            </a:pPr>
            <a:r>
              <a:rPr lang="en" sz="1200">
                <a:solidFill>
                  <a:schemeClr val="dk1"/>
                </a:solidFill>
              </a:rPr>
              <a:t>Start a new Terminal session to see the result. Do you notice a difference?</a:t>
            </a:r>
          </a:p>
          <a:p>
            <a:pPr lvl="0" rtl="0">
              <a:spcBef>
                <a:spcPts val="0"/>
              </a:spcBef>
              <a:buSzPct val="100000"/>
              <a:buFont typeface="Arial"/>
              <a:buNone/>
            </a:pPr>
            <a:r>
              <a:t/>
            </a:r>
            <a:endParaRPr sz="1100">
              <a:solidFill>
                <a:schemeClr val="dk1"/>
              </a:solidFill>
            </a:endParaRPr>
          </a:p>
          <a:p>
            <a:pPr lvl="0" rtl="0">
              <a:spcBef>
                <a:spcPts val="0"/>
              </a:spcBef>
              <a:buSzPct val="91666"/>
              <a:buFont typeface="Arial"/>
              <a:buNone/>
            </a:pPr>
            <a:r>
              <a:rPr lang="en" sz="1200">
                <a:solidFill>
                  <a:schemeClr val="dk1"/>
                </a:solidFill>
              </a:rPr>
              <a:t>The first thing you’ll notice is that it changes the style of your Terminal prompt. That’s just a bonus.</a:t>
            </a:r>
          </a:p>
          <a:p>
            <a:pPr lvl="0" rtl="0">
              <a:spcBef>
                <a:spcPts val="0"/>
              </a:spcBef>
              <a:buSzPct val="100000"/>
              <a:buFont typeface="Arial"/>
              <a:buNone/>
            </a:pPr>
            <a:r>
              <a:t/>
            </a:r>
            <a:endParaRPr sz="1100">
              <a:solidFill>
                <a:schemeClr val="dk1"/>
              </a:solidFill>
            </a:endParaRPr>
          </a:p>
          <a:p>
            <a:pPr lvl="0" rtl="0">
              <a:spcBef>
                <a:spcPts val="0"/>
              </a:spcBef>
              <a:buSzPct val="91666"/>
              <a:buFont typeface="Arial"/>
              <a:buNone/>
            </a:pPr>
            <a:r>
              <a:rPr lang="en" sz="1200">
                <a:solidFill>
                  <a:schemeClr val="dk1"/>
                </a:solidFill>
              </a:rPr>
              <a:t>What we really care about is that, when you’re in a Git repo folder, this magic code will change your Terminal prompt to display your current Git </a:t>
            </a:r>
            <a:r>
              <a:rPr i="1" lang="en" sz="1200">
                <a:solidFill>
                  <a:schemeClr val="dk1"/>
                </a:solidFill>
              </a:rPr>
              <a:t>branch</a:t>
            </a:r>
            <a:r>
              <a:rPr lang="en" sz="1200">
                <a:solidFill>
                  <a:schemeClr val="dk1"/>
                </a:solidFill>
              </a:rPr>
              <a:t> (usually master ). When you’re not in a Git-initialized folder, it won’t do that. Since we’ll be talking about Git branches today, this Terminal hack will be useful for us to quickly see where we are in the Git tree.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69850" lvl="0" marL="0" marR="0" rtl="0" algn="l">
              <a:spcBef>
                <a:spcPts val="0"/>
              </a:spcBef>
              <a:buClr>
                <a:schemeClr val="dk1"/>
              </a:buClr>
              <a:buSzPct val="91666"/>
              <a:buFont typeface="Arial"/>
              <a:buNone/>
            </a:pPr>
            <a:r>
              <a:rPr lang="en" sz="1200">
                <a:solidFill>
                  <a:schemeClr val="dk1"/>
                </a:solidFill>
              </a:rPr>
              <a:t>SDLC</a:t>
            </a:r>
          </a:p>
          <a:p>
            <a:pPr indent="-69850" lvl="0" marL="0" marR="0" rtl="0" algn="l">
              <a:spcBef>
                <a:spcPts val="0"/>
              </a:spcBef>
              <a:buClr>
                <a:schemeClr val="dk1"/>
              </a:buClr>
              <a:buSzPct val="100000"/>
              <a:buFont typeface="Arial"/>
              <a:buNone/>
            </a:pPr>
            <a:r>
              <a:rPr lang="en" sz="1100">
                <a:solidFill>
                  <a:schemeClr val="dk1"/>
                </a:solidFill>
              </a:rPr>
              <a:t>						</a:t>
            </a:r>
          </a:p>
          <a:p>
            <a:pPr indent="-69850" lvl="0" marL="0" marR="0" rtl="0" algn="l">
              <a:spcBef>
                <a:spcPts val="0"/>
              </a:spcBef>
              <a:buClr>
                <a:schemeClr val="dk1"/>
              </a:buClr>
              <a:buSzPct val="91666"/>
              <a:buFont typeface="Arial"/>
              <a:buNone/>
            </a:pPr>
            <a:r>
              <a:rPr lang="en" sz="1200">
                <a:solidFill>
                  <a:schemeClr val="dk1"/>
                </a:solidFill>
              </a:rPr>
              <a:t>Let’s talk about the </a:t>
            </a:r>
            <a:r>
              <a:rPr i="1" lang="en" sz="1200">
                <a:solidFill>
                  <a:schemeClr val="dk1"/>
                </a:solidFill>
              </a:rPr>
              <a:t>software development life cycle</a:t>
            </a:r>
            <a:r>
              <a:rPr lang="en" sz="1200">
                <a:solidFill>
                  <a:schemeClr val="dk1"/>
                </a:solidFill>
              </a:rPr>
              <a:t> (SDLC). You’ll commonly see references in SDLC in job postings. At least one of our hiring partners will expect you to understand this.</a:t>
            </a:r>
          </a:p>
          <a:p>
            <a:pPr indent="-69850" lvl="0" marL="0" marR="0" rtl="0" algn="l">
              <a:spcBef>
                <a:spcPts val="0"/>
              </a:spcBef>
              <a:buSzPct val="100000"/>
              <a:buFont typeface="Arial"/>
              <a:buNone/>
            </a:pPr>
            <a:r>
              <a:t/>
            </a:r>
            <a:endParaRPr sz="1100">
              <a:solidFill>
                <a:schemeClr val="dk1"/>
              </a:solidFill>
            </a:endParaRPr>
          </a:p>
          <a:p>
            <a:pPr indent="-69850" lvl="0" marL="0" marR="0" rtl="0" algn="l">
              <a:spcBef>
                <a:spcPts val="0"/>
              </a:spcBef>
              <a:buClr>
                <a:schemeClr val="dk1"/>
              </a:buClr>
              <a:buSzPct val="91666"/>
              <a:buFont typeface="Arial"/>
              <a:buNone/>
            </a:pPr>
            <a:r>
              <a:rPr lang="en" sz="1200">
                <a:solidFill>
                  <a:schemeClr val="dk1"/>
                </a:solidFill>
              </a:rPr>
              <a:t>You can read the Wikipedia article about it: http://en.wikipedia.org/wiki/Systems_development_life_cycle . Unfortunately, in typical Wikipedia style, this article is wonky enterprise overkill. We’re going to keep it simple.</a:t>
            </a:r>
          </a:p>
          <a:p>
            <a:pPr indent="-69850" lvl="0" marL="0" marR="0" rtl="0" algn="l">
              <a:spcBef>
                <a:spcPts val="0"/>
              </a:spcBef>
              <a:buSzPct val="100000"/>
              <a:buFont typeface="Arial"/>
              <a:buNone/>
            </a:pPr>
            <a:r>
              <a:t/>
            </a:r>
            <a:endParaRPr sz="1100">
              <a:solidFill>
                <a:schemeClr val="dk1"/>
              </a:solidFill>
            </a:endParaRPr>
          </a:p>
          <a:p>
            <a:pPr indent="-69850" lvl="0" marL="0" marR="0" rtl="0" algn="l">
              <a:spcBef>
                <a:spcPts val="0"/>
              </a:spcBef>
              <a:buClr>
                <a:schemeClr val="dk1"/>
              </a:buClr>
              <a:buSzPct val="91666"/>
              <a:buFont typeface="Arial"/>
              <a:buNone/>
            </a:pPr>
            <a:r>
              <a:rPr lang="en" sz="1200">
                <a:solidFill>
                  <a:schemeClr val="dk1"/>
                </a:solidFill>
              </a:rPr>
              <a:t>This is how you develop software.</a:t>
            </a:r>
          </a:p>
          <a:p>
            <a:pPr indent="-69850" lvl="0" marL="0" marR="0" rtl="0" algn="l">
              <a:spcBef>
                <a:spcPts val="0"/>
              </a:spcBef>
              <a:buSzPct val="100000"/>
              <a:buFont typeface="Arial"/>
              <a:buNone/>
            </a:pPr>
            <a:r>
              <a:rPr lang="en" sz="1100">
                <a:solidFill>
                  <a:schemeClr val="dk1"/>
                </a:solidFill>
              </a:rPr>
              <a:t>	</a:t>
            </a:r>
            <a:r>
              <a:rPr lang="en" sz="1200">
                <a:solidFill>
                  <a:schemeClr val="dk1"/>
                </a:solidFill>
              </a:rPr>
              <a:t>●  Step 1: Come up with a product specification . What are you building? What</a:t>
            </a:r>
          </a:p>
          <a:p>
            <a:pPr indent="-228600" lvl="0" marL="457200" rtl="0">
              <a:lnSpc>
                <a:spcPct val="115000"/>
              </a:lnSpc>
              <a:spcBef>
                <a:spcPts val="0"/>
              </a:spcBef>
              <a:buClr>
                <a:schemeClr val="dk1"/>
              </a:buClr>
              <a:buSzPct val="91666"/>
              <a:buNone/>
            </a:pPr>
            <a:r>
              <a:rPr lang="en" sz="1200">
                <a:solidFill>
                  <a:schemeClr val="dk1"/>
                </a:solidFill>
              </a:rPr>
              <a:t>features should it have? Agile user stories should be written at this step. There should be some lean validation here as well.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69850" lvl="0" marL="0" marR="0" rtl="0" algn="l">
              <a:spcBef>
                <a:spcPts val="0"/>
              </a:spcBef>
              <a:buSzPct val="100000"/>
              <a:buFont typeface="Arial"/>
              <a:buNone/>
            </a:pPr>
            <a:r>
              <a:rPr lang="en" sz="1100">
                <a:solidFill>
                  <a:schemeClr val="dk1"/>
                </a:solidFill>
              </a:rPr>
              <a:t>SDLC</a:t>
            </a:r>
          </a:p>
          <a:p>
            <a:pPr lvl="0" rtl="0">
              <a:lnSpc>
                <a:spcPct val="115000"/>
              </a:lnSpc>
              <a:spcBef>
                <a:spcPts val="0"/>
              </a:spcBef>
              <a:buNone/>
            </a:pPr>
            <a:r>
              <a:t/>
            </a:r>
            <a:endParaRPr sz="1200">
              <a:solidFill>
                <a:schemeClr val="dk1"/>
              </a:solidFill>
            </a:endParaRPr>
          </a:p>
          <a:p>
            <a:pPr lvl="0" rtl="0">
              <a:lnSpc>
                <a:spcPct val="115000"/>
              </a:lnSpc>
              <a:spcBef>
                <a:spcPts val="0"/>
              </a:spcBef>
              <a:buNone/>
            </a:pPr>
            <a:r>
              <a:rPr lang="en" sz="1200">
                <a:solidFill>
                  <a:schemeClr val="dk1"/>
                </a:solidFill>
              </a:rPr>
              <a:t>Step 2: Design the product. This includes both visual design and system design.</a:t>
            </a:r>
            <a:r>
              <a:rPr lang="en" sz="1100">
                <a:solidFill>
                  <a:schemeClr val="dk1"/>
                </a:solidFill>
              </a:rPr>
              <a:t>  </a:t>
            </a:r>
            <a:r>
              <a:rPr lang="en" sz="1200">
                <a:solidFill>
                  <a:schemeClr val="dk1"/>
                </a:solidFill>
              </a:rPr>
              <a:t>At this step you’re drawing visual mockups and whiteboarding boxes and arrows for your data models. There should be some lean validation at this step as well.</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0" name="Shape 160"/>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69850" lvl="0" marL="0" marR="0" rtl="0" algn="l">
              <a:spcBef>
                <a:spcPts val="0"/>
              </a:spcBef>
              <a:buSzPct val="91666"/>
              <a:buFont typeface="Arial"/>
              <a:buNone/>
            </a:pPr>
            <a:r>
              <a:rPr lang="en" sz="1200">
                <a:solidFill>
                  <a:schemeClr val="dk1"/>
                </a:solidFill>
              </a:rPr>
              <a:t>SDLC</a:t>
            </a:r>
          </a:p>
          <a:p>
            <a:pPr lvl="0" rtl="0">
              <a:lnSpc>
                <a:spcPct val="115000"/>
              </a:lnSpc>
              <a:spcBef>
                <a:spcPts val="0"/>
              </a:spcBef>
              <a:buNone/>
            </a:pPr>
            <a:r>
              <a:rPr lang="en" sz="1200">
                <a:solidFill>
                  <a:schemeClr val="dk1"/>
                </a:solidFill>
              </a:rPr>
              <a:t>Step 3: Write code . The code you write should be deployed and tested in a “development” environment, typically your laptop.</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6" name="Shape 166"/>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69850" lvl="0" marL="0" marR="0" rtl="0" algn="l">
              <a:spcBef>
                <a:spcPts val="0"/>
              </a:spcBef>
              <a:buSzPct val="91666"/>
              <a:buFont typeface="Arial"/>
              <a:buNone/>
            </a:pPr>
            <a:r>
              <a:rPr lang="en" sz="1200">
                <a:solidFill>
                  <a:schemeClr val="dk1"/>
                </a:solidFill>
              </a:rPr>
              <a:t>SDLC</a:t>
            </a:r>
          </a:p>
          <a:p>
            <a:pPr indent="-69850" lvl="0" marL="0" marR="0" rtl="0" algn="l">
              <a:spcBef>
                <a:spcPts val="0"/>
              </a:spcBef>
              <a:buSzPct val="91666"/>
              <a:buFont typeface="Arial"/>
              <a:buNone/>
            </a:pPr>
            <a:r>
              <a:rPr lang="en" sz="1200">
                <a:solidFill>
                  <a:schemeClr val="dk1"/>
                </a:solidFill>
              </a:rPr>
              <a:t>Step 4: Integration . Your code is integrated with your teammates’ code in a “staging” environment. The team tests the staging site to make sure everything is</a:t>
            </a:r>
            <a:r>
              <a:rPr lang="en" sz="1100">
                <a:solidFill>
                  <a:schemeClr val="dk1"/>
                </a:solidFill>
              </a:rPr>
              <a:t> </a:t>
            </a:r>
            <a:r>
              <a:rPr lang="en" sz="1200">
                <a:solidFill>
                  <a:schemeClr val="dk1"/>
                </a:solidFill>
              </a:rPr>
              <a:t>working correctly with everyone’s contributions.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2" name="Shape 17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69850" lvl="0" marL="0" marR="0" rtl="0" algn="l">
              <a:spcBef>
                <a:spcPts val="0"/>
              </a:spcBef>
              <a:buSzPct val="91666"/>
              <a:buFont typeface="Arial"/>
              <a:buNone/>
            </a:pPr>
            <a:r>
              <a:rPr lang="en" sz="1200">
                <a:solidFill>
                  <a:schemeClr val="dk1"/>
                </a:solidFill>
              </a:rPr>
              <a:t>SDLC</a:t>
            </a:r>
          </a:p>
          <a:p>
            <a:pPr indent="-69850" lvl="0" marL="0" marR="0" rtl="0" algn="l">
              <a:spcBef>
                <a:spcPts val="0"/>
              </a:spcBef>
              <a:buSzPct val="91666"/>
              <a:buFont typeface="Arial"/>
              <a:buNone/>
            </a:pPr>
            <a:r>
              <a:rPr lang="en" sz="1200">
                <a:solidFill>
                  <a:schemeClr val="dk1"/>
                </a:solidFill>
              </a:rPr>
              <a:t>Step 5: Release . Once the testing is complete and the team is confident things are working the way they want, they release the code to the “production” environment where real customers can use it.</a:t>
            </a:r>
          </a:p>
          <a:p>
            <a:pPr indent="-69850" lvl="0" marL="0" marR="0" rtl="0" algn="l">
              <a:spcBef>
                <a:spcPts val="0"/>
              </a:spcBef>
              <a:buSzPct val="100000"/>
              <a:buFont typeface="Arial"/>
              <a:buNone/>
            </a:pPr>
            <a:r>
              <a:t/>
            </a:r>
            <a:endParaRPr sz="1100">
              <a:solidFill>
                <a:schemeClr val="dk1"/>
              </a:solidFill>
            </a:endParaRPr>
          </a:p>
          <a:p>
            <a:pPr indent="-69850" lvl="0" marL="0" marR="0" rtl="0" algn="l">
              <a:spcBef>
                <a:spcPts val="0"/>
              </a:spcBef>
              <a:buSzPct val="91666"/>
              <a:buFont typeface="Arial"/>
              <a:buNone/>
            </a:pPr>
            <a:r>
              <a:rPr lang="en" sz="1200">
                <a:solidFill>
                  <a:schemeClr val="dk1"/>
                </a:solidFill>
              </a:rPr>
              <a:t>We’ve covered steps 1-3 pretty well. We haven’t really talked about steps 4 and 5 much.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8" name="Shape 178"/>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69850" lvl="0" marL="0" marR="0" rtl="0" algn="l">
              <a:spcBef>
                <a:spcPts val="0"/>
              </a:spcBef>
              <a:buSzPct val="91666"/>
              <a:buFont typeface="Arial"/>
              <a:buNone/>
            </a:pPr>
            <a:r>
              <a:rPr lang="en" sz="1200">
                <a:solidFill>
                  <a:schemeClr val="dk1"/>
                </a:solidFill>
              </a:rPr>
              <a:t>SDLC</a:t>
            </a:r>
          </a:p>
          <a:p>
            <a:pPr indent="-69850" lvl="0" marL="0" marR="0" rtl="0" algn="l">
              <a:spcBef>
                <a:spcPts val="0"/>
              </a:spcBef>
              <a:buSzPct val="91666"/>
              <a:buFont typeface="Arial"/>
              <a:buNone/>
            </a:pPr>
            <a:r>
              <a:rPr lang="en" sz="1200">
                <a:solidFill>
                  <a:schemeClr val="dk1"/>
                </a:solidFill>
              </a:rPr>
              <a:t>When you think of </a:t>
            </a:r>
            <a:r>
              <a:rPr i="1" lang="en" sz="1200">
                <a:solidFill>
                  <a:schemeClr val="dk1"/>
                </a:solidFill>
              </a:rPr>
              <a:t>integration</a:t>
            </a:r>
            <a:r>
              <a:rPr lang="en" sz="1200">
                <a:solidFill>
                  <a:schemeClr val="dk1"/>
                </a:solidFill>
              </a:rPr>
              <a:t> , you should think of git pull . Git forces you to pull your coworkers code before you can push your new code. The point of this requirement is to force you to </a:t>
            </a:r>
            <a:r>
              <a:rPr i="1" lang="en" sz="1200">
                <a:solidFill>
                  <a:schemeClr val="dk1"/>
                </a:solidFill>
              </a:rPr>
              <a:t>continuously integrate</a:t>
            </a:r>
            <a:r>
              <a:rPr lang="en" sz="1200">
                <a:solidFill>
                  <a:schemeClr val="dk1"/>
                </a:solidFill>
              </a:rPr>
              <a:t> your coworkers code with your own. After you pull, you should check if the new code breaks any of your new features in your “dev” environment. You should check for merge conflicts and run some quick tests to make sure everything is still working ok.</a:t>
            </a:r>
          </a:p>
          <a:p>
            <a:pPr indent="-69850" lvl="0" marL="0" marR="0" rtl="0" algn="l">
              <a:spcBef>
                <a:spcPts val="0"/>
              </a:spcBef>
              <a:buSzPct val="91666"/>
              <a:buFont typeface="Arial"/>
              <a:buNone/>
            </a:pPr>
            <a:r>
              <a:t/>
            </a:r>
            <a:endParaRPr sz="1200">
              <a:solidFill>
                <a:schemeClr val="dk1"/>
              </a:solidFill>
            </a:endParaRPr>
          </a:p>
          <a:p>
            <a:pPr indent="-69850" lvl="0" marL="0" marR="0" rtl="0" algn="l">
              <a:spcBef>
                <a:spcPts val="0"/>
              </a:spcBef>
              <a:buSzPct val="91666"/>
              <a:buFont typeface="Arial"/>
              <a:buNone/>
            </a:pPr>
            <a:r>
              <a:rPr lang="en" sz="1200">
                <a:solidFill>
                  <a:schemeClr val="dk1"/>
                </a:solidFill>
              </a:rPr>
              <a:t>By pushing code to GitHub, you’re adding your code to the pile of team code. When you deploy the code in GitHub, you should first deploy it to a staging environment to ensure that everyone’s code actually plays well together.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4" name="Shape 184"/>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69850" lvl="0" marL="0" marR="0" rtl="0" algn="l">
              <a:spcBef>
                <a:spcPts val="0"/>
              </a:spcBef>
              <a:buSzPct val="91666"/>
              <a:buFont typeface="Arial"/>
              <a:buNone/>
            </a:pPr>
            <a:r>
              <a:rPr i="1" lang="en" sz="1200">
                <a:solidFill>
                  <a:schemeClr val="dk1"/>
                </a:solidFill>
              </a:rPr>
              <a:t>What’s a “staging” environment?</a:t>
            </a:r>
          </a:p>
          <a:p>
            <a:pPr indent="-69850" lvl="0" marL="0" marR="0" rtl="0" algn="l">
              <a:spcBef>
                <a:spcPts val="0"/>
              </a:spcBef>
              <a:buSzPct val="100000"/>
              <a:buFont typeface="Arial"/>
              <a:buNone/>
            </a:pPr>
            <a:r>
              <a:t/>
            </a:r>
            <a:endParaRPr sz="1100">
              <a:solidFill>
                <a:schemeClr val="dk1"/>
              </a:solidFill>
            </a:endParaRPr>
          </a:p>
          <a:p>
            <a:pPr indent="-69850" lvl="0" marL="0" marR="0" rtl="0" algn="l">
              <a:spcBef>
                <a:spcPts val="0"/>
              </a:spcBef>
              <a:buSzPct val="91666"/>
              <a:buFont typeface="Arial"/>
              <a:buNone/>
            </a:pPr>
            <a:r>
              <a:rPr lang="en" sz="1200">
                <a:solidFill>
                  <a:schemeClr val="dk1"/>
                </a:solidFill>
              </a:rPr>
              <a:t>Rails, by default, has </a:t>
            </a:r>
            <a:r>
              <a:rPr i="1" lang="en" sz="1200">
                <a:solidFill>
                  <a:schemeClr val="dk1"/>
                </a:solidFill>
              </a:rPr>
              <a:t>dev</a:t>
            </a:r>
            <a:r>
              <a:rPr lang="en" sz="1200">
                <a:solidFill>
                  <a:schemeClr val="dk1"/>
                </a:solidFill>
              </a:rPr>
              <a:t> , test, and </a:t>
            </a:r>
            <a:r>
              <a:rPr i="1" lang="en" sz="1200">
                <a:solidFill>
                  <a:schemeClr val="dk1"/>
                </a:solidFill>
              </a:rPr>
              <a:t>prod</a:t>
            </a:r>
            <a:r>
              <a:rPr lang="en" sz="1200">
                <a:solidFill>
                  <a:schemeClr val="dk1"/>
                </a:solidFill>
              </a:rPr>
              <a:t> environments. Let’s review:</a:t>
            </a:r>
          </a:p>
          <a:p>
            <a:pPr indent="-228600" lvl="0" marL="457200" rtl="0">
              <a:lnSpc>
                <a:spcPct val="115000"/>
              </a:lnSpc>
              <a:spcBef>
                <a:spcPts val="0"/>
              </a:spcBef>
              <a:buClr>
                <a:schemeClr val="dk1"/>
              </a:buClr>
              <a:buSzPct val="91666"/>
              <a:buNone/>
            </a:pPr>
            <a:r>
              <a:rPr lang="en" sz="1200">
                <a:solidFill>
                  <a:schemeClr val="dk1"/>
                </a:solidFill>
              </a:rPr>
              <a:t>●  The development environment is where you code.</a:t>
            </a:r>
          </a:p>
          <a:p>
            <a:pPr indent="-228600" lvl="0" marL="457200" rtl="0">
              <a:lnSpc>
                <a:spcPct val="115000"/>
              </a:lnSpc>
              <a:spcBef>
                <a:spcPts val="0"/>
              </a:spcBef>
              <a:buClr>
                <a:schemeClr val="dk1"/>
              </a:buClr>
              <a:buSzPct val="91666"/>
              <a:buNone/>
            </a:pPr>
            <a:r>
              <a:rPr lang="en" sz="1200">
                <a:solidFill>
                  <a:schemeClr val="dk1"/>
                </a:solidFill>
              </a:rPr>
              <a:t>●  The production environment is where the application runs and your customers access it.</a:t>
            </a:r>
          </a:p>
          <a:p>
            <a:pPr indent="-228600" lvl="0" marL="457200" rtl="0">
              <a:lnSpc>
                <a:spcPct val="115000"/>
              </a:lnSpc>
              <a:spcBef>
                <a:spcPts val="0"/>
              </a:spcBef>
              <a:buClr>
                <a:schemeClr val="dk1"/>
              </a:buClr>
              <a:buSzPct val="91666"/>
              <a:buNone/>
            </a:pPr>
            <a:r>
              <a:rPr lang="en" sz="1200">
                <a:solidFill>
                  <a:schemeClr val="dk1"/>
                </a:solidFill>
              </a:rPr>
              <a:t>●  The test environment is where you run your tests.</a:t>
            </a:r>
          </a:p>
          <a:p>
            <a:pPr indent="-228600" lvl="0" marL="457200" rtl="0">
              <a:lnSpc>
                <a:spcPct val="115000"/>
              </a:lnSpc>
              <a:spcBef>
                <a:spcPts val="0"/>
              </a:spcBef>
              <a:buClr>
                <a:schemeClr val="dk1"/>
              </a:buClr>
              <a:buSzPct val="100000"/>
              <a:buNone/>
            </a:pPr>
            <a:r>
              <a:t/>
            </a:r>
            <a:endParaRPr sz="1100">
              <a:solidFill>
                <a:schemeClr val="dk1"/>
              </a:solidFill>
            </a:endParaRPr>
          </a:p>
          <a:p>
            <a:pPr indent="-228600" lvl="0" marL="457200" rtl="0">
              <a:lnSpc>
                <a:spcPct val="115000"/>
              </a:lnSpc>
              <a:spcBef>
                <a:spcPts val="0"/>
              </a:spcBef>
              <a:buClr>
                <a:schemeClr val="dk1"/>
              </a:buClr>
              <a:buSzPct val="91666"/>
              <a:buNone/>
            </a:pPr>
            <a:r>
              <a:rPr lang="en" sz="1200">
                <a:solidFill>
                  <a:schemeClr val="dk1"/>
                </a:solidFill>
              </a:rPr>
              <a:t>What about “staging”? Rails doesn’t have a “staging” environment configuration by default. We’ll explain why in a second. In a nutshell, a staging environments sits between dev and prod.</a:t>
            </a:r>
          </a:p>
          <a:p>
            <a:pPr indent="-228600" lvl="0" marL="457200" rtl="0">
              <a:lnSpc>
                <a:spcPct val="115000"/>
              </a:lnSpc>
              <a:spcBef>
                <a:spcPts val="0"/>
              </a:spcBef>
              <a:buClr>
                <a:schemeClr val="dk1"/>
              </a:buClr>
              <a:buSzPct val="100000"/>
              <a:buNone/>
            </a:pPr>
            <a:r>
              <a:t/>
            </a:r>
            <a:endParaRPr sz="1100">
              <a:solidFill>
                <a:schemeClr val="dk1"/>
              </a:solidFill>
            </a:endParaRPr>
          </a:p>
          <a:p>
            <a:pPr indent="-228600" lvl="0" marL="457200" rtl="0">
              <a:lnSpc>
                <a:spcPct val="115000"/>
              </a:lnSpc>
              <a:spcBef>
                <a:spcPts val="0"/>
              </a:spcBef>
              <a:buClr>
                <a:schemeClr val="dk1"/>
              </a:buClr>
              <a:buSzPct val="91666"/>
              <a:buNone/>
            </a:pPr>
            <a:r>
              <a:rPr lang="en" sz="1200">
                <a:solidFill>
                  <a:schemeClr val="dk1"/>
                </a:solidFill>
              </a:rPr>
              <a:t>One way to think about the different environments is by thinking of the type of data they contain.</a:t>
            </a:r>
          </a:p>
          <a:p>
            <a:pPr indent="-228600" lvl="0" marL="457200" rtl="0">
              <a:lnSpc>
                <a:spcPct val="115000"/>
              </a:lnSpc>
              <a:spcBef>
                <a:spcPts val="0"/>
              </a:spcBef>
              <a:buClr>
                <a:schemeClr val="dk1"/>
              </a:buClr>
              <a:buSzPct val="100000"/>
              <a:buNone/>
            </a:pPr>
            <a:r>
              <a:t/>
            </a:r>
            <a:endParaRPr sz="1100">
              <a:solidFill>
                <a:schemeClr val="dk1"/>
              </a:solidFill>
            </a:endParaRPr>
          </a:p>
          <a:p>
            <a:pPr indent="-228600" lvl="0" marL="457200" rtl="0">
              <a:lnSpc>
                <a:spcPct val="115000"/>
              </a:lnSpc>
              <a:spcBef>
                <a:spcPts val="0"/>
              </a:spcBef>
              <a:buClr>
                <a:schemeClr val="dk1"/>
              </a:buClr>
              <a:buSzPct val="91666"/>
              <a:buNone/>
            </a:pPr>
            <a:r>
              <a:rPr lang="en" sz="1200">
                <a:solidFill>
                  <a:schemeClr val="dk1"/>
                </a:solidFill>
              </a:rPr>
              <a:t>A dev environment typically has a few rows of data - just enough for you to be able to confirm that whatever you’re working on is working correctly.</a:t>
            </a:r>
          </a:p>
          <a:p>
            <a:pPr indent="-228600" lvl="0" marL="457200" rtl="0">
              <a:lnSpc>
                <a:spcPct val="115000"/>
              </a:lnSpc>
              <a:spcBef>
                <a:spcPts val="0"/>
              </a:spcBef>
              <a:buClr>
                <a:schemeClr val="dk1"/>
              </a:buClr>
              <a:buSzPct val="100000"/>
              <a:buNone/>
            </a:pPr>
            <a:r>
              <a:t/>
            </a:r>
            <a:endParaRPr sz="1100">
              <a:solidFill>
                <a:schemeClr val="dk1"/>
              </a:solidFill>
            </a:endParaRPr>
          </a:p>
          <a:p>
            <a:pPr indent="-228600" lvl="0" marL="457200" rtl="0">
              <a:lnSpc>
                <a:spcPct val="115000"/>
              </a:lnSpc>
              <a:spcBef>
                <a:spcPts val="0"/>
              </a:spcBef>
              <a:buClr>
                <a:schemeClr val="dk1"/>
              </a:buClr>
              <a:buSzPct val="91666"/>
              <a:buNone/>
            </a:pPr>
            <a:r>
              <a:rPr lang="en" sz="1200">
                <a:solidFill>
                  <a:schemeClr val="dk1"/>
                </a:solidFill>
              </a:rPr>
              <a:t>A prod environment has all the real customer data. That could be hundreds, thousands, even millions of rows.</a:t>
            </a:r>
          </a:p>
          <a:p>
            <a:pPr indent="-228600" lvl="0" marL="457200" rtl="0">
              <a:lnSpc>
                <a:spcPct val="115000"/>
              </a:lnSpc>
              <a:spcBef>
                <a:spcPts val="0"/>
              </a:spcBef>
              <a:buClr>
                <a:schemeClr val="dk1"/>
              </a:buClr>
              <a:buSzPct val="100000"/>
              <a:buNone/>
            </a:pPr>
            <a:r>
              <a:t/>
            </a:r>
            <a:endParaRPr sz="1100">
              <a:solidFill>
                <a:schemeClr val="dk1"/>
              </a:solidFill>
            </a:endParaRPr>
          </a:p>
          <a:p>
            <a:pPr indent="-228600" lvl="0" marL="457200" rtl="0">
              <a:lnSpc>
                <a:spcPct val="115000"/>
              </a:lnSpc>
              <a:spcBef>
                <a:spcPts val="0"/>
              </a:spcBef>
              <a:buClr>
                <a:schemeClr val="dk1"/>
              </a:buClr>
              <a:buSzPct val="91666"/>
              <a:buNone/>
            </a:pPr>
            <a:r>
              <a:rPr lang="en" sz="1200">
                <a:solidFill>
                  <a:schemeClr val="dk1"/>
                </a:solidFill>
              </a:rPr>
              <a:t>The test environment could contains tons of data, but the data is usually fake and meaningless. The users might all look like user1@email.com living at 123 Main St,</a:t>
            </a:r>
          </a:p>
          <a:p>
            <a:pPr indent="-228600" lvl="0" marL="457200" rtl="0">
              <a:lnSpc>
                <a:spcPct val="115000"/>
              </a:lnSpc>
              <a:spcBef>
                <a:spcPts val="0"/>
              </a:spcBef>
              <a:buClr>
                <a:schemeClr val="dk1"/>
              </a:buClr>
              <a:buSzPct val="100000"/>
              <a:buNone/>
            </a:pP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Anywhere, USA. A test environment is not meant for humans. It’s a place for fully-automated machines to check that things are working correctly.</a:t>
            </a:r>
          </a:p>
          <a:p>
            <a:pPr indent="-69850" lvl="0" marL="0" marR="0" rtl="0" algn="l">
              <a:spcBef>
                <a:spcPts val="0"/>
              </a:spcBef>
              <a:buSzPct val="100000"/>
              <a:buFont typeface="Arial"/>
              <a:buNone/>
            </a:pPr>
            <a:r>
              <a:t/>
            </a:r>
            <a:endParaRPr sz="1100">
              <a:solidFill>
                <a:schemeClr val="dk1"/>
              </a:solidFill>
            </a:endParaRPr>
          </a:p>
          <a:p>
            <a:pPr indent="-69850" lvl="0" marL="0" marR="0" rtl="0" algn="l">
              <a:spcBef>
                <a:spcPts val="0"/>
              </a:spcBef>
              <a:buSzPct val="91666"/>
              <a:buFont typeface="Arial"/>
              <a:buNone/>
            </a:pPr>
            <a:r>
              <a:rPr lang="en" sz="1200">
                <a:solidFill>
                  <a:schemeClr val="dk1"/>
                </a:solidFill>
              </a:rPr>
              <a:t>The staging env contains a medium amount of realistic data. It’s a place for real people to play with your app before it’s released to production. Think of it as a demo site for all the non-technical people in the company to see what you’re building.</a:t>
            </a:r>
          </a:p>
          <a:p>
            <a:pPr indent="-69850" lvl="0" marL="0" marR="0" rtl="0" algn="l">
              <a:spcBef>
                <a:spcPts val="0"/>
              </a:spcBef>
              <a:buSzPct val="91666"/>
              <a:buFont typeface="Arial"/>
              <a:buNone/>
            </a:pPr>
            <a:r>
              <a:t/>
            </a:r>
            <a:endParaRPr sz="1200">
              <a:solidFill>
                <a:schemeClr val="dk1"/>
              </a:solidFill>
            </a:endParaRPr>
          </a:p>
          <a:p>
            <a:pPr indent="-69850" lvl="0" marL="0" marR="0" rtl="0" algn="l">
              <a:spcBef>
                <a:spcPts val="0"/>
              </a:spcBef>
              <a:buSzPct val="91666"/>
              <a:buFont typeface="Arial"/>
              <a:buNone/>
            </a:pPr>
            <a:r>
              <a:rPr lang="en" sz="1200">
                <a:solidFill>
                  <a:schemeClr val="dk1"/>
                </a:solidFill>
              </a:rPr>
              <a:t>In some companies, staging can also be a platform for manual quality assurance (QA) testing. Every day some poor shmucks may have to run through a 100-item script to test everything in your app. If they find a bug, they’ll report it to the devs, who’ll then attempt to reproduce and fix the bug in the dev env. When that’s done, they’ll push it to staging to be tested again.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0" name="Shape 190"/>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69850" lvl="0" marL="0" marR="0" rtl="0" algn="l">
              <a:spcBef>
                <a:spcPts val="0"/>
              </a:spcBef>
              <a:buSzPct val="91666"/>
              <a:buFont typeface="Arial"/>
              <a:buNone/>
            </a:pPr>
            <a:r>
              <a:rPr i="1" lang="en" sz="1200">
                <a:solidFill>
                  <a:schemeClr val="dk1"/>
                </a:solidFill>
              </a:rPr>
              <a:t>What’s a “staging” environment?</a:t>
            </a:r>
          </a:p>
          <a:p>
            <a:pPr indent="-69850" lvl="0" marL="0" marR="0" rtl="0" algn="l">
              <a:spcBef>
                <a:spcPts val="0"/>
              </a:spcBef>
              <a:buSzPct val="100000"/>
              <a:buFont typeface="Arial"/>
              <a:buNone/>
            </a:pPr>
            <a:r>
              <a:t/>
            </a:r>
            <a:endParaRPr sz="1100">
              <a:solidFill>
                <a:schemeClr val="dk1"/>
              </a:solidFill>
            </a:endParaRPr>
          </a:p>
          <a:p>
            <a:pPr indent="-69850" lvl="0" marL="0" marR="0" rtl="0" algn="l">
              <a:spcBef>
                <a:spcPts val="0"/>
              </a:spcBef>
              <a:buSzPct val="91666"/>
              <a:buFont typeface="Arial"/>
              <a:buNone/>
            </a:pPr>
            <a:r>
              <a:rPr lang="en" sz="1200">
                <a:solidFill>
                  <a:schemeClr val="dk1"/>
                </a:solidFill>
              </a:rPr>
              <a:t>Rails, by default, has </a:t>
            </a:r>
            <a:r>
              <a:rPr i="1" lang="en" sz="1200">
                <a:solidFill>
                  <a:schemeClr val="dk1"/>
                </a:solidFill>
              </a:rPr>
              <a:t>dev</a:t>
            </a:r>
            <a:r>
              <a:rPr lang="en" sz="1200">
                <a:solidFill>
                  <a:schemeClr val="dk1"/>
                </a:solidFill>
              </a:rPr>
              <a:t> , test, and </a:t>
            </a:r>
            <a:r>
              <a:rPr i="1" lang="en" sz="1200">
                <a:solidFill>
                  <a:schemeClr val="dk1"/>
                </a:solidFill>
              </a:rPr>
              <a:t>prod</a:t>
            </a:r>
            <a:r>
              <a:rPr lang="en" sz="1200">
                <a:solidFill>
                  <a:schemeClr val="dk1"/>
                </a:solidFill>
              </a:rPr>
              <a:t> environments. Let’s review:</a:t>
            </a:r>
          </a:p>
          <a:p>
            <a:pPr indent="-228600" lvl="0" marL="457200" rtl="0">
              <a:lnSpc>
                <a:spcPct val="115000"/>
              </a:lnSpc>
              <a:spcBef>
                <a:spcPts val="0"/>
              </a:spcBef>
              <a:buClr>
                <a:schemeClr val="dk1"/>
              </a:buClr>
              <a:buSzPct val="91666"/>
              <a:buNone/>
            </a:pPr>
            <a:r>
              <a:rPr lang="en" sz="1200">
                <a:solidFill>
                  <a:schemeClr val="dk1"/>
                </a:solidFill>
              </a:rPr>
              <a:t>●  The development environment is where you code.</a:t>
            </a:r>
          </a:p>
          <a:p>
            <a:pPr indent="-228600" lvl="0" marL="457200" rtl="0">
              <a:lnSpc>
                <a:spcPct val="115000"/>
              </a:lnSpc>
              <a:spcBef>
                <a:spcPts val="0"/>
              </a:spcBef>
              <a:buClr>
                <a:schemeClr val="dk1"/>
              </a:buClr>
              <a:buSzPct val="91666"/>
              <a:buNone/>
            </a:pPr>
            <a:r>
              <a:rPr lang="en" sz="1200">
                <a:solidFill>
                  <a:schemeClr val="dk1"/>
                </a:solidFill>
              </a:rPr>
              <a:t>●  The production environment is where the application runs and your customers access it.</a:t>
            </a:r>
          </a:p>
          <a:p>
            <a:pPr indent="-228600" lvl="0" marL="457200" rtl="0">
              <a:lnSpc>
                <a:spcPct val="115000"/>
              </a:lnSpc>
              <a:spcBef>
                <a:spcPts val="0"/>
              </a:spcBef>
              <a:buClr>
                <a:schemeClr val="dk1"/>
              </a:buClr>
              <a:buSzPct val="91666"/>
              <a:buNone/>
            </a:pPr>
            <a:r>
              <a:rPr lang="en" sz="1200">
                <a:solidFill>
                  <a:schemeClr val="dk1"/>
                </a:solidFill>
              </a:rPr>
              <a:t>●  The test environment is where you run your tests.</a:t>
            </a:r>
          </a:p>
          <a:p>
            <a:pPr indent="-228600" lvl="0" marL="457200" rtl="0">
              <a:lnSpc>
                <a:spcPct val="115000"/>
              </a:lnSpc>
              <a:spcBef>
                <a:spcPts val="0"/>
              </a:spcBef>
              <a:buClr>
                <a:schemeClr val="dk1"/>
              </a:buClr>
              <a:buSzPct val="100000"/>
              <a:buNone/>
            </a:pPr>
            <a:r>
              <a:t/>
            </a:r>
            <a:endParaRPr sz="1100">
              <a:solidFill>
                <a:schemeClr val="dk1"/>
              </a:solidFill>
            </a:endParaRPr>
          </a:p>
          <a:p>
            <a:pPr indent="-228600" lvl="0" marL="457200" rtl="0">
              <a:lnSpc>
                <a:spcPct val="115000"/>
              </a:lnSpc>
              <a:spcBef>
                <a:spcPts val="0"/>
              </a:spcBef>
              <a:buClr>
                <a:schemeClr val="dk1"/>
              </a:buClr>
              <a:buSzPct val="91666"/>
              <a:buNone/>
            </a:pPr>
            <a:r>
              <a:rPr lang="en" sz="1200">
                <a:solidFill>
                  <a:schemeClr val="dk1"/>
                </a:solidFill>
              </a:rPr>
              <a:t>What about “staging”? Rails doesn’t have a “staging” environment configuration by default. We’ll explain why in a second. In a nutshell, a staging environments sits between dev and prod.</a:t>
            </a:r>
          </a:p>
          <a:p>
            <a:pPr indent="-228600" lvl="0" marL="457200" rtl="0">
              <a:lnSpc>
                <a:spcPct val="115000"/>
              </a:lnSpc>
              <a:spcBef>
                <a:spcPts val="0"/>
              </a:spcBef>
              <a:buClr>
                <a:schemeClr val="dk1"/>
              </a:buClr>
              <a:buSzPct val="100000"/>
              <a:buNone/>
            </a:pPr>
            <a:r>
              <a:t/>
            </a:r>
            <a:endParaRPr sz="1100">
              <a:solidFill>
                <a:schemeClr val="dk1"/>
              </a:solidFill>
            </a:endParaRPr>
          </a:p>
          <a:p>
            <a:pPr indent="-228600" lvl="0" marL="457200" rtl="0">
              <a:lnSpc>
                <a:spcPct val="115000"/>
              </a:lnSpc>
              <a:spcBef>
                <a:spcPts val="0"/>
              </a:spcBef>
              <a:buClr>
                <a:schemeClr val="dk1"/>
              </a:buClr>
              <a:buSzPct val="91666"/>
              <a:buNone/>
            </a:pPr>
            <a:r>
              <a:rPr lang="en" sz="1200">
                <a:solidFill>
                  <a:schemeClr val="dk1"/>
                </a:solidFill>
              </a:rPr>
              <a:t>One way to think about the different environments is by thinking of the type of data they contain.</a:t>
            </a:r>
          </a:p>
          <a:p>
            <a:pPr indent="-228600" lvl="0" marL="457200" rtl="0">
              <a:lnSpc>
                <a:spcPct val="115000"/>
              </a:lnSpc>
              <a:spcBef>
                <a:spcPts val="0"/>
              </a:spcBef>
              <a:buClr>
                <a:schemeClr val="dk1"/>
              </a:buClr>
              <a:buSzPct val="100000"/>
              <a:buNone/>
            </a:pPr>
            <a:r>
              <a:t/>
            </a:r>
            <a:endParaRPr sz="1100">
              <a:solidFill>
                <a:schemeClr val="dk1"/>
              </a:solidFill>
            </a:endParaRPr>
          </a:p>
          <a:p>
            <a:pPr indent="-228600" lvl="0" marL="457200" rtl="0">
              <a:lnSpc>
                <a:spcPct val="115000"/>
              </a:lnSpc>
              <a:spcBef>
                <a:spcPts val="0"/>
              </a:spcBef>
              <a:buClr>
                <a:schemeClr val="dk1"/>
              </a:buClr>
              <a:buSzPct val="91666"/>
              <a:buNone/>
            </a:pPr>
            <a:r>
              <a:rPr lang="en" sz="1200">
                <a:solidFill>
                  <a:schemeClr val="dk1"/>
                </a:solidFill>
              </a:rPr>
              <a:t>A dev environment typically has a few rows of data - just enough for you to be able to confirm that whatever you’re working on is working correctly.</a:t>
            </a:r>
          </a:p>
          <a:p>
            <a:pPr indent="-228600" lvl="0" marL="457200" rtl="0">
              <a:lnSpc>
                <a:spcPct val="115000"/>
              </a:lnSpc>
              <a:spcBef>
                <a:spcPts val="0"/>
              </a:spcBef>
              <a:buClr>
                <a:schemeClr val="dk1"/>
              </a:buClr>
              <a:buSzPct val="100000"/>
              <a:buNone/>
            </a:pPr>
            <a:r>
              <a:t/>
            </a:r>
            <a:endParaRPr sz="1100">
              <a:solidFill>
                <a:schemeClr val="dk1"/>
              </a:solidFill>
            </a:endParaRPr>
          </a:p>
          <a:p>
            <a:pPr indent="-228600" lvl="0" marL="457200" rtl="0">
              <a:lnSpc>
                <a:spcPct val="115000"/>
              </a:lnSpc>
              <a:spcBef>
                <a:spcPts val="0"/>
              </a:spcBef>
              <a:buClr>
                <a:schemeClr val="dk1"/>
              </a:buClr>
              <a:buSzPct val="91666"/>
              <a:buNone/>
            </a:pPr>
            <a:r>
              <a:rPr lang="en" sz="1200">
                <a:solidFill>
                  <a:schemeClr val="dk1"/>
                </a:solidFill>
              </a:rPr>
              <a:t>A prod environment has all the real customer data. That could be hundreds, thousands, even millions of rows.</a:t>
            </a:r>
          </a:p>
          <a:p>
            <a:pPr indent="-228600" lvl="0" marL="457200" rtl="0">
              <a:lnSpc>
                <a:spcPct val="115000"/>
              </a:lnSpc>
              <a:spcBef>
                <a:spcPts val="0"/>
              </a:spcBef>
              <a:buClr>
                <a:schemeClr val="dk1"/>
              </a:buClr>
              <a:buSzPct val="100000"/>
              <a:buNone/>
            </a:pPr>
            <a:r>
              <a:t/>
            </a:r>
            <a:endParaRPr sz="1100">
              <a:solidFill>
                <a:schemeClr val="dk1"/>
              </a:solidFill>
            </a:endParaRPr>
          </a:p>
          <a:p>
            <a:pPr indent="-228600" lvl="0" marL="457200" rtl="0">
              <a:lnSpc>
                <a:spcPct val="115000"/>
              </a:lnSpc>
              <a:spcBef>
                <a:spcPts val="0"/>
              </a:spcBef>
              <a:buClr>
                <a:schemeClr val="dk1"/>
              </a:buClr>
              <a:buSzPct val="91666"/>
              <a:buNone/>
            </a:pPr>
            <a:r>
              <a:rPr lang="en" sz="1200">
                <a:solidFill>
                  <a:schemeClr val="dk1"/>
                </a:solidFill>
              </a:rPr>
              <a:t>The test environment could contains tons of data, but the data is usually fake and meaningless. The users might all look like user1@email.com living at 123 Main St,</a:t>
            </a:r>
          </a:p>
          <a:p>
            <a:pPr indent="-228600" lvl="0" marL="457200" rtl="0">
              <a:lnSpc>
                <a:spcPct val="115000"/>
              </a:lnSpc>
              <a:spcBef>
                <a:spcPts val="0"/>
              </a:spcBef>
              <a:buClr>
                <a:schemeClr val="dk1"/>
              </a:buClr>
              <a:buSzPct val="100000"/>
              <a:buNone/>
            </a:pP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Anywhere, USA. A test environment is not meant for humans. It’s a place for fully-automated machines to check that things are working correctly.</a:t>
            </a:r>
          </a:p>
          <a:p>
            <a:pPr indent="-69850" lvl="0" marL="0" marR="0" rtl="0" algn="l">
              <a:spcBef>
                <a:spcPts val="0"/>
              </a:spcBef>
              <a:buSzPct val="100000"/>
              <a:buFont typeface="Arial"/>
              <a:buNone/>
            </a:pPr>
            <a:r>
              <a:t/>
            </a:r>
            <a:endParaRPr sz="1100">
              <a:solidFill>
                <a:schemeClr val="dk1"/>
              </a:solidFill>
            </a:endParaRPr>
          </a:p>
          <a:p>
            <a:pPr indent="-69850" lvl="0" marL="0" marR="0" rtl="0" algn="l">
              <a:spcBef>
                <a:spcPts val="0"/>
              </a:spcBef>
              <a:buSzPct val="91666"/>
              <a:buFont typeface="Arial"/>
              <a:buNone/>
            </a:pPr>
            <a:r>
              <a:rPr lang="en" sz="1200">
                <a:solidFill>
                  <a:schemeClr val="dk1"/>
                </a:solidFill>
              </a:rPr>
              <a:t>The staging env contains a medium amount of realistic data. It’s a place for real people to play with your app before it’s released to production. Think of it as a demo site for all the non-technical people in the company to see what you’re building.</a:t>
            </a:r>
          </a:p>
          <a:p>
            <a:pPr indent="-69850" lvl="0" marL="0" marR="0" rtl="0" algn="l">
              <a:spcBef>
                <a:spcPts val="0"/>
              </a:spcBef>
              <a:buSzPct val="91666"/>
              <a:buFont typeface="Arial"/>
              <a:buNone/>
            </a:pPr>
            <a:r>
              <a:t/>
            </a:r>
            <a:endParaRPr sz="1200">
              <a:solidFill>
                <a:schemeClr val="dk1"/>
              </a:solidFill>
            </a:endParaRPr>
          </a:p>
          <a:p>
            <a:pPr indent="-69850" lvl="0" marL="0" marR="0" rtl="0" algn="l">
              <a:spcBef>
                <a:spcPts val="0"/>
              </a:spcBef>
              <a:buSzPct val="91666"/>
              <a:buFont typeface="Arial"/>
              <a:buNone/>
            </a:pPr>
            <a:r>
              <a:rPr lang="en" sz="1200">
                <a:solidFill>
                  <a:schemeClr val="dk1"/>
                </a:solidFill>
              </a:rPr>
              <a:t>In some companies, staging can also be a platform for manual quality assurance (QA) testing. Every day some poor shmucks may have to run through a 100-item script to test everything in your app. If they find a bug, they’ll report it to the devs, who’ll then attempt to reproduce and fix the bug in the dev env. When that’s done, they’ll push it to staging to be tested again.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6" name="Shape 196"/>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69850" lvl="0" marL="0" marR="0" rtl="0" algn="l">
              <a:spcBef>
                <a:spcPts val="0"/>
              </a:spcBef>
              <a:buSzPct val="91666"/>
              <a:buFont typeface="Arial"/>
              <a:buNone/>
            </a:pPr>
            <a:r>
              <a:rPr i="1" lang="en" sz="1200">
                <a:solidFill>
                  <a:schemeClr val="dk1"/>
                </a:solidFill>
              </a:rPr>
              <a:t>What’s a “staging” environment?</a:t>
            </a:r>
          </a:p>
          <a:p>
            <a:pPr indent="-69850" lvl="0" marL="0" marR="0" rtl="0" algn="l">
              <a:spcBef>
                <a:spcPts val="0"/>
              </a:spcBef>
              <a:buSzPct val="100000"/>
              <a:buFont typeface="Arial"/>
              <a:buNone/>
            </a:pPr>
            <a:r>
              <a:t/>
            </a:r>
            <a:endParaRPr sz="1100">
              <a:solidFill>
                <a:schemeClr val="dk1"/>
              </a:solidFill>
            </a:endParaRPr>
          </a:p>
          <a:p>
            <a:pPr indent="-69850" lvl="0" marL="0" marR="0" rtl="0" algn="l">
              <a:spcBef>
                <a:spcPts val="0"/>
              </a:spcBef>
              <a:buSzPct val="91666"/>
              <a:buFont typeface="Arial"/>
              <a:buNone/>
            </a:pPr>
            <a:r>
              <a:rPr lang="en" sz="1200">
                <a:solidFill>
                  <a:schemeClr val="dk1"/>
                </a:solidFill>
              </a:rPr>
              <a:t>Rails, by default, has </a:t>
            </a:r>
            <a:r>
              <a:rPr i="1" lang="en" sz="1200">
                <a:solidFill>
                  <a:schemeClr val="dk1"/>
                </a:solidFill>
              </a:rPr>
              <a:t>dev</a:t>
            </a:r>
            <a:r>
              <a:rPr lang="en" sz="1200">
                <a:solidFill>
                  <a:schemeClr val="dk1"/>
                </a:solidFill>
              </a:rPr>
              <a:t> , test, and </a:t>
            </a:r>
            <a:r>
              <a:rPr i="1" lang="en" sz="1200">
                <a:solidFill>
                  <a:schemeClr val="dk1"/>
                </a:solidFill>
              </a:rPr>
              <a:t>prod</a:t>
            </a:r>
            <a:r>
              <a:rPr lang="en" sz="1200">
                <a:solidFill>
                  <a:schemeClr val="dk1"/>
                </a:solidFill>
              </a:rPr>
              <a:t> environments. Let’s review:</a:t>
            </a:r>
          </a:p>
          <a:p>
            <a:pPr indent="-228600" lvl="0" marL="457200" rtl="0">
              <a:lnSpc>
                <a:spcPct val="115000"/>
              </a:lnSpc>
              <a:spcBef>
                <a:spcPts val="0"/>
              </a:spcBef>
              <a:buClr>
                <a:schemeClr val="dk1"/>
              </a:buClr>
              <a:buSzPct val="91666"/>
              <a:buNone/>
            </a:pPr>
            <a:r>
              <a:rPr lang="en" sz="1200">
                <a:solidFill>
                  <a:schemeClr val="dk1"/>
                </a:solidFill>
              </a:rPr>
              <a:t>●  The development environment is where you code.</a:t>
            </a:r>
          </a:p>
          <a:p>
            <a:pPr indent="-228600" lvl="0" marL="457200" rtl="0">
              <a:lnSpc>
                <a:spcPct val="115000"/>
              </a:lnSpc>
              <a:spcBef>
                <a:spcPts val="0"/>
              </a:spcBef>
              <a:buClr>
                <a:schemeClr val="dk1"/>
              </a:buClr>
              <a:buSzPct val="91666"/>
              <a:buNone/>
            </a:pPr>
            <a:r>
              <a:rPr lang="en" sz="1200">
                <a:solidFill>
                  <a:schemeClr val="dk1"/>
                </a:solidFill>
              </a:rPr>
              <a:t>●  The production environment is where the application runs and your customers access it.</a:t>
            </a:r>
          </a:p>
          <a:p>
            <a:pPr indent="-228600" lvl="0" marL="457200" rtl="0">
              <a:lnSpc>
                <a:spcPct val="115000"/>
              </a:lnSpc>
              <a:spcBef>
                <a:spcPts val="0"/>
              </a:spcBef>
              <a:buClr>
                <a:schemeClr val="dk1"/>
              </a:buClr>
              <a:buSzPct val="91666"/>
              <a:buNone/>
            </a:pPr>
            <a:r>
              <a:rPr lang="en" sz="1200">
                <a:solidFill>
                  <a:schemeClr val="dk1"/>
                </a:solidFill>
              </a:rPr>
              <a:t>●  The test environment is where you run your tests.</a:t>
            </a:r>
          </a:p>
          <a:p>
            <a:pPr indent="-228600" lvl="0" marL="457200" rtl="0">
              <a:lnSpc>
                <a:spcPct val="115000"/>
              </a:lnSpc>
              <a:spcBef>
                <a:spcPts val="0"/>
              </a:spcBef>
              <a:buClr>
                <a:schemeClr val="dk1"/>
              </a:buClr>
              <a:buSzPct val="100000"/>
              <a:buNone/>
            </a:pPr>
            <a:r>
              <a:t/>
            </a:r>
            <a:endParaRPr sz="1100">
              <a:solidFill>
                <a:schemeClr val="dk1"/>
              </a:solidFill>
            </a:endParaRPr>
          </a:p>
          <a:p>
            <a:pPr indent="-228600" lvl="0" marL="457200" rtl="0">
              <a:lnSpc>
                <a:spcPct val="115000"/>
              </a:lnSpc>
              <a:spcBef>
                <a:spcPts val="0"/>
              </a:spcBef>
              <a:buClr>
                <a:schemeClr val="dk1"/>
              </a:buClr>
              <a:buSzPct val="91666"/>
              <a:buNone/>
            </a:pPr>
            <a:r>
              <a:rPr lang="en" sz="1200">
                <a:solidFill>
                  <a:schemeClr val="dk1"/>
                </a:solidFill>
              </a:rPr>
              <a:t>What about “staging”? Rails doesn’t have a “staging” environment configuration by default. We’ll explain why in a second. In a nutshell, a staging environments sits between dev and prod.</a:t>
            </a:r>
          </a:p>
          <a:p>
            <a:pPr indent="-228600" lvl="0" marL="457200" rtl="0">
              <a:lnSpc>
                <a:spcPct val="115000"/>
              </a:lnSpc>
              <a:spcBef>
                <a:spcPts val="0"/>
              </a:spcBef>
              <a:buClr>
                <a:schemeClr val="dk1"/>
              </a:buClr>
              <a:buSzPct val="100000"/>
              <a:buNone/>
            </a:pPr>
            <a:r>
              <a:t/>
            </a:r>
            <a:endParaRPr sz="1100">
              <a:solidFill>
                <a:schemeClr val="dk1"/>
              </a:solidFill>
            </a:endParaRPr>
          </a:p>
          <a:p>
            <a:pPr indent="-228600" lvl="0" marL="457200" rtl="0">
              <a:lnSpc>
                <a:spcPct val="115000"/>
              </a:lnSpc>
              <a:spcBef>
                <a:spcPts val="0"/>
              </a:spcBef>
              <a:buClr>
                <a:schemeClr val="dk1"/>
              </a:buClr>
              <a:buSzPct val="91666"/>
              <a:buNone/>
            </a:pPr>
            <a:r>
              <a:rPr lang="en" sz="1200">
                <a:solidFill>
                  <a:schemeClr val="dk1"/>
                </a:solidFill>
              </a:rPr>
              <a:t>One way to think about the different environments is by thinking of the type of data they contain.</a:t>
            </a:r>
          </a:p>
          <a:p>
            <a:pPr indent="-228600" lvl="0" marL="457200" rtl="0">
              <a:lnSpc>
                <a:spcPct val="115000"/>
              </a:lnSpc>
              <a:spcBef>
                <a:spcPts val="0"/>
              </a:spcBef>
              <a:buClr>
                <a:schemeClr val="dk1"/>
              </a:buClr>
              <a:buSzPct val="100000"/>
              <a:buNone/>
            </a:pPr>
            <a:r>
              <a:t/>
            </a:r>
            <a:endParaRPr sz="1100">
              <a:solidFill>
                <a:schemeClr val="dk1"/>
              </a:solidFill>
            </a:endParaRPr>
          </a:p>
          <a:p>
            <a:pPr indent="-228600" lvl="0" marL="457200" rtl="0">
              <a:lnSpc>
                <a:spcPct val="115000"/>
              </a:lnSpc>
              <a:spcBef>
                <a:spcPts val="0"/>
              </a:spcBef>
              <a:buClr>
                <a:schemeClr val="dk1"/>
              </a:buClr>
              <a:buSzPct val="91666"/>
              <a:buNone/>
            </a:pPr>
            <a:r>
              <a:rPr lang="en" sz="1200">
                <a:solidFill>
                  <a:schemeClr val="dk1"/>
                </a:solidFill>
              </a:rPr>
              <a:t>A dev environment typically has a few rows of data - just enough for you to be able to confirm that whatever you’re working on is working correctly.</a:t>
            </a:r>
          </a:p>
          <a:p>
            <a:pPr indent="-228600" lvl="0" marL="457200" rtl="0">
              <a:lnSpc>
                <a:spcPct val="115000"/>
              </a:lnSpc>
              <a:spcBef>
                <a:spcPts val="0"/>
              </a:spcBef>
              <a:buClr>
                <a:schemeClr val="dk1"/>
              </a:buClr>
              <a:buSzPct val="100000"/>
              <a:buNone/>
            </a:pPr>
            <a:r>
              <a:t/>
            </a:r>
            <a:endParaRPr sz="1100">
              <a:solidFill>
                <a:schemeClr val="dk1"/>
              </a:solidFill>
            </a:endParaRPr>
          </a:p>
          <a:p>
            <a:pPr indent="-228600" lvl="0" marL="457200" rtl="0">
              <a:lnSpc>
                <a:spcPct val="115000"/>
              </a:lnSpc>
              <a:spcBef>
                <a:spcPts val="0"/>
              </a:spcBef>
              <a:buClr>
                <a:schemeClr val="dk1"/>
              </a:buClr>
              <a:buSzPct val="91666"/>
              <a:buNone/>
            </a:pPr>
            <a:r>
              <a:rPr lang="en" sz="1200">
                <a:solidFill>
                  <a:schemeClr val="dk1"/>
                </a:solidFill>
              </a:rPr>
              <a:t>A prod environment has all the real customer data. That could be hundreds, thousands, even millions of rows.</a:t>
            </a:r>
          </a:p>
          <a:p>
            <a:pPr indent="-228600" lvl="0" marL="457200" rtl="0">
              <a:lnSpc>
                <a:spcPct val="115000"/>
              </a:lnSpc>
              <a:spcBef>
                <a:spcPts val="0"/>
              </a:spcBef>
              <a:buClr>
                <a:schemeClr val="dk1"/>
              </a:buClr>
              <a:buSzPct val="100000"/>
              <a:buNone/>
            </a:pPr>
            <a:r>
              <a:t/>
            </a:r>
            <a:endParaRPr sz="1100">
              <a:solidFill>
                <a:schemeClr val="dk1"/>
              </a:solidFill>
            </a:endParaRPr>
          </a:p>
          <a:p>
            <a:pPr indent="-228600" lvl="0" marL="457200" rtl="0">
              <a:lnSpc>
                <a:spcPct val="115000"/>
              </a:lnSpc>
              <a:spcBef>
                <a:spcPts val="0"/>
              </a:spcBef>
              <a:buClr>
                <a:schemeClr val="dk1"/>
              </a:buClr>
              <a:buSzPct val="91666"/>
              <a:buNone/>
            </a:pPr>
            <a:r>
              <a:rPr lang="en" sz="1200">
                <a:solidFill>
                  <a:schemeClr val="dk1"/>
                </a:solidFill>
              </a:rPr>
              <a:t>The test environment could contains tons of data, but the data is usually fake and meaningless. The users might all look like user1@email.com living at 123 Main St,</a:t>
            </a:r>
          </a:p>
          <a:p>
            <a:pPr indent="-228600" lvl="0" marL="457200" rtl="0">
              <a:lnSpc>
                <a:spcPct val="115000"/>
              </a:lnSpc>
              <a:spcBef>
                <a:spcPts val="0"/>
              </a:spcBef>
              <a:buClr>
                <a:schemeClr val="dk1"/>
              </a:buClr>
              <a:buSzPct val="100000"/>
              <a:buNone/>
            </a:pP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Anywhere, USA. A test environment is not meant for humans. It’s a place for fully-automated machines to check that things are working correctly.</a:t>
            </a:r>
          </a:p>
          <a:p>
            <a:pPr indent="-69850" lvl="0" marL="0" marR="0" rtl="0" algn="l">
              <a:spcBef>
                <a:spcPts val="0"/>
              </a:spcBef>
              <a:buSzPct val="100000"/>
              <a:buFont typeface="Arial"/>
              <a:buNone/>
            </a:pPr>
            <a:r>
              <a:t/>
            </a:r>
            <a:endParaRPr sz="1100">
              <a:solidFill>
                <a:schemeClr val="dk1"/>
              </a:solidFill>
            </a:endParaRPr>
          </a:p>
          <a:p>
            <a:pPr indent="-69850" lvl="0" marL="0" marR="0" rtl="0" algn="l">
              <a:spcBef>
                <a:spcPts val="0"/>
              </a:spcBef>
              <a:buSzPct val="91666"/>
              <a:buFont typeface="Arial"/>
              <a:buNone/>
            </a:pPr>
            <a:r>
              <a:rPr lang="en" sz="1200">
                <a:solidFill>
                  <a:schemeClr val="dk1"/>
                </a:solidFill>
              </a:rPr>
              <a:t>The staging env contains a medium amount of realistic data. It’s a place for real people to play with your app before it’s released to production. Think of it as a demo site for all the non-technical people in the company to see what you’re building.</a:t>
            </a:r>
          </a:p>
          <a:p>
            <a:pPr indent="-69850" lvl="0" marL="0" marR="0" rtl="0" algn="l">
              <a:spcBef>
                <a:spcPts val="0"/>
              </a:spcBef>
              <a:buSzPct val="91666"/>
              <a:buFont typeface="Arial"/>
              <a:buNone/>
            </a:pPr>
            <a:r>
              <a:t/>
            </a:r>
            <a:endParaRPr sz="1200">
              <a:solidFill>
                <a:schemeClr val="dk1"/>
              </a:solidFill>
            </a:endParaRPr>
          </a:p>
          <a:p>
            <a:pPr indent="-69850" lvl="0" marL="0" marR="0" rtl="0" algn="l">
              <a:spcBef>
                <a:spcPts val="0"/>
              </a:spcBef>
              <a:buSzPct val="91666"/>
              <a:buFont typeface="Arial"/>
              <a:buNone/>
            </a:pPr>
            <a:r>
              <a:rPr lang="en" sz="1200">
                <a:solidFill>
                  <a:schemeClr val="dk1"/>
                </a:solidFill>
              </a:rPr>
              <a:t>In some companies, staging can also be a platform for manual quality assurance (QA) testing. Every day some poor shmucks may have to run through a 100-item script to test everything in your app. If they find a bug, they’ll report it to the devs, who’ll then attempt to reproduce and fix the bug in the dev env. When that’s done, they’ll push it to staging to be tested again.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69850" lvl="0" marL="0" marR="0" rtl="0" algn="l">
              <a:spcBef>
                <a:spcPts val="0"/>
              </a:spcBef>
              <a:buSzPct val="91666"/>
              <a:buFont typeface="Arial"/>
              <a:buNone/>
            </a:pPr>
            <a:r>
              <a:rPr i="1" lang="en" sz="1200">
                <a:solidFill>
                  <a:schemeClr val="dk1"/>
                </a:solidFill>
              </a:rPr>
              <a:t>What’s a “staging” environment?</a:t>
            </a:r>
          </a:p>
          <a:p>
            <a:pPr indent="-69850" lvl="0" marL="0" marR="0" rtl="0" algn="l">
              <a:spcBef>
                <a:spcPts val="0"/>
              </a:spcBef>
              <a:buSzPct val="100000"/>
              <a:buFont typeface="Arial"/>
              <a:buNone/>
            </a:pPr>
            <a:r>
              <a:t/>
            </a:r>
            <a:endParaRPr sz="1100">
              <a:solidFill>
                <a:schemeClr val="dk1"/>
              </a:solidFill>
            </a:endParaRPr>
          </a:p>
          <a:p>
            <a:pPr indent="-69850" lvl="0" marL="0" marR="0" rtl="0" algn="l">
              <a:spcBef>
                <a:spcPts val="0"/>
              </a:spcBef>
              <a:buSzPct val="91666"/>
              <a:buFont typeface="Arial"/>
              <a:buNone/>
            </a:pPr>
            <a:r>
              <a:rPr lang="en" sz="1200">
                <a:solidFill>
                  <a:schemeClr val="dk1"/>
                </a:solidFill>
              </a:rPr>
              <a:t>Rails, by default, has </a:t>
            </a:r>
            <a:r>
              <a:rPr i="1" lang="en" sz="1200">
                <a:solidFill>
                  <a:schemeClr val="dk1"/>
                </a:solidFill>
              </a:rPr>
              <a:t>dev</a:t>
            </a:r>
            <a:r>
              <a:rPr lang="en" sz="1200">
                <a:solidFill>
                  <a:schemeClr val="dk1"/>
                </a:solidFill>
              </a:rPr>
              <a:t> , test, and </a:t>
            </a:r>
            <a:r>
              <a:rPr i="1" lang="en" sz="1200">
                <a:solidFill>
                  <a:schemeClr val="dk1"/>
                </a:solidFill>
              </a:rPr>
              <a:t>prod</a:t>
            </a:r>
            <a:r>
              <a:rPr lang="en" sz="1200">
                <a:solidFill>
                  <a:schemeClr val="dk1"/>
                </a:solidFill>
              </a:rPr>
              <a:t> environments. Let’s review:</a:t>
            </a:r>
          </a:p>
          <a:p>
            <a:pPr indent="-228600" lvl="0" marL="457200" rtl="0">
              <a:lnSpc>
                <a:spcPct val="115000"/>
              </a:lnSpc>
              <a:spcBef>
                <a:spcPts val="0"/>
              </a:spcBef>
              <a:buClr>
                <a:schemeClr val="dk1"/>
              </a:buClr>
              <a:buSzPct val="91666"/>
              <a:buNone/>
            </a:pPr>
            <a:r>
              <a:rPr lang="en" sz="1200">
                <a:solidFill>
                  <a:schemeClr val="dk1"/>
                </a:solidFill>
              </a:rPr>
              <a:t>●  The development environment is where you code.</a:t>
            </a:r>
          </a:p>
          <a:p>
            <a:pPr indent="-228600" lvl="0" marL="457200" rtl="0">
              <a:lnSpc>
                <a:spcPct val="115000"/>
              </a:lnSpc>
              <a:spcBef>
                <a:spcPts val="0"/>
              </a:spcBef>
              <a:buClr>
                <a:schemeClr val="dk1"/>
              </a:buClr>
              <a:buSzPct val="91666"/>
              <a:buNone/>
            </a:pPr>
            <a:r>
              <a:rPr lang="en" sz="1200">
                <a:solidFill>
                  <a:schemeClr val="dk1"/>
                </a:solidFill>
              </a:rPr>
              <a:t>●  The production environment is where the application runs and your customers access it.</a:t>
            </a:r>
          </a:p>
          <a:p>
            <a:pPr indent="-228600" lvl="0" marL="457200" rtl="0">
              <a:lnSpc>
                <a:spcPct val="115000"/>
              </a:lnSpc>
              <a:spcBef>
                <a:spcPts val="0"/>
              </a:spcBef>
              <a:buClr>
                <a:schemeClr val="dk1"/>
              </a:buClr>
              <a:buSzPct val="91666"/>
              <a:buNone/>
            </a:pPr>
            <a:r>
              <a:rPr lang="en" sz="1200">
                <a:solidFill>
                  <a:schemeClr val="dk1"/>
                </a:solidFill>
              </a:rPr>
              <a:t>●  The test environment is where you run your tests.</a:t>
            </a:r>
          </a:p>
          <a:p>
            <a:pPr indent="-228600" lvl="0" marL="457200" rtl="0">
              <a:lnSpc>
                <a:spcPct val="115000"/>
              </a:lnSpc>
              <a:spcBef>
                <a:spcPts val="0"/>
              </a:spcBef>
              <a:buClr>
                <a:schemeClr val="dk1"/>
              </a:buClr>
              <a:buSzPct val="100000"/>
              <a:buNone/>
            </a:pPr>
            <a:r>
              <a:t/>
            </a:r>
            <a:endParaRPr sz="1100">
              <a:solidFill>
                <a:schemeClr val="dk1"/>
              </a:solidFill>
            </a:endParaRPr>
          </a:p>
          <a:p>
            <a:pPr indent="-228600" lvl="0" marL="457200" rtl="0">
              <a:lnSpc>
                <a:spcPct val="115000"/>
              </a:lnSpc>
              <a:spcBef>
                <a:spcPts val="0"/>
              </a:spcBef>
              <a:buClr>
                <a:schemeClr val="dk1"/>
              </a:buClr>
              <a:buSzPct val="91666"/>
              <a:buNone/>
            </a:pPr>
            <a:r>
              <a:rPr lang="en" sz="1200">
                <a:solidFill>
                  <a:schemeClr val="dk1"/>
                </a:solidFill>
              </a:rPr>
              <a:t>What about “staging”? Rails doesn’t have a “staging” environment configuration by default. We’ll explain why in a second. In a nutshell, a staging environments sits between dev and prod.</a:t>
            </a:r>
          </a:p>
          <a:p>
            <a:pPr indent="-228600" lvl="0" marL="457200" rtl="0">
              <a:lnSpc>
                <a:spcPct val="115000"/>
              </a:lnSpc>
              <a:spcBef>
                <a:spcPts val="0"/>
              </a:spcBef>
              <a:buClr>
                <a:schemeClr val="dk1"/>
              </a:buClr>
              <a:buSzPct val="100000"/>
              <a:buNone/>
            </a:pPr>
            <a:r>
              <a:t/>
            </a:r>
            <a:endParaRPr sz="1100">
              <a:solidFill>
                <a:schemeClr val="dk1"/>
              </a:solidFill>
            </a:endParaRPr>
          </a:p>
          <a:p>
            <a:pPr indent="-228600" lvl="0" marL="457200" rtl="0">
              <a:lnSpc>
                <a:spcPct val="115000"/>
              </a:lnSpc>
              <a:spcBef>
                <a:spcPts val="0"/>
              </a:spcBef>
              <a:buClr>
                <a:schemeClr val="dk1"/>
              </a:buClr>
              <a:buSzPct val="91666"/>
              <a:buNone/>
            </a:pPr>
            <a:r>
              <a:rPr lang="en" sz="1200">
                <a:solidFill>
                  <a:schemeClr val="dk1"/>
                </a:solidFill>
              </a:rPr>
              <a:t>One way to think about the different environments is by thinking of the type of data they contain.</a:t>
            </a:r>
          </a:p>
          <a:p>
            <a:pPr indent="-228600" lvl="0" marL="457200" rtl="0">
              <a:lnSpc>
                <a:spcPct val="115000"/>
              </a:lnSpc>
              <a:spcBef>
                <a:spcPts val="0"/>
              </a:spcBef>
              <a:buClr>
                <a:schemeClr val="dk1"/>
              </a:buClr>
              <a:buSzPct val="100000"/>
              <a:buNone/>
            </a:pPr>
            <a:r>
              <a:t/>
            </a:r>
            <a:endParaRPr sz="1100">
              <a:solidFill>
                <a:schemeClr val="dk1"/>
              </a:solidFill>
            </a:endParaRPr>
          </a:p>
          <a:p>
            <a:pPr indent="-228600" lvl="0" marL="457200" rtl="0">
              <a:lnSpc>
                <a:spcPct val="115000"/>
              </a:lnSpc>
              <a:spcBef>
                <a:spcPts val="0"/>
              </a:spcBef>
              <a:buClr>
                <a:schemeClr val="dk1"/>
              </a:buClr>
              <a:buSzPct val="91666"/>
              <a:buNone/>
            </a:pPr>
            <a:r>
              <a:rPr lang="en" sz="1200">
                <a:solidFill>
                  <a:schemeClr val="dk1"/>
                </a:solidFill>
              </a:rPr>
              <a:t>A dev environment typically has a few rows of data - just enough for you to be able to confirm that whatever you’re working on is working correctly.</a:t>
            </a:r>
          </a:p>
          <a:p>
            <a:pPr indent="-228600" lvl="0" marL="457200" rtl="0">
              <a:lnSpc>
                <a:spcPct val="115000"/>
              </a:lnSpc>
              <a:spcBef>
                <a:spcPts val="0"/>
              </a:spcBef>
              <a:buClr>
                <a:schemeClr val="dk1"/>
              </a:buClr>
              <a:buSzPct val="100000"/>
              <a:buNone/>
            </a:pPr>
            <a:r>
              <a:t/>
            </a:r>
            <a:endParaRPr sz="1100">
              <a:solidFill>
                <a:schemeClr val="dk1"/>
              </a:solidFill>
            </a:endParaRPr>
          </a:p>
          <a:p>
            <a:pPr indent="-228600" lvl="0" marL="457200" rtl="0">
              <a:lnSpc>
                <a:spcPct val="115000"/>
              </a:lnSpc>
              <a:spcBef>
                <a:spcPts val="0"/>
              </a:spcBef>
              <a:buClr>
                <a:schemeClr val="dk1"/>
              </a:buClr>
              <a:buSzPct val="91666"/>
              <a:buNone/>
            </a:pPr>
            <a:r>
              <a:rPr lang="en" sz="1200">
                <a:solidFill>
                  <a:schemeClr val="dk1"/>
                </a:solidFill>
              </a:rPr>
              <a:t>A prod environment has all the real customer data. That could be hundreds, thousands, even millions of rows.</a:t>
            </a:r>
          </a:p>
          <a:p>
            <a:pPr indent="-228600" lvl="0" marL="457200" rtl="0">
              <a:lnSpc>
                <a:spcPct val="115000"/>
              </a:lnSpc>
              <a:spcBef>
                <a:spcPts val="0"/>
              </a:spcBef>
              <a:buClr>
                <a:schemeClr val="dk1"/>
              </a:buClr>
              <a:buSzPct val="100000"/>
              <a:buNone/>
            </a:pPr>
            <a:r>
              <a:t/>
            </a:r>
            <a:endParaRPr sz="1100">
              <a:solidFill>
                <a:schemeClr val="dk1"/>
              </a:solidFill>
            </a:endParaRPr>
          </a:p>
          <a:p>
            <a:pPr indent="-228600" lvl="0" marL="457200" rtl="0">
              <a:lnSpc>
                <a:spcPct val="115000"/>
              </a:lnSpc>
              <a:spcBef>
                <a:spcPts val="0"/>
              </a:spcBef>
              <a:buClr>
                <a:schemeClr val="dk1"/>
              </a:buClr>
              <a:buSzPct val="91666"/>
              <a:buNone/>
            </a:pPr>
            <a:r>
              <a:rPr lang="en" sz="1200">
                <a:solidFill>
                  <a:schemeClr val="dk1"/>
                </a:solidFill>
              </a:rPr>
              <a:t>The test environment could contains tons of data, but the data is usually fake and meaningless. The users might all look like user1@email.com living at 123 Main St,</a:t>
            </a:r>
          </a:p>
          <a:p>
            <a:pPr indent="-228600" lvl="0" marL="457200" rtl="0">
              <a:lnSpc>
                <a:spcPct val="115000"/>
              </a:lnSpc>
              <a:spcBef>
                <a:spcPts val="0"/>
              </a:spcBef>
              <a:buClr>
                <a:schemeClr val="dk1"/>
              </a:buClr>
              <a:buSzPct val="100000"/>
              <a:buNone/>
            </a:pP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Anywhere, USA. A test environment is not meant for humans. It’s a place for fully-automated machines to check that things are working correctly.</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8" name="Shape 208"/>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69850" lvl="0" marL="0" marR="0" rtl="0" algn="l">
              <a:spcBef>
                <a:spcPts val="0"/>
              </a:spcBef>
              <a:buSzPct val="91666"/>
              <a:buFont typeface="Arial"/>
              <a:buNone/>
            </a:pPr>
            <a:r>
              <a:rPr i="1" lang="en" sz="1200">
                <a:solidFill>
                  <a:schemeClr val="dk1"/>
                </a:solidFill>
              </a:rPr>
              <a:t>What’s a “staging” environment?</a:t>
            </a:r>
          </a:p>
          <a:p>
            <a:pPr lvl="0" rtl="0">
              <a:spcBef>
                <a:spcPts val="0"/>
              </a:spcBef>
              <a:buSzPct val="100000"/>
              <a:buFont typeface="Arial"/>
              <a:buNone/>
            </a:pPr>
            <a:r>
              <a:t/>
            </a:r>
            <a:endParaRPr sz="1100">
              <a:solidFill>
                <a:schemeClr val="dk1"/>
              </a:solidFill>
            </a:endParaRPr>
          </a:p>
          <a:p>
            <a:pPr lvl="0" rtl="0">
              <a:spcBef>
                <a:spcPts val="0"/>
              </a:spcBef>
              <a:buSzPct val="91666"/>
              <a:buFont typeface="Arial"/>
              <a:buNone/>
            </a:pPr>
            <a:r>
              <a:rPr lang="en" sz="1200">
                <a:solidFill>
                  <a:schemeClr val="dk1"/>
                </a:solidFill>
              </a:rPr>
              <a:t>The staging env contains a medium amount of realistic data. It’s a place for real people to play with your app before it’s released to production. Think of it as a demo site for all the non-technical people in the company to see what you’re building.</a:t>
            </a:r>
          </a:p>
          <a:p>
            <a:pPr lvl="0" rtl="0">
              <a:spcBef>
                <a:spcPts val="0"/>
              </a:spcBef>
              <a:buSzPct val="91666"/>
              <a:buFont typeface="Arial"/>
              <a:buNone/>
            </a:pPr>
            <a:r>
              <a:t/>
            </a:r>
            <a:endParaRPr sz="1200">
              <a:solidFill>
                <a:schemeClr val="dk1"/>
              </a:solidFill>
            </a:endParaRPr>
          </a:p>
          <a:p>
            <a:pPr lvl="0" rtl="0">
              <a:spcBef>
                <a:spcPts val="0"/>
              </a:spcBef>
              <a:buSzPct val="91666"/>
              <a:buFont typeface="Arial"/>
              <a:buNone/>
            </a:pPr>
            <a:r>
              <a:rPr lang="en" sz="1200">
                <a:solidFill>
                  <a:schemeClr val="dk1"/>
                </a:solidFill>
              </a:rPr>
              <a:t>In some companies, staging can also be a platform for manual quality assurance (QA) testing. Every day some poor shmucks may have to run through a 100-item script to test everything in your app. If they find a bug, they’ll report it to the devs, who’ll then attempt to reproduce and fix the bug in the dev env. When that’s done, they’ll push it to staging to be tested again.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4" name="Shape 214"/>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lvl="0" rtl="0">
              <a:spcBef>
                <a:spcPts val="0"/>
              </a:spcBef>
              <a:buSzPct val="91666"/>
              <a:buFont typeface="Arial"/>
              <a:buNone/>
            </a:pPr>
            <a:r>
              <a:rPr lang="en" sz="1200">
                <a:solidFill>
                  <a:schemeClr val="dk1"/>
                </a:solidFill>
              </a:rPr>
              <a:t>Step 3: In your dev env, you’re probably making commits and push/pulling from GitHub regularly.</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0" name="Shape 220"/>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lvl="0" rtl="0">
              <a:spcBef>
                <a:spcPts val="0"/>
              </a:spcBef>
              <a:buSzPct val="91666"/>
              <a:buFont typeface="Arial"/>
              <a:buNone/>
            </a:pPr>
            <a:r>
              <a:rPr lang="en" sz="1200">
                <a:solidFill>
                  <a:schemeClr val="dk1"/>
                </a:solidFill>
              </a:rPr>
              <a:t>Step 4: You’ll use git to deploy your code to staging. The staging env is tested to make sure that everyone’s commits integrate well together.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6" name="Shape 226"/>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lvl="0">
              <a:spcBef>
                <a:spcPts val="0"/>
              </a:spcBef>
              <a:buSzPct val="91666"/>
              <a:buFont typeface="Arial"/>
              <a:buNone/>
            </a:pPr>
            <a:r>
              <a:rPr lang="en" sz="1200">
                <a:solidFill>
                  <a:schemeClr val="dk1"/>
                </a:solidFill>
              </a:rPr>
              <a:t>Step 5: After staging is verified, you’ll use git once again to deploy to a prod env.</a:t>
            </a:r>
          </a:p>
          <a:p>
            <a:pPr lvl="0">
              <a:spcBef>
                <a:spcPts val="0"/>
              </a:spcBef>
              <a:buSzPct val="91666"/>
              <a:buFont typeface="Arial"/>
              <a:buNone/>
            </a:pPr>
            <a:r>
              <a:t/>
            </a:r>
            <a:endParaRPr sz="1200">
              <a:solidFill>
                <a:schemeClr val="dk1"/>
              </a:solidFill>
            </a:endParaRPr>
          </a:p>
          <a:p>
            <a:pPr lvl="0" rtl="0">
              <a:spcBef>
                <a:spcPts val="0"/>
              </a:spcBef>
              <a:buSzPct val="91666"/>
              <a:buFont typeface="Arial"/>
              <a:buNone/>
            </a:pPr>
            <a:r>
              <a:rPr lang="en" sz="1200">
                <a:solidFill>
                  <a:schemeClr val="dk1"/>
                </a:solidFill>
              </a:rPr>
              <a:t>Typically each environment (dev, staging, and prod) is associated with a Git branch. To “deploy” code means to deploy a branch of code to a service (i.e. Heroku).</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2" name="Shape 23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lvl="0">
              <a:spcBef>
                <a:spcPts val="0"/>
              </a:spcBef>
              <a:buSzPct val="91666"/>
              <a:buFont typeface="Arial"/>
              <a:buNone/>
            </a:pPr>
            <a:r>
              <a:rPr lang="en" sz="1200">
                <a:solidFill>
                  <a:schemeClr val="dk1"/>
                </a:solidFill>
              </a:rPr>
              <a:t>Why doesn’t Rails have a staging env?</a:t>
            </a:r>
          </a:p>
          <a:p>
            <a:pPr lv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Since staging is a staging area for production, the staging env should be running in production mode. So, by default, Rails doesn’t need a staging env configuration. But some companies have one anyway for various reasons.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8" name="Shape 238"/>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4" name="Shape 244"/>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lvl="0">
              <a:spcBef>
                <a:spcPts val="0"/>
              </a:spcBef>
              <a:buSzPct val="91666"/>
              <a:buFont typeface="Arial"/>
              <a:buNone/>
            </a:pPr>
            <a:r>
              <a:rPr lang="en" sz="1200">
                <a:solidFill>
                  <a:schemeClr val="dk1"/>
                </a:solidFill>
              </a:rPr>
              <a:t>The Git Tree</a:t>
            </a:r>
          </a:p>
          <a:p>
            <a:pPr lvl="0">
              <a:spcBef>
                <a:spcPts val="0"/>
              </a:spcBef>
              <a:buSzPct val="100000"/>
              <a:buFont typeface="Arial"/>
              <a:buNone/>
            </a:pPr>
            <a:r>
              <a:rPr lang="en" sz="1100">
                <a:solidFill>
                  <a:schemeClr val="dk1"/>
                </a:solidFill>
              </a:rPr>
              <a:t>						</a:t>
            </a:r>
          </a:p>
          <a:p>
            <a:pPr lvl="0">
              <a:spcBef>
                <a:spcPts val="0"/>
              </a:spcBef>
              <a:buSzPct val="91666"/>
              <a:buFont typeface="Arial"/>
              <a:buNone/>
            </a:pPr>
            <a:r>
              <a:rPr lang="en" sz="1200">
                <a:solidFill>
                  <a:schemeClr val="dk1"/>
                </a:solidFill>
              </a:rPr>
              <a:t>Let’s start a new git-backed app. Starting at your projects dir:</a:t>
            </a:r>
          </a:p>
          <a:p>
            <a:pPr lvl="0">
              <a:spcBef>
                <a:spcPts val="0"/>
              </a:spcBef>
              <a:buSzPct val="100000"/>
              <a:buFont typeface="Arial"/>
              <a:buNone/>
            </a:pPr>
            <a:r>
              <a:rPr lang="en" sz="1100">
                <a:solidFill>
                  <a:schemeClr val="dk1"/>
                </a:solidFill>
              </a:rPr>
              <a:t>						</a:t>
            </a:r>
          </a:p>
          <a:p>
            <a:pPr lvl="0">
              <a:spcBef>
                <a:spcPts val="0"/>
              </a:spcBef>
              <a:buSzPct val="91666"/>
              <a:buFont typeface="Arial"/>
              <a:buNone/>
            </a:pPr>
            <a:r>
              <a:rPr lang="en" sz="1200">
                <a:solidFill>
                  <a:schemeClr val="dk1"/>
                </a:solidFill>
              </a:rPr>
              <a:t>$ mkdir git2 $ cd git2</a:t>
            </a:r>
          </a:p>
          <a:p>
            <a:pPr lvl="0">
              <a:spcBef>
                <a:spcPts val="0"/>
              </a:spcBef>
              <a:buSzPct val="91666"/>
              <a:buFont typeface="Arial"/>
              <a:buNone/>
            </a:pPr>
            <a:r>
              <a:rPr lang="en" sz="1200">
                <a:solidFill>
                  <a:schemeClr val="dk1"/>
                </a:solidFill>
              </a:rPr>
              <a:t>$ git init</a:t>
            </a:r>
          </a:p>
          <a:p>
            <a:pPr lvl="0">
              <a:spcBef>
                <a:spcPts val="0"/>
              </a:spcBef>
              <a:buSzPct val="100000"/>
              <a:buFont typeface="Arial"/>
              <a:buNone/>
            </a:pPr>
            <a:r>
              <a:rPr lang="en" sz="1100">
                <a:solidFill>
                  <a:schemeClr val="dk1"/>
                </a:solidFill>
              </a:rPr>
              <a:t>			</a:t>
            </a:r>
          </a:p>
          <a:p>
            <a:pPr lvl="0">
              <a:spcBef>
                <a:spcPts val="0"/>
              </a:spcBef>
              <a:buSzPct val="91666"/>
              <a:buFont typeface="Arial"/>
              <a:buNone/>
            </a:pPr>
            <a:r>
              <a:rPr lang="en" sz="1200">
                <a:solidFill>
                  <a:schemeClr val="dk1"/>
                </a:solidFill>
              </a:rPr>
              <a:t>We’re not going to worry about Ruby or Rails today. Let’s just create some blank files to track.</a:t>
            </a:r>
          </a:p>
          <a:p>
            <a:pPr lvl="0">
              <a:spcBef>
                <a:spcPts val="0"/>
              </a:spcBef>
              <a:buSzPct val="100000"/>
              <a:buFont typeface="Arial"/>
              <a:buNone/>
            </a:pPr>
            <a:r>
              <a:t/>
            </a:r>
            <a:endParaRPr sz="1100">
              <a:solidFill>
                <a:schemeClr val="dk1"/>
              </a:solidFill>
            </a:endParaRPr>
          </a:p>
          <a:p>
            <a:pPr lvl="0">
              <a:spcBef>
                <a:spcPts val="0"/>
              </a:spcBef>
              <a:buSzPct val="91666"/>
              <a:buFont typeface="Arial"/>
              <a:buNone/>
            </a:pPr>
            <a:r>
              <a:rPr lang="en" sz="1200">
                <a:solidFill>
                  <a:schemeClr val="dk1"/>
                </a:solidFill>
              </a:rPr>
              <a:t>$ touch file{1,2,3}.rb</a:t>
            </a:r>
          </a:p>
          <a:p>
            <a:pPr lvl="0">
              <a:spcBef>
                <a:spcPts val="0"/>
              </a:spcBef>
              <a:buSzPct val="91666"/>
              <a:buFont typeface="Arial"/>
              <a:buNone/>
            </a:pPr>
            <a:r>
              <a:t/>
            </a:r>
            <a:endParaRPr sz="1200">
              <a:solidFill>
                <a:schemeClr val="dk1"/>
              </a:solidFill>
            </a:endParaRPr>
          </a:p>
          <a:p>
            <a:pPr lvl="0">
              <a:spcBef>
                <a:spcPts val="0"/>
              </a:spcBef>
              <a:buSzPct val="91666"/>
              <a:buFont typeface="Arial"/>
              <a:buNone/>
            </a:pPr>
            <a:r>
              <a:rPr lang="en" sz="1200">
                <a:solidFill>
                  <a:schemeClr val="dk1"/>
                </a:solidFill>
              </a:rPr>
              <a:t>Don’t forget to use your new git aliases. Feel the power.</a:t>
            </a:r>
          </a:p>
          <a:p>
            <a:pPr lvl="0">
              <a:spcBef>
                <a:spcPts val="0"/>
              </a:spcBef>
              <a:buSzPct val="100000"/>
              <a:buFont typeface="Arial"/>
              <a:buNone/>
            </a:pPr>
            <a:r>
              <a:t/>
            </a:r>
            <a:endParaRPr sz="1100">
              <a:solidFill>
                <a:schemeClr val="dk1"/>
              </a:solidFill>
            </a:endParaRPr>
          </a:p>
          <a:p>
            <a:pPr lvl="0">
              <a:spcBef>
                <a:spcPts val="0"/>
              </a:spcBef>
              <a:buSzPct val="91666"/>
              <a:buFont typeface="Arial"/>
              <a:buNone/>
            </a:pPr>
            <a:r>
              <a:rPr lang="en" sz="1200">
                <a:solidFill>
                  <a:schemeClr val="dk1"/>
                </a:solidFill>
              </a:rPr>
              <a:t>$ gst</a:t>
            </a:r>
          </a:p>
          <a:p>
            <a:pPr lvl="0">
              <a:spcBef>
                <a:spcPts val="0"/>
              </a:spcBef>
              <a:buSzPct val="91666"/>
              <a:buFont typeface="Arial"/>
              <a:buNone/>
            </a:pPr>
            <a:r>
              <a:rPr lang="en" sz="1200">
                <a:solidFill>
                  <a:schemeClr val="dk1"/>
                </a:solidFill>
              </a:rPr>
              <a:t>On branch master</a:t>
            </a:r>
          </a:p>
          <a:p>
            <a:pPr lvl="0">
              <a:spcBef>
                <a:spcPts val="0"/>
              </a:spcBef>
              <a:buSzPct val="100000"/>
              <a:buFont typeface="Arial"/>
              <a:buNone/>
            </a:pPr>
            <a:r>
              <a:rPr lang="en" sz="1100">
                <a:solidFill>
                  <a:schemeClr val="dk1"/>
                </a:solidFill>
              </a:rPr>
              <a:t>						</a:t>
            </a:r>
          </a:p>
          <a:p>
            <a:pPr lvl="0">
              <a:spcBef>
                <a:spcPts val="0"/>
              </a:spcBef>
              <a:buSzPct val="91666"/>
              <a:buFont typeface="Arial"/>
              <a:buNone/>
            </a:pPr>
            <a:r>
              <a:rPr lang="en" sz="1200">
                <a:solidFill>
                  <a:schemeClr val="dk1"/>
                </a:solidFill>
              </a:rPr>
              <a:t>Initial commit</a:t>
            </a:r>
          </a:p>
          <a:p>
            <a:pPr lvl="0">
              <a:spcBef>
                <a:spcPts val="0"/>
              </a:spcBef>
              <a:buSzPct val="100000"/>
              <a:buFont typeface="Arial"/>
              <a:buNone/>
            </a:pPr>
            <a:r>
              <a:rPr lang="en" sz="1100">
                <a:solidFill>
                  <a:schemeClr val="dk1"/>
                </a:solidFill>
              </a:rPr>
              <a:t>						</a:t>
            </a:r>
          </a:p>
          <a:p>
            <a:pPr lvl="0">
              <a:spcBef>
                <a:spcPts val="0"/>
              </a:spcBef>
              <a:buSzPct val="91666"/>
              <a:buFont typeface="Arial"/>
              <a:buNone/>
            </a:pPr>
            <a:r>
              <a:rPr lang="en" sz="1200">
                <a:solidFill>
                  <a:schemeClr val="dk1"/>
                </a:solidFill>
              </a:rPr>
              <a:t>Untracked files:</a:t>
            </a:r>
          </a:p>
          <a:p>
            <a:pPr lvl="0">
              <a:spcBef>
                <a:spcPts val="0"/>
              </a:spcBef>
              <a:buSzPct val="91666"/>
              <a:buFont typeface="Arial"/>
              <a:buNone/>
            </a:pPr>
            <a:r>
              <a:rPr lang="en" sz="1200">
                <a:solidFill>
                  <a:schemeClr val="dk1"/>
                </a:solidFill>
              </a:rPr>
              <a:t>(use "git add &lt;file&gt;..." to include in what will be committed)</a:t>
            </a:r>
          </a:p>
          <a:p>
            <a:pPr lvl="0">
              <a:spcBef>
                <a:spcPts val="0"/>
              </a:spcBef>
              <a:buSzPct val="100000"/>
              <a:buFont typeface="Arial"/>
              <a:buNone/>
            </a:pPr>
            <a:r>
              <a:rPr lang="en" sz="1100">
                <a:solidFill>
                  <a:schemeClr val="dk1"/>
                </a:solidFill>
              </a:rPr>
              <a:t>						</a:t>
            </a:r>
          </a:p>
          <a:p>
            <a:pPr lvl="0">
              <a:spcBef>
                <a:spcPts val="0"/>
              </a:spcBef>
              <a:buSzPct val="91666"/>
              <a:buFont typeface="Arial"/>
              <a:buNone/>
            </a:pPr>
            <a:r>
              <a:rPr lang="en" sz="1200">
                <a:solidFill>
                  <a:schemeClr val="dk1"/>
                </a:solidFill>
              </a:rPr>
              <a:t>file1.rb file2.rb file3.rb</a:t>
            </a:r>
          </a:p>
          <a:p>
            <a:pPr lvl="0">
              <a:spcBef>
                <a:spcPts val="0"/>
              </a:spcBef>
              <a:buSzPct val="100000"/>
              <a:buFont typeface="Arial"/>
              <a:buNone/>
            </a:pPr>
            <a:r>
              <a:rPr lang="en" sz="1100">
                <a:solidFill>
                  <a:schemeClr val="dk1"/>
                </a:solidFill>
              </a:rPr>
              <a:t>						</a:t>
            </a:r>
          </a:p>
          <a:p>
            <a:pPr lvl="0">
              <a:spcBef>
                <a:spcPts val="0"/>
              </a:spcBef>
              <a:buSzPct val="91666"/>
              <a:buFont typeface="Arial"/>
              <a:buNone/>
            </a:pPr>
            <a:r>
              <a:rPr lang="en" sz="1200">
                <a:solidFill>
                  <a:schemeClr val="dk1"/>
                </a:solidFill>
              </a:rPr>
              <a:t>nothing added to commit but untracked files present (use "git add" to track)</a:t>
            </a:r>
          </a:p>
          <a:p>
            <a:pPr lvl="0">
              <a:spcBef>
                <a:spcPts val="0"/>
              </a:spcBef>
              <a:buSzPct val="100000"/>
              <a:buFont typeface="Arial"/>
              <a:buNone/>
            </a:pPr>
            <a:r>
              <a:rPr lang="en" sz="1100">
                <a:solidFill>
                  <a:schemeClr val="dk1"/>
                </a:solidFill>
              </a:rPr>
              <a:t>						</a:t>
            </a:r>
          </a:p>
          <a:p>
            <a:pPr lvl="0">
              <a:spcBef>
                <a:spcPts val="0"/>
              </a:spcBef>
              <a:buSzPct val="91666"/>
              <a:buFont typeface="Arial"/>
              <a:buNone/>
            </a:pPr>
            <a:r>
              <a:rPr lang="en" sz="1200">
                <a:solidFill>
                  <a:schemeClr val="dk1"/>
                </a:solidFill>
              </a:rPr>
              <a:t>This looks fine. Let’s add these files.</a:t>
            </a:r>
          </a:p>
          <a:p>
            <a:pPr lvl="0">
              <a:spcBef>
                <a:spcPts val="0"/>
              </a:spcBef>
              <a:buSzPct val="100000"/>
              <a:buFont typeface="Arial"/>
              <a:buNone/>
            </a:pPr>
            <a:r>
              <a:rPr lang="en" sz="1100">
                <a:solidFill>
                  <a:schemeClr val="dk1"/>
                </a:solidFill>
              </a:rPr>
              <a:t>						</a:t>
            </a:r>
          </a:p>
          <a:p>
            <a:pPr lvl="0">
              <a:spcBef>
                <a:spcPts val="0"/>
              </a:spcBef>
              <a:buSzPct val="91666"/>
              <a:buFont typeface="Arial"/>
              <a:buNone/>
            </a:pPr>
            <a:r>
              <a:rPr lang="en" sz="1200">
                <a:solidFill>
                  <a:schemeClr val="dk1"/>
                </a:solidFill>
              </a:rPr>
              <a:t>$ ga .</a:t>
            </a:r>
          </a:p>
          <a:p>
            <a:pPr lvl="0">
              <a:spcBef>
                <a:spcPts val="0"/>
              </a:spcBef>
              <a:buSzPct val="91666"/>
              <a:buFont typeface="Arial"/>
              <a:buNone/>
            </a:pPr>
            <a:r>
              <a:rPr lang="en" sz="1200">
                <a:solidFill>
                  <a:schemeClr val="dk1"/>
                </a:solidFill>
              </a:rPr>
              <a:t>$ gst</a:t>
            </a:r>
            <a:r>
              <a:rPr lang="en" sz="1100">
                <a:solidFill>
                  <a:schemeClr val="dk1"/>
                </a:solidFill>
              </a:rPr>
              <a:t>	</a:t>
            </a:r>
          </a:p>
          <a:p>
            <a:pPr lvl="0">
              <a:spcBef>
                <a:spcPts val="0"/>
              </a:spcBef>
              <a:buSzPct val="100000"/>
              <a:buFont typeface="Arial"/>
              <a:buNone/>
            </a:pPr>
            <a:r>
              <a:rPr lang="en" sz="1100">
                <a:solidFill>
                  <a:schemeClr val="dk1"/>
                </a:solidFill>
              </a:rPr>
              <a:t>						</a:t>
            </a:r>
          </a:p>
          <a:p>
            <a:pPr lvl="0">
              <a:spcBef>
                <a:spcPts val="0"/>
              </a:spcBef>
              <a:buSzPct val="91666"/>
              <a:buFont typeface="Arial"/>
              <a:buNone/>
            </a:pPr>
            <a:r>
              <a:rPr lang="en" sz="1200">
                <a:solidFill>
                  <a:schemeClr val="dk1"/>
                </a:solidFill>
              </a:rPr>
              <a:t>Now that we have gst , we should be checking the git status constantly. It’s just so easy now.</a:t>
            </a:r>
          </a:p>
          <a:p>
            <a:pPr lvl="0">
              <a:spcBef>
                <a:spcPts val="0"/>
              </a:spcBef>
              <a:buSzPct val="100000"/>
              <a:buFont typeface="Arial"/>
              <a:buNone/>
            </a:pPr>
            <a:r>
              <a:rPr lang="en" sz="1100">
                <a:solidFill>
                  <a:schemeClr val="dk1"/>
                </a:solidFill>
              </a:rPr>
              <a:t>				</a:t>
            </a:r>
          </a:p>
          <a:p>
            <a:pPr lvl="0">
              <a:spcBef>
                <a:spcPts val="0"/>
              </a:spcBef>
              <a:buSzPct val="91666"/>
              <a:buFont typeface="Arial"/>
              <a:buNone/>
            </a:pPr>
            <a:r>
              <a:rPr lang="en" sz="1200">
                <a:solidFill>
                  <a:schemeClr val="dk1"/>
                </a:solidFill>
              </a:rPr>
              <a:t>This looks good. Let’s commit.</a:t>
            </a:r>
          </a:p>
          <a:p>
            <a:pPr lvl="0">
              <a:spcBef>
                <a:spcPts val="0"/>
              </a:spcBef>
              <a:buSzPct val="91666"/>
              <a:buFont typeface="Arial"/>
              <a:buNone/>
            </a:pPr>
            <a:r>
              <a:rPr lang="en" sz="1200">
                <a:solidFill>
                  <a:schemeClr val="dk1"/>
                </a:solidFill>
              </a:rPr>
              <a:t>$ gc -m "initial commit"</a:t>
            </a:r>
          </a:p>
          <a:p>
            <a:pPr lvl="0">
              <a:spcBef>
                <a:spcPts val="0"/>
              </a:spcBef>
              <a:buSzPct val="91666"/>
              <a:buFont typeface="Arial"/>
              <a:buNone/>
            </a:pPr>
            <a:r>
              <a:rPr lang="en" sz="1200">
                <a:solidFill>
                  <a:schemeClr val="dk1"/>
                </a:solidFill>
              </a:rPr>
              <a:t>[master (root-commit) 7ff2c4d] initial commit</a:t>
            </a:r>
          </a:p>
          <a:p>
            <a:pPr lvl="0">
              <a:spcBef>
                <a:spcPts val="0"/>
              </a:spcBef>
              <a:buSzPct val="91666"/>
              <a:buFont typeface="Arial"/>
              <a:buNone/>
            </a:pPr>
            <a:r>
              <a:t/>
            </a:r>
            <a:endParaRPr sz="1200">
              <a:solidFill>
                <a:schemeClr val="dk1"/>
              </a:solidFill>
            </a:endParaRPr>
          </a:p>
          <a:p>
            <a:pPr lvl="0">
              <a:spcBef>
                <a:spcPts val="0"/>
              </a:spcBef>
              <a:buSzPct val="91666"/>
              <a:buFont typeface="Arial"/>
              <a:buNone/>
            </a:pPr>
            <a:r>
              <a:rPr lang="en" sz="1200">
                <a:solidFill>
                  <a:schemeClr val="dk1"/>
                </a:solidFill>
              </a:rPr>
              <a:t>3 files changed, 0 insertions(+), 0 deletions(-) create mode 100644 file1.rb</a:t>
            </a:r>
          </a:p>
          <a:p>
            <a:pPr lvl="0">
              <a:spcBef>
                <a:spcPts val="0"/>
              </a:spcBef>
              <a:buSzPct val="91666"/>
              <a:buFont typeface="Arial"/>
              <a:buNone/>
            </a:pPr>
            <a:r>
              <a:rPr lang="en" sz="1200">
                <a:solidFill>
                  <a:schemeClr val="dk1"/>
                </a:solidFill>
              </a:rPr>
              <a:t>create mode 100644 file2.rb</a:t>
            </a:r>
          </a:p>
          <a:p>
            <a:pPr lvl="0" rtl="0">
              <a:spcBef>
                <a:spcPts val="0"/>
              </a:spcBef>
              <a:buSzPct val="91666"/>
              <a:buFont typeface="Arial"/>
              <a:buNone/>
            </a:pPr>
            <a:r>
              <a:rPr lang="en" sz="1200">
                <a:solidFill>
                  <a:schemeClr val="dk1"/>
                </a:solidFill>
              </a:rPr>
              <a:t>create mode 100644 file3.rb</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1" name="Shape 251"/>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lvl="0" rtl="0">
              <a:spcBef>
                <a:spcPts val="0"/>
              </a:spcBef>
              <a:buSzPct val="91666"/>
              <a:buFont typeface="Arial"/>
              <a:buNone/>
            </a:pPr>
            <a:r>
              <a:rPr lang="en" sz="1200">
                <a:solidFill>
                  <a:schemeClr val="dk1"/>
                </a:solidFill>
              </a:rPr>
              <a:t>The Git Tree</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Let’s start a new git-backed app. Starting at your projects dir:</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 mkdir git2 $ cd git2</a:t>
            </a:r>
          </a:p>
          <a:p>
            <a:pPr lvl="0" rtl="0">
              <a:spcBef>
                <a:spcPts val="0"/>
              </a:spcBef>
              <a:buSzPct val="91666"/>
              <a:buFont typeface="Arial"/>
              <a:buNone/>
            </a:pPr>
            <a:r>
              <a:rPr lang="en" sz="1200">
                <a:solidFill>
                  <a:schemeClr val="dk1"/>
                </a:solidFill>
              </a:rPr>
              <a:t>$ git init</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We’re not going to worry about Ruby or Rails today. Let’s just create some blank files to track.</a:t>
            </a:r>
          </a:p>
          <a:p>
            <a:pPr lvl="0" rtl="0">
              <a:spcBef>
                <a:spcPts val="0"/>
              </a:spcBef>
              <a:buSzPct val="100000"/>
              <a:buFont typeface="Arial"/>
              <a:buNone/>
            </a:pPr>
            <a:r>
              <a:t/>
            </a:r>
            <a:endParaRPr sz="1100">
              <a:solidFill>
                <a:schemeClr val="dk1"/>
              </a:solidFill>
            </a:endParaRPr>
          </a:p>
          <a:p>
            <a:pPr lvl="0" rtl="0">
              <a:spcBef>
                <a:spcPts val="0"/>
              </a:spcBef>
              <a:buSzPct val="91666"/>
              <a:buFont typeface="Arial"/>
              <a:buNone/>
            </a:pPr>
            <a:r>
              <a:rPr lang="en" sz="1200">
                <a:solidFill>
                  <a:schemeClr val="dk1"/>
                </a:solidFill>
              </a:rPr>
              <a:t>$ touch file{1,2,3}.rb</a:t>
            </a:r>
          </a:p>
          <a:p>
            <a:pPr lvl="0" rtl="0">
              <a:spcBef>
                <a:spcPts val="0"/>
              </a:spcBef>
              <a:buSzPct val="91666"/>
              <a:buFont typeface="Arial"/>
              <a:buNone/>
            </a:pPr>
            <a:r>
              <a:t/>
            </a:r>
            <a:endParaRPr sz="1200">
              <a:solidFill>
                <a:schemeClr val="dk1"/>
              </a:solidFill>
            </a:endParaRPr>
          </a:p>
          <a:p>
            <a:pPr lvl="0" rtl="0">
              <a:spcBef>
                <a:spcPts val="0"/>
              </a:spcBef>
              <a:buSzPct val="91666"/>
              <a:buFont typeface="Arial"/>
              <a:buNone/>
            </a:pPr>
            <a:r>
              <a:rPr lang="en" sz="1200">
                <a:solidFill>
                  <a:schemeClr val="dk1"/>
                </a:solidFill>
              </a:rPr>
              <a:t>Don’t forget to use your new git aliases. Feel the power.</a:t>
            </a:r>
          </a:p>
          <a:p>
            <a:pPr lvl="0" rtl="0">
              <a:spcBef>
                <a:spcPts val="0"/>
              </a:spcBef>
              <a:buSzPct val="100000"/>
              <a:buFont typeface="Arial"/>
              <a:buNone/>
            </a:pPr>
            <a:r>
              <a:t/>
            </a:r>
            <a:endParaRPr sz="1100">
              <a:solidFill>
                <a:schemeClr val="dk1"/>
              </a:solidFill>
            </a:endParaRPr>
          </a:p>
          <a:p>
            <a:pPr lvl="0" rtl="0">
              <a:spcBef>
                <a:spcPts val="0"/>
              </a:spcBef>
              <a:buSzPct val="91666"/>
              <a:buFont typeface="Arial"/>
              <a:buNone/>
            </a:pPr>
            <a:r>
              <a:rPr lang="en" sz="1200">
                <a:solidFill>
                  <a:schemeClr val="dk1"/>
                </a:solidFill>
              </a:rPr>
              <a:t>$ gst</a:t>
            </a:r>
          </a:p>
          <a:p>
            <a:pPr lvl="0" rtl="0">
              <a:spcBef>
                <a:spcPts val="0"/>
              </a:spcBef>
              <a:buSzPct val="91666"/>
              <a:buFont typeface="Arial"/>
              <a:buNone/>
            </a:pPr>
            <a:r>
              <a:rPr lang="en" sz="1200">
                <a:solidFill>
                  <a:schemeClr val="dk1"/>
                </a:solidFill>
              </a:rPr>
              <a:t>On branch master</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Initial commit</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Untracked files:</a:t>
            </a:r>
          </a:p>
          <a:p>
            <a:pPr lvl="0" rtl="0">
              <a:spcBef>
                <a:spcPts val="0"/>
              </a:spcBef>
              <a:buSzPct val="91666"/>
              <a:buFont typeface="Arial"/>
              <a:buNone/>
            </a:pPr>
            <a:r>
              <a:rPr lang="en" sz="1200">
                <a:solidFill>
                  <a:schemeClr val="dk1"/>
                </a:solidFill>
              </a:rPr>
              <a:t>(use "git add &lt;file&gt;..." to include in what will be committed)</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file1.rb file2.rb file3.rb</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nothing added to commit but untracked files present (use "git add" to track)</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This looks fine. Let’s add these files.</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 ga .</a:t>
            </a:r>
          </a:p>
          <a:p>
            <a:pPr lvl="0" rtl="0">
              <a:spcBef>
                <a:spcPts val="0"/>
              </a:spcBef>
              <a:buSzPct val="91666"/>
              <a:buFont typeface="Arial"/>
              <a:buNone/>
            </a:pPr>
            <a:r>
              <a:rPr lang="en" sz="1200">
                <a:solidFill>
                  <a:schemeClr val="dk1"/>
                </a:solidFill>
              </a:rPr>
              <a:t>$ gst</a:t>
            </a:r>
            <a:r>
              <a:rPr lang="en" sz="1100">
                <a:solidFill>
                  <a:schemeClr val="dk1"/>
                </a:solidFill>
              </a:rPr>
              <a:t>	</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Now that we have gst , we should be checking the git status constantly. It’s just so easy now.</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This looks good. Let’s commit.</a:t>
            </a:r>
          </a:p>
          <a:p>
            <a:pPr lvl="0" rtl="0">
              <a:spcBef>
                <a:spcPts val="0"/>
              </a:spcBef>
              <a:buSzPct val="91666"/>
              <a:buFont typeface="Arial"/>
              <a:buNone/>
            </a:pPr>
            <a:r>
              <a:rPr lang="en" sz="1200">
                <a:solidFill>
                  <a:schemeClr val="dk1"/>
                </a:solidFill>
              </a:rPr>
              <a:t>$ gc -m "initial commit"</a:t>
            </a:r>
          </a:p>
          <a:p>
            <a:pPr lvl="0" rtl="0">
              <a:spcBef>
                <a:spcPts val="0"/>
              </a:spcBef>
              <a:buSzPct val="91666"/>
              <a:buFont typeface="Arial"/>
              <a:buNone/>
            </a:pPr>
            <a:r>
              <a:rPr lang="en" sz="1200">
                <a:solidFill>
                  <a:schemeClr val="dk1"/>
                </a:solidFill>
              </a:rPr>
              <a:t>[master (root-commit) 7ff2c4d] initial commit</a:t>
            </a:r>
          </a:p>
          <a:p>
            <a:pPr lvl="0" rtl="0">
              <a:spcBef>
                <a:spcPts val="0"/>
              </a:spcBef>
              <a:buSzPct val="91666"/>
              <a:buFont typeface="Arial"/>
              <a:buNone/>
            </a:pPr>
            <a:r>
              <a:t/>
            </a:r>
            <a:endParaRPr sz="1200">
              <a:solidFill>
                <a:schemeClr val="dk1"/>
              </a:solidFill>
            </a:endParaRPr>
          </a:p>
          <a:p>
            <a:pPr lvl="0" rtl="0">
              <a:spcBef>
                <a:spcPts val="0"/>
              </a:spcBef>
              <a:buSzPct val="91666"/>
              <a:buFont typeface="Arial"/>
              <a:buNone/>
            </a:pPr>
            <a:r>
              <a:rPr lang="en" sz="1200">
                <a:solidFill>
                  <a:schemeClr val="dk1"/>
                </a:solidFill>
              </a:rPr>
              <a:t>3 files changed, 0 insertions(+), 0 deletions(-) create mode 100644 file1.rb</a:t>
            </a:r>
          </a:p>
          <a:p>
            <a:pPr lvl="0" rtl="0">
              <a:spcBef>
                <a:spcPts val="0"/>
              </a:spcBef>
              <a:buSzPct val="91666"/>
              <a:buFont typeface="Arial"/>
              <a:buNone/>
            </a:pPr>
            <a:r>
              <a:rPr lang="en" sz="1200">
                <a:solidFill>
                  <a:schemeClr val="dk1"/>
                </a:solidFill>
              </a:rPr>
              <a:t>create mode 100644 file2.rb</a:t>
            </a:r>
          </a:p>
          <a:p>
            <a:pPr lvl="0" rtl="0">
              <a:spcBef>
                <a:spcPts val="0"/>
              </a:spcBef>
              <a:buSzPct val="91666"/>
              <a:buFont typeface="Arial"/>
              <a:buNone/>
            </a:pPr>
            <a:r>
              <a:rPr lang="en" sz="1200">
                <a:solidFill>
                  <a:schemeClr val="dk1"/>
                </a:solidFill>
              </a:rPr>
              <a:t>create mode 100644 file3.rb</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8" name="Shape 258"/>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lvl="0" rtl="0">
              <a:spcBef>
                <a:spcPts val="0"/>
              </a:spcBef>
              <a:buSzPct val="91666"/>
              <a:buFont typeface="Arial"/>
              <a:buNone/>
            </a:pPr>
            <a:r>
              <a:rPr lang="en" sz="1200">
                <a:solidFill>
                  <a:schemeClr val="dk1"/>
                </a:solidFill>
              </a:rPr>
              <a:t>The Git Tree</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Let’s start a new git-backed app. Starting at your projects dir:</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 mkdir git2 $ cd git2</a:t>
            </a:r>
          </a:p>
          <a:p>
            <a:pPr lvl="0" rtl="0">
              <a:spcBef>
                <a:spcPts val="0"/>
              </a:spcBef>
              <a:buSzPct val="91666"/>
              <a:buFont typeface="Arial"/>
              <a:buNone/>
            </a:pPr>
            <a:r>
              <a:rPr lang="en" sz="1200">
                <a:solidFill>
                  <a:schemeClr val="dk1"/>
                </a:solidFill>
              </a:rPr>
              <a:t>$ git init</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We’re not going to worry about Ruby or Rails today. Let’s just create some blank files to track.</a:t>
            </a:r>
          </a:p>
          <a:p>
            <a:pPr lvl="0" rtl="0">
              <a:spcBef>
                <a:spcPts val="0"/>
              </a:spcBef>
              <a:buSzPct val="100000"/>
              <a:buFont typeface="Arial"/>
              <a:buNone/>
            </a:pPr>
            <a:r>
              <a:t/>
            </a:r>
            <a:endParaRPr sz="1100">
              <a:solidFill>
                <a:schemeClr val="dk1"/>
              </a:solidFill>
            </a:endParaRPr>
          </a:p>
          <a:p>
            <a:pPr lvl="0" rtl="0">
              <a:spcBef>
                <a:spcPts val="0"/>
              </a:spcBef>
              <a:buSzPct val="91666"/>
              <a:buFont typeface="Arial"/>
              <a:buNone/>
            </a:pPr>
            <a:r>
              <a:rPr lang="en" sz="1200">
                <a:solidFill>
                  <a:schemeClr val="dk1"/>
                </a:solidFill>
              </a:rPr>
              <a:t>$ touch file{1,2,3}.rb</a:t>
            </a:r>
          </a:p>
          <a:p>
            <a:pPr lvl="0" rtl="0">
              <a:spcBef>
                <a:spcPts val="0"/>
              </a:spcBef>
              <a:buSzPct val="91666"/>
              <a:buFont typeface="Arial"/>
              <a:buNone/>
            </a:pPr>
            <a:r>
              <a:t/>
            </a:r>
            <a:endParaRPr sz="1200">
              <a:solidFill>
                <a:schemeClr val="dk1"/>
              </a:solidFill>
            </a:endParaRPr>
          </a:p>
          <a:p>
            <a:pPr lvl="0" rtl="0">
              <a:spcBef>
                <a:spcPts val="0"/>
              </a:spcBef>
              <a:buSzPct val="91666"/>
              <a:buFont typeface="Arial"/>
              <a:buNone/>
            </a:pPr>
            <a:r>
              <a:rPr lang="en" sz="1200">
                <a:solidFill>
                  <a:schemeClr val="dk1"/>
                </a:solidFill>
              </a:rPr>
              <a:t>Don’t forget to use your new git aliases. Feel the power.</a:t>
            </a:r>
          </a:p>
          <a:p>
            <a:pPr lvl="0" rtl="0">
              <a:spcBef>
                <a:spcPts val="0"/>
              </a:spcBef>
              <a:buSzPct val="100000"/>
              <a:buFont typeface="Arial"/>
              <a:buNone/>
            </a:pPr>
            <a:r>
              <a:t/>
            </a:r>
            <a:endParaRPr sz="1100">
              <a:solidFill>
                <a:schemeClr val="dk1"/>
              </a:solidFill>
            </a:endParaRPr>
          </a:p>
          <a:p>
            <a:pPr lvl="0" rtl="0">
              <a:spcBef>
                <a:spcPts val="0"/>
              </a:spcBef>
              <a:buSzPct val="91666"/>
              <a:buFont typeface="Arial"/>
              <a:buNone/>
            </a:pPr>
            <a:r>
              <a:rPr lang="en" sz="1200">
                <a:solidFill>
                  <a:schemeClr val="dk1"/>
                </a:solidFill>
              </a:rPr>
              <a:t>$ gst</a:t>
            </a:r>
          </a:p>
          <a:p>
            <a:pPr lvl="0" rtl="0">
              <a:spcBef>
                <a:spcPts val="0"/>
              </a:spcBef>
              <a:buSzPct val="91666"/>
              <a:buFont typeface="Arial"/>
              <a:buNone/>
            </a:pPr>
            <a:r>
              <a:rPr lang="en" sz="1200">
                <a:solidFill>
                  <a:schemeClr val="dk1"/>
                </a:solidFill>
              </a:rPr>
              <a:t>On branch master</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Initial commit</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Untracked files:</a:t>
            </a:r>
          </a:p>
          <a:p>
            <a:pPr lvl="0" rtl="0">
              <a:spcBef>
                <a:spcPts val="0"/>
              </a:spcBef>
              <a:buSzPct val="91666"/>
              <a:buFont typeface="Arial"/>
              <a:buNone/>
            </a:pPr>
            <a:r>
              <a:rPr lang="en" sz="1200">
                <a:solidFill>
                  <a:schemeClr val="dk1"/>
                </a:solidFill>
              </a:rPr>
              <a:t>(use "git add &lt;file&gt;..." to include in what will be committed)</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file1.rb file2.rb file3.rb</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nothing added to commit but untracked files present (use "git add" to track)</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This looks fine. Let’s add these files.</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 ga .</a:t>
            </a:r>
          </a:p>
          <a:p>
            <a:pPr lvl="0" rtl="0">
              <a:spcBef>
                <a:spcPts val="0"/>
              </a:spcBef>
              <a:buSzPct val="91666"/>
              <a:buFont typeface="Arial"/>
              <a:buNone/>
            </a:pPr>
            <a:r>
              <a:rPr lang="en" sz="1200">
                <a:solidFill>
                  <a:schemeClr val="dk1"/>
                </a:solidFill>
              </a:rPr>
              <a:t>$ gst</a:t>
            </a:r>
            <a:r>
              <a:rPr lang="en" sz="1100">
                <a:solidFill>
                  <a:schemeClr val="dk1"/>
                </a:solidFill>
              </a:rPr>
              <a:t>	</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Now that we have gst , we should be checking the git status constantly. It’s just so easy now.</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This looks good. Let’s commit.</a:t>
            </a:r>
          </a:p>
          <a:p>
            <a:pPr lvl="0" rtl="0">
              <a:spcBef>
                <a:spcPts val="0"/>
              </a:spcBef>
              <a:buSzPct val="91666"/>
              <a:buFont typeface="Arial"/>
              <a:buNone/>
            </a:pPr>
            <a:r>
              <a:rPr lang="en" sz="1200">
                <a:solidFill>
                  <a:schemeClr val="dk1"/>
                </a:solidFill>
              </a:rPr>
              <a:t>$ gc -m "initial commit"</a:t>
            </a:r>
          </a:p>
          <a:p>
            <a:pPr lvl="0" rtl="0">
              <a:spcBef>
                <a:spcPts val="0"/>
              </a:spcBef>
              <a:buSzPct val="91666"/>
              <a:buFont typeface="Arial"/>
              <a:buNone/>
            </a:pPr>
            <a:r>
              <a:rPr lang="en" sz="1200">
                <a:solidFill>
                  <a:schemeClr val="dk1"/>
                </a:solidFill>
              </a:rPr>
              <a:t>[master (root-commit) 7ff2c4d] initial commit</a:t>
            </a:r>
          </a:p>
          <a:p>
            <a:pPr lvl="0" rtl="0">
              <a:spcBef>
                <a:spcPts val="0"/>
              </a:spcBef>
              <a:buSzPct val="91666"/>
              <a:buFont typeface="Arial"/>
              <a:buNone/>
            </a:pPr>
            <a:r>
              <a:t/>
            </a:r>
            <a:endParaRPr sz="1200">
              <a:solidFill>
                <a:schemeClr val="dk1"/>
              </a:solidFill>
            </a:endParaRPr>
          </a:p>
          <a:p>
            <a:pPr lvl="0" rtl="0">
              <a:spcBef>
                <a:spcPts val="0"/>
              </a:spcBef>
              <a:buSzPct val="91666"/>
              <a:buFont typeface="Arial"/>
              <a:buNone/>
            </a:pPr>
            <a:r>
              <a:rPr lang="en" sz="1200">
                <a:solidFill>
                  <a:schemeClr val="dk1"/>
                </a:solidFill>
              </a:rPr>
              <a:t>3 files changed, 0 insertions(+), 0 deletions(-) create mode 100644 file1.rb</a:t>
            </a:r>
          </a:p>
          <a:p>
            <a:pPr lvl="0" rtl="0">
              <a:spcBef>
                <a:spcPts val="0"/>
              </a:spcBef>
              <a:buSzPct val="91666"/>
              <a:buFont typeface="Arial"/>
              <a:buNone/>
            </a:pPr>
            <a:r>
              <a:rPr lang="en" sz="1200">
                <a:solidFill>
                  <a:schemeClr val="dk1"/>
                </a:solidFill>
              </a:rPr>
              <a:t>create mode 100644 file2.rb</a:t>
            </a:r>
          </a:p>
          <a:p>
            <a:pPr lvl="0" rtl="0">
              <a:spcBef>
                <a:spcPts val="0"/>
              </a:spcBef>
              <a:buSzPct val="91666"/>
              <a:buFont typeface="Arial"/>
              <a:buNone/>
            </a:pPr>
            <a:r>
              <a:rPr lang="en" sz="1200">
                <a:solidFill>
                  <a:schemeClr val="dk1"/>
                </a:solidFill>
              </a:rPr>
              <a:t>create mode 100644 file3.rb</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5" name="Shape 265"/>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lvl="0" rtl="0">
              <a:spcBef>
                <a:spcPts val="0"/>
              </a:spcBef>
              <a:buSzPct val="91666"/>
              <a:buFont typeface="Arial"/>
              <a:buNone/>
            </a:pPr>
            <a:r>
              <a:rPr lang="en" sz="1200">
                <a:solidFill>
                  <a:schemeClr val="dk1"/>
                </a:solidFill>
              </a:rPr>
              <a:t>The Git Tree</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Let’s start a new git-backed app. Starting at your projects dir:</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 mkdir git2 $ cd git2</a:t>
            </a:r>
          </a:p>
          <a:p>
            <a:pPr lvl="0" rtl="0">
              <a:spcBef>
                <a:spcPts val="0"/>
              </a:spcBef>
              <a:buSzPct val="91666"/>
              <a:buFont typeface="Arial"/>
              <a:buNone/>
            </a:pPr>
            <a:r>
              <a:rPr lang="en" sz="1200">
                <a:solidFill>
                  <a:schemeClr val="dk1"/>
                </a:solidFill>
              </a:rPr>
              <a:t>$ git init</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We’re not going to worry about Ruby or Rails today. Let’s just create some blank files to track.</a:t>
            </a:r>
          </a:p>
          <a:p>
            <a:pPr lvl="0" rtl="0">
              <a:spcBef>
                <a:spcPts val="0"/>
              </a:spcBef>
              <a:buSzPct val="100000"/>
              <a:buFont typeface="Arial"/>
              <a:buNone/>
            </a:pPr>
            <a:r>
              <a:t/>
            </a:r>
            <a:endParaRPr sz="1100">
              <a:solidFill>
                <a:schemeClr val="dk1"/>
              </a:solidFill>
            </a:endParaRPr>
          </a:p>
          <a:p>
            <a:pPr lvl="0" rtl="0">
              <a:spcBef>
                <a:spcPts val="0"/>
              </a:spcBef>
              <a:buSzPct val="91666"/>
              <a:buFont typeface="Arial"/>
              <a:buNone/>
            </a:pPr>
            <a:r>
              <a:rPr lang="en" sz="1200">
                <a:solidFill>
                  <a:schemeClr val="dk1"/>
                </a:solidFill>
              </a:rPr>
              <a:t>$ touch file{1,2,3}.rb</a:t>
            </a:r>
          </a:p>
          <a:p>
            <a:pPr lvl="0" rtl="0">
              <a:spcBef>
                <a:spcPts val="0"/>
              </a:spcBef>
              <a:buSzPct val="91666"/>
              <a:buFont typeface="Arial"/>
              <a:buNone/>
            </a:pPr>
            <a:r>
              <a:t/>
            </a:r>
            <a:endParaRPr sz="1200">
              <a:solidFill>
                <a:schemeClr val="dk1"/>
              </a:solidFill>
            </a:endParaRPr>
          </a:p>
          <a:p>
            <a:pPr lvl="0" rtl="0">
              <a:spcBef>
                <a:spcPts val="0"/>
              </a:spcBef>
              <a:buSzPct val="91666"/>
              <a:buFont typeface="Arial"/>
              <a:buNone/>
            </a:pPr>
            <a:r>
              <a:rPr lang="en" sz="1200">
                <a:solidFill>
                  <a:schemeClr val="dk1"/>
                </a:solidFill>
              </a:rPr>
              <a:t>Don’t forget to use your new git aliases. Feel the power.</a:t>
            </a:r>
          </a:p>
          <a:p>
            <a:pPr lvl="0" rtl="0">
              <a:spcBef>
                <a:spcPts val="0"/>
              </a:spcBef>
              <a:buSzPct val="100000"/>
              <a:buFont typeface="Arial"/>
              <a:buNone/>
            </a:pPr>
            <a:r>
              <a:t/>
            </a:r>
            <a:endParaRPr sz="1100">
              <a:solidFill>
                <a:schemeClr val="dk1"/>
              </a:solidFill>
            </a:endParaRPr>
          </a:p>
          <a:p>
            <a:pPr lvl="0" rtl="0">
              <a:spcBef>
                <a:spcPts val="0"/>
              </a:spcBef>
              <a:buSzPct val="91666"/>
              <a:buFont typeface="Arial"/>
              <a:buNone/>
            </a:pPr>
            <a:r>
              <a:rPr lang="en" sz="1200">
                <a:solidFill>
                  <a:schemeClr val="dk1"/>
                </a:solidFill>
              </a:rPr>
              <a:t>$ gst</a:t>
            </a:r>
          </a:p>
          <a:p>
            <a:pPr lvl="0" rtl="0">
              <a:spcBef>
                <a:spcPts val="0"/>
              </a:spcBef>
              <a:buSzPct val="91666"/>
              <a:buFont typeface="Arial"/>
              <a:buNone/>
            </a:pPr>
            <a:r>
              <a:rPr lang="en" sz="1200">
                <a:solidFill>
                  <a:schemeClr val="dk1"/>
                </a:solidFill>
              </a:rPr>
              <a:t>On branch master</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Initial commit</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Untracked files:</a:t>
            </a:r>
          </a:p>
          <a:p>
            <a:pPr lvl="0" rtl="0">
              <a:spcBef>
                <a:spcPts val="0"/>
              </a:spcBef>
              <a:buSzPct val="91666"/>
              <a:buFont typeface="Arial"/>
              <a:buNone/>
            </a:pPr>
            <a:r>
              <a:rPr lang="en" sz="1200">
                <a:solidFill>
                  <a:schemeClr val="dk1"/>
                </a:solidFill>
              </a:rPr>
              <a:t>(use "git add &lt;file&gt;..." to include in what will be committed)</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file1.rb file2.rb file3.rb</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nothing added to commit but untracked files present (use "git add" to track)</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This looks fine. Let’s add these files.</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 ga .</a:t>
            </a:r>
          </a:p>
          <a:p>
            <a:pPr lvl="0" rtl="0">
              <a:spcBef>
                <a:spcPts val="0"/>
              </a:spcBef>
              <a:buSzPct val="91666"/>
              <a:buFont typeface="Arial"/>
              <a:buNone/>
            </a:pPr>
            <a:r>
              <a:rPr lang="en" sz="1200">
                <a:solidFill>
                  <a:schemeClr val="dk1"/>
                </a:solidFill>
              </a:rPr>
              <a:t>$ gst</a:t>
            </a:r>
            <a:r>
              <a:rPr lang="en" sz="1100">
                <a:solidFill>
                  <a:schemeClr val="dk1"/>
                </a:solidFill>
              </a:rPr>
              <a:t>	</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Now that we have gst , we should be checking the git status constantly. It’s just so easy now.</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This looks good. Let’s commit.</a:t>
            </a:r>
          </a:p>
          <a:p>
            <a:pPr lvl="0" rtl="0">
              <a:spcBef>
                <a:spcPts val="0"/>
              </a:spcBef>
              <a:buSzPct val="91666"/>
              <a:buFont typeface="Arial"/>
              <a:buNone/>
            </a:pPr>
            <a:r>
              <a:rPr lang="en" sz="1200">
                <a:solidFill>
                  <a:schemeClr val="dk1"/>
                </a:solidFill>
              </a:rPr>
              <a:t>$ gc -m "initial commit"</a:t>
            </a:r>
          </a:p>
          <a:p>
            <a:pPr lvl="0" rtl="0">
              <a:spcBef>
                <a:spcPts val="0"/>
              </a:spcBef>
              <a:buSzPct val="91666"/>
              <a:buFont typeface="Arial"/>
              <a:buNone/>
            </a:pPr>
            <a:r>
              <a:rPr lang="en" sz="1200">
                <a:solidFill>
                  <a:schemeClr val="dk1"/>
                </a:solidFill>
              </a:rPr>
              <a:t>[master (root-commit) 7ff2c4d] initial commit</a:t>
            </a:r>
          </a:p>
          <a:p>
            <a:pPr lvl="0" rtl="0">
              <a:spcBef>
                <a:spcPts val="0"/>
              </a:spcBef>
              <a:buSzPct val="91666"/>
              <a:buFont typeface="Arial"/>
              <a:buNone/>
            </a:pPr>
            <a:r>
              <a:t/>
            </a:r>
            <a:endParaRPr sz="1200">
              <a:solidFill>
                <a:schemeClr val="dk1"/>
              </a:solidFill>
            </a:endParaRPr>
          </a:p>
          <a:p>
            <a:pPr lvl="0" rtl="0">
              <a:spcBef>
                <a:spcPts val="0"/>
              </a:spcBef>
              <a:buSzPct val="91666"/>
              <a:buFont typeface="Arial"/>
              <a:buNone/>
            </a:pPr>
            <a:r>
              <a:rPr lang="en" sz="1200">
                <a:solidFill>
                  <a:schemeClr val="dk1"/>
                </a:solidFill>
              </a:rPr>
              <a:t>3 files changed, 0 insertions(+), 0 deletions(-) create mode 100644 file1.rb</a:t>
            </a:r>
          </a:p>
          <a:p>
            <a:pPr lvl="0" rtl="0">
              <a:spcBef>
                <a:spcPts val="0"/>
              </a:spcBef>
              <a:buSzPct val="91666"/>
              <a:buFont typeface="Arial"/>
              <a:buNone/>
            </a:pPr>
            <a:r>
              <a:rPr lang="en" sz="1200">
                <a:solidFill>
                  <a:schemeClr val="dk1"/>
                </a:solidFill>
              </a:rPr>
              <a:t>create mode 100644 file2.rb</a:t>
            </a:r>
          </a:p>
          <a:p>
            <a:pPr lvl="0" rtl="0">
              <a:spcBef>
                <a:spcPts val="0"/>
              </a:spcBef>
              <a:buSzPct val="91666"/>
              <a:buFont typeface="Arial"/>
              <a:buNone/>
            </a:pPr>
            <a:r>
              <a:rPr lang="en" sz="1200">
                <a:solidFill>
                  <a:schemeClr val="dk1"/>
                </a:solidFill>
              </a:rPr>
              <a:t>create mode 100644 file3.rb</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2" name="Shape 27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lvl="0" rtl="0">
              <a:spcBef>
                <a:spcPts val="0"/>
              </a:spcBef>
              <a:buSzPct val="91666"/>
              <a:buFont typeface="Arial"/>
              <a:buNone/>
            </a:pPr>
            <a:r>
              <a:rPr lang="en" sz="1200">
                <a:solidFill>
                  <a:schemeClr val="dk1"/>
                </a:solidFill>
              </a:rPr>
              <a:t>The Git Tree</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Let’s start a new git-backed app. Starting at your projects dir:</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 mkdir git2 $ cd git2</a:t>
            </a:r>
          </a:p>
          <a:p>
            <a:pPr lvl="0" rtl="0">
              <a:spcBef>
                <a:spcPts val="0"/>
              </a:spcBef>
              <a:buSzPct val="91666"/>
              <a:buFont typeface="Arial"/>
              <a:buNone/>
            </a:pPr>
            <a:r>
              <a:rPr lang="en" sz="1200">
                <a:solidFill>
                  <a:schemeClr val="dk1"/>
                </a:solidFill>
              </a:rPr>
              <a:t>$ git init</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We’re not going to worry about Ruby or Rails today. Let’s just create some blank files to track.</a:t>
            </a:r>
          </a:p>
          <a:p>
            <a:pPr lvl="0" rtl="0">
              <a:spcBef>
                <a:spcPts val="0"/>
              </a:spcBef>
              <a:buSzPct val="100000"/>
              <a:buFont typeface="Arial"/>
              <a:buNone/>
            </a:pPr>
            <a:r>
              <a:t/>
            </a:r>
            <a:endParaRPr sz="1100">
              <a:solidFill>
                <a:schemeClr val="dk1"/>
              </a:solidFill>
            </a:endParaRPr>
          </a:p>
          <a:p>
            <a:pPr lvl="0" rtl="0">
              <a:spcBef>
                <a:spcPts val="0"/>
              </a:spcBef>
              <a:buSzPct val="91666"/>
              <a:buFont typeface="Arial"/>
              <a:buNone/>
            </a:pPr>
            <a:r>
              <a:rPr lang="en" sz="1200">
                <a:solidFill>
                  <a:schemeClr val="dk1"/>
                </a:solidFill>
              </a:rPr>
              <a:t>$ touch file{1,2,3}.rb</a:t>
            </a:r>
          </a:p>
          <a:p>
            <a:pPr lvl="0" rtl="0">
              <a:spcBef>
                <a:spcPts val="0"/>
              </a:spcBef>
              <a:buSzPct val="91666"/>
              <a:buFont typeface="Arial"/>
              <a:buNone/>
            </a:pPr>
            <a:r>
              <a:t/>
            </a:r>
            <a:endParaRPr sz="1200">
              <a:solidFill>
                <a:schemeClr val="dk1"/>
              </a:solidFill>
            </a:endParaRPr>
          </a:p>
          <a:p>
            <a:pPr lvl="0" rtl="0">
              <a:spcBef>
                <a:spcPts val="0"/>
              </a:spcBef>
              <a:buSzPct val="91666"/>
              <a:buFont typeface="Arial"/>
              <a:buNone/>
            </a:pPr>
            <a:r>
              <a:rPr lang="en" sz="1200">
                <a:solidFill>
                  <a:schemeClr val="dk1"/>
                </a:solidFill>
              </a:rPr>
              <a:t>Don’t forget to use your new git aliases. Feel the power.</a:t>
            </a:r>
          </a:p>
          <a:p>
            <a:pPr lvl="0" rtl="0">
              <a:spcBef>
                <a:spcPts val="0"/>
              </a:spcBef>
              <a:buSzPct val="100000"/>
              <a:buFont typeface="Arial"/>
              <a:buNone/>
            </a:pPr>
            <a:r>
              <a:t/>
            </a:r>
            <a:endParaRPr sz="1100">
              <a:solidFill>
                <a:schemeClr val="dk1"/>
              </a:solidFill>
            </a:endParaRPr>
          </a:p>
          <a:p>
            <a:pPr lvl="0" rtl="0">
              <a:spcBef>
                <a:spcPts val="0"/>
              </a:spcBef>
              <a:buSzPct val="91666"/>
              <a:buFont typeface="Arial"/>
              <a:buNone/>
            </a:pPr>
            <a:r>
              <a:rPr lang="en" sz="1200">
                <a:solidFill>
                  <a:schemeClr val="dk1"/>
                </a:solidFill>
              </a:rPr>
              <a:t>$ gst</a:t>
            </a:r>
          </a:p>
          <a:p>
            <a:pPr lvl="0" rtl="0">
              <a:spcBef>
                <a:spcPts val="0"/>
              </a:spcBef>
              <a:buSzPct val="91666"/>
              <a:buFont typeface="Arial"/>
              <a:buNone/>
            </a:pPr>
            <a:r>
              <a:rPr lang="en" sz="1200">
                <a:solidFill>
                  <a:schemeClr val="dk1"/>
                </a:solidFill>
              </a:rPr>
              <a:t>On branch master</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Initial commit</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Untracked files:</a:t>
            </a:r>
          </a:p>
          <a:p>
            <a:pPr lvl="0" rtl="0">
              <a:spcBef>
                <a:spcPts val="0"/>
              </a:spcBef>
              <a:buSzPct val="91666"/>
              <a:buFont typeface="Arial"/>
              <a:buNone/>
            </a:pPr>
            <a:r>
              <a:rPr lang="en" sz="1200">
                <a:solidFill>
                  <a:schemeClr val="dk1"/>
                </a:solidFill>
              </a:rPr>
              <a:t>(use "git add &lt;file&gt;..." to include in what will be committed)</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file1.rb file2.rb file3.rb</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nothing added to commit but untracked files present (use "git add" to track)</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This looks fine. Let’s add these files.</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 ga .</a:t>
            </a:r>
          </a:p>
          <a:p>
            <a:pPr lvl="0" rtl="0">
              <a:spcBef>
                <a:spcPts val="0"/>
              </a:spcBef>
              <a:buSzPct val="91666"/>
              <a:buFont typeface="Arial"/>
              <a:buNone/>
            </a:pPr>
            <a:r>
              <a:rPr lang="en" sz="1200">
                <a:solidFill>
                  <a:schemeClr val="dk1"/>
                </a:solidFill>
              </a:rPr>
              <a:t>$ gst</a:t>
            </a:r>
            <a:r>
              <a:rPr lang="en" sz="1100">
                <a:solidFill>
                  <a:schemeClr val="dk1"/>
                </a:solidFill>
              </a:rPr>
              <a:t>	</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Now that we have gst , we should be checking the git status constantly. It’s just so easy now.</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This looks good. Let’s commit.</a:t>
            </a:r>
          </a:p>
          <a:p>
            <a:pPr lvl="0" rtl="0">
              <a:spcBef>
                <a:spcPts val="0"/>
              </a:spcBef>
              <a:buSzPct val="91666"/>
              <a:buFont typeface="Arial"/>
              <a:buNone/>
            </a:pPr>
            <a:r>
              <a:rPr lang="en" sz="1200">
                <a:solidFill>
                  <a:schemeClr val="dk1"/>
                </a:solidFill>
              </a:rPr>
              <a:t>$ gc -m "initial commit"</a:t>
            </a:r>
          </a:p>
          <a:p>
            <a:pPr lvl="0" rtl="0">
              <a:spcBef>
                <a:spcPts val="0"/>
              </a:spcBef>
              <a:buSzPct val="91666"/>
              <a:buFont typeface="Arial"/>
              <a:buNone/>
            </a:pPr>
            <a:r>
              <a:rPr lang="en" sz="1200">
                <a:solidFill>
                  <a:schemeClr val="dk1"/>
                </a:solidFill>
              </a:rPr>
              <a:t>[master (root-commit) 7ff2c4d] initial commit</a:t>
            </a:r>
          </a:p>
          <a:p>
            <a:pPr lvl="0" rtl="0">
              <a:spcBef>
                <a:spcPts val="0"/>
              </a:spcBef>
              <a:buSzPct val="91666"/>
              <a:buFont typeface="Arial"/>
              <a:buNone/>
            </a:pPr>
            <a:r>
              <a:t/>
            </a:r>
            <a:endParaRPr sz="1200">
              <a:solidFill>
                <a:schemeClr val="dk1"/>
              </a:solidFill>
            </a:endParaRPr>
          </a:p>
          <a:p>
            <a:pPr lvl="0" rtl="0">
              <a:spcBef>
                <a:spcPts val="0"/>
              </a:spcBef>
              <a:buSzPct val="91666"/>
              <a:buFont typeface="Arial"/>
              <a:buNone/>
            </a:pPr>
            <a:r>
              <a:rPr lang="en" sz="1200">
                <a:solidFill>
                  <a:schemeClr val="dk1"/>
                </a:solidFill>
              </a:rPr>
              <a:t>3 files changed, 0 insertions(+), 0 deletions(-) create mode 100644 file1.rb</a:t>
            </a:r>
          </a:p>
          <a:p>
            <a:pPr lvl="0" rtl="0">
              <a:spcBef>
                <a:spcPts val="0"/>
              </a:spcBef>
              <a:buSzPct val="91666"/>
              <a:buFont typeface="Arial"/>
              <a:buNone/>
            </a:pPr>
            <a:r>
              <a:rPr lang="en" sz="1200">
                <a:solidFill>
                  <a:schemeClr val="dk1"/>
                </a:solidFill>
              </a:rPr>
              <a:t>create mode 100644 file2.rb</a:t>
            </a:r>
          </a:p>
          <a:p>
            <a:pPr lvl="0" rtl="0">
              <a:spcBef>
                <a:spcPts val="0"/>
              </a:spcBef>
              <a:buSzPct val="91666"/>
              <a:buFont typeface="Arial"/>
              <a:buNone/>
            </a:pPr>
            <a:r>
              <a:rPr lang="en" sz="1200">
                <a:solidFill>
                  <a:schemeClr val="dk1"/>
                </a:solidFill>
              </a:rPr>
              <a:t>create mode 100644 file3.rb</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9" name="Shape 279"/>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lvl="0" rtl="0">
              <a:spcBef>
                <a:spcPts val="0"/>
              </a:spcBef>
              <a:buSzPct val="91666"/>
              <a:buFont typeface="Arial"/>
              <a:buNone/>
            </a:pPr>
            <a:r>
              <a:rPr lang="en" sz="1200">
                <a:solidFill>
                  <a:schemeClr val="dk1"/>
                </a:solidFill>
              </a:rPr>
              <a:t>The Git Tree</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Let’s start a new git-backed app. Starting at your projects dir:</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 mkdir git2 $ cd git2</a:t>
            </a:r>
          </a:p>
          <a:p>
            <a:pPr lvl="0" rtl="0">
              <a:spcBef>
                <a:spcPts val="0"/>
              </a:spcBef>
              <a:buSzPct val="91666"/>
              <a:buFont typeface="Arial"/>
              <a:buNone/>
            </a:pPr>
            <a:r>
              <a:rPr lang="en" sz="1200">
                <a:solidFill>
                  <a:schemeClr val="dk1"/>
                </a:solidFill>
              </a:rPr>
              <a:t>$ git init</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We’re not going to worry about Ruby or Rails today. Let’s just create some blank files to track.</a:t>
            </a:r>
          </a:p>
          <a:p>
            <a:pPr lvl="0" rtl="0">
              <a:spcBef>
                <a:spcPts val="0"/>
              </a:spcBef>
              <a:buSzPct val="100000"/>
              <a:buFont typeface="Arial"/>
              <a:buNone/>
            </a:pPr>
            <a:r>
              <a:t/>
            </a:r>
            <a:endParaRPr sz="1100">
              <a:solidFill>
                <a:schemeClr val="dk1"/>
              </a:solidFill>
            </a:endParaRPr>
          </a:p>
          <a:p>
            <a:pPr lvl="0" rtl="0">
              <a:spcBef>
                <a:spcPts val="0"/>
              </a:spcBef>
              <a:buSzPct val="91666"/>
              <a:buFont typeface="Arial"/>
              <a:buNone/>
            </a:pPr>
            <a:r>
              <a:rPr lang="en" sz="1200">
                <a:solidFill>
                  <a:schemeClr val="dk1"/>
                </a:solidFill>
              </a:rPr>
              <a:t>$ touch file{1,2,3}.rb</a:t>
            </a:r>
          </a:p>
          <a:p>
            <a:pPr lvl="0" rtl="0">
              <a:spcBef>
                <a:spcPts val="0"/>
              </a:spcBef>
              <a:buSzPct val="91666"/>
              <a:buFont typeface="Arial"/>
              <a:buNone/>
            </a:pPr>
            <a:r>
              <a:t/>
            </a:r>
            <a:endParaRPr sz="1200">
              <a:solidFill>
                <a:schemeClr val="dk1"/>
              </a:solidFill>
            </a:endParaRPr>
          </a:p>
          <a:p>
            <a:pPr lvl="0" rtl="0">
              <a:spcBef>
                <a:spcPts val="0"/>
              </a:spcBef>
              <a:buSzPct val="91666"/>
              <a:buFont typeface="Arial"/>
              <a:buNone/>
            </a:pPr>
            <a:r>
              <a:rPr lang="en" sz="1200">
                <a:solidFill>
                  <a:schemeClr val="dk1"/>
                </a:solidFill>
              </a:rPr>
              <a:t>Don’t forget to use your new git aliases. Feel the power.</a:t>
            </a:r>
          </a:p>
          <a:p>
            <a:pPr lvl="0" rtl="0">
              <a:spcBef>
                <a:spcPts val="0"/>
              </a:spcBef>
              <a:buSzPct val="100000"/>
              <a:buFont typeface="Arial"/>
              <a:buNone/>
            </a:pPr>
            <a:r>
              <a:t/>
            </a:r>
            <a:endParaRPr sz="1100">
              <a:solidFill>
                <a:schemeClr val="dk1"/>
              </a:solidFill>
            </a:endParaRPr>
          </a:p>
          <a:p>
            <a:pPr lvl="0" rtl="0">
              <a:spcBef>
                <a:spcPts val="0"/>
              </a:spcBef>
              <a:buSzPct val="91666"/>
              <a:buFont typeface="Arial"/>
              <a:buNone/>
            </a:pPr>
            <a:r>
              <a:rPr lang="en" sz="1200">
                <a:solidFill>
                  <a:schemeClr val="dk1"/>
                </a:solidFill>
              </a:rPr>
              <a:t>$ gst</a:t>
            </a:r>
          </a:p>
          <a:p>
            <a:pPr lvl="0" rtl="0">
              <a:spcBef>
                <a:spcPts val="0"/>
              </a:spcBef>
              <a:buSzPct val="91666"/>
              <a:buFont typeface="Arial"/>
              <a:buNone/>
            </a:pPr>
            <a:r>
              <a:rPr lang="en" sz="1200">
                <a:solidFill>
                  <a:schemeClr val="dk1"/>
                </a:solidFill>
              </a:rPr>
              <a:t>On branch master</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Initial commit</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Untracked files:</a:t>
            </a:r>
          </a:p>
          <a:p>
            <a:pPr lvl="0" rtl="0">
              <a:spcBef>
                <a:spcPts val="0"/>
              </a:spcBef>
              <a:buSzPct val="91666"/>
              <a:buFont typeface="Arial"/>
              <a:buNone/>
            </a:pPr>
            <a:r>
              <a:rPr lang="en" sz="1200">
                <a:solidFill>
                  <a:schemeClr val="dk1"/>
                </a:solidFill>
              </a:rPr>
              <a:t>(use "git add &lt;file&gt;..." to include in what will be committed)</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file1.rb file2.rb file3.rb</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nothing added to commit but untracked files present (use "git add" to track)</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This looks fine. Let’s add these files.</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 ga .</a:t>
            </a:r>
          </a:p>
          <a:p>
            <a:pPr lvl="0" rtl="0">
              <a:spcBef>
                <a:spcPts val="0"/>
              </a:spcBef>
              <a:buSzPct val="91666"/>
              <a:buFont typeface="Arial"/>
              <a:buNone/>
            </a:pPr>
            <a:r>
              <a:rPr lang="en" sz="1200">
                <a:solidFill>
                  <a:schemeClr val="dk1"/>
                </a:solidFill>
              </a:rPr>
              <a:t>$ gst</a:t>
            </a:r>
            <a:r>
              <a:rPr lang="en" sz="1100">
                <a:solidFill>
                  <a:schemeClr val="dk1"/>
                </a:solidFill>
              </a:rPr>
              <a:t>	</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Now that we have gst , we should be checking the git status constantly. It’s just so easy now.</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This looks good. Let’s commit.</a:t>
            </a:r>
          </a:p>
          <a:p>
            <a:pPr lvl="0" rtl="0">
              <a:spcBef>
                <a:spcPts val="0"/>
              </a:spcBef>
              <a:buSzPct val="91666"/>
              <a:buFont typeface="Arial"/>
              <a:buNone/>
            </a:pPr>
            <a:r>
              <a:rPr lang="en" sz="1200">
                <a:solidFill>
                  <a:schemeClr val="dk1"/>
                </a:solidFill>
              </a:rPr>
              <a:t>$ gc -m "initial commit"</a:t>
            </a:r>
          </a:p>
          <a:p>
            <a:pPr lvl="0" rtl="0">
              <a:spcBef>
                <a:spcPts val="0"/>
              </a:spcBef>
              <a:buSzPct val="91666"/>
              <a:buFont typeface="Arial"/>
              <a:buNone/>
            </a:pPr>
            <a:r>
              <a:rPr lang="en" sz="1200">
                <a:solidFill>
                  <a:schemeClr val="dk1"/>
                </a:solidFill>
              </a:rPr>
              <a:t>[master (root-commit) 7ff2c4d] initial commit</a:t>
            </a:r>
          </a:p>
          <a:p>
            <a:pPr lvl="0" rtl="0">
              <a:spcBef>
                <a:spcPts val="0"/>
              </a:spcBef>
              <a:buSzPct val="91666"/>
              <a:buFont typeface="Arial"/>
              <a:buNone/>
            </a:pPr>
            <a:r>
              <a:t/>
            </a:r>
            <a:endParaRPr sz="1200">
              <a:solidFill>
                <a:schemeClr val="dk1"/>
              </a:solidFill>
            </a:endParaRPr>
          </a:p>
          <a:p>
            <a:pPr lvl="0" rtl="0">
              <a:spcBef>
                <a:spcPts val="0"/>
              </a:spcBef>
              <a:buSzPct val="91666"/>
              <a:buFont typeface="Arial"/>
              <a:buNone/>
            </a:pPr>
            <a:r>
              <a:rPr lang="en" sz="1200">
                <a:solidFill>
                  <a:schemeClr val="dk1"/>
                </a:solidFill>
              </a:rPr>
              <a:t>3 files changed, 0 insertions(+), 0 deletions(-) create mode 100644 file1.rb</a:t>
            </a:r>
          </a:p>
          <a:p>
            <a:pPr lvl="0" rtl="0">
              <a:spcBef>
                <a:spcPts val="0"/>
              </a:spcBef>
              <a:buSzPct val="91666"/>
              <a:buFont typeface="Arial"/>
              <a:buNone/>
            </a:pPr>
            <a:r>
              <a:rPr lang="en" sz="1200">
                <a:solidFill>
                  <a:schemeClr val="dk1"/>
                </a:solidFill>
              </a:rPr>
              <a:t>create mode 100644 file2.rb</a:t>
            </a:r>
          </a:p>
          <a:p>
            <a:pPr lvl="0" rtl="0">
              <a:spcBef>
                <a:spcPts val="0"/>
              </a:spcBef>
              <a:buSzPct val="91666"/>
              <a:buFont typeface="Arial"/>
              <a:buNone/>
            </a:pPr>
            <a:r>
              <a:rPr lang="en" sz="1200">
                <a:solidFill>
                  <a:schemeClr val="dk1"/>
                </a:solidFill>
              </a:rPr>
              <a:t>create mode 100644 file3.rb</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6" name="Shape 286"/>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lvl="0" rtl="0">
              <a:spcBef>
                <a:spcPts val="0"/>
              </a:spcBef>
              <a:buSzPct val="91666"/>
              <a:buFont typeface="Arial"/>
              <a:buNone/>
            </a:pPr>
            <a:r>
              <a:rPr lang="en" sz="1200">
                <a:solidFill>
                  <a:schemeClr val="dk1"/>
                </a:solidFill>
              </a:rPr>
              <a:t>The Git Tree</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Let’s start a new git-backed app. Starting at your projects dir:</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 mkdir git2 $ cd git2</a:t>
            </a:r>
          </a:p>
          <a:p>
            <a:pPr lvl="0" rtl="0">
              <a:spcBef>
                <a:spcPts val="0"/>
              </a:spcBef>
              <a:buSzPct val="91666"/>
              <a:buFont typeface="Arial"/>
              <a:buNone/>
            </a:pPr>
            <a:r>
              <a:rPr lang="en" sz="1200">
                <a:solidFill>
                  <a:schemeClr val="dk1"/>
                </a:solidFill>
              </a:rPr>
              <a:t>$ git init</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We’re not going to worry about Ruby or Rails today. Let’s just create some blank files to track.</a:t>
            </a:r>
          </a:p>
          <a:p>
            <a:pPr lvl="0" rtl="0">
              <a:spcBef>
                <a:spcPts val="0"/>
              </a:spcBef>
              <a:buSzPct val="100000"/>
              <a:buFont typeface="Arial"/>
              <a:buNone/>
            </a:pPr>
            <a:r>
              <a:t/>
            </a:r>
            <a:endParaRPr sz="1100">
              <a:solidFill>
                <a:schemeClr val="dk1"/>
              </a:solidFill>
            </a:endParaRPr>
          </a:p>
          <a:p>
            <a:pPr lvl="0" rtl="0">
              <a:spcBef>
                <a:spcPts val="0"/>
              </a:spcBef>
              <a:buSzPct val="91666"/>
              <a:buFont typeface="Arial"/>
              <a:buNone/>
            </a:pPr>
            <a:r>
              <a:rPr lang="en" sz="1200">
                <a:solidFill>
                  <a:schemeClr val="dk1"/>
                </a:solidFill>
              </a:rPr>
              <a:t>$ touch file{1,2,3}.rb</a:t>
            </a:r>
          </a:p>
          <a:p>
            <a:pPr lvl="0" rtl="0">
              <a:spcBef>
                <a:spcPts val="0"/>
              </a:spcBef>
              <a:buSzPct val="91666"/>
              <a:buFont typeface="Arial"/>
              <a:buNone/>
            </a:pPr>
            <a:r>
              <a:t/>
            </a:r>
            <a:endParaRPr sz="1200">
              <a:solidFill>
                <a:schemeClr val="dk1"/>
              </a:solidFill>
            </a:endParaRPr>
          </a:p>
          <a:p>
            <a:pPr lvl="0" rtl="0">
              <a:spcBef>
                <a:spcPts val="0"/>
              </a:spcBef>
              <a:buSzPct val="91666"/>
              <a:buFont typeface="Arial"/>
              <a:buNone/>
            </a:pPr>
            <a:r>
              <a:rPr lang="en" sz="1200">
                <a:solidFill>
                  <a:schemeClr val="dk1"/>
                </a:solidFill>
              </a:rPr>
              <a:t>Don’t forget to use your new git aliases. Feel the power.</a:t>
            </a:r>
          </a:p>
          <a:p>
            <a:pPr lvl="0" rtl="0">
              <a:spcBef>
                <a:spcPts val="0"/>
              </a:spcBef>
              <a:buSzPct val="100000"/>
              <a:buFont typeface="Arial"/>
              <a:buNone/>
            </a:pPr>
            <a:r>
              <a:t/>
            </a:r>
            <a:endParaRPr sz="1100">
              <a:solidFill>
                <a:schemeClr val="dk1"/>
              </a:solidFill>
            </a:endParaRPr>
          </a:p>
          <a:p>
            <a:pPr lvl="0" rtl="0">
              <a:spcBef>
                <a:spcPts val="0"/>
              </a:spcBef>
              <a:buSzPct val="91666"/>
              <a:buFont typeface="Arial"/>
              <a:buNone/>
            </a:pPr>
            <a:r>
              <a:rPr lang="en" sz="1200">
                <a:solidFill>
                  <a:schemeClr val="dk1"/>
                </a:solidFill>
              </a:rPr>
              <a:t>$ gst</a:t>
            </a:r>
          </a:p>
          <a:p>
            <a:pPr lvl="0" rtl="0">
              <a:spcBef>
                <a:spcPts val="0"/>
              </a:spcBef>
              <a:buSzPct val="91666"/>
              <a:buFont typeface="Arial"/>
              <a:buNone/>
            </a:pPr>
            <a:r>
              <a:rPr lang="en" sz="1200">
                <a:solidFill>
                  <a:schemeClr val="dk1"/>
                </a:solidFill>
              </a:rPr>
              <a:t>On branch master</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Initial commit</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Untracked files:</a:t>
            </a:r>
          </a:p>
          <a:p>
            <a:pPr lvl="0" rtl="0">
              <a:spcBef>
                <a:spcPts val="0"/>
              </a:spcBef>
              <a:buSzPct val="91666"/>
              <a:buFont typeface="Arial"/>
              <a:buNone/>
            </a:pPr>
            <a:r>
              <a:rPr lang="en" sz="1200">
                <a:solidFill>
                  <a:schemeClr val="dk1"/>
                </a:solidFill>
              </a:rPr>
              <a:t>(use "git add &lt;file&gt;..." to include in what will be committed)</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file1.rb file2.rb file3.rb</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nothing added to commit but untracked files present (use "git add" to track)</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This looks fine. Let’s add these files.</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 ga .</a:t>
            </a:r>
          </a:p>
          <a:p>
            <a:pPr lvl="0" rtl="0">
              <a:spcBef>
                <a:spcPts val="0"/>
              </a:spcBef>
              <a:buSzPct val="91666"/>
              <a:buFont typeface="Arial"/>
              <a:buNone/>
            </a:pPr>
            <a:r>
              <a:rPr lang="en" sz="1200">
                <a:solidFill>
                  <a:schemeClr val="dk1"/>
                </a:solidFill>
              </a:rPr>
              <a:t>$ gst</a:t>
            </a:r>
            <a:r>
              <a:rPr lang="en" sz="1100">
                <a:solidFill>
                  <a:schemeClr val="dk1"/>
                </a:solidFill>
              </a:rPr>
              <a:t>	</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Now that we have gst , we should be checking the git status constantly. It’s just so easy now.</a:t>
            </a:r>
          </a:p>
          <a:p>
            <a:pPr lvl="0" rtl="0">
              <a:spcBef>
                <a:spcPts val="0"/>
              </a:spcBef>
              <a:buSzPct val="100000"/>
              <a:buFont typeface="Arial"/>
              <a:buNone/>
            </a:pPr>
            <a:r>
              <a:rPr lang="en" sz="1100">
                <a:solidFill>
                  <a:schemeClr val="dk1"/>
                </a:solidFill>
              </a:rPr>
              <a:t>				</a:t>
            </a:r>
          </a:p>
          <a:p>
            <a:pPr lvl="0" rtl="0">
              <a:spcBef>
                <a:spcPts val="0"/>
              </a:spcBef>
              <a:buSzPct val="91666"/>
              <a:buFont typeface="Arial"/>
              <a:buNone/>
            </a:pPr>
            <a:r>
              <a:rPr lang="en" sz="1200">
                <a:solidFill>
                  <a:schemeClr val="dk1"/>
                </a:solidFill>
              </a:rPr>
              <a:t>This looks good. Let’s commit.</a:t>
            </a:r>
          </a:p>
          <a:p>
            <a:pPr lvl="0" rtl="0">
              <a:spcBef>
                <a:spcPts val="0"/>
              </a:spcBef>
              <a:buSzPct val="91666"/>
              <a:buFont typeface="Arial"/>
              <a:buNone/>
            </a:pPr>
            <a:r>
              <a:rPr lang="en" sz="1200">
                <a:solidFill>
                  <a:schemeClr val="dk1"/>
                </a:solidFill>
              </a:rPr>
              <a:t>$ gc -m "initial commit"</a:t>
            </a:r>
          </a:p>
          <a:p>
            <a:pPr lvl="0" rtl="0">
              <a:spcBef>
                <a:spcPts val="0"/>
              </a:spcBef>
              <a:buSzPct val="91666"/>
              <a:buFont typeface="Arial"/>
              <a:buNone/>
            </a:pPr>
            <a:r>
              <a:rPr lang="en" sz="1200">
                <a:solidFill>
                  <a:schemeClr val="dk1"/>
                </a:solidFill>
              </a:rPr>
              <a:t>[master (root-commit) 7ff2c4d] initial commit</a:t>
            </a:r>
          </a:p>
          <a:p>
            <a:pPr lvl="0" rtl="0">
              <a:spcBef>
                <a:spcPts val="0"/>
              </a:spcBef>
              <a:buSzPct val="91666"/>
              <a:buFont typeface="Arial"/>
              <a:buNone/>
            </a:pPr>
            <a:r>
              <a:t/>
            </a:r>
            <a:endParaRPr sz="1200">
              <a:solidFill>
                <a:schemeClr val="dk1"/>
              </a:solidFill>
            </a:endParaRPr>
          </a:p>
          <a:p>
            <a:pPr lvl="0" rtl="0">
              <a:spcBef>
                <a:spcPts val="0"/>
              </a:spcBef>
              <a:buSzPct val="91666"/>
              <a:buFont typeface="Arial"/>
              <a:buNone/>
            </a:pPr>
            <a:r>
              <a:rPr lang="en" sz="1200">
                <a:solidFill>
                  <a:schemeClr val="dk1"/>
                </a:solidFill>
              </a:rPr>
              <a:t>3 files changed, 0 insertions(+), 0 deletions(-) create mode 100644 file1.rb</a:t>
            </a:r>
          </a:p>
          <a:p>
            <a:pPr lvl="0" rtl="0">
              <a:spcBef>
                <a:spcPts val="0"/>
              </a:spcBef>
              <a:buSzPct val="91666"/>
              <a:buFont typeface="Arial"/>
              <a:buNone/>
            </a:pPr>
            <a:r>
              <a:rPr lang="en" sz="1200">
                <a:solidFill>
                  <a:schemeClr val="dk1"/>
                </a:solidFill>
              </a:rPr>
              <a:t>create mode 100644 file2.rb</a:t>
            </a:r>
          </a:p>
          <a:p>
            <a:pPr lvl="0" rtl="0">
              <a:spcBef>
                <a:spcPts val="0"/>
              </a:spcBef>
              <a:buSzPct val="91666"/>
              <a:buFont typeface="Arial"/>
              <a:buNone/>
            </a:pPr>
            <a:r>
              <a:rPr lang="en" sz="1200">
                <a:solidFill>
                  <a:schemeClr val="dk1"/>
                </a:solidFill>
              </a:rPr>
              <a:t>create mode 100644 file3.rb</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100">
                <a:solidFill>
                  <a:schemeClr val="dk1"/>
                </a:solidFill>
              </a:rPr>
              <a:t>-- GitK --</a:t>
            </a:r>
          </a:p>
          <a:p>
            <a:pPr lvl="0">
              <a:spcBef>
                <a:spcPts val="0"/>
              </a:spcBef>
              <a:buClr>
                <a:schemeClr val="dk1"/>
              </a:buClr>
              <a:buSzPct val="100000"/>
              <a:buFont typeface="Arial"/>
              <a:buNone/>
            </a:pPr>
            <a:r>
              <a:rPr lang="en" sz="1100">
                <a:solidFill>
                  <a:schemeClr val="dk1"/>
                </a:solidFill>
              </a:rPr>
              <a:t>						</a:t>
            </a:r>
          </a:p>
          <a:p>
            <a:pPr lvl="0">
              <a:spcBef>
                <a:spcPts val="0"/>
              </a:spcBef>
              <a:buNone/>
            </a:pPr>
            <a:r>
              <a:rPr lang="en" sz="1200">
                <a:solidFill>
                  <a:schemeClr val="dk1"/>
                </a:solidFill>
              </a:rPr>
              <a:t>gitk is a git repo browser. It comes for free when you install Git. It’s a GUI that allows you to examine your git repo tree.</a:t>
            </a:r>
          </a:p>
          <a:p>
            <a:pPr lvl="0">
              <a:spcBef>
                <a:spcPts val="0"/>
              </a:spcBef>
              <a:buClr>
                <a:schemeClr val="dk1"/>
              </a:buClr>
              <a:buSzPct val="91666"/>
              <a:buFont typeface="Arial"/>
              <a:buNone/>
            </a:pPr>
            <a:r>
              <a:t/>
            </a:r>
            <a:endParaRPr sz="1200">
              <a:solidFill>
                <a:schemeClr val="dk1"/>
              </a:solidFill>
            </a:endParaRPr>
          </a:p>
          <a:p>
            <a:pPr lvl="0">
              <a:spcBef>
                <a:spcPts val="0"/>
              </a:spcBef>
              <a:buNone/>
            </a:pPr>
            <a:r>
              <a:rPr lang="en" sz="1200">
                <a:solidFill>
                  <a:schemeClr val="dk1"/>
                </a:solidFill>
              </a:rPr>
              <a:t>If this is the first time you’re seeing this app, use the menu to update your preferences to fix the fonts to your liking. Everything starts out really small by default.</a:t>
            </a:r>
          </a:p>
          <a:p>
            <a:pPr lvl="0">
              <a:spcBef>
                <a:spcPts val="0"/>
              </a:spcBef>
              <a:buClr>
                <a:schemeClr val="dk1"/>
              </a:buClr>
              <a:buSzPct val="100000"/>
              <a:buFont typeface="Arial"/>
              <a:buNone/>
            </a:pPr>
            <a:r>
              <a:rPr lang="en" sz="1100">
                <a:solidFill>
                  <a:schemeClr val="dk1"/>
                </a:solidFill>
              </a:rPr>
              <a:t>			</a:t>
            </a:r>
          </a:p>
          <a:p>
            <a:pPr lvl="0">
              <a:spcBef>
                <a:spcPts val="0"/>
              </a:spcBef>
              <a:buNone/>
            </a:pPr>
            <a:r>
              <a:rPr lang="en" sz="1200">
                <a:solidFill>
                  <a:schemeClr val="dk1"/>
                </a:solidFill>
              </a:rPr>
              <a:t>Your commits are listed at the top. Your git tree visualization is in the upper left. The bottom section displays the details of the selected commit.</a:t>
            </a:r>
          </a:p>
          <a:p>
            <a:pPr lvl="0">
              <a:spcBef>
                <a:spcPts val="0"/>
              </a:spcBef>
              <a:buClr>
                <a:schemeClr val="dk1"/>
              </a:buClr>
              <a:buSzPct val="100000"/>
              <a:buFont typeface="Arial"/>
              <a:buNone/>
            </a:pPr>
            <a:r>
              <a:rPr lang="en" sz="1100">
                <a:solidFill>
                  <a:schemeClr val="dk1"/>
                </a:solidFill>
              </a:rPr>
              <a:t>	</a:t>
            </a:r>
          </a:p>
          <a:p>
            <a:pPr lvl="0">
              <a:spcBef>
                <a:spcPts val="0"/>
              </a:spcBef>
              <a:buNone/>
            </a:pPr>
            <a:r>
              <a:rPr lang="en" sz="1200">
                <a:solidFill>
                  <a:schemeClr val="dk1"/>
                </a:solidFill>
              </a:rPr>
              <a:t>We’re going to spend most of our time today focusing on the section in the upper-left. Try to make it big. (The window size adjustment is tricky.)</a:t>
            </a:r>
          </a:p>
          <a:p>
            <a:pPr lvl="0">
              <a:spcBef>
                <a:spcPts val="0"/>
              </a:spcBef>
              <a:buClr>
                <a:schemeClr val="dk1"/>
              </a:buClr>
              <a:buSzPct val="100000"/>
              <a:buFont typeface="Arial"/>
              <a:buNone/>
            </a:pPr>
            <a:r>
              <a:rPr lang="en" sz="1100">
                <a:solidFill>
                  <a:schemeClr val="dk1"/>
                </a:solidFill>
              </a:rPr>
              <a:t>					</a:t>
            </a:r>
          </a:p>
          <a:p>
            <a:pPr lvl="0">
              <a:spcBef>
                <a:spcPts val="0"/>
              </a:spcBef>
              <a:buNone/>
            </a:pPr>
            <a:r>
              <a:rPr lang="en" sz="1200">
                <a:solidFill>
                  <a:schemeClr val="dk1"/>
                </a:solidFill>
              </a:rPr>
              <a:t>It’s important to understand that the structure of a git repo can be represented as a tree. Whenever you work with complex git commands, it’s going to be useful to visualize the tree. And gitk helps with that. Anything you can imagine doing to a tree, you can do with git.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 name="Shape 7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8" name="Shape 7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69850" lvl="0" marL="0" marR="0" rtl="0" algn="l">
              <a:spcBef>
                <a:spcPts val="0"/>
              </a:spcBef>
              <a:buClr>
                <a:schemeClr val="dk1"/>
              </a:buClr>
              <a:buSzPct val="84615"/>
              <a:buFont typeface="Arial"/>
              <a:buNone/>
            </a:pPr>
            <a:r>
              <a:rPr i="1" lang="en" sz="1300">
                <a:solidFill>
                  <a:schemeClr val="dk1"/>
                </a:solidFill>
              </a:rPr>
              <a:t>Git Aliases</a:t>
            </a:r>
          </a:p>
          <a:p>
            <a:pPr indent="-69850" lvl="0" marL="0" marR="0" rtl="0" algn="l">
              <a:spcBef>
                <a:spcPts val="0"/>
              </a:spcBef>
              <a:buClr>
                <a:schemeClr val="dk1"/>
              </a:buClr>
              <a:buSzPct val="100000"/>
              <a:buFont typeface="Arial"/>
              <a:buNone/>
            </a:pPr>
            <a:r>
              <a:rPr lang="en" sz="1100">
                <a:solidFill>
                  <a:schemeClr val="dk1"/>
                </a:solidFill>
              </a:rPr>
              <a:t>						</a:t>
            </a:r>
          </a:p>
          <a:p>
            <a:pPr indent="-69850" lvl="0" marL="0" marR="0" rtl="0" algn="l">
              <a:spcBef>
                <a:spcPts val="0"/>
              </a:spcBef>
              <a:buClr>
                <a:schemeClr val="dk1"/>
              </a:buClr>
              <a:buSzPct val="91666"/>
              <a:buFont typeface="Arial"/>
              <a:buNone/>
            </a:pPr>
            <a:r>
              <a:rPr lang="en" sz="1200">
                <a:solidFill>
                  <a:schemeClr val="dk1"/>
                </a:solidFill>
              </a:rPr>
              <a:t>I assume you’ve been using Git for a while. What are your most common git commands? Let’s find out.</a:t>
            </a:r>
          </a:p>
          <a:p>
            <a:pPr indent="-69850" lvl="0" marL="0" marR="0" rtl="0" algn="l">
              <a:spcBef>
                <a:spcPts val="0"/>
              </a:spcBef>
              <a:buClr>
                <a:schemeClr val="dk1"/>
              </a:buClr>
              <a:buSzPct val="100000"/>
              <a:buFont typeface="Arial"/>
              <a:buNone/>
            </a:pPr>
            <a:r>
              <a:rPr lang="en" sz="1100">
                <a:solidFill>
                  <a:schemeClr val="dk1"/>
                </a:solidFill>
              </a:rPr>
              <a:t>						</a:t>
            </a:r>
          </a:p>
          <a:p>
            <a:pPr indent="-69850" lvl="0" marL="0" marR="0" rtl="0" algn="l">
              <a:spcBef>
                <a:spcPts val="0"/>
              </a:spcBef>
              <a:buClr>
                <a:schemeClr val="dk1"/>
              </a:buClr>
              <a:buSzPct val="91666"/>
              <a:buFont typeface="Arial"/>
              <a:buNone/>
            </a:pPr>
            <a:r>
              <a:rPr lang="en" sz="1200">
                <a:solidFill>
                  <a:schemeClr val="dk1"/>
                </a:solidFill>
              </a:rPr>
              <a:t>$ history | grep git</a:t>
            </a:r>
          </a:p>
          <a:p>
            <a:pPr indent="-69850" lvl="0" marL="0" marR="0" rtl="0" algn="l">
              <a:spcBef>
                <a:spcPts val="0"/>
              </a:spcBef>
              <a:buClr>
                <a:schemeClr val="dk1"/>
              </a:buClr>
              <a:buSzPct val="91666"/>
              <a:buFont typeface="Arial"/>
              <a:buNone/>
            </a:pPr>
            <a:r>
              <a:rPr lang="en" sz="1200">
                <a:solidFill>
                  <a:schemeClr val="dk1"/>
                </a:solidFill>
              </a:rPr>
              <a:t>If you’ve been using Git as much as you should, you’ve probably been using it a lot.</a:t>
            </a:r>
          </a:p>
          <a:p>
            <a:pPr indent="-69850" lvl="0" marL="0" marR="0" rtl="0" algn="l">
              <a:spcBef>
                <a:spcPts val="0"/>
              </a:spcBef>
              <a:buClr>
                <a:schemeClr val="dk1"/>
              </a:buClr>
              <a:buSzPct val="100000"/>
              <a:buFont typeface="Arial"/>
              <a:buNone/>
            </a:pP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What’s your most common Git command? Mine is git status .</a:t>
            </a:r>
          </a:p>
          <a:p>
            <a:pPr indent="-69850" lvl="0" marL="0" marR="0" rtl="0" algn="l">
              <a:spcBef>
                <a:spcPts val="0"/>
              </a:spcBef>
              <a:buClr>
                <a:schemeClr val="dk1"/>
              </a:buClr>
              <a:buSzPct val="91666"/>
              <a:buFont typeface="Arial"/>
              <a:buNone/>
            </a:pPr>
            <a:r>
              <a:t/>
            </a:r>
            <a:endParaRPr sz="1200">
              <a:solidFill>
                <a:schemeClr val="dk1"/>
              </a:solidFill>
            </a:endParaRPr>
          </a:p>
          <a:p>
            <a:pPr indent="-69850" lvl="0" marL="0" marR="0" rtl="0" algn="l">
              <a:spcBef>
                <a:spcPts val="0"/>
              </a:spcBef>
              <a:buSzPct val="91666"/>
              <a:buFont typeface="Arial"/>
              <a:buNone/>
            </a:pPr>
            <a:r>
              <a:rPr lang="en" sz="1200">
                <a:solidFill>
                  <a:schemeClr val="dk1"/>
                </a:solidFill>
              </a:rPr>
              <a:t>Typing out git status over-and-over-again can get tiring. Let’s create a shortcut.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69850" lvl="0" marL="0" marR="0" rtl="0" algn="l">
              <a:spcBef>
                <a:spcPts val="0"/>
              </a:spcBef>
              <a:buSzPct val="91666"/>
              <a:buFont typeface="Arial"/>
              <a:buNone/>
            </a:pPr>
            <a:r>
              <a:rPr lang="en" sz="1200">
                <a:solidFill>
                  <a:schemeClr val="dk1"/>
                </a:solidFill>
              </a:rPr>
              <a:t>Let’s create </a:t>
            </a:r>
            <a:r>
              <a:rPr i="1" lang="en" sz="1200">
                <a:solidFill>
                  <a:schemeClr val="dk1"/>
                </a:solidFill>
              </a:rPr>
              <a:t>aliases</a:t>
            </a:r>
            <a:r>
              <a:rPr lang="en" sz="1200">
                <a:solidFill>
                  <a:schemeClr val="dk1"/>
                </a:solidFill>
              </a:rPr>
              <a:t> in your </a:t>
            </a:r>
            <a:r>
              <a:rPr i="1" lang="en" sz="1200">
                <a:solidFill>
                  <a:schemeClr val="dk1"/>
                </a:solidFill>
              </a:rPr>
              <a:t>Terminal profile</a:t>
            </a:r>
            <a:r>
              <a:rPr lang="en" sz="1200">
                <a:solidFill>
                  <a:schemeClr val="dk1"/>
                </a:solidFill>
              </a:rPr>
              <a:t> (aka your “ </a:t>
            </a:r>
            <a:r>
              <a:rPr i="1" lang="en" sz="1200">
                <a:solidFill>
                  <a:schemeClr val="dk1"/>
                </a:solidFill>
              </a:rPr>
              <a:t>dotfile</a:t>
            </a:r>
            <a:r>
              <a:rPr lang="en" sz="1200">
                <a:solidFill>
                  <a:schemeClr val="dk1"/>
                </a:solidFill>
              </a:rPr>
              <a:t> ”) for whatever Git commands you type most frequently. Here are some examples. </a:t>
            </a:r>
          </a:p>
          <a:p>
            <a:pPr indent="-69850" lvl="0" marL="0" marR="0" rtl="0" algn="l">
              <a:spcBef>
                <a:spcPts val="0"/>
              </a:spcBef>
              <a:buSzPct val="91666"/>
              <a:buFont typeface="Arial"/>
              <a:buNone/>
            </a:pPr>
            <a:r>
              <a:t/>
            </a:r>
            <a:endParaRPr sz="1200">
              <a:solidFill>
                <a:schemeClr val="dk1"/>
              </a:solidFill>
            </a:endParaRPr>
          </a:p>
          <a:p>
            <a:pPr indent="-69850" lvl="0" marL="0" marR="0" rtl="0" algn="l">
              <a:spcBef>
                <a:spcPts val="0"/>
              </a:spcBef>
              <a:buSzPct val="91666"/>
              <a:buFont typeface="Arial"/>
              <a:buNone/>
            </a:pPr>
            <a:r>
              <a:rPr lang="en" sz="1200">
                <a:solidFill>
                  <a:schemeClr val="dk1"/>
                </a:solidFill>
              </a:rPr>
              <a:t>cd into your home directory and open the .profile file</a:t>
            </a:r>
          </a:p>
          <a:p>
            <a:pPr indent="-69850" lvl="0" marL="0" marR="0" rtl="0" algn="l">
              <a:spcBef>
                <a:spcPts val="0"/>
              </a:spcBef>
              <a:buSzPct val="91666"/>
              <a:buFont typeface="Arial"/>
              <a:buNone/>
            </a:pPr>
            <a:r>
              <a:rPr lang="en" sz="1200">
                <a:solidFill>
                  <a:schemeClr val="dk1"/>
                </a:solidFill>
              </a:rPr>
              <a:t>$ cd ~</a:t>
            </a:r>
          </a:p>
          <a:p>
            <a:pPr indent="-69850" lvl="0" marL="0" marR="0" rtl="0" algn="l">
              <a:spcBef>
                <a:spcPts val="0"/>
              </a:spcBef>
              <a:buSzPct val="91666"/>
              <a:buFont typeface="Arial"/>
              <a:buNone/>
            </a:pPr>
            <a:r>
              <a:rPr lang="en" sz="1200">
                <a:solidFill>
                  <a:schemeClr val="dk1"/>
                </a:solidFill>
              </a:rPr>
              <a:t>$ atom .profile</a:t>
            </a:r>
          </a:p>
          <a:p>
            <a:pPr indent="-69850" lvl="0" marL="0" marR="0" rtl="0" algn="l">
              <a:spcBef>
                <a:spcPts val="0"/>
              </a:spcBef>
              <a:buSzPct val="91666"/>
              <a:buFont typeface="Arial"/>
              <a:buNone/>
            </a:pPr>
            <a:r>
              <a:t/>
            </a:r>
            <a:endParaRPr sz="1200">
              <a:solidFill>
                <a:schemeClr val="dk1"/>
              </a:solidFill>
            </a:endParaRPr>
          </a:p>
          <a:p>
            <a:pPr indent="-69850" lvl="0" marL="0" marR="0" rtl="0" algn="l">
              <a:spcBef>
                <a:spcPts val="0"/>
              </a:spcBef>
              <a:buSzPct val="91666"/>
              <a:buFont typeface="Arial"/>
              <a:buNone/>
            </a:pPr>
            <a:r>
              <a:rPr lang="en" sz="1200">
                <a:solidFill>
                  <a:schemeClr val="dk1"/>
                </a:solidFill>
              </a:rPr>
              <a:t>In.profile, add these lines at the bottom:</a:t>
            </a:r>
          </a:p>
          <a:p>
            <a:pPr indent="-69850" lvl="0" marL="0" marR="0" rtl="0" algn="l">
              <a:spcBef>
                <a:spcPts val="0"/>
              </a:spcBef>
              <a:buSzPct val="91666"/>
              <a:buFont typeface="Arial"/>
              <a:buNone/>
            </a:pPr>
            <a:r>
              <a:t/>
            </a:r>
            <a:endParaRPr sz="1200">
              <a:solidFill>
                <a:schemeClr val="dk1"/>
              </a:solidFill>
            </a:endParaRPr>
          </a:p>
          <a:p>
            <a:pPr indent="-69850" lvl="0" marL="0" marR="0" rtl="0" algn="l">
              <a:spcBef>
                <a:spcPts val="0"/>
              </a:spcBef>
              <a:buSzPct val="91666"/>
              <a:buFont typeface="Arial"/>
              <a:buNone/>
            </a:pPr>
            <a:r>
              <a:rPr lang="en" sz="1200">
                <a:solidFill>
                  <a:schemeClr val="dk1"/>
                </a:solidFill>
              </a:rPr>
              <a:t>alias gst="git status"</a:t>
            </a:r>
          </a:p>
          <a:p>
            <a:pPr indent="-69850" lvl="0" marL="0" marR="0" rtl="0" algn="l">
              <a:spcBef>
                <a:spcPts val="0"/>
              </a:spcBef>
              <a:buSzPct val="91666"/>
              <a:buFont typeface="Arial"/>
              <a:buNone/>
            </a:pPr>
            <a:r>
              <a:rPr lang="en" sz="1200">
                <a:solidFill>
                  <a:schemeClr val="dk1"/>
                </a:solidFill>
              </a:rPr>
              <a:t>alias ga="git add"</a:t>
            </a:r>
          </a:p>
          <a:p>
            <a:pPr indent="-69850" lvl="0" marL="0" marR="0" rtl="0" algn="l">
              <a:spcBef>
                <a:spcPts val="0"/>
              </a:spcBef>
              <a:buSzPct val="91666"/>
              <a:buFont typeface="Arial"/>
              <a:buNone/>
            </a:pPr>
            <a:r>
              <a:rPr lang="en" sz="1200">
                <a:solidFill>
                  <a:schemeClr val="dk1"/>
                </a:solidFill>
              </a:rPr>
              <a:t>alias gst="git commit"</a:t>
            </a:r>
          </a:p>
          <a:p>
            <a:pPr indent="-69850" lvl="0" marL="0" marR="0" rtl="0" algn="l">
              <a:spcBef>
                <a:spcPts val="0"/>
              </a:spcBef>
              <a:buSzPct val="91666"/>
              <a:buFont typeface="Arial"/>
              <a:buNone/>
            </a:pPr>
            <a:r>
              <a:rPr lang="en" sz="1200">
                <a:solidFill>
                  <a:schemeClr val="dk1"/>
                </a:solidFill>
              </a:rPr>
              <a:t>alias gst="git commit -m"</a:t>
            </a:r>
          </a:p>
          <a:p>
            <a:pPr indent="-69850" lvl="0" marL="0" marR="0" rtl="0" algn="l">
              <a:spcBef>
                <a:spcPts val="0"/>
              </a:spcBef>
              <a:buSzPct val="91666"/>
              <a:buFont typeface="Arial"/>
              <a:buNone/>
            </a:pPr>
            <a:r>
              <a:rPr lang="en" sz="1200">
                <a:solidFill>
                  <a:schemeClr val="dk1"/>
                </a:solidFill>
              </a:rPr>
              <a:t>alias gphm="git push heroku master"</a:t>
            </a:r>
          </a:p>
          <a:p>
            <a:pPr indent="-69850" lvl="0" marL="0" marR="0" rtl="0" algn="l">
              <a:spcBef>
                <a:spcPts val="0"/>
              </a:spcBef>
              <a:buSzPct val="91666"/>
              <a:buFont typeface="Arial"/>
              <a:buNone/>
            </a:pPr>
            <a:r>
              <a:t/>
            </a:r>
            <a:endParaRPr sz="1200">
              <a:solidFill>
                <a:schemeClr val="dk1"/>
              </a:solidFill>
            </a:endParaRPr>
          </a:p>
          <a:p>
            <a:pPr indent="-69850" lvl="0" marL="0" marR="0" rtl="0" algn="l">
              <a:spcBef>
                <a:spcPts val="0"/>
              </a:spcBef>
              <a:buSzPct val="91666"/>
              <a:buFont typeface="Arial"/>
              <a:buNone/>
            </a:pPr>
            <a:r>
              <a:t/>
            </a:r>
            <a:endParaRPr sz="1200">
              <a:solidFill>
                <a:schemeClr val="dk1"/>
              </a:solidFill>
            </a:endParaRPr>
          </a:p>
          <a:p>
            <a:pPr indent="-69850" lvl="0" marL="0" marR="0" rtl="0" algn="l">
              <a:spcBef>
                <a:spcPts val="0"/>
              </a:spcBef>
              <a:buClr>
                <a:schemeClr val="dk1"/>
              </a:buClr>
              <a:buSzPct val="91666"/>
              <a:buFont typeface="Arial"/>
              <a:buNone/>
            </a:pPr>
            <a:r>
              <a:t/>
            </a: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69850" lvl="0" marL="0" marR="0" rtl="0" algn="l">
              <a:spcBef>
                <a:spcPts val="0"/>
              </a:spcBef>
              <a:buSzPct val="91666"/>
              <a:buFont typeface="Arial"/>
              <a:buNone/>
            </a:pPr>
            <a:r>
              <a:rPr lang="en" sz="1200">
                <a:solidFill>
                  <a:schemeClr val="dk1"/>
                </a:solidFill>
              </a:rPr>
              <a:t>A dotfile, generically speaking, is a configuration file for a program in Linux. Lots of programs you have installed on your computer have dotfiles. And they’re typically stored in your home $HOME directory.</a:t>
            </a:r>
          </a:p>
          <a:p>
            <a:pPr indent="-69850" lvl="0" marL="0" marR="0" rtl="0" algn="l">
              <a:spcBef>
                <a:spcPts val="0"/>
              </a:spcBef>
              <a:buSzPct val="91666"/>
              <a:buFont typeface="Arial"/>
              <a:buNone/>
            </a:pPr>
            <a:r>
              <a:t/>
            </a:r>
            <a:endParaRPr sz="1200">
              <a:solidFill>
                <a:schemeClr val="dk1"/>
              </a:solidFill>
            </a:endParaRPr>
          </a:p>
          <a:p>
            <a:pPr indent="-69850" lvl="0" marL="0" marR="0" rtl="0" algn="l">
              <a:spcBef>
                <a:spcPts val="0"/>
              </a:spcBef>
              <a:buSzPct val="91666"/>
              <a:buFont typeface="Arial"/>
              <a:buNone/>
            </a:pPr>
            <a:r>
              <a:rPr lang="en" sz="1200">
                <a:solidFill>
                  <a:schemeClr val="dk1"/>
                </a:solidFill>
              </a:rPr>
              <a:t>Terminal</a:t>
            </a:r>
          </a:p>
          <a:p>
            <a:pPr indent="-69850" lvl="0" marL="0" marR="0" rtl="0" algn="l">
              <a:spcBef>
                <a:spcPts val="0"/>
              </a:spcBef>
              <a:buSzPct val="91666"/>
              <a:buFont typeface="Arial"/>
              <a:buNone/>
            </a:pPr>
            <a:r>
              <a:rPr lang="en" sz="1200">
                <a:solidFill>
                  <a:schemeClr val="dk1"/>
                </a:solidFill>
              </a:rPr>
              <a:t>$ ls -al ~</a:t>
            </a:r>
          </a:p>
          <a:p>
            <a:pPr indent="-69850" lvl="0" marL="0" marR="0" rtl="0" algn="l">
              <a:spcBef>
                <a:spcPts val="0"/>
              </a:spcBef>
              <a:buSzPct val="100000"/>
              <a:buFont typeface="Arial"/>
              <a:buNone/>
            </a:pP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If you don’t have many dotfiles, that’s ok. You should at least have one .profile file. (If you have a .bash_profile or .zsh_profile , let us know.)</a:t>
            </a:r>
          </a:p>
          <a:p>
            <a:pPr indent="-69850" lvl="0" marL="0" marR="0" rtl="0" algn="l">
              <a:spcBef>
                <a:spcPts val="0"/>
              </a:spcBef>
              <a:buSzPct val="100000"/>
              <a:buFont typeface="Arial"/>
              <a:buNone/>
            </a:pP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A dotfile contains commands for configuring a program as it launches. Think of it as a Rails controller before_action , but for programs. This technique is used a lot in Linux-based file systems.</a:t>
            </a:r>
          </a:p>
          <a:p>
            <a:pPr indent="-69850" lvl="0" marL="0" marR="0" rtl="0" algn="l">
              <a:spcBef>
                <a:spcPts val="0"/>
              </a:spcBef>
              <a:buSzPct val="100000"/>
              <a:buFont typeface="Arial"/>
              <a:buNone/>
            </a:pP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The .profile file, for example, configures your Terminal session. It contains lines of Bash code that you would like to execute every time you open a new Terminal window (or even a new Terminal tab).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69850" lvl="0" marL="0" marR="0" rtl="0" algn="l">
              <a:spcBef>
                <a:spcPts val="0"/>
              </a:spcBef>
              <a:buSzPct val="84615"/>
              <a:buFont typeface="Arial"/>
              <a:buNone/>
            </a:pPr>
            <a:r>
              <a:rPr lang="en" sz="1300">
                <a:solidFill>
                  <a:schemeClr val="dk1"/>
                </a:solidFill>
              </a:rPr>
              <a:t>So what kinds of things can you do in these dotfiles?</a:t>
            </a:r>
          </a:p>
          <a:p>
            <a:pPr indent="-69850" lvl="0" marL="0" marR="0" rtl="0" algn="l">
              <a:spcBef>
                <a:spcPts val="0"/>
              </a:spcBef>
              <a:buSzPct val="100000"/>
              <a:buFont typeface="Arial"/>
              <a:buNone/>
            </a:pP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It depends on the program you’re configuring. Typically, you’ll set or update Bash variables.</a:t>
            </a:r>
          </a:p>
          <a:p>
            <a:pPr indent="-69850" lvl="0" marL="0" marR="0" rtl="0" algn="l">
              <a:spcBef>
                <a:spcPts val="0"/>
              </a:spcBef>
              <a:buSzPct val="100000"/>
              <a:buFont typeface="Arial"/>
              <a:buNone/>
            </a:pP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Remember those? Remind yourself how they work. $ export HELLO=”world”</a:t>
            </a:r>
          </a:p>
          <a:p>
            <a:pPr indent="-69850" lvl="0" marL="0" marR="0" rtl="0" algn="l">
              <a:spcBef>
                <a:spcPts val="0"/>
              </a:spcBef>
              <a:buSzPct val="91666"/>
              <a:buFont typeface="Arial"/>
              <a:buNone/>
            </a:pPr>
            <a:r>
              <a:rPr lang="en" sz="1200">
                <a:solidFill>
                  <a:schemeClr val="dk1"/>
                </a:solidFill>
              </a:rPr>
              <a:t>$ echo $HELLO</a:t>
            </a:r>
          </a:p>
          <a:p>
            <a:pPr indent="-69850" lvl="0" marL="0" marR="0" rtl="0" algn="l">
              <a:spcBef>
                <a:spcPts val="0"/>
              </a:spcBef>
              <a:buSzPct val="100000"/>
              <a:buFont typeface="Arial"/>
              <a:buNone/>
            </a:pP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These variables become part of the </a:t>
            </a:r>
            <a:r>
              <a:rPr i="1" lang="en" sz="1200">
                <a:solidFill>
                  <a:schemeClr val="dk1"/>
                </a:solidFill>
              </a:rPr>
              <a:t>environment </a:t>
            </a:r>
            <a:r>
              <a:rPr lang="en" sz="1200">
                <a:solidFill>
                  <a:schemeClr val="dk1"/>
                </a:solidFill>
              </a:rPr>
              <a:t>( ENV ) and can be read by any running program. Think of the environment as a blackboard. Any program can write to it, and any other program can read from 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69850" lvl="0" marL="0" marR="0" rtl="0" algn="l">
              <a:spcBef>
                <a:spcPts val="0"/>
              </a:spcBef>
              <a:buSzPct val="84615"/>
              <a:buFont typeface="Arial"/>
              <a:buNone/>
            </a:pPr>
            <a:r>
              <a:rPr lang="en" sz="1300">
                <a:solidFill>
                  <a:schemeClr val="dk1"/>
                </a:solidFill>
              </a:rPr>
              <a:t>So what kinds of things can you do in these dotfiles?</a:t>
            </a:r>
          </a:p>
          <a:p>
            <a:pPr indent="-69850" lvl="0" marL="0" marR="0" rtl="0" algn="l">
              <a:spcBef>
                <a:spcPts val="0"/>
              </a:spcBef>
              <a:buSzPct val="100000"/>
              <a:buFont typeface="Arial"/>
              <a:buNone/>
            </a:pP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It depends on the program you’re configuring. Typically, you’ll set or update Bash variables.</a:t>
            </a:r>
          </a:p>
          <a:p>
            <a:pPr indent="-69850" lvl="0" marL="0" marR="0" rtl="0" algn="l">
              <a:spcBef>
                <a:spcPts val="0"/>
              </a:spcBef>
              <a:buSzPct val="100000"/>
              <a:buFont typeface="Arial"/>
              <a:buNone/>
            </a:pP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Remember those? Remind yourself how they work. $ export HELLO=”world”</a:t>
            </a:r>
          </a:p>
          <a:p>
            <a:pPr indent="-69850" lvl="0" marL="0" marR="0" rtl="0" algn="l">
              <a:spcBef>
                <a:spcPts val="0"/>
              </a:spcBef>
              <a:buSzPct val="91666"/>
              <a:buFont typeface="Arial"/>
              <a:buNone/>
            </a:pPr>
            <a:r>
              <a:rPr lang="en" sz="1200">
                <a:solidFill>
                  <a:schemeClr val="dk1"/>
                </a:solidFill>
              </a:rPr>
              <a:t>$ echo $HELLO</a:t>
            </a:r>
          </a:p>
          <a:p>
            <a:pPr indent="-69850" lvl="0" marL="0" marR="0" rtl="0" algn="l">
              <a:spcBef>
                <a:spcPts val="0"/>
              </a:spcBef>
              <a:buSzPct val="100000"/>
              <a:buFont typeface="Arial"/>
              <a:buNone/>
            </a:pPr>
            <a:r>
              <a:rPr lang="en" sz="1100">
                <a:solidFill>
                  <a:schemeClr val="dk1"/>
                </a:solidFill>
              </a:rPr>
              <a:t>						</a:t>
            </a:r>
          </a:p>
          <a:p>
            <a:pPr indent="-69850" lvl="0" marL="0" marR="0" rtl="0" algn="l">
              <a:spcBef>
                <a:spcPts val="0"/>
              </a:spcBef>
              <a:buSzPct val="91666"/>
              <a:buFont typeface="Arial"/>
              <a:buNone/>
            </a:pPr>
            <a:r>
              <a:rPr lang="en" sz="1200">
                <a:solidFill>
                  <a:schemeClr val="dk1"/>
                </a:solidFill>
              </a:rPr>
              <a:t>These variables become part of the </a:t>
            </a:r>
            <a:r>
              <a:rPr i="1" lang="en" sz="1200">
                <a:solidFill>
                  <a:schemeClr val="dk1"/>
                </a:solidFill>
              </a:rPr>
              <a:t>environment </a:t>
            </a:r>
            <a:r>
              <a:rPr lang="en" sz="1200">
                <a:solidFill>
                  <a:schemeClr val="dk1"/>
                </a:solidFill>
              </a:rPr>
              <a:t>( ENV ) and can be read by any running program. Think of the environment as a blackboard. Any program can write to it, and any other program can read from it.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0" name="Shape 10"/>
        <p:cNvGrpSpPr/>
        <p:nvPr/>
      </p:nvGrpSpPr>
      <p:grpSpPr>
        <a:xfrm>
          <a:off x="0" y="0"/>
          <a:ext cx="0" cy="0"/>
          <a:chOff x="0" y="0"/>
          <a:chExt cx="0" cy="0"/>
        </a:xfrm>
      </p:grpSpPr>
      <p:sp>
        <p:nvSpPr>
          <p:cNvPr id="11" name="Shape 11"/>
          <p:cNvSpPr txBox="1"/>
          <p:nvPr>
            <p:ph type="ctrTitle"/>
          </p:nvPr>
        </p:nvSpPr>
        <p:spPr>
          <a:xfrm>
            <a:off x="457200" y="1376449"/>
            <a:ext cx="8229600" cy="2708999"/>
          </a:xfrm>
          <a:prstGeom prst="rect">
            <a:avLst/>
          </a:prstGeom>
        </p:spPr>
        <p:txBody>
          <a:bodyPr anchorCtr="0" anchor="ctr" bIns="91425" lIns="91425" rIns="91425" tIns="91425"/>
          <a:lstStyle>
            <a:lvl1pPr lvl="0" rtl="0">
              <a:spcBef>
                <a:spcPts val="0"/>
              </a:spcBef>
              <a:buClr>
                <a:srgbClr val="1AB8DA"/>
              </a:buClr>
              <a:buSzPct val="100000"/>
              <a:defRPr sz="8000">
                <a:solidFill>
                  <a:srgbClr val="1AB8DA"/>
                </a:solidFill>
                <a:latin typeface="Source Sans Pro"/>
                <a:ea typeface="Source Sans Pro"/>
                <a:cs typeface="Source Sans Pro"/>
                <a:sym typeface="Source Sans Pro"/>
              </a:defRPr>
            </a:lvl1pPr>
            <a:lvl2pPr lvl="1" rtl="0">
              <a:spcBef>
                <a:spcPts val="0"/>
              </a:spcBef>
              <a:buSzPct val="100000"/>
              <a:defRPr sz="7200"/>
            </a:lvl2pPr>
            <a:lvl3pPr lvl="2" rtl="0">
              <a:spcBef>
                <a:spcPts val="0"/>
              </a:spcBef>
              <a:buSzPct val="100000"/>
              <a:defRPr sz="7200"/>
            </a:lvl3pPr>
            <a:lvl4pPr lvl="3" rtl="0">
              <a:spcBef>
                <a:spcPts val="0"/>
              </a:spcBef>
              <a:buSzPct val="100000"/>
              <a:defRPr sz="7200"/>
            </a:lvl4pPr>
            <a:lvl5pPr lvl="4" rtl="0">
              <a:spcBef>
                <a:spcPts val="0"/>
              </a:spcBef>
              <a:buSzPct val="100000"/>
              <a:defRPr sz="7200"/>
            </a:lvl5pPr>
            <a:lvl6pPr lvl="5" rtl="0">
              <a:spcBef>
                <a:spcPts val="0"/>
              </a:spcBef>
              <a:buSzPct val="100000"/>
              <a:defRPr sz="7200"/>
            </a:lvl6pPr>
            <a:lvl7pPr lvl="6" rtl="0">
              <a:spcBef>
                <a:spcPts val="0"/>
              </a:spcBef>
              <a:buSzPct val="100000"/>
              <a:defRPr sz="7200"/>
            </a:lvl7pPr>
            <a:lvl8pPr lvl="7" rtl="0">
              <a:spcBef>
                <a:spcPts val="0"/>
              </a:spcBef>
              <a:buSzPct val="100000"/>
              <a:defRPr sz="7200"/>
            </a:lvl8pPr>
            <a:lvl9pPr lvl="8" rtl="0">
              <a:spcBef>
                <a:spcPts val="0"/>
              </a:spcBef>
              <a:buSzPct val="100000"/>
              <a:defRPr sz="7200"/>
            </a:lvl9pPr>
          </a:lstStyle>
          <a:p/>
        </p:txBody>
      </p:sp>
      <p:sp>
        <p:nvSpPr>
          <p:cNvPr id="12" name="Shape 12"/>
          <p:cNvSpPr txBox="1"/>
          <p:nvPr>
            <p:ph idx="1" type="subTitle"/>
          </p:nvPr>
        </p:nvSpPr>
        <p:spPr>
          <a:xfrm>
            <a:off x="457200" y="4085797"/>
            <a:ext cx="8229600" cy="863400"/>
          </a:xfrm>
          <a:prstGeom prst="rect">
            <a:avLst/>
          </a:prstGeom>
        </p:spPr>
        <p:txBody>
          <a:bodyPr anchorCtr="0" anchor="b" bIns="91425" lIns="91425" rIns="91425" tIns="91425"/>
          <a:lstStyle>
            <a:lvl1pPr lvl="0" rtl="0">
              <a:spcBef>
                <a:spcPts val="0"/>
              </a:spcBef>
              <a:buClr>
                <a:schemeClr val="dk2"/>
              </a:buClr>
              <a:buSzPct val="100000"/>
              <a:buFont typeface="Source Sans Pro"/>
              <a:buNone/>
              <a:defRPr sz="4200">
                <a:solidFill>
                  <a:schemeClr val="dk2"/>
                </a:solidFill>
                <a:latin typeface="Source Sans Pro"/>
                <a:ea typeface="Source Sans Pro"/>
                <a:cs typeface="Source Sans Pro"/>
                <a:sym typeface="Source Sans Pro"/>
              </a:defRPr>
            </a:lvl1pPr>
            <a:lvl2pPr lvl="1" rtl="0">
              <a:spcBef>
                <a:spcPts val="0"/>
              </a:spcBef>
              <a:buClr>
                <a:schemeClr val="dk2"/>
              </a:buClr>
              <a:buSzPct val="100000"/>
              <a:buFont typeface="Source Sans Pro"/>
              <a:buNone/>
              <a:defRPr sz="4800">
                <a:solidFill>
                  <a:schemeClr val="dk2"/>
                </a:solidFill>
                <a:latin typeface="Source Sans Pro"/>
                <a:ea typeface="Source Sans Pro"/>
                <a:cs typeface="Source Sans Pro"/>
                <a:sym typeface="Source Sans Pro"/>
              </a:defRPr>
            </a:lvl2pPr>
            <a:lvl3pPr lvl="2" rtl="0">
              <a:spcBef>
                <a:spcPts val="0"/>
              </a:spcBef>
              <a:buClr>
                <a:schemeClr val="dk2"/>
              </a:buClr>
              <a:buSzPct val="100000"/>
              <a:buFont typeface="Source Sans Pro"/>
              <a:buNone/>
              <a:defRPr sz="4800">
                <a:solidFill>
                  <a:schemeClr val="dk2"/>
                </a:solidFill>
                <a:latin typeface="Source Sans Pro"/>
                <a:ea typeface="Source Sans Pro"/>
                <a:cs typeface="Source Sans Pro"/>
                <a:sym typeface="Source Sans Pro"/>
              </a:defRPr>
            </a:lvl3pPr>
            <a:lvl4pPr lvl="3" rtl="0">
              <a:spcBef>
                <a:spcPts val="0"/>
              </a:spcBef>
              <a:buClr>
                <a:schemeClr val="dk2"/>
              </a:buClr>
              <a:buSzPct val="100000"/>
              <a:buFont typeface="Source Sans Pro"/>
              <a:buNone/>
              <a:defRPr sz="4800">
                <a:solidFill>
                  <a:schemeClr val="dk2"/>
                </a:solidFill>
                <a:latin typeface="Source Sans Pro"/>
                <a:ea typeface="Source Sans Pro"/>
                <a:cs typeface="Source Sans Pro"/>
                <a:sym typeface="Source Sans Pro"/>
              </a:defRPr>
            </a:lvl4pPr>
            <a:lvl5pPr lvl="4" rtl="0">
              <a:spcBef>
                <a:spcPts val="0"/>
              </a:spcBef>
              <a:buClr>
                <a:schemeClr val="dk2"/>
              </a:buClr>
              <a:buSzPct val="100000"/>
              <a:buFont typeface="Source Sans Pro"/>
              <a:buNone/>
              <a:defRPr sz="4800">
                <a:solidFill>
                  <a:schemeClr val="dk2"/>
                </a:solidFill>
                <a:latin typeface="Source Sans Pro"/>
                <a:ea typeface="Source Sans Pro"/>
                <a:cs typeface="Source Sans Pro"/>
                <a:sym typeface="Source Sans Pro"/>
              </a:defRPr>
            </a:lvl5pPr>
            <a:lvl6pPr lvl="5" rtl="0">
              <a:spcBef>
                <a:spcPts val="0"/>
              </a:spcBef>
              <a:buClr>
                <a:schemeClr val="dk2"/>
              </a:buClr>
              <a:buSzPct val="100000"/>
              <a:buFont typeface="Source Sans Pro"/>
              <a:buNone/>
              <a:defRPr sz="4800">
                <a:solidFill>
                  <a:schemeClr val="dk2"/>
                </a:solidFill>
                <a:latin typeface="Source Sans Pro"/>
                <a:ea typeface="Source Sans Pro"/>
                <a:cs typeface="Source Sans Pro"/>
                <a:sym typeface="Source Sans Pro"/>
              </a:defRPr>
            </a:lvl6pPr>
            <a:lvl7pPr lvl="6" rtl="0">
              <a:spcBef>
                <a:spcPts val="0"/>
              </a:spcBef>
              <a:buClr>
                <a:schemeClr val="dk2"/>
              </a:buClr>
              <a:buSzPct val="100000"/>
              <a:buFont typeface="Source Sans Pro"/>
              <a:buNone/>
              <a:defRPr sz="4800">
                <a:solidFill>
                  <a:schemeClr val="dk2"/>
                </a:solidFill>
                <a:latin typeface="Source Sans Pro"/>
                <a:ea typeface="Source Sans Pro"/>
                <a:cs typeface="Source Sans Pro"/>
                <a:sym typeface="Source Sans Pro"/>
              </a:defRPr>
            </a:lvl7pPr>
            <a:lvl8pPr lvl="7" rtl="0">
              <a:spcBef>
                <a:spcPts val="0"/>
              </a:spcBef>
              <a:buClr>
                <a:schemeClr val="dk2"/>
              </a:buClr>
              <a:buSzPct val="100000"/>
              <a:buFont typeface="Source Sans Pro"/>
              <a:buNone/>
              <a:defRPr sz="4800">
                <a:solidFill>
                  <a:schemeClr val="dk2"/>
                </a:solidFill>
                <a:latin typeface="Source Sans Pro"/>
                <a:ea typeface="Source Sans Pro"/>
                <a:cs typeface="Source Sans Pro"/>
                <a:sym typeface="Source Sans Pro"/>
              </a:defRPr>
            </a:lvl8pPr>
            <a:lvl9pPr lvl="8" rtl="0">
              <a:spcBef>
                <a:spcPts val="0"/>
              </a:spcBef>
              <a:buClr>
                <a:schemeClr val="dk2"/>
              </a:buClr>
              <a:buSzPct val="100000"/>
              <a:buFont typeface="Source Sans Pro"/>
              <a:buNone/>
              <a:defRPr sz="4800">
                <a:solidFill>
                  <a:schemeClr val="dk2"/>
                </a:solidFill>
                <a:latin typeface="Source Sans Pro"/>
                <a:ea typeface="Source Sans Pro"/>
                <a:cs typeface="Source Sans Pro"/>
                <a:sym typeface="Source Sans Pro"/>
              </a:defRPr>
            </a:lvl9pPr>
          </a:lstStyle>
          <a:p/>
        </p:txBody>
      </p:sp>
      <p:cxnSp>
        <p:nvCxnSpPr>
          <p:cNvPr id="13" name="Shape 13"/>
          <p:cNvCxnSpPr/>
          <p:nvPr/>
        </p:nvCxnSpPr>
        <p:spPr>
          <a:xfrm>
            <a:off x="457200" y="1325854"/>
            <a:ext cx="8229600" cy="0"/>
          </a:xfrm>
          <a:prstGeom prst="straightConnector1">
            <a:avLst/>
          </a:prstGeom>
          <a:noFill/>
          <a:ln cap="flat" cmpd="sng" w="57150">
            <a:solidFill>
              <a:schemeClr val="dk2"/>
            </a:solidFill>
            <a:prstDash val="solid"/>
            <a:round/>
            <a:headEnd len="med" w="med" type="none"/>
            <a:tailEnd len="med" w="med" type="none"/>
          </a:ln>
        </p:spPr>
      </p:cxnSp>
      <p:cxnSp>
        <p:nvCxnSpPr>
          <p:cNvPr id="14" name="Shape 14"/>
          <p:cNvCxnSpPr/>
          <p:nvPr/>
        </p:nvCxnSpPr>
        <p:spPr>
          <a:xfrm>
            <a:off x="457200" y="4085807"/>
            <a:ext cx="8229600" cy="0"/>
          </a:xfrm>
          <a:prstGeom prst="straightConnector1">
            <a:avLst/>
          </a:prstGeom>
          <a:noFill/>
          <a:ln cap="flat" cmpd="sng" w="57150">
            <a:solidFill>
              <a:schemeClr val="dk2"/>
            </a:solidFill>
            <a:prstDash val="solid"/>
            <a:round/>
            <a:headEnd len="med" w="med" type="none"/>
            <a:tailEnd len="med" w="med" type="none"/>
          </a:ln>
        </p:spPr>
      </p:cxnSp>
      <p:sp>
        <p:nvSpPr>
          <p:cNvPr id="15" name="Shape 15"/>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16" name="Shape 16"/>
          <p:cNvPicPr preferRelativeResize="0"/>
          <p:nvPr/>
        </p:nvPicPr>
        <p:blipFill>
          <a:blip r:embed="rId2">
            <a:alphaModFix/>
          </a:blip>
          <a:stretch>
            <a:fillRect/>
          </a:stretch>
        </p:blipFill>
        <p:spPr>
          <a:xfrm>
            <a:off x="2346775" y="109024"/>
            <a:ext cx="4450452" cy="107007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457200" y="205975"/>
            <a:ext cx="7552499" cy="857400"/>
          </a:xfrm>
          <a:prstGeom prst="rect">
            <a:avLst/>
          </a:prstGeom>
        </p:spPr>
        <p:txBody>
          <a:bodyPr anchorCtr="0" anchor="b" bIns="91425" lIns="91425" rIns="91425" tIns="91425"/>
          <a:lstStyle>
            <a:lvl1pPr lvl="0" rtl="0">
              <a:spcBef>
                <a:spcPts val="0"/>
              </a:spcBef>
              <a:buClr>
                <a:srgbClr val="1AB8DA"/>
              </a:buClr>
              <a:defRPr>
                <a:solidFill>
                  <a:srgbClr val="1AB8DA"/>
                </a:solidFill>
                <a:latin typeface="Source Sans Pro"/>
                <a:ea typeface="Source Sans Pro"/>
                <a:cs typeface="Source Sans Pro"/>
                <a:sym typeface="Source Sans Pro"/>
              </a:defRPr>
            </a:lvl1pPr>
            <a:lvl2pPr lvl="1" rtl="0">
              <a:spcBef>
                <a:spcPts val="0"/>
              </a:spcBef>
              <a:buClr>
                <a:srgbClr val="1AB8DA"/>
              </a:buClr>
              <a:defRPr>
                <a:solidFill>
                  <a:srgbClr val="1AB8DA"/>
                </a:solidFill>
              </a:defRPr>
            </a:lvl2pPr>
            <a:lvl3pPr lvl="2" rtl="0">
              <a:spcBef>
                <a:spcPts val="0"/>
              </a:spcBef>
              <a:buClr>
                <a:srgbClr val="1AB8DA"/>
              </a:buClr>
              <a:defRPr>
                <a:solidFill>
                  <a:srgbClr val="1AB8DA"/>
                </a:solidFill>
              </a:defRPr>
            </a:lvl3pPr>
            <a:lvl4pPr lvl="3" rtl="0">
              <a:spcBef>
                <a:spcPts val="0"/>
              </a:spcBef>
              <a:buClr>
                <a:srgbClr val="1AB8DA"/>
              </a:buClr>
              <a:defRPr>
                <a:solidFill>
                  <a:srgbClr val="1AB8DA"/>
                </a:solidFill>
              </a:defRPr>
            </a:lvl4pPr>
            <a:lvl5pPr lvl="4" rtl="0">
              <a:spcBef>
                <a:spcPts val="0"/>
              </a:spcBef>
              <a:buClr>
                <a:srgbClr val="1AB8DA"/>
              </a:buClr>
              <a:defRPr>
                <a:solidFill>
                  <a:srgbClr val="1AB8DA"/>
                </a:solidFill>
              </a:defRPr>
            </a:lvl5pPr>
            <a:lvl6pPr lvl="5" rtl="0">
              <a:spcBef>
                <a:spcPts val="0"/>
              </a:spcBef>
              <a:buClr>
                <a:srgbClr val="1AB8DA"/>
              </a:buClr>
              <a:defRPr>
                <a:solidFill>
                  <a:srgbClr val="1AB8DA"/>
                </a:solidFill>
              </a:defRPr>
            </a:lvl6pPr>
            <a:lvl7pPr lvl="6" rtl="0">
              <a:spcBef>
                <a:spcPts val="0"/>
              </a:spcBef>
              <a:buClr>
                <a:srgbClr val="1AB8DA"/>
              </a:buClr>
              <a:defRPr>
                <a:solidFill>
                  <a:srgbClr val="1AB8DA"/>
                </a:solidFill>
              </a:defRPr>
            </a:lvl7pPr>
            <a:lvl8pPr lvl="7" rtl="0">
              <a:spcBef>
                <a:spcPts val="0"/>
              </a:spcBef>
              <a:buClr>
                <a:srgbClr val="1AB8DA"/>
              </a:buClr>
              <a:defRPr>
                <a:solidFill>
                  <a:srgbClr val="1AB8DA"/>
                </a:solidFill>
              </a:defRPr>
            </a:lvl8pPr>
            <a:lvl9pPr lvl="8" rtl="0">
              <a:spcBef>
                <a:spcPts val="0"/>
              </a:spcBef>
              <a:buClr>
                <a:srgbClr val="1AB8DA"/>
              </a:buClr>
              <a:defRPr>
                <a:solidFill>
                  <a:srgbClr val="1AB8DA"/>
                </a:solidFill>
              </a:defRPr>
            </a:lvl9pPr>
          </a:lstStyle>
          <a:p/>
        </p:txBody>
      </p:sp>
      <p:sp>
        <p:nvSpPr>
          <p:cNvPr id="19" name="Shape 19"/>
          <p:cNvSpPr txBox="1"/>
          <p:nvPr>
            <p:ph idx="1" type="body"/>
          </p:nvPr>
        </p:nvSpPr>
        <p:spPr>
          <a:xfrm>
            <a:off x="457200" y="1200150"/>
            <a:ext cx="8229600" cy="3725699"/>
          </a:xfrm>
          <a:prstGeom prst="rect">
            <a:avLst/>
          </a:prstGeom>
        </p:spPr>
        <p:txBody>
          <a:bodyPr anchorCtr="0" anchor="ctr" bIns="91425" lIns="91425" rIns="91425" tIns="91425"/>
          <a:lstStyle>
            <a:lvl1pPr lvl="0" rtl="0">
              <a:spcBef>
                <a:spcPts val="0"/>
              </a:spcBef>
              <a:buFont typeface="Source Sans Pro"/>
              <a:buChar char="-"/>
              <a:defRPr>
                <a:solidFill>
                  <a:schemeClr val="dk2"/>
                </a:solidFill>
                <a:latin typeface="Source Sans Pro"/>
                <a:ea typeface="Source Sans Pro"/>
                <a:cs typeface="Source Sans Pro"/>
                <a:sym typeface="Source Sans Pro"/>
              </a:defRPr>
            </a:lvl1pPr>
            <a:lvl2pPr lvl="1" rtl="0">
              <a:spcBef>
                <a:spcPts val="0"/>
              </a:spcBef>
              <a:buClr>
                <a:schemeClr val="dk2"/>
              </a:buClr>
              <a:buFont typeface="Source Sans Pro"/>
              <a:buChar char="-"/>
              <a:defRPr>
                <a:solidFill>
                  <a:schemeClr val="dk2"/>
                </a:solidFill>
                <a:latin typeface="Source Sans Pro"/>
                <a:ea typeface="Source Sans Pro"/>
                <a:cs typeface="Source Sans Pro"/>
                <a:sym typeface="Source Sans Pro"/>
              </a:defRPr>
            </a:lvl2pPr>
            <a:lvl3pPr lvl="2" rtl="0">
              <a:spcBef>
                <a:spcPts val="0"/>
              </a:spcBef>
              <a:buClr>
                <a:schemeClr val="dk2"/>
              </a:buClr>
              <a:buSzPct val="100000"/>
              <a:buFont typeface="Source Sans Pro"/>
              <a:buChar char="-"/>
              <a:defRPr sz="1800">
                <a:solidFill>
                  <a:schemeClr val="dk2"/>
                </a:solidFill>
                <a:latin typeface="Source Sans Pro"/>
                <a:ea typeface="Source Sans Pro"/>
                <a:cs typeface="Source Sans Pro"/>
                <a:sym typeface="Source Sans Pro"/>
              </a:defRPr>
            </a:lvl3pPr>
            <a:lvl4pPr lvl="3" rtl="0">
              <a:spcBef>
                <a:spcPts val="0"/>
              </a:spcBef>
              <a:buSzPct val="100000"/>
              <a:buFont typeface="Source Sans Pro"/>
              <a:buChar char="-"/>
              <a:defRPr sz="1400">
                <a:latin typeface="Source Sans Pro"/>
                <a:ea typeface="Source Sans Pro"/>
                <a:cs typeface="Source Sans Pro"/>
                <a:sym typeface="Source Sans Pro"/>
              </a:defRPr>
            </a:lvl4pPr>
            <a:lvl5pPr lvl="4" rtl="0">
              <a:spcBef>
                <a:spcPts val="0"/>
              </a:spcBef>
              <a:buSzPct val="100000"/>
              <a:buFont typeface="Source Sans Pro"/>
              <a:buChar char="-"/>
              <a:defRPr sz="1400">
                <a:latin typeface="Source Sans Pro"/>
                <a:ea typeface="Source Sans Pro"/>
                <a:cs typeface="Source Sans Pro"/>
                <a:sym typeface="Source Sans Pro"/>
              </a:defRPr>
            </a:lvl5pPr>
            <a:lvl6pPr lvl="5" rtl="0">
              <a:spcBef>
                <a:spcPts val="0"/>
              </a:spcBef>
              <a:buSzPct val="100000"/>
              <a:buFont typeface="Source Sans Pro"/>
              <a:buChar char="-"/>
              <a:defRPr sz="1400">
                <a:latin typeface="Source Sans Pro"/>
                <a:ea typeface="Source Sans Pro"/>
                <a:cs typeface="Source Sans Pro"/>
                <a:sym typeface="Source Sans Pro"/>
              </a:defRPr>
            </a:lvl6pPr>
            <a:lvl7pPr lvl="6" rtl="0">
              <a:spcBef>
                <a:spcPts val="0"/>
              </a:spcBef>
              <a:buSzPct val="100000"/>
              <a:buFont typeface="Source Sans Pro"/>
              <a:buChar char="-"/>
              <a:defRPr sz="1400">
                <a:latin typeface="Source Sans Pro"/>
                <a:ea typeface="Source Sans Pro"/>
                <a:cs typeface="Source Sans Pro"/>
                <a:sym typeface="Source Sans Pro"/>
              </a:defRPr>
            </a:lvl7pPr>
            <a:lvl8pPr lvl="7" rtl="0">
              <a:spcBef>
                <a:spcPts val="0"/>
              </a:spcBef>
              <a:buSzPct val="100000"/>
              <a:buFont typeface="Source Sans Pro"/>
              <a:buChar char="-"/>
              <a:defRPr sz="1400">
                <a:latin typeface="Source Sans Pro"/>
                <a:ea typeface="Source Sans Pro"/>
                <a:cs typeface="Source Sans Pro"/>
                <a:sym typeface="Source Sans Pro"/>
              </a:defRPr>
            </a:lvl8pPr>
            <a:lvl9pPr lvl="8" rtl="0">
              <a:spcBef>
                <a:spcPts val="0"/>
              </a:spcBef>
              <a:buSzPct val="100000"/>
              <a:buFont typeface="Source Sans Pro"/>
              <a:buChar char="-"/>
              <a:defRPr sz="1400">
                <a:latin typeface="Source Sans Pro"/>
                <a:ea typeface="Source Sans Pro"/>
                <a:cs typeface="Source Sans Pro"/>
                <a:sym typeface="Source Sans Pro"/>
              </a:defRPr>
            </a:lvl9pPr>
          </a:lstStyle>
          <a:p/>
        </p:txBody>
      </p:sp>
      <p:cxnSp>
        <p:nvCxnSpPr>
          <p:cNvPr id="20" name="Shape 20"/>
          <p:cNvCxnSpPr/>
          <p:nvPr/>
        </p:nvCxnSpPr>
        <p:spPr>
          <a:xfrm>
            <a:off x="457200" y="1143000"/>
            <a:ext cx="8229600" cy="0"/>
          </a:xfrm>
          <a:prstGeom prst="straightConnector1">
            <a:avLst/>
          </a:prstGeom>
          <a:noFill/>
          <a:ln cap="flat" cmpd="sng" w="50800">
            <a:solidFill>
              <a:schemeClr val="dk2"/>
            </a:solidFill>
            <a:prstDash val="solid"/>
            <a:round/>
            <a:headEnd len="med" w="med" type="none"/>
            <a:tailEnd len="med" w="med" type="none"/>
          </a:ln>
        </p:spPr>
      </p:cxnSp>
      <p:sp>
        <p:nvSpPr>
          <p:cNvPr id="21" name="Shape 21"/>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22" name="Shape 22"/>
          <p:cNvPicPr preferRelativeResize="0"/>
          <p:nvPr/>
        </p:nvPicPr>
        <p:blipFill>
          <a:blip r:embed="rId2">
            <a:alphaModFix/>
          </a:blip>
          <a:stretch>
            <a:fillRect/>
          </a:stretch>
        </p:blipFill>
        <p:spPr>
          <a:xfrm>
            <a:off x="8009706" y="87424"/>
            <a:ext cx="971843" cy="3935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457200" y="205975"/>
            <a:ext cx="7552499" cy="857400"/>
          </a:xfrm>
          <a:prstGeom prst="rect">
            <a:avLst/>
          </a:prstGeom>
        </p:spPr>
        <p:txBody>
          <a:bodyPr anchorCtr="0" anchor="b" bIns="91425" lIns="91425" rIns="91425" tIns="91425"/>
          <a:lstStyle>
            <a:lvl1pPr lvl="0" rtl="0">
              <a:spcBef>
                <a:spcPts val="0"/>
              </a:spcBef>
              <a:buClr>
                <a:srgbClr val="1AB8DA"/>
              </a:buClr>
              <a:defRPr>
                <a:solidFill>
                  <a:srgbClr val="1AB8DA"/>
                </a:solidFill>
              </a:defRPr>
            </a:lvl1pPr>
            <a:lvl2pPr lvl="1" rtl="0">
              <a:spcBef>
                <a:spcPts val="0"/>
              </a:spcBef>
              <a:buClr>
                <a:srgbClr val="1AB8DA"/>
              </a:buClr>
              <a:defRPr>
                <a:solidFill>
                  <a:srgbClr val="1AB8DA"/>
                </a:solidFill>
              </a:defRPr>
            </a:lvl2pPr>
            <a:lvl3pPr lvl="2" rtl="0">
              <a:spcBef>
                <a:spcPts val="0"/>
              </a:spcBef>
              <a:buClr>
                <a:srgbClr val="1AB8DA"/>
              </a:buClr>
              <a:defRPr>
                <a:solidFill>
                  <a:srgbClr val="1AB8DA"/>
                </a:solidFill>
              </a:defRPr>
            </a:lvl3pPr>
            <a:lvl4pPr lvl="3" rtl="0">
              <a:spcBef>
                <a:spcPts val="0"/>
              </a:spcBef>
              <a:buClr>
                <a:srgbClr val="1AB8DA"/>
              </a:buClr>
              <a:defRPr>
                <a:solidFill>
                  <a:srgbClr val="1AB8DA"/>
                </a:solidFill>
              </a:defRPr>
            </a:lvl4pPr>
            <a:lvl5pPr lvl="4" rtl="0">
              <a:spcBef>
                <a:spcPts val="0"/>
              </a:spcBef>
              <a:buClr>
                <a:srgbClr val="1AB8DA"/>
              </a:buClr>
              <a:defRPr>
                <a:solidFill>
                  <a:srgbClr val="1AB8DA"/>
                </a:solidFill>
              </a:defRPr>
            </a:lvl5pPr>
            <a:lvl6pPr lvl="5" rtl="0">
              <a:spcBef>
                <a:spcPts val="0"/>
              </a:spcBef>
              <a:buClr>
                <a:srgbClr val="1AB8DA"/>
              </a:buClr>
              <a:defRPr>
                <a:solidFill>
                  <a:srgbClr val="1AB8DA"/>
                </a:solidFill>
              </a:defRPr>
            </a:lvl6pPr>
            <a:lvl7pPr lvl="6" rtl="0">
              <a:spcBef>
                <a:spcPts val="0"/>
              </a:spcBef>
              <a:buClr>
                <a:srgbClr val="1AB8DA"/>
              </a:buClr>
              <a:defRPr>
                <a:solidFill>
                  <a:srgbClr val="1AB8DA"/>
                </a:solidFill>
              </a:defRPr>
            </a:lvl7pPr>
            <a:lvl8pPr lvl="7" rtl="0">
              <a:spcBef>
                <a:spcPts val="0"/>
              </a:spcBef>
              <a:buClr>
                <a:srgbClr val="1AB8DA"/>
              </a:buClr>
              <a:defRPr>
                <a:solidFill>
                  <a:srgbClr val="1AB8DA"/>
                </a:solidFill>
              </a:defRPr>
            </a:lvl8pPr>
            <a:lvl9pPr lvl="8" rtl="0">
              <a:spcBef>
                <a:spcPts val="0"/>
              </a:spcBef>
              <a:buClr>
                <a:srgbClr val="1AB8DA"/>
              </a:buClr>
              <a:defRPr>
                <a:solidFill>
                  <a:srgbClr val="1AB8DA"/>
                </a:solidFill>
              </a:defRPr>
            </a:lvl9pPr>
          </a:lstStyle>
          <a:p/>
        </p:txBody>
      </p:sp>
      <p:sp>
        <p:nvSpPr>
          <p:cNvPr id="25" name="Shape 25"/>
          <p:cNvSpPr txBox="1"/>
          <p:nvPr>
            <p:ph idx="1" type="body"/>
          </p:nvPr>
        </p:nvSpPr>
        <p:spPr>
          <a:xfrm>
            <a:off x="457200" y="1200150"/>
            <a:ext cx="3994500" cy="3725699"/>
          </a:xfrm>
          <a:prstGeom prst="rect">
            <a:avLst/>
          </a:prstGeom>
        </p:spPr>
        <p:txBody>
          <a:bodyPr anchorCtr="0" anchor="ctr" bIns="91425" lIns="91425" rIns="91425" tIns="91425"/>
          <a:lstStyle>
            <a:lvl1pPr lvl="0" rtl="0">
              <a:spcBef>
                <a:spcPts val="0"/>
              </a:spcBef>
              <a:buClr>
                <a:schemeClr val="dk2"/>
              </a:buClr>
              <a:buFont typeface="Source Sans Pro"/>
              <a:defRPr>
                <a:solidFill>
                  <a:schemeClr val="dk2"/>
                </a:solidFill>
                <a:latin typeface="Source Sans Pro"/>
                <a:ea typeface="Source Sans Pro"/>
                <a:cs typeface="Source Sans Pro"/>
                <a:sym typeface="Source Sans Pro"/>
              </a:defRPr>
            </a:lvl1pPr>
            <a:lvl2pPr lvl="1" rtl="0">
              <a:spcBef>
                <a:spcPts val="0"/>
              </a:spcBef>
              <a:buClr>
                <a:schemeClr val="dk2"/>
              </a:buClr>
              <a:buFont typeface="Source Sans Pro"/>
              <a:defRPr>
                <a:solidFill>
                  <a:schemeClr val="dk2"/>
                </a:solidFill>
                <a:latin typeface="Source Sans Pro"/>
                <a:ea typeface="Source Sans Pro"/>
                <a:cs typeface="Source Sans Pro"/>
                <a:sym typeface="Source Sans Pro"/>
              </a:defRPr>
            </a:lvl2pPr>
            <a:lvl3pPr lvl="2" rtl="0">
              <a:spcBef>
                <a:spcPts val="0"/>
              </a:spcBef>
              <a:buClr>
                <a:schemeClr val="dk2"/>
              </a:buClr>
              <a:buFont typeface="Source Sans Pro"/>
              <a:defRPr>
                <a:solidFill>
                  <a:schemeClr val="dk2"/>
                </a:solidFill>
                <a:latin typeface="Source Sans Pro"/>
                <a:ea typeface="Source Sans Pro"/>
                <a:cs typeface="Source Sans Pro"/>
                <a:sym typeface="Source Sans Pro"/>
              </a:defRPr>
            </a:lvl3pPr>
            <a:lvl4pPr lvl="3" rtl="0">
              <a:spcBef>
                <a:spcPts val="0"/>
              </a:spcBef>
              <a:buClr>
                <a:schemeClr val="dk2"/>
              </a:buClr>
              <a:buFont typeface="Source Sans Pro"/>
              <a:defRPr>
                <a:solidFill>
                  <a:schemeClr val="dk2"/>
                </a:solidFill>
                <a:latin typeface="Source Sans Pro"/>
                <a:ea typeface="Source Sans Pro"/>
                <a:cs typeface="Source Sans Pro"/>
                <a:sym typeface="Source Sans Pro"/>
              </a:defRPr>
            </a:lvl4pPr>
            <a:lvl5pPr lvl="4" rtl="0">
              <a:spcBef>
                <a:spcPts val="0"/>
              </a:spcBef>
              <a:buClr>
                <a:schemeClr val="dk2"/>
              </a:buClr>
              <a:buFont typeface="Source Sans Pro"/>
              <a:defRPr>
                <a:solidFill>
                  <a:schemeClr val="dk2"/>
                </a:solidFill>
                <a:latin typeface="Source Sans Pro"/>
                <a:ea typeface="Source Sans Pro"/>
                <a:cs typeface="Source Sans Pro"/>
                <a:sym typeface="Source Sans Pro"/>
              </a:defRPr>
            </a:lvl5pPr>
            <a:lvl6pPr lvl="5" rtl="0">
              <a:spcBef>
                <a:spcPts val="0"/>
              </a:spcBef>
              <a:buClr>
                <a:schemeClr val="dk2"/>
              </a:buClr>
              <a:buFont typeface="Source Sans Pro"/>
              <a:defRPr>
                <a:solidFill>
                  <a:schemeClr val="dk2"/>
                </a:solidFill>
                <a:latin typeface="Source Sans Pro"/>
                <a:ea typeface="Source Sans Pro"/>
                <a:cs typeface="Source Sans Pro"/>
                <a:sym typeface="Source Sans Pro"/>
              </a:defRPr>
            </a:lvl6pPr>
            <a:lvl7pPr lvl="6" rtl="0">
              <a:spcBef>
                <a:spcPts val="0"/>
              </a:spcBef>
              <a:buClr>
                <a:schemeClr val="dk2"/>
              </a:buClr>
              <a:buFont typeface="Source Sans Pro"/>
              <a:defRPr>
                <a:solidFill>
                  <a:schemeClr val="dk2"/>
                </a:solidFill>
                <a:latin typeface="Source Sans Pro"/>
                <a:ea typeface="Source Sans Pro"/>
                <a:cs typeface="Source Sans Pro"/>
                <a:sym typeface="Source Sans Pro"/>
              </a:defRPr>
            </a:lvl7pPr>
            <a:lvl8pPr lvl="7" rtl="0">
              <a:spcBef>
                <a:spcPts val="0"/>
              </a:spcBef>
              <a:buClr>
                <a:schemeClr val="dk2"/>
              </a:buClr>
              <a:buFont typeface="Source Sans Pro"/>
              <a:defRPr>
                <a:solidFill>
                  <a:schemeClr val="dk2"/>
                </a:solidFill>
                <a:latin typeface="Source Sans Pro"/>
                <a:ea typeface="Source Sans Pro"/>
                <a:cs typeface="Source Sans Pro"/>
                <a:sym typeface="Source Sans Pro"/>
              </a:defRPr>
            </a:lvl8pPr>
            <a:lvl9pPr lvl="8" rtl="0">
              <a:spcBef>
                <a:spcPts val="0"/>
              </a:spcBef>
              <a:buClr>
                <a:schemeClr val="dk2"/>
              </a:buClr>
              <a:buFont typeface="Source Sans Pro"/>
              <a:defRPr>
                <a:solidFill>
                  <a:schemeClr val="dk2"/>
                </a:solidFill>
                <a:latin typeface="Source Sans Pro"/>
                <a:ea typeface="Source Sans Pro"/>
                <a:cs typeface="Source Sans Pro"/>
                <a:sym typeface="Source Sans Pro"/>
              </a:defRPr>
            </a:lvl9pPr>
          </a:lstStyle>
          <a:p/>
        </p:txBody>
      </p:sp>
      <p:sp>
        <p:nvSpPr>
          <p:cNvPr id="26" name="Shape 26"/>
          <p:cNvSpPr txBox="1"/>
          <p:nvPr>
            <p:ph idx="2" type="body"/>
          </p:nvPr>
        </p:nvSpPr>
        <p:spPr>
          <a:xfrm>
            <a:off x="4692273" y="1200150"/>
            <a:ext cx="3994500" cy="3725699"/>
          </a:xfrm>
          <a:prstGeom prst="rect">
            <a:avLst/>
          </a:prstGeom>
        </p:spPr>
        <p:txBody>
          <a:bodyPr anchorCtr="0" anchor="ctr" bIns="91425" lIns="91425" rIns="91425" tIns="91425"/>
          <a:lstStyle>
            <a:lvl1pPr lvl="0" rtl="0">
              <a:spcBef>
                <a:spcPts val="0"/>
              </a:spcBef>
              <a:buClr>
                <a:schemeClr val="dk2"/>
              </a:buClr>
              <a:buFont typeface="Source Sans Pro"/>
              <a:defRPr>
                <a:solidFill>
                  <a:schemeClr val="dk2"/>
                </a:solidFill>
                <a:latin typeface="Source Sans Pro"/>
                <a:ea typeface="Source Sans Pro"/>
                <a:cs typeface="Source Sans Pro"/>
                <a:sym typeface="Source Sans Pro"/>
              </a:defRPr>
            </a:lvl1pPr>
            <a:lvl2pPr lvl="1" rtl="0">
              <a:spcBef>
                <a:spcPts val="0"/>
              </a:spcBef>
              <a:buClr>
                <a:schemeClr val="dk2"/>
              </a:buClr>
              <a:buFont typeface="Source Sans Pro"/>
              <a:defRPr>
                <a:solidFill>
                  <a:schemeClr val="dk2"/>
                </a:solidFill>
                <a:latin typeface="Source Sans Pro"/>
                <a:ea typeface="Source Sans Pro"/>
                <a:cs typeface="Source Sans Pro"/>
                <a:sym typeface="Source Sans Pro"/>
              </a:defRPr>
            </a:lvl2pPr>
            <a:lvl3pPr lvl="2" rtl="0">
              <a:spcBef>
                <a:spcPts val="0"/>
              </a:spcBef>
              <a:buClr>
                <a:schemeClr val="dk2"/>
              </a:buClr>
              <a:buFont typeface="Source Sans Pro"/>
              <a:defRPr>
                <a:solidFill>
                  <a:schemeClr val="dk2"/>
                </a:solidFill>
                <a:latin typeface="Source Sans Pro"/>
                <a:ea typeface="Source Sans Pro"/>
                <a:cs typeface="Source Sans Pro"/>
                <a:sym typeface="Source Sans Pro"/>
              </a:defRPr>
            </a:lvl3pPr>
            <a:lvl4pPr lvl="3" rtl="0">
              <a:spcBef>
                <a:spcPts val="0"/>
              </a:spcBef>
              <a:buClr>
                <a:schemeClr val="dk2"/>
              </a:buClr>
              <a:buFont typeface="Source Sans Pro"/>
              <a:defRPr>
                <a:solidFill>
                  <a:schemeClr val="dk2"/>
                </a:solidFill>
                <a:latin typeface="Source Sans Pro"/>
                <a:ea typeface="Source Sans Pro"/>
                <a:cs typeface="Source Sans Pro"/>
                <a:sym typeface="Source Sans Pro"/>
              </a:defRPr>
            </a:lvl4pPr>
            <a:lvl5pPr lvl="4" rtl="0">
              <a:spcBef>
                <a:spcPts val="0"/>
              </a:spcBef>
              <a:buClr>
                <a:schemeClr val="dk2"/>
              </a:buClr>
              <a:buFont typeface="Source Sans Pro"/>
              <a:defRPr>
                <a:solidFill>
                  <a:schemeClr val="dk2"/>
                </a:solidFill>
                <a:latin typeface="Source Sans Pro"/>
                <a:ea typeface="Source Sans Pro"/>
                <a:cs typeface="Source Sans Pro"/>
                <a:sym typeface="Source Sans Pro"/>
              </a:defRPr>
            </a:lvl5pPr>
            <a:lvl6pPr lvl="5" rtl="0">
              <a:spcBef>
                <a:spcPts val="0"/>
              </a:spcBef>
              <a:buClr>
                <a:schemeClr val="dk2"/>
              </a:buClr>
              <a:buFont typeface="Source Sans Pro"/>
              <a:defRPr>
                <a:solidFill>
                  <a:schemeClr val="dk2"/>
                </a:solidFill>
                <a:latin typeface="Source Sans Pro"/>
                <a:ea typeface="Source Sans Pro"/>
                <a:cs typeface="Source Sans Pro"/>
                <a:sym typeface="Source Sans Pro"/>
              </a:defRPr>
            </a:lvl6pPr>
            <a:lvl7pPr lvl="6" rtl="0">
              <a:spcBef>
                <a:spcPts val="0"/>
              </a:spcBef>
              <a:buClr>
                <a:schemeClr val="dk2"/>
              </a:buClr>
              <a:buFont typeface="Source Sans Pro"/>
              <a:defRPr>
                <a:solidFill>
                  <a:schemeClr val="dk2"/>
                </a:solidFill>
                <a:latin typeface="Source Sans Pro"/>
                <a:ea typeface="Source Sans Pro"/>
                <a:cs typeface="Source Sans Pro"/>
                <a:sym typeface="Source Sans Pro"/>
              </a:defRPr>
            </a:lvl7pPr>
            <a:lvl8pPr lvl="7" rtl="0">
              <a:spcBef>
                <a:spcPts val="0"/>
              </a:spcBef>
              <a:buClr>
                <a:schemeClr val="dk2"/>
              </a:buClr>
              <a:buFont typeface="Source Sans Pro"/>
              <a:defRPr>
                <a:solidFill>
                  <a:schemeClr val="dk2"/>
                </a:solidFill>
                <a:latin typeface="Source Sans Pro"/>
                <a:ea typeface="Source Sans Pro"/>
                <a:cs typeface="Source Sans Pro"/>
                <a:sym typeface="Source Sans Pro"/>
              </a:defRPr>
            </a:lvl8pPr>
            <a:lvl9pPr lvl="8" rtl="0">
              <a:spcBef>
                <a:spcPts val="0"/>
              </a:spcBef>
              <a:buClr>
                <a:schemeClr val="dk2"/>
              </a:buClr>
              <a:buFont typeface="Source Sans Pro"/>
              <a:defRPr>
                <a:solidFill>
                  <a:schemeClr val="dk2"/>
                </a:solidFill>
                <a:latin typeface="Source Sans Pro"/>
                <a:ea typeface="Source Sans Pro"/>
                <a:cs typeface="Source Sans Pro"/>
                <a:sym typeface="Source Sans Pro"/>
              </a:defRPr>
            </a:lvl9pPr>
          </a:lstStyle>
          <a:p/>
        </p:txBody>
      </p:sp>
      <p:cxnSp>
        <p:nvCxnSpPr>
          <p:cNvPr id="27" name="Shape 27"/>
          <p:cNvCxnSpPr/>
          <p:nvPr/>
        </p:nvCxnSpPr>
        <p:spPr>
          <a:xfrm>
            <a:off x="457200" y="1143000"/>
            <a:ext cx="8229600" cy="0"/>
          </a:xfrm>
          <a:prstGeom prst="straightConnector1">
            <a:avLst/>
          </a:prstGeom>
          <a:noFill/>
          <a:ln cap="flat" cmpd="sng" w="50800">
            <a:solidFill>
              <a:schemeClr val="accent4"/>
            </a:solidFill>
            <a:prstDash val="solid"/>
            <a:round/>
            <a:headEnd len="med" w="med" type="none"/>
            <a:tailEnd len="med" w="med" type="none"/>
          </a:ln>
        </p:spPr>
      </p:cxnSp>
      <p:sp>
        <p:nvSpPr>
          <p:cNvPr id="28" name="Shape 28"/>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29" name="Shape 29"/>
          <p:cNvPicPr preferRelativeResize="0"/>
          <p:nvPr/>
        </p:nvPicPr>
        <p:blipFill>
          <a:blip r:embed="rId2">
            <a:alphaModFix/>
          </a:blip>
          <a:stretch>
            <a:fillRect/>
          </a:stretch>
        </p:blipFill>
        <p:spPr>
          <a:xfrm>
            <a:off x="8009706" y="87424"/>
            <a:ext cx="971843" cy="3935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457200" y="205975"/>
            <a:ext cx="7552499" cy="857400"/>
          </a:xfrm>
          <a:prstGeom prst="rect">
            <a:avLst/>
          </a:prstGeom>
        </p:spPr>
        <p:txBody>
          <a:bodyPr anchorCtr="0" anchor="b" bIns="91425" lIns="91425" rIns="91425" tIns="91425"/>
          <a:lstStyle>
            <a:lvl1pPr lvl="0" rtl="0">
              <a:spcBef>
                <a:spcPts val="0"/>
              </a:spcBef>
              <a:buClr>
                <a:srgbClr val="1AB8DA"/>
              </a:buClr>
              <a:defRPr>
                <a:solidFill>
                  <a:srgbClr val="1AB8D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cxnSp>
        <p:nvCxnSpPr>
          <p:cNvPr id="32" name="Shape 32"/>
          <p:cNvCxnSpPr/>
          <p:nvPr/>
        </p:nvCxnSpPr>
        <p:spPr>
          <a:xfrm>
            <a:off x="457200" y="1143000"/>
            <a:ext cx="8229600" cy="0"/>
          </a:xfrm>
          <a:prstGeom prst="straightConnector1">
            <a:avLst/>
          </a:prstGeom>
          <a:noFill/>
          <a:ln cap="flat" cmpd="sng" w="50800">
            <a:solidFill>
              <a:schemeClr val="dk2"/>
            </a:solidFill>
            <a:prstDash val="solid"/>
            <a:round/>
            <a:headEnd len="med" w="med" type="none"/>
            <a:tailEnd len="med" w="med" type="none"/>
          </a:ln>
        </p:spPr>
      </p:cxnSp>
      <p:sp>
        <p:nvSpPr>
          <p:cNvPr id="33" name="Shape 33"/>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34" name="Shape 34"/>
          <p:cNvPicPr preferRelativeResize="0"/>
          <p:nvPr/>
        </p:nvPicPr>
        <p:blipFill>
          <a:blip r:embed="rId2">
            <a:alphaModFix/>
          </a:blip>
          <a:stretch>
            <a:fillRect/>
          </a:stretch>
        </p:blipFill>
        <p:spPr>
          <a:xfrm>
            <a:off x="8009706" y="87424"/>
            <a:ext cx="971843" cy="3935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5" name="Shape 35"/>
        <p:cNvGrpSpPr/>
        <p:nvPr/>
      </p:nvGrpSpPr>
      <p:grpSpPr>
        <a:xfrm>
          <a:off x="0" y="0"/>
          <a:ext cx="0" cy="0"/>
          <a:chOff x="0" y="0"/>
          <a:chExt cx="0" cy="0"/>
        </a:xfrm>
      </p:grpSpPr>
      <p:sp>
        <p:nvSpPr>
          <p:cNvPr id="36" name="Shape 36"/>
          <p:cNvSpPr txBox="1"/>
          <p:nvPr>
            <p:ph idx="1" type="body"/>
          </p:nvPr>
        </p:nvSpPr>
        <p:spPr>
          <a:xfrm>
            <a:off x="457200" y="4406309"/>
            <a:ext cx="8229600" cy="519599"/>
          </a:xfrm>
          <a:prstGeom prst="rect">
            <a:avLst/>
          </a:prstGeom>
        </p:spPr>
        <p:txBody>
          <a:bodyPr anchorCtr="0" anchor="ctr" bIns="91425" lIns="91425" rIns="91425" tIns="91425"/>
          <a:lstStyle>
            <a:lvl1pPr lvl="0" rtl="0" algn="ctr">
              <a:spcBef>
                <a:spcPts val="0"/>
              </a:spcBef>
              <a:buClr>
                <a:srgbClr val="1AB8DA"/>
              </a:buClr>
              <a:buSzPct val="100000"/>
              <a:buFont typeface="Source Sans Pro"/>
              <a:buNone/>
              <a:defRPr sz="2400">
                <a:solidFill>
                  <a:srgbClr val="1AB8DA"/>
                </a:solidFill>
                <a:latin typeface="Source Sans Pro"/>
                <a:ea typeface="Source Sans Pro"/>
                <a:cs typeface="Source Sans Pro"/>
                <a:sym typeface="Source Sans Pro"/>
              </a:defRPr>
            </a:lvl1pPr>
          </a:lstStyle>
          <a:p/>
        </p:txBody>
      </p:sp>
      <p:cxnSp>
        <p:nvCxnSpPr>
          <p:cNvPr id="37" name="Shape 37"/>
          <p:cNvCxnSpPr/>
          <p:nvPr/>
        </p:nvCxnSpPr>
        <p:spPr>
          <a:xfrm>
            <a:off x="457200" y="4317760"/>
            <a:ext cx="8229600" cy="599"/>
          </a:xfrm>
          <a:prstGeom prst="curvedConnector3">
            <a:avLst>
              <a:gd fmla="val 50550" name="adj1"/>
            </a:avLst>
          </a:prstGeom>
          <a:noFill/>
          <a:ln cap="flat" cmpd="sng" w="50800">
            <a:solidFill>
              <a:schemeClr val="dk2"/>
            </a:solidFill>
            <a:prstDash val="solid"/>
            <a:round/>
            <a:headEnd len="med" w="med" type="none"/>
            <a:tailEnd len="med" w="med" type="none"/>
          </a:ln>
        </p:spPr>
      </p:cxnSp>
      <p:sp>
        <p:nvSpPr>
          <p:cNvPr id="38" name="Shape 38"/>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39" name="Shape 39"/>
          <p:cNvPicPr preferRelativeResize="0"/>
          <p:nvPr/>
        </p:nvPicPr>
        <p:blipFill>
          <a:blip r:embed="rId2">
            <a:alphaModFix/>
          </a:blip>
          <a:stretch>
            <a:fillRect/>
          </a:stretch>
        </p:blipFill>
        <p:spPr>
          <a:xfrm>
            <a:off x="8009706" y="87424"/>
            <a:ext cx="971843" cy="3935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0" name="Shape 40"/>
        <p:cNvGrpSpPr/>
        <p:nvPr/>
      </p:nvGrpSpPr>
      <p:grpSpPr>
        <a:xfrm>
          <a:off x="0" y="0"/>
          <a:ext cx="0" cy="0"/>
          <a:chOff x="0" y="0"/>
          <a:chExt cx="0" cy="0"/>
        </a:xfrm>
      </p:grpSpPr>
      <p:cxnSp>
        <p:nvCxnSpPr>
          <p:cNvPr id="41" name="Shape 41"/>
          <p:cNvCxnSpPr/>
          <p:nvPr/>
        </p:nvCxnSpPr>
        <p:spPr>
          <a:xfrm>
            <a:off x="457200" y="113139"/>
            <a:ext cx="8229600" cy="0"/>
          </a:xfrm>
          <a:prstGeom prst="straightConnector1">
            <a:avLst/>
          </a:prstGeom>
          <a:noFill/>
          <a:ln cap="flat" cmpd="sng" w="50800">
            <a:solidFill>
              <a:schemeClr val="lt2"/>
            </a:solidFill>
            <a:prstDash val="solid"/>
            <a:round/>
            <a:headEnd len="med" w="med" type="none"/>
            <a:tailEnd len="med" w="med" type="none"/>
          </a:ln>
        </p:spPr>
      </p:cxnSp>
      <p:sp>
        <p:nvSpPr>
          <p:cNvPr id="42" name="Shape 42"/>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1400">
                <a:solidFill>
                  <a:schemeClr val="accent2"/>
                </a:solidFill>
              </a:rPr>
              <a:t>‹#›</a:t>
            </a:fld>
          </a:p>
        </p:txBody>
      </p:sp>
      <p:pic>
        <p:nvPicPr>
          <p:cNvPr id="43" name="Shape 43"/>
          <p:cNvPicPr preferRelativeResize="0"/>
          <p:nvPr/>
        </p:nvPicPr>
        <p:blipFill>
          <a:blip r:embed="rId2">
            <a:alphaModFix/>
          </a:blip>
          <a:stretch>
            <a:fillRect/>
          </a:stretch>
        </p:blipFill>
        <p:spPr>
          <a:xfrm>
            <a:off x="2374162" y="361700"/>
            <a:ext cx="4395679" cy="442009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44" name="Shape 44"/>
        <p:cNvGrpSpPr/>
        <p:nvPr/>
      </p:nvGrpSpPr>
      <p:grpSpPr>
        <a:xfrm>
          <a:off x="0" y="0"/>
          <a:ext cx="0" cy="0"/>
          <a:chOff x="0" y="0"/>
          <a:chExt cx="0" cy="0"/>
        </a:xfrm>
      </p:grpSpPr>
      <p:cxnSp>
        <p:nvCxnSpPr>
          <p:cNvPr id="45" name="Shape 45"/>
          <p:cNvCxnSpPr/>
          <p:nvPr/>
        </p:nvCxnSpPr>
        <p:spPr>
          <a:xfrm>
            <a:off x="457200" y="113139"/>
            <a:ext cx="8229600" cy="0"/>
          </a:xfrm>
          <a:prstGeom prst="straightConnector1">
            <a:avLst/>
          </a:prstGeom>
          <a:noFill/>
          <a:ln cap="flat" cmpd="sng" w="50800">
            <a:solidFill>
              <a:schemeClr val="lt2"/>
            </a:solidFill>
            <a:prstDash val="solid"/>
            <a:round/>
            <a:headEnd len="med" w="med" type="none"/>
            <a:tailEnd len="med" w="med" type="none"/>
          </a:ln>
        </p:spPr>
      </p:cxnSp>
      <p:sp>
        <p:nvSpPr>
          <p:cNvPr id="46" name="Shape 46"/>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1400">
                <a:solidFill>
                  <a:schemeClr val="accent2"/>
                </a:solidFill>
              </a:rPr>
              <a:t>‹#›</a:t>
            </a:fld>
          </a:p>
        </p:txBody>
      </p:sp>
      <p:pic>
        <p:nvPicPr>
          <p:cNvPr id="47" name="Shape 47"/>
          <p:cNvPicPr preferRelativeResize="0"/>
          <p:nvPr/>
        </p:nvPicPr>
        <p:blipFill>
          <a:blip r:embed="rId2">
            <a:alphaModFix/>
          </a:blip>
          <a:stretch>
            <a:fillRect/>
          </a:stretch>
        </p:blipFill>
        <p:spPr>
          <a:xfrm>
            <a:off x="228600" y="1527394"/>
            <a:ext cx="8686800" cy="208871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1">
    <p:spTree>
      <p:nvGrpSpPr>
        <p:cNvPr id="48" name="Shape 48"/>
        <p:cNvGrpSpPr/>
        <p:nvPr/>
      </p:nvGrpSpPr>
      <p:grpSpPr>
        <a:xfrm>
          <a:off x="0" y="0"/>
          <a:ext cx="0" cy="0"/>
          <a:chOff x="0" y="0"/>
          <a:chExt cx="0" cy="0"/>
        </a:xfrm>
      </p:grpSpPr>
      <p:cxnSp>
        <p:nvCxnSpPr>
          <p:cNvPr id="49" name="Shape 49"/>
          <p:cNvCxnSpPr/>
          <p:nvPr/>
        </p:nvCxnSpPr>
        <p:spPr>
          <a:xfrm>
            <a:off x="457200" y="113139"/>
            <a:ext cx="8229600" cy="0"/>
          </a:xfrm>
          <a:prstGeom prst="straightConnector1">
            <a:avLst/>
          </a:prstGeom>
          <a:noFill/>
          <a:ln cap="flat" cmpd="sng" w="50800">
            <a:solidFill>
              <a:schemeClr val="lt2"/>
            </a:solidFill>
            <a:prstDash val="solid"/>
            <a:round/>
            <a:headEnd len="med" w="med" type="none"/>
            <a:tailEnd len="med" w="med" type="none"/>
          </a:ln>
        </p:spPr>
      </p:cxnSp>
      <p:sp>
        <p:nvSpPr>
          <p:cNvPr id="50" name="Shape 50"/>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1400">
                <a:solidFill>
                  <a:schemeClr val="accent2"/>
                </a:solidFill>
              </a:rPr>
              <a:t>‹#›</a:t>
            </a:fld>
          </a:p>
        </p:txBody>
      </p:sp>
      <p:pic>
        <p:nvPicPr>
          <p:cNvPr id="51" name="Shape 51"/>
          <p:cNvPicPr preferRelativeResize="0"/>
          <p:nvPr/>
        </p:nvPicPr>
        <p:blipFill>
          <a:blip r:embed="rId2">
            <a:alphaModFix/>
          </a:blip>
          <a:stretch>
            <a:fillRect/>
          </a:stretch>
        </p:blipFill>
        <p:spPr>
          <a:xfrm>
            <a:off x="499524" y="921276"/>
            <a:ext cx="8144949" cy="33009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5"/>
            <a:ext cx="7552499" cy="857400"/>
          </a:xfrm>
          <a:prstGeom prst="rect">
            <a:avLst/>
          </a:prstGeom>
          <a:noFill/>
          <a:ln>
            <a:noFill/>
          </a:ln>
        </p:spPr>
        <p:txBody>
          <a:bodyPr anchorCtr="0" anchor="b" bIns="91425" lIns="91425" rIns="91425" tIns="91425"/>
          <a:lstStyle>
            <a:lvl1pPr lvl="0" rtl="0">
              <a:spcBef>
                <a:spcPts val="0"/>
              </a:spcBef>
              <a:buClr>
                <a:srgbClr val="1AB8DA"/>
              </a:buClr>
              <a:buSzPct val="100000"/>
              <a:buFont typeface="Source Sans Pro"/>
              <a:buNone/>
              <a:defRPr b="1" sz="4200">
                <a:solidFill>
                  <a:srgbClr val="1AB8DA"/>
                </a:solidFill>
                <a:latin typeface="Source Sans Pro"/>
                <a:ea typeface="Source Sans Pro"/>
                <a:cs typeface="Source Sans Pro"/>
                <a:sym typeface="Source Sans Pro"/>
              </a:defRPr>
            </a:lvl1pPr>
            <a:lvl2pPr lvl="1" rtl="0">
              <a:spcBef>
                <a:spcPts val="0"/>
              </a:spcBef>
              <a:buClr>
                <a:srgbClr val="1AB8DA"/>
              </a:buClr>
              <a:buSzPct val="100000"/>
              <a:buNone/>
              <a:defRPr b="1" sz="4200">
                <a:solidFill>
                  <a:srgbClr val="1AB8DA"/>
                </a:solidFill>
              </a:defRPr>
            </a:lvl2pPr>
            <a:lvl3pPr lvl="2" rtl="0">
              <a:spcBef>
                <a:spcPts val="0"/>
              </a:spcBef>
              <a:buClr>
                <a:srgbClr val="1AB8DA"/>
              </a:buClr>
              <a:buSzPct val="100000"/>
              <a:buNone/>
              <a:defRPr b="1" sz="4200">
                <a:solidFill>
                  <a:srgbClr val="1AB8DA"/>
                </a:solidFill>
              </a:defRPr>
            </a:lvl3pPr>
            <a:lvl4pPr lvl="3" rtl="0">
              <a:spcBef>
                <a:spcPts val="0"/>
              </a:spcBef>
              <a:buClr>
                <a:srgbClr val="1AB8DA"/>
              </a:buClr>
              <a:buSzPct val="100000"/>
              <a:buNone/>
              <a:defRPr b="1" sz="4200">
                <a:solidFill>
                  <a:srgbClr val="1AB8DA"/>
                </a:solidFill>
              </a:defRPr>
            </a:lvl4pPr>
            <a:lvl5pPr lvl="4" rtl="0">
              <a:spcBef>
                <a:spcPts val="0"/>
              </a:spcBef>
              <a:buClr>
                <a:srgbClr val="1AB8DA"/>
              </a:buClr>
              <a:buSzPct val="100000"/>
              <a:buNone/>
              <a:defRPr b="1" sz="4200">
                <a:solidFill>
                  <a:srgbClr val="1AB8DA"/>
                </a:solidFill>
              </a:defRPr>
            </a:lvl5pPr>
            <a:lvl6pPr lvl="5" rtl="0">
              <a:spcBef>
                <a:spcPts val="0"/>
              </a:spcBef>
              <a:buClr>
                <a:srgbClr val="1AB8DA"/>
              </a:buClr>
              <a:buSzPct val="100000"/>
              <a:buNone/>
              <a:defRPr b="1" sz="4200">
                <a:solidFill>
                  <a:srgbClr val="1AB8DA"/>
                </a:solidFill>
              </a:defRPr>
            </a:lvl6pPr>
            <a:lvl7pPr lvl="6" rtl="0">
              <a:spcBef>
                <a:spcPts val="0"/>
              </a:spcBef>
              <a:buClr>
                <a:srgbClr val="1AB8DA"/>
              </a:buClr>
              <a:buSzPct val="100000"/>
              <a:buNone/>
              <a:defRPr b="1" sz="4200">
                <a:solidFill>
                  <a:srgbClr val="1AB8DA"/>
                </a:solidFill>
              </a:defRPr>
            </a:lvl7pPr>
            <a:lvl8pPr lvl="7" rtl="0">
              <a:spcBef>
                <a:spcPts val="0"/>
              </a:spcBef>
              <a:buClr>
                <a:srgbClr val="1AB8DA"/>
              </a:buClr>
              <a:buSzPct val="100000"/>
              <a:buNone/>
              <a:defRPr b="1" sz="4200">
                <a:solidFill>
                  <a:srgbClr val="1AB8DA"/>
                </a:solidFill>
              </a:defRPr>
            </a:lvl8pPr>
            <a:lvl9pPr lvl="8" rtl="0">
              <a:spcBef>
                <a:spcPts val="0"/>
              </a:spcBef>
              <a:buClr>
                <a:srgbClr val="1AB8DA"/>
              </a:buClr>
              <a:buSzPct val="100000"/>
              <a:buNone/>
              <a:defRPr b="1" sz="4200">
                <a:solidFill>
                  <a:srgbClr val="1AB8DA"/>
                </a:solidFill>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ctr" bIns="91425" lIns="91425" rIns="91425" tIns="91425"/>
          <a:lstStyle>
            <a:lvl1pPr lvl="0" rtl="0">
              <a:spcBef>
                <a:spcPts val="600"/>
              </a:spcBef>
              <a:buClr>
                <a:schemeClr val="dk2"/>
              </a:buClr>
              <a:buSzPct val="100000"/>
              <a:buChar char="❏"/>
              <a:defRPr sz="3000">
                <a:solidFill>
                  <a:schemeClr val="dk2"/>
                </a:solidFill>
              </a:defRPr>
            </a:lvl1pPr>
            <a:lvl2pPr lvl="1" rtl="0">
              <a:spcBef>
                <a:spcPts val="480"/>
              </a:spcBef>
              <a:buClr>
                <a:schemeClr val="dk2"/>
              </a:buClr>
              <a:buSzPct val="100000"/>
              <a:buChar char="❏"/>
              <a:defRPr sz="2400">
                <a:solidFill>
                  <a:schemeClr val="dk2"/>
                </a:solidFill>
              </a:defRPr>
            </a:lvl2pPr>
            <a:lvl3pPr lvl="2" rtl="0">
              <a:spcBef>
                <a:spcPts val="480"/>
              </a:spcBef>
              <a:buClr>
                <a:schemeClr val="dk2"/>
              </a:buClr>
              <a:buSzPct val="100000"/>
              <a:buChar char="❏"/>
              <a:defRPr sz="2400">
                <a:solidFill>
                  <a:schemeClr val="dk2"/>
                </a:solidFill>
              </a:defRPr>
            </a:lvl3pPr>
            <a:lvl4pPr lvl="3" rtl="0">
              <a:spcBef>
                <a:spcPts val="360"/>
              </a:spcBef>
              <a:buClr>
                <a:schemeClr val="dk2"/>
              </a:buClr>
              <a:buSzPct val="100000"/>
              <a:buChar char="❏"/>
              <a:defRPr sz="1800">
                <a:solidFill>
                  <a:schemeClr val="dk2"/>
                </a:solidFill>
              </a:defRPr>
            </a:lvl4pPr>
            <a:lvl5pPr lvl="4" rtl="0">
              <a:spcBef>
                <a:spcPts val="360"/>
              </a:spcBef>
              <a:buClr>
                <a:schemeClr val="dk2"/>
              </a:buClr>
              <a:buSzPct val="100000"/>
              <a:buChar char="❏"/>
              <a:defRPr sz="1800">
                <a:solidFill>
                  <a:schemeClr val="dk2"/>
                </a:solidFill>
              </a:defRPr>
            </a:lvl5pPr>
            <a:lvl6pPr lvl="5" rtl="0">
              <a:spcBef>
                <a:spcPts val="360"/>
              </a:spcBef>
              <a:buClr>
                <a:schemeClr val="dk2"/>
              </a:buClr>
              <a:buSzPct val="100000"/>
              <a:buChar char="❏"/>
              <a:defRPr sz="1800">
                <a:solidFill>
                  <a:schemeClr val="dk2"/>
                </a:solidFill>
              </a:defRPr>
            </a:lvl6pPr>
            <a:lvl7pPr lvl="6" rtl="0">
              <a:spcBef>
                <a:spcPts val="360"/>
              </a:spcBef>
              <a:buClr>
                <a:schemeClr val="dk2"/>
              </a:buClr>
              <a:buSzPct val="100000"/>
              <a:buChar char="❏"/>
              <a:defRPr sz="1800">
                <a:solidFill>
                  <a:schemeClr val="dk2"/>
                </a:solidFill>
              </a:defRPr>
            </a:lvl7pPr>
            <a:lvl8pPr lvl="7" rtl="0">
              <a:spcBef>
                <a:spcPts val="360"/>
              </a:spcBef>
              <a:buClr>
                <a:schemeClr val="dk2"/>
              </a:buClr>
              <a:buSzPct val="100000"/>
              <a:buChar char="❏"/>
              <a:defRPr sz="1800">
                <a:solidFill>
                  <a:schemeClr val="dk2"/>
                </a:solidFill>
              </a:defRPr>
            </a:lvl8pPr>
            <a:lvl9pPr lvl="8" rtl="0">
              <a:spcBef>
                <a:spcPts val="360"/>
              </a:spcBef>
              <a:buClr>
                <a:schemeClr val="dk2"/>
              </a:buClr>
              <a:buSzPct val="100000"/>
              <a:buChar char="❏"/>
              <a:defRPr sz="1800">
                <a:solidFill>
                  <a:schemeClr val="dk2"/>
                </a:solidFill>
              </a:defRPr>
            </a:lvl9pPr>
          </a:lstStyle>
          <a:p/>
        </p:txBody>
      </p:sp>
      <p:cxnSp>
        <p:nvCxnSpPr>
          <p:cNvPr id="8" name="Shape 8"/>
          <p:cNvCxnSpPr/>
          <p:nvPr/>
        </p:nvCxnSpPr>
        <p:spPr>
          <a:xfrm>
            <a:off x="457200" y="5023259"/>
            <a:ext cx="8229600" cy="0"/>
          </a:xfrm>
          <a:prstGeom prst="straightConnector1">
            <a:avLst/>
          </a:prstGeom>
          <a:noFill/>
          <a:ln cap="flat" cmpd="sng" w="50800">
            <a:solidFill>
              <a:schemeClr val="lt2"/>
            </a:solidFill>
            <a:prstDash val="solid"/>
            <a:round/>
            <a:headEnd len="med" w="med" type="none"/>
            <a:tailEnd len="med" w="med" type="none"/>
          </a:ln>
        </p:spPr>
      </p:cxnSp>
      <p:sp>
        <p:nvSpPr>
          <p:cNvPr id="9" name="Shape 9"/>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b="1" lang="en">
                <a:solidFill>
                  <a:srgbClr val="1AB8DA"/>
                </a:solidFill>
                <a:latin typeface="Source Sans Pro"/>
                <a:ea typeface="Source Sans Pro"/>
                <a:cs typeface="Source Sans Pro"/>
                <a:sym typeface="Source Sans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github.com/magicmonty/bash-git-promp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github.com/magicmonty/bash-git-promp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ctrTitle"/>
          </p:nvPr>
        </p:nvSpPr>
        <p:spPr>
          <a:xfrm>
            <a:off x="457200" y="1376449"/>
            <a:ext cx="8229600" cy="2709000"/>
          </a:xfrm>
          <a:prstGeom prst="rect">
            <a:avLst/>
          </a:prstGeom>
          <a:noFill/>
          <a:ln>
            <a:noFill/>
          </a:ln>
        </p:spPr>
        <p:txBody>
          <a:bodyPr anchorCtr="0" anchor="ctr" bIns="91425" lIns="91425" rIns="91425" tIns="91425">
            <a:noAutofit/>
          </a:bodyPr>
          <a:lstStyle/>
          <a:p>
            <a:pPr lvl="0" rtl="0">
              <a:spcBef>
                <a:spcPts val="0"/>
              </a:spcBef>
              <a:buClr>
                <a:schemeClr val="dk2"/>
              </a:buClr>
              <a:buSzPct val="25000"/>
              <a:buFont typeface="Arial"/>
              <a:buNone/>
            </a:pPr>
            <a:r>
              <a:rPr lang="en"/>
              <a:t>Git 2</a:t>
            </a:r>
          </a:p>
        </p:txBody>
      </p:sp>
      <p:sp>
        <p:nvSpPr>
          <p:cNvPr id="57" name="Shape 57"/>
          <p:cNvSpPr txBox="1"/>
          <p:nvPr>
            <p:ph idx="1" type="subTitle"/>
          </p:nvPr>
        </p:nvSpPr>
        <p:spPr>
          <a:xfrm>
            <a:off x="457200" y="4085797"/>
            <a:ext cx="8229600" cy="8634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2"/>
              </a:buClr>
              <a:buSzPct val="25000"/>
              <a:buFont typeface="Arial"/>
              <a:buNone/>
            </a:pPr>
            <a:r>
              <a:t/>
            </a:r>
            <a:endParaRPr b="1" i="0" sz="3000" u="none" cap="none" strike="noStrike">
              <a:solidFill>
                <a:schemeClr val="l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05975"/>
            <a:ext cx="7552500" cy="8574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a:t>How are dotfiles useful?</a:t>
            </a:r>
          </a:p>
        </p:txBody>
      </p:sp>
      <p:sp>
        <p:nvSpPr>
          <p:cNvPr id="115" name="Shape 115"/>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t/>
            </a:r>
            <a:endParaRPr sz="2800">
              <a:latin typeface="Courier New"/>
              <a:ea typeface="Courier New"/>
              <a:cs typeface="Courier New"/>
              <a:sym typeface="Courier New"/>
            </a:endParaRPr>
          </a:p>
          <a:p>
            <a:pPr indent="0" lvl="0" marL="0" marR="0" rtl="0" algn="l">
              <a:lnSpc>
                <a:spcPct val="100000"/>
              </a:lnSpc>
              <a:spcBef>
                <a:spcPts val="0"/>
              </a:spcBef>
              <a:spcAft>
                <a:spcPts val="0"/>
              </a:spcAft>
              <a:buClr>
                <a:schemeClr val="dk2"/>
              </a:buClr>
              <a:buSzPct val="25000"/>
              <a:buFont typeface="Arial"/>
              <a:buNone/>
            </a:pPr>
            <a:r>
              <a:rPr lang="en" sz="2800">
                <a:latin typeface="Arial"/>
                <a:ea typeface="Arial"/>
                <a:cs typeface="Arial"/>
                <a:sym typeface="Arial"/>
              </a:rPr>
              <a:t>For example, with the .gemrc file we can customize how the gem command works.</a:t>
            </a:r>
          </a:p>
          <a:p>
            <a:pPr indent="0" lvl="0" marL="0" marR="0" rtl="0" algn="l">
              <a:lnSpc>
                <a:spcPct val="100000"/>
              </a:lnSpc>
              <a:spcBef>
                <a:spcPts val="0"/>
              </a:spcBef>
              <a:spcAft>
                <a:spcPts val="0"/>
              </a:spcAft>
              <a:buClr>
                <a:schemeClr val="dk2"/>
              </a:buClr>
              <a:buSzPct val="25000"/>
              <a:buFont typeface="Arial"/>
              <a:buNone/>
            </a:pPr>
            <a:r>
              <a:t/>
            </a:r>
            <a:endParaRPr sz="2800">
              <a:latin typeface="Arial"/>
              <a:ea typeface="Arial"/>
              <a:cs typeface="Arial"/>
              <a:sym typeface="Arial"/>
            </a:endParaRPr>
          </a:p>
          <a:p>
            <a:pPr indent="0" lvl="0" marL="0" marR="0" rtl="0" algn="l">
              <a:lnSpc>
                <a:spcPct val="100000"/>
              </a:lnSpc>
              <a:spcBef>
                <a:spcPts val="0"/>
              </a:spcBef>
              <a:spcAft>
                <a:spcPts val="0"/>
              </a:spcAft>
              <a:buClr>
                <a:schemeClr val="dk2"/>
              </a:buClr>
              <a:buSzPct val="25000"/>
              <a:buFont typeface="Arial"/>
              <a:buNone/>
            </a:pPr>
            <a:r>
              <a:rPr lang="en" sz="2800" u="sng">
                <a:latin typeface="Courier New"/>
                <a:ea typeface="Courier New"/>
                <a:cs typeface="Courier New"/>
                <a:sym typeface="Courier New"/>
              </a:rPr>
              <a:t>~/.gemrc</a:t>
            </a:r>
          </a:p>
          <a:p>
            <a:pPr indent="0" lvl="0" marL="0" marR="0" rtl="0" algn="l">
              <a:lnSpc>
                <a:spcPct val="100000"/>
              </a:lnSpc>
              <a:spcBef>
                <a:spcPts val="0"/>
              </a:spcBef>
              <a:spcAft>
                <a:spcPts val="0"/>
              </a:spcAft>
              <a:buClr>
                <a:schemeClr val="dk2"/>
              </a:buClr>
              <a:buSzPct val="25000"/>
              <a:buFont typeface="Arial"/>
              <a:buNone/>
            </a:pPr>
            <a:r>
              <a:rPr lang="en" sz="2800">
                <a:latin typeface="Courier New"/>
                <a:ea typeface="Courier New"/>
                <a:cs typeface="Courier New"/>
                <a:sym typeface="Courier New"/>
              </a:rPr>
              <a:t>gem: -N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05975"/>
            <a:ext cx="7552500" cy="8574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a:t>aliases</a:t>
            </a:r>
          </a:p>
        </p:txBody>
      </p:sp>
      <p:sp>
        <p:nvSpPr>
          <p:cNvPr id="121" name="Shape 121"/>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lang="en">
                <a:latin typeface="Arial"/>
                <a:ea typeface="Arial"/>
                <a:cs typeface="Arial"/>
                <a:sym typeface="Arial"/>
              </a:rPr>
              <a:t>Saving time, saving effort, saving keystrokes.</a:t>
            </a:r>
          </a:p>
          <a:p>
            <a:pPr indent="0" lvl="0" marL="0" marR="0" rtl="0" algn="l">
              <a:lnSpc>
                <a:spcPct val="100000"/>
              </a:lnSpc>
              <a:spcBef>
                <a:spcPts val="0"/>
              </a:spcBef>
              <a:spcAft>
                <a:spcPts val="0"/>
              </a:spcAft>
              <a:buClr>
                <a:schemeClr val="dk2"/>
              </a:buClr>
              <a:buSzPct val="25000"/>
              <a:buFont typeface="Arial"/>
              <a:buNone/>
            </a:pPr>
            <a:r>
              <a:t/>
            </a:r>
            <a:endParaRPr>
              <a:latin typeface="Arial"/>
              <a:ea typeface="Arial"/>
              <a:cs typeface="Arial"/>
              <a:sym typeface="Arial"/>
            </a:endParaRPr>
          </a:p>
          <a:p>
            <a:pPr indent="0" lvl="0" marL="0" marR="0" rtl="0" algn="l">
              <a:lnSpc>
                <a:spcPct val="100000"/>
              </a:lnSpc>
              <a:spcBef>
                <a:spcPts val="0"/>
              </a:spcBef>
              <a:spcAft>
                <a:spcPts val="0"/>
              </a:spcAft>
              <a:buClr>
                <a:schemeClr val="dk2"/>
              </a:buClr>
              <a:buSzPct val="25000"/>
              <a:buFont typeface="Arial"/>
              <a:buNone/>
            </a:pPr>
            <a:r>
              <a:rPr lang="en">
                <a:latin typeface="Arial"/>
                <a:ea typeface="Arial"/>
                <a:cs typeface="Arial"/>
                <a:sym typeface="Arial"/>
              </a:rPr>
              <a:t>What are our most frequent commands?</a:t>
            </a:r>
          </a:p>
          <a:p>
            <a:pPr indent="0" lvl="0" marL="0" marR="0" rtl="0" algn="l">
              <a:lnSpc>
                <a:spcPct val="100000"/>
              </a:lnSpc>
              <a:spcBef>
                <a:spcPts val="0"/>
              </a:spcBef>
              <a:spcAft>
                <a:spcPts val="0"/>
              </a:spcAft>
              <a:buClr>
                <a:schemeClr val="dk2"/>
              </a:buClr>
              <a:buSzPct val="25000"/>
              <a:buFont typeface="Arial"/>
              <a:buNone/>
            </a:pPr>
            <a:r>
              <a:t/>
            </a:r>
            <a:endParaRPr sz="2400">
              <a:latin typeface="Courier New"/>
              <a:ea typeface="Courier New"/>
              <a:cs typeface="Courier New"/>
              <a:sym typeface="Courier New"/>
            </a:endParaRPr>
          </a:p>
          <a:p>
            <a:pPr indent="0" lvl="0" marL="0" marR="0" rtl="0" algn="l">
              <a:lnSpc>
                <a:spcPct val="100000"/>
              </a:lnSpc>
              <a:spcBef>
                <a:spcPts val="0"/>
              </a:spcBef>
              <a:spcAft>
                <a:spcPts val="0"/>
              </a:spcAft>
              <a:buClr>
                <a:schemeClr val="dk2"/>
              </a:buClr>
              <a:buSzPct val="25000"/>
              <a:buFont typeface="Arial"/>
              <a:buNone/>
            </a:pPr>
            <a:r>
              <a:rPr lang="en" sz="2000">
                <a:latin typeface="Courier New"/>
                <a:ea typeface="Courier New"/>
                <a:cs typeface="Courier New"/>
                <a:sym typeface="Courier New"/>
              </a:rPr>
              <a:t>$ history | cut -c 8- | sort | uniq -c | sort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05975"/>
            <a:ext cx="7552500" cy="8574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a:t>aliases</a:t>
            </a:r>
          </a:p>
        </p:txBody>
      </p:sp>
      <p:sp>
        <p:nvSpPr>
          <p:cNvPr id="127" name="Shape 127"/>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lang="en">
                <a:latin typeface="Arial"/>
                <a:ea typeface="Arial"/>
                <a:cs typeface="Arial"/>
                <a:sym typeface="Arial"/>
              </a:rPr>
              <a:t>Saving time, saving effort, saving keystrokes.</a:t>
            </a:r>
          </a:p>
          <a:p>
            <a:pPr indent="0" lvl="0" marL="0" marR="0" rtl="0" algn="l">
              <a:lnSpc>
                <a:spcPct val="100000"/>
              </a:lnSpc>
              <a:spcBef>
                <a:spcPts val="0"/>
              </a:spcBef>
              <a:spcAft>
                <a:spcPts val="0"/>
              </a:spcAft>
              <a:buClr>
                <a:schemeClr val="dk2"/>
              </a:buClr>
              <a:buSzPct val="25000"/>
              <a:buFont typeface="Arial"/>
              <a:buNone/>
            </a:pPr>
            <a:r>
              <a:t/>
            </a:r>
            <a:endParaRPr>
              <a:latin typeface="Arial"/>
              <a:ea typeface="Arial"/>
              <a:cs typeface="Arial"/>
              <a:sym typeface="Arial"/>
            </a:endParaRPr>
          </a:p>
          <a:p>
            <a:pPr indent="0" lvl="0" marL="0" marR="0" rtl="0" algn="l">
              <a:lnSpc>
                <a:spcPct val="100000"/>
              </a:lnSpc>
              <a:spcBef>
                <a:spcPts val="0"/>
              </a:spcBef>
              <a:spcAft>
                <a:spcPts val="0"/>
              </a:spcAft>
              <a:buClr>
                <a:schemeClr val="dk2"/>
              </a:buClr>
              <a:buSzPct val="25000"/>
              <a:buFont typeface="Arial"/>
              <a:buNone/>
            </a:pPr>
            <a:r>
              <a:rPr lang="en">
                <a:latin typeface="Arial"/>
                <a:ea typeface="Arial"/>
                <a:cs typeface="Arial"/>
                <a:sym typeface="Arial"/>
              </a:rPr>
              <a:t>Once we have made changes to our dotfile, start a new terminal session (it’s like restarting Sinatra).</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t/>
            </a:r>
            <a:endParaRPr sz="2000">
              <a:latin typeface="Arial"/>
              <a:ea typeface="Arial"/>
              <a:cs typeface="Arial"/>
              <a:sym typeface="Arial"/>
            </a:endParaRPr>
          </a:p>
          <a:p>
            <a:pPr indent="0" lvl="0" marL="0" marR="0" rtl="0" algn="l">
              <a:lnSpc>
                <a:spcPct val="100000"/>
              </a:lnSpc>
              <a:spcBef>
                <a:spcPts val="0"/>
              </a:spcBef>
              <a:spcAft>
                <a:spcPts val="0"/>
              </a:spcAft>
              <a:buClr>
                <a:schemeClr val="dk2"/>
              </a:buClr>
              <a:buSzPct val="25000"/>
              <a:buFont typeface="Arial"/>
              <a:buNone/>
            </a:pPr>
            <a:r>
              <a:rPr lang="en" sz="2000" u="sng">
                <a:solidFill>
                  <a:schemeClr val="hlink"/>
                </a:solidFill>
                <a:latin typeface="Arial"/>
                <a:ea typeface="Arial"/>
                <a:cs typeface="Arial"/>
                <a:sym typeface="Arial"/>
                <a:hlinkClick r:id="rId3"/>
              </a:rPr>
              <a:t>https://github.com/magicmonty/bash-git-prompt</a:t>
            </a:r>
          </a:p>
          <a:p>
            <a:pPr indent="0" lvl="0" marL="0" marR="0" rtl="0" algn="l">
              <a:lnSpc>
                <a:spcPct val="100000"/>
              </a:lnSpc>
              <a:spcBef>
                <a:spcPts val="0"/>
              </a:spcBef>
              <a:spcAft>
                <a:spcPts val="0"/>
              </a:spcAft>
              <a:buClr>
                <a:schemeClr val="dk2"/>
              </a:buClr>
              <a:buSzPct val="25000"/>
              <a:buFont typeface="Arial"/>
              <a:buNone/>
            </a:pPr>
            <a:r>
              <a:t/>
            </a:r>
            <a:endParaRPr sz="2000">
              <a:latin typeface="Arial"/>
              <a:ea typeface="Arial"/>
              <a:cs typeface="Arial"/>
              <a:sym typeface="Arial"/>
            </a:endParaRPr>
          </a:p>
          <a:p>
            <a:pPr indent="0" lvl="0" marL="0" marR="0" rtl="0" algn="l">
              <a:lnSpc>
                <a:spcPct val="100000"/>
              </a:lnSpc>
              <a:spcBef>
                <a:spcPts val="0"/>
              </a:spcBef>
              <a:spcAft>
                <a:spcPts val="0"/>
              </a:spcAft>
              <a:buClr>
                <a:schemeClr val="dk2"/>
              </a:buClr>
              <a:buSzPct val="25000"/>
              <a:buFont typeface="Arial"/>
              <a:buNone/>
            </a:pPr>
            <a:r>
              <a:rPr lang="en" sz="2000">
                <a:latin typeface="Arial"/>
                <a:ea typeface="Arial"/>
                <a:cs typeface="Arial"/>
                <a:sym typeface="Arial"/>
              </a:rPr>
              <a:t>For Mac:</a:t>
            </a:r>
          </a:p>
          <a:p>
            <a:pPr indent="0" lvl="0" marL="0" marR="0" rtl="0" algn="l">
              <a:lnSpc>
                <a:spcPct val="100000"/>
              </a:lnSpc>
              <a:spcBef>
                <a:spcPts val="0"/>
              </a:spcBef>
              <a:spcAft>
                <a:spcPts val="0"/>
              </a:spcAft>
              <a:buClr>
                <a:schemeClr val="dk2"/>
              </a:buClr>
              <a:buSzPct val="25000"/>
              <a:buFont typeface="Arial"/>
              <a:buNone/>
            </a:pPr>
            <a:r>
              <a:rPr lang="en" sz="2000">
                <a:latin typeface="Courier New"/>
                <a:ea typeface="Courier New"/>
                <a:cs typeface="Courier New"/>
                <a:sym typeface="Courier New"/>
              </a:rPr>
              <a:t>$ brew update</a:t>
            </a:r>
          </a:p>
          <a:p>
            <a:pPr indent="0" lvl="0" marL="0" marR="0" rtl="0" algn="l">
              <a:lnSpc>
                <a:spcPct val="100000"/>
              </a:lnSpc>
              <a:spcBef>
                <a:spcPts val="0"/>
              </a:spcBef>
              <a:spcAft>
                <a:spcPts val="0"/>
              </a:spcAft>
              <a:buClr>
                <a:schemeClr val="dk2"/>
              </a:buClr>
              <a:buSzPct val="25000"/>
              <a:buFont typeface="Arial"/>
              <a:buNone/>
            </a:pPr>
            <a:r>
              <a:rPr lang="en" sz="2000">
                <a:latin typeface="Courier New"/>
                <a:ea typeface="Courier New"/>
                <a:cs typeface="Courier New"/>
                <a:sym typeface="Courier New"/>
              </a:rPr>
              <a:t>$ brew install bash-git-prompt</a:t>
            </a:r>
          </a:p>
          <a:p>
            <a:pPr indent="0" lvl="0" marL="0" marR="0" rtl="0" algn="l">
              <a:lnSpc>
                <a:spcPct val="100000"/>
              </a:lnSpc>
              <a:spcBef>
                <a:spcPts val="0"/>
              </a:spcBef>
              <a:spcAft>
                <a:spcPts val="0"/>
              </a:spcAft>
              <a:buClr>
                <a:schemeClr val="dk2"/>
              </a:buClr>
              <a:buSzPct val="25000"/>
              <a:buFont typeface="Arial"/>
              <a:buNone/>
            </a:pPr>
            <a:r>
              <a:t/>
            </a:r>
            <a:endParaRPr sz="2000">
              <a:latin typeface="Arial"/>
              <a:ea typeface="Arial"/>
              <a:cs typeface="Arial"/>
              <a:sym typeface="Arial"/>
            </a:endParaRPr>
          </a:p>
          <a:p>
            <a:pPr indent="0" lvl="0" marL="0" marR="0" rtl="0" algn="l">
              <a:lnSpc>
                <a:spcPct val="100000"/>
              </a:lnSpc>
              <a:spcBef>
                <a:spcPts val="0"/>
              </a:spcBef>
              <a:spcAft>
                <a:spcPts val="0"/>
              </a:spcAft>
              <a:buClr>
                <a:schemeClr val="dk2"/>
              </a:buClr>
              <a:buSzPct val="25000"/>
              <a:buFont typeface="Arial"/>
              <a:buNone/>
            </a:pPr>
            <a:r>
              <a:rPr lang="en" sz="2000">
                <a:latin typeface="Arial"/>
                <a:ea typeface="Arial"/>
                <a:cs typeface="Arial"/>
                <a:sym typeface="Arial"/>
              </a:rPr>
              <a:t>For Linux:</a:t>
            </a:r>
          </a:p>
          <a:p>
            <a:pPr indent="0" lvl="0" marL="0" marR="0" rtl="0" algn="l">
              <a:lnSpc>
                <a:spcPct val="100000"/>
              </a:lnSpc>
              <a:spcBef>
                <a:spcPts val="0"/>
              </a:spcBef>
              <a:spcAft>
                <a:spcPts val="0"/>
              </a:spcAft>
              <a:buClr>
                <a:schemeClr val="dk2"/>
              </a:buClr>
              <a:buSzPct val="25000"/>
              <a:buFont typeface="Arial"/>
              <a:buNone/>
            </a:pPr>
            <a:r>
              <a:rPr lang="en" sz="2000">
                <a:latin typeface="Courier New"/>
                <a:ea typeface="Courier New"/>
                <a:cs typeface="Courier New"/>
                <a:sym typeface="Courier New"/>
              </a:rPr>
              <a:t>$ cd ~</a:t>
            </a:r>
          </a:p>
          <a:p>
            <a:pPr indent="0" lvl="0" marL="0" marR="0" rtl="0" algn="l">
              <a:lnSpc>
                <a:spcPct val="100000"/>
              </a:lnSpc>
              <a:spcBef>
                <a:spcPts val="0"/>
              </a:spcBef>
              <a:spcAft>
                <a:spcPts val="0"/>
              </a:spcAft>
              <a:buClr>
                <a:schemeClr val="dk2"/>
              </a:buClr>
              <a:buSzPct val="25000"/>
              <a:buFont typeface="Arial"/>
              <a:buNone/>
            </a:pPr>
            <a:r>
              <a:rPr lang="en" sz="2000">
                <a:latin typeface="Courier New"/>
                <a:ea typeface="Courier New"/>
                <a:cs typeface="Courier New"/>
                <a:sym typeface="Courier New"/>
              </a:rPr>
              <a:t>$ git clone https://github.com/magicmonty/bash-git-prompt.git</a:t>
            </a:r>
          </a:p>
        </p:txBody>
      </p:sp>
      <p:sp>
        <p:nvSpPr>
          <p:cNvPr id="133" name="Shape 133"/>
          <p:cNvSpPr txBox="1"/>
          <p:nvPr>
            <p:ph type="title"/>
          </p:nvPr>
        </p:nvSpPr>
        <p:spPr>
          <a:xfrm>
            <a:off x="457200" y="205975"/>
            <a:ext cx="7552500" cy="8574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a:t>Hacking the Prompt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t/>
            </a:r>
            <a:endParaRPr sz="2000">
              <a:latin typeface="Arial"/>
              <a:ea typeface="Arial"/>
              <a:cs typeface="Arial"/>
              <a:sym typeface="Arial"/>
            </a:endParaRPr>
          </a:p>
          <a:p>
            <a:pPr indent="0" lvl="0" marL="0" marR="0" rtl="0" algn="l">
              <a:lnSpc>
                <a:spcPct val="100000"/>
              </a:lnSpc>
              <a:spcBef>
                <a:spcPts val="0"/>
              </a:spcBef>
              <a:spcAft>
                <a:spcPts val="0"/>
              </a:spcAft>
              <a:buClr>
                <a:schemeClr val="dk2"/>
              </a:buClr>
              <a:buSzPct val="25000"/>
              <a:buFont typeface="Arial"/>
              <a:buNone/>
            </a:pPr>
            <a:r>
              <a:rPr lang="en" sz="2000" u="sng">
                <a:solidFill>
                  <a:schemeClr val="hlink"/>
                </a:solidFill>
                <a:latin typeface="Arial"/>
                <a:ea typeface="Arial"/>
                <a:cs typeface="Arial"/>
                <a:sym typeface="Arial"/>
                <a:hlinkClick r:id="rId3"/>
              </a:rPr>
              <a:t>https://github.com/magicmonty/bash-git-prompt</a:t>
            </a:r>
          </a:p>
          <a:p>
            <a:pPr indent="0" lvl="0" marL="0" marR="0" rtl="0" algn="l">
              <a:lnSpc>
                <a:spcPct val="100000"/>
              </a:lnSpc>
              <a:spcBef>
                <a:spcPts val="0"/>
              </a:spcBef>
              <a:spcAft>
                <a:spcPts val="0"/>
              </a:spcAft>
              <a:buClr>
                <a:schemeClr val="dk2"/>
              </a:buClr>
              <a:buSzPct val="25000"/>
              <a:buFont typeface="Arial"/>
              <a:buNone/>
            </a:pPr>
            <a:r>
              <a:t/>
            </a:r>
            <a:endParaRPr sz="2000">
              <a:latin typeface="Arial"/>
              <a:ea typeface="Arial"/>
              <a:cs typeface="Arial"/>
              <a:sym typeface="Arial"/>
            </a:endParaRPr>
          </a:p>
          <a:p>
            <a:pPr indent="0" lvl="0" marL="0" marR="0" rtl="0" algn="l">
              <a:lnSpc>
                <a:spcPct val="100000"/>
              </a:lnSpc>
              <a:spcBef>
                <a:spcPts val="0"/>
              </a:spcBef>
              <a:spcAft>
                <a:spcPts val="0"/>
              </a:spcAft>
              <a:buClr>
                <a:schemeClr val="dk2"/>
              </a:buClr>
              <a:buSzPct val="25000"/>
              <a:buFont typeface="Arial"/>
              <a:buNone/>
            </a:pPr>
            <a:r>
              <a:rPr lang="en" sz="1800">
                <a:latin typeface="Arial"/>
                <a:ea typeface="Arial"/>
                <a:cs typeface="Arial"/>
                <a:sym typeface="Arial"/>
              </a:rPr>
              <a:t>For Mac:</a:t>
            </a:r>
          </a:p>
          <a:p>
            <a:pPr indent="0" lvl="0" marL="0" marR="0" rtl="0" algn="l">
              <a:lnSpc>
                <a:spcPct val="100000"/>
              </a:lnSpc>
              <a:spcBef>
                <a:spcPts val="0"/>
              </a:spcBef>
              <a:spcAft>
                <a:spcPts val="0"/>
              </a:spcAft>
              <a:buClr>
                <a:schemeClr val="dk2"/>
              </a:buClr>
              <a:buSzPct val="25000"/>
              <a:buFont typeface="Arial"/>
              <a:buNone/>
            </a:pPr>
            <a:r>
              <a:rPr lang="en" sz="1800" u="sng">
                <a:latin typeface="Courier New"/>
                <a:ea typeface="Courier New"/>
                <a:cs typeface="Courier New"/>
                <a:sym typeface="Courier New"/>
              </a:rPr>
              <a:t>~/.profile</a:t>
            </a:r>
          </a:p>
          <a:p>
            <a:pPr indent="0" lvl="0" marL="0" marR="0" rtl="0" algn="l">
              <a:lnSpc>
                <a:spcPct val="100000"/>
              </a:lnSpc>
              <a:spcBef>
                <a:spcPts val="0"/>
              </a:spcBef>
              <a:spcAft>
                <a:spcPts val="0"/>
              </a:spcAft>
              <a:buClr>
                <a:schemeClr val="dk2"/>
              </a:buClr>
              <a:buSzPct val="25000"/>
              <a:buFont typeface="Arial"/>
              <a:buNone/>
            </a:pPr>
            <a:r>
              <a:rPr lang="en" sz="1800">
                <a:latin typeface="Courier New"/>
                <a:ea typeface="Courier New"/>
                <a:cs typeface="Courier New"/>
                <a:sym typeface="Courier New"/>
              </a:rPr>
              <a:t>paste code from the response after brew install</a:t>
            </a:r>
          </a:p>
          <a:p>
            <a:pPr indent="0" lvl="0" marL="0" marR="0" rtl="0" algn="l">
              <a:lnSpc>
                <a:spcPct val="100000"/>
              </a:lnSpc>
              <a:spcBef>
                <a:spcPts val="0"/>
              </a:spcBef>
              <a:spcAft>
                <a:spcPts val="0"/>
              </a:spcAft>
              <a:buClr>
                <a:schemeClr val="dk2"/>
              </a:buClr>
              <a:buSzPct val="25000"/>
              <a:buFont typeface="Arial"/>
              <a:buNone/>
            </a:pPr>
            <a:r>
              <a:t/>
            </a:r>
            <a:endParaRPr sz="1800">
              <a:latin typeface="Courier New"/>
              <a:ea typeface="Courier New"/>
              <a:cs typeface="Courier New"/>
              <a:sym typeface="Courier New"/>
            </a:endParaRPr>
          </a:p>
          <a:p>
            <a:pPr indent="0" lvl="0" marL="0" marR="0" rtl="0" algn="l">
              <a:lnSpc>
                <a:spcPct val="100000"/>
              </a:lnSpc>
              <a:spcBef>
                <a:spcPts val="0"/>
              </a:spcBef>
              <a:spcAft>
                <a:spcPts val="0"/>
              </a:spcAft>
              <a:buClr>
                <a:schemeClr val="dk2"/>
              </a:buClr>
              <a:buSzPct val="25000"/>
              <a:buFont typeface="Arial"/>
              <a:buNone/>
            </a:pPr>
            <a:r>
              <a:rPr lang="en" sz="1800">
                <a:latin typeface="Arial"/>
                <a:ea typeface="Arial"/>
                <a:cs typeface="Arial"/>
                <a:sym typeface="Arial"/>
              </a:rPr>
              <a:t>For Linux:</a:t>
            </a:r>
          </a:p>
          <a:p>
            <a:pPr indent="0" lvl="0" marL="0" marR="0" rtl="0" algn="l">
              <a:lnSpc>
                <a:spcPct val="100000"/>
              </a:lnSpc>
              <a:spcBef>
                <a:spcPts val="0"/>
              </a:spcBef>
              <a:spcAft>
                <a:spcPts val="0"/>
              </a:spcAft>
              <a:buClr>
                <a:schemeClr val="dk2"/>
              </a:buClr>
              <a:buSzPct val="25000"/>
              <a:buFont typeface="Arial"/>
              <a:buNone/>
            </a:pPr>
            <a:r>
              <a:rPr lang="en" sz="1800" u="sng">
                <a:latin typeface="Courier New"/>
                <a:ea typeface="Courier New"/>
                <a:cs typeface="Courier New"/>
                <a:sym typeface="Courier New"/>
              </a:rPr>
              <a:t>~/.profile</a:t>
            </a:r>
          </a:p>
          <a:p>
            <a:pPr indent="0" lvl="0" marL="0" marR="0" rtl="0" algn="l">
              <a:lnSpc>
                <a:spcPct val="100000"/>
              </a:lnSpc>
              <a:spcBef>
                <a:spcPts val="0"/>
              </a:spcBef>
              <a:spcAft>
                <a:spcPts val="0"/>
              </a:spcAft>
              <a:buClr>
                <a:schemeClr val="dk2"/>
              </a:buClr>
              <a:buSzPct val="25000"/>
              <a:buFont typeface="Arial"/>
              <a:buNone/>
            </a:pPr>
            <a:r>
              <a:rPr lang="en" sz="1800">
                <a:latin typeface="Courier New"/>
                <a:ea typeface="Courier New"/>
                <a:cs typeface="Courier New"/>
                <a:sym typeface="Courier New"/>
              </a:rPr>
              <a:t>GIT_PROMPT_ONLY_IN_REPO=1</a:t>
            </a:r>
          </a:p>
          <a:p>
            <a:pPr indent="0" lvl="0" marL="0" marR="0" rtl="0" algn="l">
              <a:lnSpc>
                <a:spcPct val="100000"/>
              </a:lnSpc>
              <a:spcBef>
                <a:spcPts val="0"/>
              </a:spcBef>
              <a:spcAft>
                <a:spcPts val="0"/>
              </a:spcAft>
              <a:buClr>
                <a:schemeClr val="dk2"/>
              </a:buClr>
              <a:buSzPct val="25000"/>
              <a:buFont typeface="Arial"/>
              <a:buNone/>
            </a:pPr>
            <a:r>
              <a:rPr lang="en" sz="1800">
                <a:latin typeface="Courier New"/>
                <a:ea typeface="Courier New"/>
                <a:cs typeface="Courier New"/>
                <a:sym typeface="Courier New"/>
              </a:rPr>
              <a:t>source ~/.bash-git-prompt/gitprompt.sh</a:t>
            </a:r>
          </a:p>
        </p:txBody>
      </p:sp>
      <p:sp>
        <p:nvSpPr>
          <p:cNvPr id="139" name="Shape 139"/>
          <p:cNvSpPr txBox="1"/>
          <p:nvPr>
            <p:ph type="title"/>
          </p:nvPr>
        </p:nvSpPr>
        <p:spPr>
          <a:xfrm>
            <a:off x="457200" y="205975"/>
            <a:ext cx="7552500" cy="8574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a:t>Hacking the Prompt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05975"/>
            <a:ext cx="7552500" cy="8574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a:t>What you’ll learn</a:t>
            </a:r>
          </a:p>
        </p:txBody>
      </p:sp>
      <p:sp>
        <p:nvSpPr>
          <p:cNvPr id="145" name="Shape 145"/>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indent="-381000" lvl="0" marL="457200" marR="0" rtl="0" algn="l">
              <a:lnSpc>
                <a:spcPct val="100000"/>
              </a:lnSpc>
              <a:spcBef>
                <a:spcPts val="0"/>
              </a:spcBef>
              <a:spcAft>
                <a:spcPts val="0"/>
              </a:spcAft>
              <a:buClr>
                <a:schemeClr val="dk2"/>
              </a:buClr>
              <a:buSzPct val="100000"/>
              <a:buFont typeface="Arial"/>
              <a:buChar char="●"/>
            </a:pPr>
            <a:r>
              <a:rPr lang="en" sz="2400">
                <a:latin typeface="Arial"/>
                <a:ea typeface="Arial"/>
                <a:cs typeface="Arial"/>
                <a:sym typeface="Arial"/>
              </a:rPr>
              <a:t>Command Line Hacks: aliases and customization</a:t>
            </a:r>
          </a:p>
          <a:p>
            <a:pPr indent="-381000" lvl="0" marL="457200" marR="0" rtl="0" algn="l">
              <a:lnSpc>
                <a:spcPct val="100000"/>
              </a:lnSpc>
              <a:spcBef>
                <a:spcPts val="0"/>
              </a:spcBef>
              <a:spcAft>
                <a:spcPts val="0"/>
              </a:spcAft>
              <a:buClr>
                <a:srgbClr val="000000"/>
              </a:buClr>
              <a:buSzPct val="100000"/>
              <a:buFont typeface="Arial"/>
              <a:buChar char="●"/>
            </a:pPr>
            <a:r>
              <a:rPr b="1" lang="en" sz="2400">
                <a:solidFill>
                  <a:srgbClr val="000000"/>
                </a:solidFill>
                <a:latin typeface="Arial"/>
                <a:ea typeface="Arial"/>
                <a:cs typeface="Arial"/>
                <a:sym typeface="Arial"/>
              </a:rPr>
              <a:t>Software Development Life Cycle (SDLC)</a:t>
            </a:r>
          </a:p>
          <a:p>
            <a:pPr indent="-381000" lvl="0" marL="457200" marR="0" rtl="0" algn="l">
              <a:lnSpc>
                <a:spcPct val="100000"/>
              </a:lnSpc>
              <a:spcBef>
                <a:spcPts val="0"/>
              </a:spcBef>
              <a:spcAft>
                <a:spcPts val="0"/>
              </a:spcAft>
              <a:buClr>
                <a:srgbClr val="D9D9D9"/>
              </a:buClr>
              <a:buSzPct val="100000"/>
              <a:buFont typeface="Arial"/>
              <a:buChar char="●"/>
            </a:pPr>
            <a:r>
              <a:rPr lang="en" sz="2400">
                <a:solidFill>
                  <a:srgbClr val="D9D9D9"/>
                </a:solidFill>
                <a:latin typeface="Arial"/>
                <a:ea typeface="Arial"/>
                <a:cs typeface="Arial"/>
                <a:sym typeface="Arial"/>
              </a:rPr>
              <a:t>The Git Tree and gitk</a:t>
            </a:r>
          </a:p>
          <a:p>
            <a:pPr indent="-381000" lvl="0" marL="457200" marR="0" rtl="0" algn="l">
              <a:lnSpc>
                <a:spcPct val="100000"/>
              </a:lnSpc>
              <a:spcBef>
                <a:spcPts val="0"/>
              </a:spcBef>
              <a:spcAft>
                <a:spcPts val="0"/>
              </a:spcAft>
              <a:buClr>
                <a:srgbClr val="D9D9D9"/>
              </a:buClr>
              <a:buSzPct val="100000"/>
              <a:buFont typeface="Arial"/>
              <a:buChar char="●"/>
            </a:pPr>
            <a:r>
              <a:rPr lang="en" sz="2400">
                <a:solidFill>
                  <a:srgbClr val="D9D9D9"/>
                </a:solidFill>
                <a:latin typeface="Arial"/>
                <a:ea typeface="Arial"/>
                <a:cs typeface="Arial"/>
                <a:sym typeface="Arial"/>
              </a:rPr>
              <a:t>Branching</a:t>
            </a:r>
          </a:p>
          <a:p>
            <a:pPr indent="-381000" lvl="0" marL="457200" marR="0" rtl="0" algn="l">
              <a:lnSpc>
                <a:spcPct val="100000"/>
              </a:lnSpc>
              <a:spcBef>
                <a:spcPts val="0"/>
              </a:spcBef>
              <a:spcAft>
                <a:spcPts val="0"/>
              </a:spcAft>
              <a:buClr>
                <a:srgbClr val="D9D9D9"/>
              </a:buClr>
              <a:buSzPct val="100000"/>
              <a:buFont typeface="Arial"/>
              <a:buChar char="●"/>
            </a:pPr>
            <a:r>
              <a:rPr lang="en" sz="2400">
                <a:solidFill>
                  <a:srgbClr val="D9D9D9"/>
                </a:solidFill>
                <a:latin typeface="Arial"/>
                <a:ea typeface="Arial"/>
                <a:cs typeface="Arial"/>
                <a:sym typeface="Arial"/>
              </a:rPr>
              <a:t>Tags and Semantic Versioning</a:t>
            </a:r>
          </a:p>
          <a:p>
            <a:pPr indent="-381000" lvl="0" marL="457200" marR="0" rtl="0" algn="l">
              <a:lnSpc>
                <a:spcPct val="100000"/>
              </a:lnSpc>
              <a:spcBef>
                <a:spcPts val="0"/>
              </a:spcBef>
              <a:spcAft>
                <a:spcPts val="0"/>
              </a:spcAft>
              <a:buClr>
                <a:srgbClr val="D9D9D9"/>
              </a:buClr>
              <a:buSzPct val="100000"/>
              <a:buFont typeface="Arial"/>
              <a:buChar char="●"/>
            </a:pPr>
            <a:r>
              <a:rPr lang="en" sz="2400">
                <a:solidFill>
                  <a:srgbClr val="D9D9D9"/>
                </a:solidFill>
                <a:latin typeface="Arial"/>
                <a:ea typeface="Arial"/>
                <a:cs typeface="Arial"/>
                <a:sym typeface="Arial"/>
              </a:rPr>
              <a:t>git diff</a:t>
            </a:r>
          </a:p>
          <a:p>
            <a:pPr indent="-381000" lvl="0" marL="457200" marR="0" rtl="0" algn="l">
              <a:lnSpc>
                <a:spcPct val="100000"/>
              </a:lnSpc>
              <a:spcBef>
                <a:spcPts val="0"/>
              </a:spcBef>
              <a:spcAft>
                <a:spcPts val="0"/>
              </a:spcAft>
              <a:buClr>
                <a:srgbClr val="D9D9D9"/>
              </a:buClr>
              <a:buSzPct val="100000"/>
              <a:buFont typeface="Arial"/>
              <a:buChar char="●"/>
            </a:pPr>
            <a:r>
              <a:rPr lang="en" sz="2400">
                <a:solidFill>
                  <a:srgbClr val="D9D9D9"/>
                </a:solidFill>
                <a:latin typeface="Arial"/>
                <a:ea typeface="Arial"/>
                <a:cs typeface="Arial"/>
                <a:sym typeface="Arial"/>
              </a:rPr>
              <a:t>git cherry-pick</a:t>
            </a:r>
          </a:p>
          <a:p>
            <a:pPr indent="-381000" lvl="0" marL="457200" marR="0" rtl="0" algn="l">
              <a:lnSpc>
                <a:spcPct val="100000"/>
              </a:lnSpc>
              <a:spcBef>
                <a:spcPts val="0"/>
              </a:spcBef>
              <a:spcAft>
                <a:spcPts val="0"/>
              </a:spcAft>
              <a:buClr>
                <a:srgbClr val="D9D9D9"/>
              </a:buClr>
              <a:buSzPct val="100000"/>
              <a:buFont typeface="Arial"/>
              <a:buChar char="●"/>
            </a:pPr>
            <a:r>
              <a:rPr lang="en" sz="2400">
                <a:solidFill>
                  <a:srgbClr val="D9D9D9"/>
                </a:solidFill>
                <a:latin typeface="Arial"/>
                <a:ea typeface="Arial"/>
                <a:cs typeface="Arial"/>
                <a:sym typeface="Arial"/>
              </a:rPr>
              <a:t>git stash</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05975"/>
            <a:ext cx="7552500" cy="8100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sz="3800"/>
              <a:t>Software Development Life Cycle</a:t>
            </a:r>
          </a:p>
        </p:txBody>
      </p:sp>
      <p:sp>
        <p:nvSpPr>
          <p:cNvPr id="151" name="Shape 151"/>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indent="-457200" lvl="0" marL="457200" marR="0" rtl="0" algn="l">
              <a:lnSpc>
                <a:spcPct val="100000"/>
              </a:lnSpc>
              <a:spcBef>
                <a:spcPts val="0"/>
              </a:spcBef>
              <a:spcAft>
                <a:spcPts val="0"/>
              </a:spcAft>
              <a:buClr>
                <a:srgbClr val="000000"/>
              </a:buClr>
              <a:buSzPct val="100000"/>
              <a:buFont typeface="Arial"/>
              <a:buAutoNum type="arabicPeriod"/>
            </a:pPr>
            <a:r>
              <a:rPr lang="en" sz="3600">
                <a:solidFill>
                  <a:srgbClr val="000000"/>
                </a:solidFill>
                <a:latin typeface="Arial"/>
                <a:ea typeface="Arial"/>
                <a:cs typeface="Arial"/>
                <a:sym typeface="Arial"/>
              </a:rPr>
              <a:t>Product specification</a:t>
            </a:r>
          </a:p>
          <a:p>
            <a:pPr indent="-457200" lvl="0" marL="457200" marR="0" rtl="0" algn="l">
              <a:lnSpc>
                <a:spcPct val="100000"/>
              </a:lnSpc>
              <a:spcBef>
                <a:spcPts val="0"/>
              </a:spcBef>
              <a:spcAft>
                <a:spcPts val="0"/>
              </a:spcAft>
              <a:buClr>
                <a:srgbClr val="EFEFEF"/>
              </a:buClr>
              <a:buSzPct val="100000"/>
              <a:buFont typeface="Arial"/>
              <a:buAutoNum type="arabicPeriod"/>
            </a:pPr>
            <a:r>
              <a:rPr lang="en" sz="3600">
                <a:solidFill>
                  <a:srgbClr val="EFEFEF"/>
                </a:solidFill>
                <a:latin typeface="Arial"/>
                <a:ea typeface="Arial"/>
                <a:cs typeface="Arial"/>
                <a:sym typeface="Arial"/>
              </a:rPr>
              <a:t>Design the product</a:t>
            </a:r>
          </a:p>
          <a:p>
            <a:pPr indent="-457200" lvl="0" marL="457200" marR="0" rtl="0" algn="l">
              <a:lnSpc>
                <a:spcPct val="100000"/>
              </a:lnSpc>
              <a:spcBef>
                <a:spcPts val="0"/>
              </a:spcBef>
              <a:spcAft>
                <a:spcPts val="0"/>
              </a:spcAft>
              <a:buClr>
                <a:srgbClr val="EFEFEF"/>
              </a:buClr>
              <a:buSzPct val="100000"/>
              <a:buFont typeface="Arial"/>
              <a:buAutoNum type="arabicPeriod"/>
            </a:pPr>
            <a:r>
              <a:rPr lang="en" sz="3600">
                <a:solidFill>
                  <a:srgbClr val="EFEFEF"/>
                </a:solidFill>
                <a:latin typeface="Arial"/>
                <a:ea typeface="Arial"/>
                <a:cs typeface="Arial"/>
                <a:sym typeface="Arial"/>
              </a:rPr>
              <a:t>Write Code</a:t>
            </a:r>
          </a:p>
          <a:p>
            <a:pPr indent="-457200" lvl="0" marL="457200" marR="0" rtl="0" algn="l">
              <a:lnSpc>
                <a:spcPct val="100000"/>
              </a:lnSpc>
              <a:spcBef>
                <a:spcPts val="0"/>
              </a:spcBef>
              <a:spcAft>
                <a:spcPts val="0"/>
              </a:spcAft>
              <a:buClr>
                <a:srgbClr val="EFEFEF"/>
              </a:buClr>
              <a:buSzPct val="100000"/>
              <a:buFont typeface="Arial"/>
              <a:buAutoNum type="arabicPeriod"/>
            </a:pPr>
            <a:r>
              <a:rPr lang="en" sz="3600">
                <a:solidFill>
                  <a:srgbClr val="EFEFEF"/>
                </a:solidFill>
                <a:latin typeface="Arial"/>
                <a:ea typeface="Arial"/>
                <a:cs typeface="Arial"/>
                <a:sym typeface="Arial"/>
              </a:rPr>
              <a:t>Integration</a:t>
            </a:r>
          </a:p>
          <a:p>
            <a:pPr indent="-457200" lvl="0" marL="457200" marR="0" rtl="0" algn="l">
              <a:lnSpc>
                <a:spcPct val="100000"/>
              </a:lnSpc>
              <a:spcBef>
                <a:spcPts val="0"/>
              </a:spcBef>
              <a:spcAft>
                <a:spcPts val="0"/>
              </a:spcAft>
              <a:buClr>
                <a:srgbClr val="EFEFEF"/>
              </a:buClr>
              <a:buSzPct val="100000"/>
              <a:buFont typeface="Arial"/>
              <a:buAutoNum type="arabicPeriod"/>
            </a:pPr>
            <a:r>
              <a:rPr lang="en" sz="3600">
                <a:solidFill>
                  <a:srgbClr val="EFEFEF"/>
                </a:solidFill>
                <a:latin typeface="Arial"/>
                <a:ea typeface="Arial"/>
                <a:cs typeface="Arial"/>
                <a:sym typeface="Arial"/>
              </a:rPr>
              <a:t>Release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205975"/>
            <a:ext cx="7552500" cy="8100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sz="3800"/>
              <a:t>Software Development Life Cycle</a:t>
            </a:r>
          </a:p>
        </p:txBody>
      </p:sp>
      <p:sp>
        <p:nvSpPr>
          <p:cNvPr id="157" name="Shape 157"/>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indent="-457200" lvl="0" marL="457200" marR="0" rtl="0" algn="l">
              <a:lnSpc>
                <a:spcPct val="100000"/>
              </a:lnSpc>
              <a:spcBef>
                <a:spcPts val="0"/>
              </a:spcBef>
              <a:spcAft>
                <a:spcPts val="0"/>
              </a:spcAft>
              <a:buSzPct val="100000"/>
              <a:buFont typeface="Arial"/>
              <a:buAutoNum type="arabicPeriod"/>
            </a:pPr>
            <a:r>
              <a:rPr lang="en" sz="3600">
                <a:latin typeface="Arial"/>
                <a:ea typeface="Arial"/>
                <a:cs typeface="Arial"/>
                <a:sym typeface="Arial"/>
              </a:rPr>
              <a:t>Product specification</a:t>
            </a:r>
          </a:p>
          <a:p>
            <a:pPr indent="-457200" lvl="0" marL="457200" marR="0" rtl="0" algn="l">
              <a:lnSpc>
                <a:spcPct val="100000"/>
              </a:lnSpc>
              <a:spcBef>
                <a:spcPts val="0"/>
              </a:spcBef>
              <a:spcAft>
                <a:spcPts val="0"/>
              </a:spcAft>
              <a:buClr>
                <a:srgbClr val="000000"/>
              </a:buClr>
              <a:buSzPct val="100000"/>
              <a:buFont typeface="Arial"/>
              <a:buAutoNum type="arabicPeriod"/>
            </a:pPr>
            <a:r>
              <a:rPr lang="en" sz="3600">
                <a:solidFill>
                  <a:srgbClr val="000000"/>
                </a:solidFill>
                <a:latin typeface="Arial"/>
                <a:ea typeface="Arial"/>
                <a:cs typeface="Arial"/>
                <a:sym typeface="Arial"/>
              </a:rPr>
              <a:t>Design the product</a:t>
            </a:r>
          </a:p>
          <a:p>
            <a:pPr indent="-457200" lvl="0" marL="457200" marR="0" rtl="0" algn="l">
              <a:lnSpc>
                <a:spcPct val="100000"/>
              </a:lnSpc>
              <a:spcBef>
                <a:spcPts val="0"/>
              </a:spcBef>
              <a:spcAft>
                <a:spcPts val="0"/>
              </a:spcAft>
              <a:buClr>
                <a:srgbClr val="EFEFEF"/>
              </a:buClr>
              <a:buSzPct val="100000"/>
              <a:buFont typeface="Arial"/>
              <a:buAutoNum type="arabicPeriod"/>
            </a:pPr>
            <a:r>
              <a:rPr lang="en" sz="3600">
                <a:solidFill>
                  <a:srgbClr val="EFEFEF"/>
                </a:solidFill>
                <a:latin typeface="Arial"/>
                <a:ea typeface="Arial"/>
                <a:cs typeface="Arial"/>
                <a:sym typeface="Arial"/>
              </a:rPr>
              <a:t>Write Code</a:t>
            </a:r>
          </a:p>
          <a:p>
            <a:pPr indent="-457200" lvl="0" marL="457200" marR="0" rtl="0" algn="l">
              <a:lnSpc>
                <a:spcPct val="100000"/>
              </a:lnSpc>
              <a:spcBef>
                <a:spcPts val="0"/>
              </a:spcBef>
              <a:spcAft>
                <a:spcPts val="0"/>
              </a:spcAft>
              <a:buClr>
                <a:srgbClr val="EFEFEF"/>
              </a:buClr>
              <a:buSzPct val="100000"/>
              <a:buFont typeface="Arial"/>
              <a:buAutoNum type="arabicPeriod"/>
            </a:pPr>
            <a:r>
              <a:rPr lang="en" sz="3600">
                <a:solidFill>
                  <a:srgbClr val="EFEFEF"/>
                </a:solidFill>
                <a:latin typeface="Arial"/>
                <a:ea typeface="Arial"/>
                <a:cs typeface="Arial"/>
                <a:sym typeface="Arial"/>
              </a:rPr>
              <a:t>Integration</a:t>
            </a:r>
          </a:p>
          <a:p>
            <a:pPr indent="-457200" lvl="0" marL="457200" marR="0" rtl="0" algn="l">
              <a:lnSpc>
                <a:spcPct val="100000"/>
              </a:lnSpc>
              <a:spcBef>
                <a:spcPts val="0"/>
              </a:spcBef>
              <a:spcAft>
                <a:spcPts val="0"/>
              </a:spcAft>
              <a:buClr>
                <a:srgbClr val="EFEFEF"/>
              </a:buClr>
              <a:buSzPct val="100000"/>
              <a:buFont typeface="Arial"/>
              <a:buAutoNum type="arabicPeriod"/>
            </a:pPr>
            <a:r>
              <a:rPr lang="en" sz="3600">
                <a:solidFill>
                  <a:srgbClr val="EFEFEF"/>
                </a:solidFill>
                <a:latin typeface="Arial"/>
                <a:ea typeface="Arial"/>
                <a:cs typeface="Arial"/>
                <a:sym typeface="Arial"/>
              </a:rPr>
              <a:t>Release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205975"/>
            <a:ext cx="7552500" cy="8100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sz="3800"/>
              <a:t>Software Development Life Cycle</a:t>
            </a:r>
          </a:p>
        </p:txBody>
      </p:sp>
      <p:sp>
        <p:nvSpPr>
          <p:cNvPr id="163" name="Shape 163"/>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indent="-457200" lvl="0" marL="457200" marR="0" rtl="0" algn="l">
              <a:lnSpc>
                <a:spcPct val="100000"/>
              </a:lnSpc>
              <a:spcBef>
                <a:spcPts val="0"/>
              </a:spcBef>
              <a:spcAft>
                <a:spcPts val="0"/>
              </a:spcAft>
              <a:buSzPct val="100000"/>
              <a:buFont typeface="Arial"/>
              <a:buAutoNum type="arabicPeriod"/>
            </a:pPr>
            <a:r>
              <a:rPr lang="en" sz="3600">
                <a:latin typeface="Arial"/>
                <a:ea typeface="Arial"/>
                <a:cs typeface="Arial"/>
                <a:sym typeface="Arial"/>
              </a:rPr>
              <a:t>Product specification</a:t>
            </a:r>
          </a:p>
          <a:p>
            <a:pPr indent="-457200" lvl="0" marL="457200" marR="0" rtl="0" algn="l">
              <a:lnSpc>
                <a:spcPct val="100000"/>
              </a:lnSpc>
              <a:spcBef>
                <a:spcPts val="0"/>
              </a:spcBef>
              <a:spcAft>
                <a:spcPts val="0"/>
              </a:spcAft>
              <a:buSzPct val="100000"/>
              <a:buFont typeface="Arial"/>
              <a:buAutoNum type="arabicPeriod"/>
            </a:pPr>
            <a:r>
              <a:rPr lang="en" sz="3600">
                <a:latin typeface="Arial"/>
                <a:ea typeface="Arial"/>
                <a:cs typeface="Arial"/>
                <a:sym typeface="Arial"/>
              </a:rPr>
              <a:t>Design the product</a:t>
            </a:r>
          </a:p>
          <a:p>
            <a:pPr indent="-457200" lvl="0" marL="457200" marR="0" rtl="0" algn="l">
              <a:lnSpc>
                <a:spcPct val="100000"/>
              </a:lnSpc>
              <a:spcBef>
                <a:spcPts val="0"/>
              </a:spcBef>
              <a:spcAft>
                <a:spcPts val="0"/>
              </a:spcAft>
              <a:buClr>
                <a:srgbClr val="000000"/>
              </a:buClr>
              <a:buSzPct val="100000"/>
              <a:buFont typeface="Arial"/>
              <a:buAutoNum type="arabicPeriod"/>
            </a:pPr>
            <a:r>
              <a:rPr lang="en" sz="3600">
                <a:solidFill>
                  <a:srgbClr val="000000"/>
                </a:solidFill>
                <a:latin typeface="Arial"/>
                <a:ea typeface="Arial"/>
                <a:cs typeface="Arial"/>
                <a:sym typeface="Arial"/>
              </a:rPr>
              <a:t>Write Code</a:t>
            </a:r>
          </a:p>
          <a:p>
            <a:pPr indent="-457200" lvl="0" marL="457200" marR="0" rtl="0" algn="l">
              <a:lnSpc>
                <a:spcPct val="100000"/>
              </a:lnSpc>
              <a:spcBef>
                <a:spcPts val="0"/>
              </a:spcBef>
              <a:spcAft>
                <a:spcPts val="0"/>
              </a:spcAft>
              <a:buClr>
                <a:srgbClr val="EFEFEF"/>
              </a:buClr>
              <a:buSzPct val="100000"/>
              <a:buFont typeface="Arial"/>
              <a:buAutoNum type="arabicPeriod"/>
            </a:pPr>
            <a:r>
              <a:rPr lang="en" sz="3600">
                <a:solidFill>
                  <a:srgbClr val="EFEFEF"/>
                </a:solidFill>
                <a:latin typeface="Arial"/>
                <a:ea typeface="Arial"/>
                <a:cs typeface="Arial"/>
                <a:sym typeface="Arial"/>
              </a:rPr>
              <a:t>Integration</a:t>
            </a:r>
          </a:p>
          <a:p>
            <a:pPr indent="-457200" lvl="0" marL="457200" marR="0" rtl="0" algn="l">
              <a:lnSpc>
                <a:spcPct val="100000"/>
              </a:lnSpc>
              <a:spcBef>
                <a:spcPts val="0"/>
              </a:spcBef>
              <a:spcAft>
                <a:spcPts val="0"/>
              </a:spcAft>
              <a:buClr>
                <a:srgbClr val="EFEFEF"/>
              </a:buClr>
              <a:buSzPct val="100000"/>
              <a:buFont typeface="Arial"/>
              <a:buAutoNum type="arabicPeriod"/>
            </a:pPr>
            <a:r>
              <a:rPr lang="en" sz="3600">
                <a:solidFill>
                  <a:srgbClr val="EFEFEF"/>
                </a:solidFill>
                <a:latin typeface="Arial"/>
                <a:ea typeface="Arial"/>
                <a:cs typeface="Arial"/>
                <a:sym typeface="Arial"/>
              </a:rPr>
              <a:t>Release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05975"/>
            <a:ext cx="7552500" cy="8100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sz="3800"/>
              <a:t>Software Development Life Cycle</a:t>
            </a:r>
          </a:p>
        </p:txBody>
      </p:sp>
      <p:sp>
        <p:nvSpPr>
          <p:cNvPr id="169" name="Shape 169"/>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indent="-457200" lvl="0" marL="457200" marR="0" rtl="0" algn="l">
              <a:lnSpc>
                <a:spcPct val="100000"/>
              </a:lnSpc>
              <a:spcBef>
                <a:spcPts val="0"/>
              </a:spcBef>
              <a:spcAft>
                <a:spcPts val="0"/>
              </a:spcAft>
              <a:buSzPct val="100000"/>
              <a:buFont typeface="Arial"/>
              <a:buAutoNum type="arabicPeriod"/>
            </a:pPr>
            <a:r>
              <a:rPr lang="en" sz="3600">
                <a:latin typeface="Arial"/>
                <a:ea typeface="Arial"/>
                <a:cs typeface="Arial"/>
                <a:sym typeface="Arial"/>
              </a:rPr>
              <a:t>Product specification</a:t>
            </a:r>
          </a:p>
          <a:p>
            <a:pPr indent="-457200" lvl="0" marL="457200" marR="0" rtl="0" algn="l">
              <a:lnSpc>
                <a:spcPct val="100000"/>
              </a:lnSpc>
              <a:spcBef>
                <a:spcPts val="0"/>
              </a:spcBef>
              <a:spcAft>
                <a:spcPts val="0"/>
              </a:spcAft>
              <a:buSzPct val="100000"/>
              <a:buFont typeface="Arial"/>
              <a:buAutoNum type="arabicPeriod"/>
            </a:pPr>
            <a:r>
              <a:rPr lang="en" sz="3600">
                <a:latin typeface="Arial"/>
                <a:ea typeface="Arial"/>
                <a:cs typeface="Arial"/>
                <a:sym typeface="Arial"/>
              </a:rPr>
              <a:t>Design the product</a:t>
            </a:r>
          </a:p>
          <a:p>
            <a:pPr indent="-457200" lvl="0" marL="457200" marR="0" rtl="0" algn="l">
              <a:lnSpc>
                <a:spcPct val="100000"/>
              </a:lnSpc>
              <a:spcBef>
                <a:spcPts val="0"/>
              </a:spcBef>
              <a:spcAft>
                <a:spcPts val="0"/>
              </a:spcAft>
              <a:buClr>
                <a:srgbClr val="666666"/>
              </a:buClr>
              <a:buSzPct val="100000"/>
              <a:buFont typeface="Arial"/>
              <a:buAutoNum type="arabicPeriod"/>
            </a:pPr>
            <a:r>
              <a:rPr lang="en" sz="3600">
                <a:solidFill>
                  <a:srgbClr val="666666"/>
                </a:solidFill>
                <a:latin typeface="Arial"/>
                <a:ea typeface="Arial"/>
                <a:cs typeface="Arial"/>
                <a:sym typeface="Arial"/>
              </a:rPr>
              <a:t>Write Code</a:t>
            </a:r>
          </a:p>
          <a:p>
            <a:pPr indent="-457200" lvl="0" marL="457200" marR="0" rtl="0" algn="l">
              <a:lnSpc>
                <a:spcPct val="100000"/>
              </a:lnSpc>
              <a:spcBef>
                <a:spcPts val="0"/>
              </a:spcBef>
              <a:spcAft>
                <a:spcPts val="0"/>
              </a:spcAft>
              <a:buClr>
                <a:srgbClr val="000000"/>
              </a:buClr>
              <a:buSzPct val="100000"/>
              <a:buFont typeface="Arial"/>
              <a:buAutoNum type="arabicPeriod"/>
            </a:pPr>
            <a:r>
              <a:rPr lang="en" sz="3600">
                <a:solidFill>
                  <a:srgbClr val="000000"/>
                </a:solidFill>
                <a:latin typeface="Arial"/>
                <a:ea typeface="Arial"/>
                <a:cs typeface="Arial"/>
                <a:sym typeface="Arial"/>
              </a:rPr>
              <a:t>Integration</a:t>
            </a:r>
          </a:p>
          <a:p>
            <a:pPr indent="-457200" lvl="0" marL="457200" marR="0" rtl="0" algn="l">
              <a:lnSpc>
                <a:spcPct val="100000"/>
              </a:lnSpc>
              <a:spcBef>
                <a:spcPts val="0"/>
              </a:spcBef>
              <a:spcAft>
                <a:spcPts val="0"/>
              </a:spcAft>
              <a:buClr>
                <a:srgbClr val="EFEFEF"/>
              </a:buClr>
              <a:buSzPct val="100000"/>
              <a:buFont typeface="Arial"/>
              <a:buAutoNum type="arabicPeriod"/>
            </a:pPr>
            <a:r>
              <a:rPr lang="en" sz="3600">
                <a:solidFill>
                  <a:srgbClr val="EFEFEF"/>
                </a:solidFill>
                <a:latin typeface="Arial"/>
                <a:ea typeface="Arial"/>
                <a:cs typeface="Arial"/>
                <a:sym typeface="Arial"/>
              </a:rPr>
              <a:t>Release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05975"/>
            <a:ext cx="7552500" cy="8574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a:t>Prerequisites</a:t>
            </a:r>
          </a:p>
        </p:txBody>
      </p:sp>
      <p:sp>
        <p:nvSpPr>
          <p:cNvPr id="63" name="Shape 63"/>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indent="-419100" lvl="0" marL="457200" marR="0" rtl="0" algn="l">
              <a:lnSpc>
                <a:spcPct val="100000"/>
              </a:lnSpc>
              <a:spcBef>
                <a:spcPts val="0"/>
              </a:spcBef>
              <a:spcAft>
                <a:spcPts val="0"/>
              </a:spcAft>
              <a:buClr>
                <a:schemeClr val="dk2"/>
              </a:buClr>
              <a:buSzPct val="100000"/>
              <a:buFont typeface="Arial"/>
            </a:pPr>
            <a:r>
              <a:rPr lang="en">
                <a:latin typeface="Arial"/>
                <a:ea typeface="Arial"/>
                <a:cs typeface="Arial"/>
                <a:sym typeface="Arial"/>
              </a:rPr>
              <a:t>Intro to Git</a:t>
            </a:r>
          </a:p>
          <a:p>
            <a:pPr indent="-228600" lvl="0" marL="457200" marR="0" rtl="0" algn="l">
              <a:lnSpc>
                <a:spcPct val="100000"/>
              </a:lnSpc>
              <a:spcBef>
                <a:spcPts val="0"/>
              </a:spcBef>
              <a:spcAft>
                <a:spcPts val="0"/>
              </a:spcAft>
              <a:buFont typeface="Arial"/>
            </a:pPr>
            <a:r>
              <a:rPr lang="en">
                <a:latin typeface="Arial"/>
                <a:ea typeface="Arial"/>
                <a:cs typeface="Arial"/>
                <a:sym typeface="Arial"/>
              </a:rPr>
              <a:t>Code well with others</a:t>
            </a:r>
          </a:p>
          <a:p>
            <a:pPr lvl="0" marR="0" rtl="0" algn="l">
              <a:lnSpc>
                <a:spcPct val="100000"/>
              </a:lnSpc>
              <a:spcBef>
                <a:spcPts val="0"/>
              </a:spcBef>
              <a:spcAft>
                <a:spcPts val="0"/>
              </a:spcAft>
              <a:buNone/>
            </a:pPr>
            <a:r>
              <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05975"/>
            <a:ext cx="7552500" cy="8100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sz="3800"/>
              <a:t>Software Development Life Cycle</a:t>
            </a:r>
          </a:p>
        </p:txBody>
      </p:sp>
      <p:sp>
        <p:nvSpPr>
          <p:cNvPr id="175" name="Shape 175"/>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indent="-457200" lvl="0" marL="457200" marR="0" rtl="0" algn="l">
              <a:lnSpc>
                <a:spcPct val="100000"/>
              </a:lnSpc>
              <a:spcBef>
                <a:spcPts val="0"/>
              </a:spcBef>
              <a:spcAft>
                <a:spcPts val="0"/>
              </a:spcAft>
              <a:buSzPct val="100000"/>
              <a:buFont typeface="Arial"/>
              <a:buAutoNum type="arabicPeriod"/>
            </a:pPr>
            <a:r>
              <a:rPr lang="en" sz="3600">
                <a:latin typeface="Arial"/>
                <a:ea typeface="Arial"/>
                <a:cs typeface="Arial"/>
                <a:sym typeface="Arial"/>
              </a:rPr>
              <a:t>Product specification</a:t>
            </a:r>
          </a:p>
          <a:p>
            <a:pPr indent="-457200" lvl="0" marL="457200" marR="0" rtl="0" algn="l">
              <a:lnSpc>
                <a:spcPct val="100000"/>
              </a:lnSpc>
              <a:spcBef>
                <a:spcPts val="0"/>
              </a:spcBef>
              <a:spcAft>
                <a:spcPts val="0"/>
              </a:spcAft>
              <a:buSzPct val="100000"/>
              <a:buFont typeface="Arial"/>
              <a:buAutoNum type="arabicPeriod"/>
            </a:pPr>
            <a:r>
              <a:rPr lang="en" sz="3600">
                <a:latin typeface="Arial"/>
                <a:ea typeface="Arial"/>
                <a:cs typeface="Arial"/>
                <a:sym typeface="Arial"/>
              </a:rPr>
              <a:t>Design the product</a:t>
            </a:r>
          </a:p>
          <a:p>
            <a:pPr indent="-457200" lvl="0" marL="457200" marR="0" rtl="0" algn="l">
              <a:lnSpc>
                <a:spcPct val="100000"/>
              </a:lnSpc>
              <a:spcBef>
                <a:spcPts val="0"/>
              </a:spcBef>
              <a:spcAft>
                <a:spcPts val="0"/>
              </a:spcAft>
              <a:buClr>
                <a:srgbClr val="666666"/>
              </a:buClr>
              <a:buSzPct val="100000"/>
              <a:buFont typeface="Arial"/>
              <a:buAutoNum type="arabicPeriod"/>
            </a:pPr>
            <a:r>
              <a:rPr lang="en" sz="3600">
                <a:solidFill>
                  <a:srgbClr val="666666"/>
                </a:solidFill>
                <a:latin typeface="Arial"/>
                <a:ea typeface="Arial"/>
                <a:cs typeface="Arial"/>
                <a:sym typeface="Arial"/>
              </a:rPr>
              <a:t>Write Code</a:t>
            </a:r>
          </a:p>
          <a:p>
            <a:pPr indent="-457200" lvl="0" marL="457200" marR="0" rtl="0" algn="l">
              <a:lnSpc>
                <a:spcPct val="100000"/>
              </a:lnSpc>
              <a:spcBef>
                <a:spcPts val="0"/>
              </a:spcBef>
              <a:spcAft>
                <a:spcPts val="0"/>
              </a:spcAft>
              <a:buClr>
                <a:srgbClr val="666666"/>
              </a:buClr>
              <a:buSzPct val="100000"/>
              <a:buFont typeface="Arial"/>
              <a:buAutoNum type="arabicPeriod"/>
            </a:pPr>
            <a:r>
              <a:rPr lang="en" sz="3600">
                <a:solidFill>
                  <a:srgbClr val="666666"/>
                </a:solidFill>
                <a:latin typeface="Arial"/>
                <a:ea typeface="Arial"/>
                <a:cs typeface="Arial"/>
                <a:sym typeface="Arial"/>
              </a:rPr>
              <a:t>Integration</a:t>
            </a:r>
          </a:p>
          <a:p>
            <a:pPr indent="-457200" lvl="0" marL="457200" marR="0" rtl="0" algn="l">
              <a:lnSpc>
                <a:spcPct val="100000"/>
              </a:lnSpc>
              <a:spcBef>
                <a:spcPts val="0"/>
              </a:spcBef>
              <a:spcAft>
                <a:spcPts val="0"/>
              </a:spcAft>
              <a:buClr>
                <a:srgbClr val="000000"/>
              </a:buClr>
              <a:buSzPct val="100000"/>
              <a:buFont typeface="Arial"/>
              <a:buAutoNum type="arabicPeriod"/>
            </a:pPr>
            <a:r>
              <a:rPr lang="en" sz="3600">
                <a:solidFill>
                  <a:srgbClr val="000000"/>
                </a:solidFill>
                <a:latin typeface="Arial"/>
                <a:ea typeface="Arial"/>
                <a:cs typeface="Arial"/>
                <a:sym typeface="Arial"/>
              </a:rPr>
              <a:t>Release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05975"/>
            <a:ext cx="7552500" cy="8100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sz="3800"/>
              <a:t>Software Development Life Cycle</a:t>
            </a:r>
          </a:p>
        </p:txBody>
      </p:sp>
      <p:sp>
        <p:nvSpPr>
          <p:cNvPr id="181" name="Shape 181"/>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lvl="0" marR="0" rtl="0" algn="l">
              <a:lnSpc>
                <a:spcPct val="100000"/>
              </a:lnSpc>
              <a:spcBef>
                <a:spcPts val="0"/>
              </a:spcBef>
              <a:spcAft>
                <a:spcPts val="0"/>
              </a:spcAft>
              <a:buNone/>
            </a:pPr>
            <a:r>
              <a:t/>
            </a:r>
            <a:endParaRPr sz="3600">
              <a:solidFill>
                <a:srgbClr val="000000"/>
              </a:solidFill>
              <a:latin typeface="Arial"/>
              <a:ea typeface="Arial"/>
              <a:cs typeface="Arial"/>
              <a:sym typeface="Arial"/>
            </a:endParaRPr>
          </a:p>
          <a:p>
            <a:pPr lvl="0" marR="0" rtl="0" algn="ctr">
              <a:lnSpc>
                <a:spcPct val="100000"/>
              </a:lnSpc>
              <a:spcBef>
                <a:spcPts val="0"/>
              </a:spcBef>
              <a:spcAft>
                <a:spcPts val="0"/>
              </a:spcAft>
              <a:buNone/>
            </a:pPr>
            <a:r>
              <a:rPr lang="en" sz="4200">
                <a:solidFill>
                  <a:srgbClr val="000000"/>
                </a:solidFill>
                <a:latin typeface="Arial"/>
                <a:ea typeface="Arial"/>
                <a:cs typeface="Arial"/>
                <a:sym typeface="Arial"/>
              </a:rPr>
              <a:t>integration  =&gt;   </a:t>
            </a:r>
            <a:r>
              <a:rPr lang="en" sz="4200">
                <a:solidFill>
                  <a:srgbClr val="000000"/>
                </a:solidFill>
                <a:latin typeface="Courier New"/>
                <a:ea typeface="Courier New"/>
                <a:cs typeface="Courier New"/>
                <a:sym typeface="Courier New"/>
              </a:rPr>
              <a:t>git pull</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05975"/>
            <a:ext cx="7552500" cy="8100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sz="3800"/>
              <a:t>Software Development Life Cycle</a:t>
            </a:r>
          </a:p>
        </p:txBody>
      </p:sp>
      <p:sp>
        <p:nvSpPr>
          <p:cNvPr id="187" name="Shape 187"/>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lvl="0" marR="0" rtl="0">
              <a:lnSpc>
                <a:spcPct val="100000"/>
              </a:lnSpc>
              <a:spcBef>
                <a:spcPts val="0"/>
              </a:spcBef>
              <a:spcAft>
                <a:spcPts val="0"/>
              </a:spcAft>
              <a:buNone/>
            </a:pPr>
            <a:r>
              <a:rPr lang="en" sz="3600">
                <a:solidFill>
                  <a:srgbClr val="000000"/>
                </a:solidFill>
                <a:latin typeface="Arial"/>
                <a:ea typeface="Arial"/>
                <a:cs typeface="Arial"/>
                <a:sym typeface="Arial"/>
              </a:rPr>
              <a:t>Environments</a:t>
            </a:r>
          </a:p>
          <a:p>
            <a:pPr indent="0" lvl="0" marL="457200" marR="0" rtl="0">
              <a:lnSpc>
                <a:spcPct val="100000"/>
              </a:lnSpc>
              <a:spcBef>
                <a:spcPts val="0"/>
              </a:spcBef>
              <a:spcAft>
                <a:spcPts val="0"/>
              </a:spcAft>
              <a:buNone/>
            </a:pPr>
            <a:r>
              <a:rPr lang="en" sz="3600">
                <a:solidFill>
                  <a:srgbClr val="FFFFFF"/>
                </a:solidFill>
                <a:latin typeface="Arial"/>
                <a:ea typeface="Arial"/>
                <a:cs typeface="Arial"/>
                <a:sym typeface="Arial"/>
              </a:rPr>
              <a:t>Development: where we code</a:t>
            </a:r>
          </a:p>
          <a:p>
            <a:pPr indent="0" lvl="0" marL="457200" marR="0" rtl="0">
              <a:lnSpc>
                <a:spcPct val="100000"/>
              </a:lnSpc>
              <a:spcBef>
                <a:spcPts val="0"/>
              </a:spcBef>
              <a:spcAft>
                <a:spcPts val="0"/>
              </a:spcAft>
              <a:buNone/>
            </a:pPr>
            <a:r>
              <a:t/>
            </a:r>
            <a:endParaRPr sz="3600">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05975"/>
            <a:ext cx="7552500" cy="8100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sz="3800"/>
              <a:t>Software Development Life Cycle</a:t>
            </a:r>
          </a:p>
        </p:txBody>
      </p:sp>
      <p:sp>
        <p:nvSpPr>
          <p:cNvPr id="193" name="Shape 193"/>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lvl="0" marR="0" rtl="0">
              <a:lnSpc>
                <a:spcPct val="100000"/>
              </a:lnSpc>
              <a:spcBef>
                <a:spcPts val="0"/>
              </a:spcBef>
              <a:spcAft>
                <a:spcPts val="0"/>
              </a:spcAft>
              <a:buNone/>
            </a:pPr>
            <a:r>
              <a:rPr lang="en">
                <a:solidFill>
                  <a:srgbClr val="000000"/>
                </a:solidFill>
                <a:latin typeface="Arial"/>
                <a:ea typeface="Arial"/>
                <a:cs typeface="Arial"/>
                <a:sym typeface="Arial"/>
              </a:rPr>
              <a:t>Environments</a:t>
            </a:r>
          </a:p>
          <a:p>
            <a:pPr lvl="0" marR="0" rtl="0">
              <a:lnSpc>
                <a:spcPct val="100000"/>
              </a:lnSpc>
              <a:spcBef>
                <a:spcPts val="0"/>
              </a:spcBef>
              <a:spcAft>
                <a:spcPts val="0"/>
              </a:spcAft>
              <a:buNone/>
            </a:pPr>
            <a:r>
              <a:t/>
            </a:r>
            <a:endParaRPr>
              <a:solidFill>
                <a:srgbClr val="000000"/>
              </a:solidFill>
              <a:latin typeface="Arial"/>
              <a:ea typeface="Arial"/>
              <a:cs typeface="Arial"/>
              <a:sym typeface="Arial"/>
            </a:endParaRPr>
          </a:p>
          <a:p>
            <a:pPr indent="0" lvl="0" marL="457200" marR="0" rtl="0">
              <a:lnSpc>
                <a:spcPct val="100000"/>
              </a:lnSpc>
              <a:spcBef>
                <a:spcPts val="0"/>
              </a:spcBef>
              <a:spcAft>
                <a:spcPts val="0"/>
              </a:spcAft>
              <a:buNone/>
            </a:pPr>
            <a:r>
              <a:rPr lang="en">
                <a:solidFill>
                  <a:srgbClr val="000000"/>
                </a:solidFill>
                <a:latin typeface="Arial"/>
                <a:ea typeface="Arial"/>
                <a:cs typeface="Arial"/>
                <a:sym typeface="Arial"/>
              </a:rPr>
              <a:t>Development: </a:t>
            </a:r>
            <a:r>
              <a:rPr i="1" lang="en">
                <a:solidFill>
                  <a:srgbClr val="000000"/>
                </a:solidFill>
                <a:latin typeface="Arial"/>
                <a:ea typeface="Arial"/>
                <a:cs typeface="Arial"/>
                <a:sym typeface="Arial"/>
              </a:rPr>
              <a:t>where we code</a:t>
            </a:r>
          </a:p>
          <a:p>
            <a:pPr indent="0" lvl="0" marL="457200" marR="0" rtl="0">
              <a:lnSpc>
                <a:spcPct val="100000"/>
              </a:lnSpc>
              <a:spcBef>
                <a:spcPts val="0"/>
              </a:spcBef>
              <a:spcAft>
                <a:spcPts val="0"/>
              </a:spcAft>
              <a:buNone/>
            </a:pPr>
            <a:r>
              <a:t/>
            </a:r>
            <a:endParaRPr>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205975"/>
            <a:ext cx="7552500" cy="8100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sz="3800"/>
              <a:t>Software Development Life Cycle</a:t>
            </a:r>
          </a:p>
        </p:txBody>
      </p:sp>
      <p:sp>
        <p:nvSpPr>
          <p:cNvPr id="199" name="Shape 199"/>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lvl="0" marR="0" rtl="0">
              <a:lnSpc>
                <a:spcPct val="100000"/>
              </a:lnSpc>
              <a:spcBef>
                <a:spcPts val="0"/>
              </a:spcBef>
              <a:spcAft>
                <a:spcPts val="0"/>
              </a:spcAft>
              <a:buNone/>
            </a:pPr>
            <a:r>
              <a:rPr lang="en">
                <a:solidFill>
                  <a:srgbClr val="000000"/>
                </a:solidFill>
                <a:latin typeface="Arial"/>
                <a:ea typeface="Arial"/>
                <a:cs typeface="Arial"/>
                <a:sym typeface="Arial"/>
              </a:rPr>
              <a:t>Environments</a:t>
            </a:r>
          </a:p>
          <a:p>
            <a:pPr indent="0" lvl="0" marL="457200" marR="0" rtl="0">
              <a:lnSpc>
                <a:spcPct val="100000"/>
              </a:lnSpc>
              <a:spcBef>
                <a:spcPts val="0"/>
              </a:spcBef>
              <a:spcAft>
                <a:spcPts val="0"/>
              </a:spcAft>
              <a:buNone/>
            </a:pPr>
            <a:r>
              <a:t/>
            </a:r>
            <a:endParaRPr>
              <a:solidFill>
                <a:srgbClr val="666666"/>
              </a:solidFill>
              <a:latin typeface="Arial"/>
              <a:ea typeface="Arial"/>
              <a:cs typeface="Arial"/>
              <a:sym typeface="Arial"/>
            </a:endParaRPr>
          </a:p>
          <a:p>
            <a:pPr indent="0" lvl="0" marL="457200" marR="0" rtl="0">
              <a:lnSpc>
                <a:spcPct val="100000"/>
              </a:lnSpc>
              <a:spcBef>
                <a:spcPts val="0"/>
              </a:spcBef>
              <a:spcAft>
                <a:spcPts val="0"/>
              </a:spcAft>
              <a:buNone/>
            </a:pPr>
            <a:r>
              <a:rPr lang="en">
                <a:solidFill>
                  <a:srgbClr val="666666"/>
                </a:solidFill>
                <a:latin typeface="Arial"/>
                <a:ea typeface="Arial"/>
                <a:cs typeface="Arial"/>
                <a:sym typeface="Arial"/>
              </a:rPr>
              <a:t>Development: </a:t>
            </a:r>
            <a:r>
              <a:rPr i="1" lang="en">
                <a:solidFill>
                  <a:srgbClr val="666666"/>
                </a:solidFill>
                <a:latin typeface="Arial"/>
                <a:ea typeface="Arial"/>
                <a:cs typeface="Arial"/>
                <a:sym typeface="Arial"/>
              </a:rPr>
              <a:t>where we code</a:t>
            </a:r>
          </a:p>
          <a:p>
            <a:pPr indent="0" lvl="0" marL="457200" marR="0" rtl="0">
              <a:lnSpc>
                <a:spcPct val="100000"/>
              </a:lnSpc>
              <a:spcBef>
                <a:spcPts val="0"/>
              </a:spcBef>
              <a:spcAft>
                <a:spcPts val="0"/>
              </a:spcAft>
              <a:buNone/>
            </a:pPr>
            <a:r>
              <a:t/>
            </a:r>
            <a:endParaRPr i="1">
              <a:solidFill>
                <a:srgbClr val="666666"/>
              </a:solidFill>
              <a:latin typeface="Arial"/>
              <a:ea typeface="Arial"/>
              <a:cs typeface="Arial"/>
              <a:sym typeface="Arial"/>
            </a:endParaRPr>
          </a:p>
          <a:p>
            <a:pPr indent="0" lvl="0" marL="457200" marR="0" rtl="0">
              <a:lnSpc>
                <a:spcPct val="100000"/>
              </a:lnSpc>
              <a:spcBef>
                <a:spcPts val="0"/>
              </a:spcBef>
              <a:spcAft>
                <a:spcPts val="0"/>
              </a:spcAft>
              <a:buNone/>
            </a:pPr>
            <a:r>
              <a:rPr lang="en">
                <a:solidFill>
                  <a:srgbClr val="000000"/>
                </a:solidFill>
                <a:latin typeface="Arial"/>
                <a:ea typeface="Arial"/>
                <a:cs typeface="Arial"/>
                <a:sym typeface="Arial"/>
              </a:rPr>
              <a:t>Production: </a:t>
            </a:r>
            <a:r>
              <a:rPr i="1" lang="en">
                <a:solidFill>
                  <a:srgbClr val="000000"/>
                </a:solidFill>
                <a:latin typeface="Arial"/>
                <a:ea typeface="Arial"/>
                <a:cs typeface="Arial"/>
                <a:sym typeface="Arial"/>
              </a:rPr>
              <a:t>where the application runs and customers access it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lvl="0" marR="0" rtl="0">
              <a:lnSpc>
                <a:spcPct val="100000"/>
              </a:lnSpc>
              <a:spcBef>
                <a:spcPts val="0"/>
              </a:spcBef>
              <a:spcAft>
                <a:spcPts val="0"/>
              </a:spcAft>
              <a:buNone/>
            </a:pPr>
            <a:r>
              <a:rPr lang="en">
                <a:solidFill>
                  <a:srgbClr val="000000"/>
                </a:solidFill>
                <a:latin typeface="Arial"/>
                <a:ea typeface="Arial"/>
                <a:cs typeface="Arial"/>
                <a:sym typeface="Arial"/>
              </a:rPr>
              <a:t>Environments</a:t>
            </a:r>
          </a:p>
          <a:p>
            <a:pPr indent="0" lvl="0" marL="457200" marR="0" rtl="0">
              <a:lnSpc>
                <a:spcPct val="100000"/>
              </a:lnSpc>
              <a:spcBef>
                <a:spcPts val="0"/>
              </a:spcBef>
              <a:spcAft>
                <a:spcPts val="0"/>
              </a:spcAft>
              <a:buNone/>
            </a:pPr>
            <a:r>
              <a:rPr lang="en">
                <a:solidFill>
                  <a:srgbClr val="666666"/>
                </a:solidFill>
                <a:latin typeface="Arial"/>
                <a:ea typeface="Arial"/>
                <a:cs typeface="Arial"/>
                <a:sym typeface="Arial"/>
              </a:rPr>
              <a:t>Development: </a:t>
            </a:r>
            <a:r>
              <a:rPr i="1" lang="en">
                <a:solidFill>
                  <a:srgbClr val="666666"/>
                </a:solidFill>
                <a:latin typeface="Arial"/>
                <a:ea typeface="Arial"/>
                <a:cs typeface="Arial"/>
                <a:sym typeface="Arial"/>
              </a:rPr>
              <a:t>where we code</a:t>
            </a:r>
          </a:p>
          <a:p>
            <a:pPr indent="0" lvl="0" marL="457200" marR="0" rtl="0">
              <a:lnSpc>
                <a:spcPct val="100000"/>
              </a:lnSpc>
              <a:spcBef>
                <a:spcPts val="0"/>
              </a:spcBef>
              <a:spcAft>
                <a:spcPts val="0"/>
              </a:spcAft>
              <a:buNone/>
            </a:pPr>
            <a:r>
              <a:t/>
            </a:r>
            <a:endParaRPr>
              <a:solidFill>
                <a:srgbClr val="666666"/>
              </a:solidFill>
              <a:latin typeface="Arial"/>
              <a:ea typeface="Arial"/>
              <a:cs typeface="Arial"/>
              <a:sym typeface="Arial"/>
            </a:endParaRPr>
          </a:p>
          <a:p>
            <a:pPr indent="0" lvl="0" marL="457200" marR="0" rtl="0">
              <a:lnSpc>
                <a:spcPct val="100000"/>
              </a:lnSpc>
              <a:spcBef>
                <a:spcPts val="0"/>
              </a:spcBef>
              <a:spcAft>
                <a:spcPts val="0"/>
              </a:spcAft>
              <a:buNone/>
            </a:pPr>
            <a:r>
              <a:rPr lang="en">
                <a:solidFill>
                  <a:srgbClr val="666666"/>
                </a:solidFill>
                <a:latin typeface="Arial"/>
                <a:ea typeface="Arial"/>
                <a:cs typeface="Arial"/>
                <a:sym typeface="Arial"/>
              </a:rPr>
              <a:t>Production: </a:t>
            </a:r>
            <a:r>
              <a:rPr i="1" lang="en">
                <a:solidFill>
                  <a:srgbClr val="666666"/>
                </a:solidFill>
                <a:latin typeface="Arial"/>
                <a:ea typeface="Arial"/>
                <a:cs typeface="Arial"/>
                <a:sym typeface="Arial"/>
              </a:rPr>
              <a:t>where the application runs and customers access it</a:t>
            </a:r>
          </a:p>
          <a:p>
            <a:pPr indent="0" lvl="0" marL="457200" marR="0" rtl="0">
              <a:lnSpc>
                <a:spcPct val="100000"/>
              </a:lnSpc>
              <a:spcBef>
                <a:spcPts val="0"/>
              </a:spcBef>
              <a:spcAft>
                <a:spcPts val="0"/>
              </a:spcAft>
              <a:buNone/>
            </a:pPr>
            <a:r>
              <a:t/>
            </a:r>
            <a:endParaRPr>
              <a:solidFill>
                <a:srgbClr val="000000"/>
              </a:solidFill>
              <a:latin typeface="Arial"/>
              <a:ea typeface="Arial"/>
              <a:cs typeface="Arial"/>
              <a:sym typeface="Arial"/>
            </a:endParaRPr>
          </a:p>
          <a:p>
            <a:pPr indent="0" lvl="0" marL="457200" marR="0" rtl="0">
              <a:lnSpc>
                <a:spcPct val="100000"/>
              </a:lnSpc>
              <a:spcBef>
                <a:spcPts val="0"/>
              </a:spcBef>
              <a:spcAft>
                <a:spcPts val="0"/>
              </a:spcAft>
              <a:buNone/>
            </a:pPr>
            <a:r>
              <a:rPr lang="en">
                <a:solidFill>
                  <a:srgbClr val="000000"/>
                </a:solidFill>
                <a:latin typeface="Arial"/>
                <a:ea typeface="Arial"/>
                <a:cs typeface="Arial"/>
                <a:sym typeface="Arial"/>
              </a:rPr>
              <a:t>Test: </a:t>
            </a:r>
            <a:r>
              <a:rPr i="1" lang="en">
                <a:solidFill>
                  <a:srgbClr val="000000"/>
                </a:solidFill>
                <a:latin typeface="Arial"/>
                <a:ea typeface="Arial"/>
                <a:cs typeface="Arial"/>
                <a:sym typeface="Arial"/>
              </a:rPr>
              <a:t>where we run our tests</a:t>
            </a:r>
          </a:p>
        </p:txBody>
      </p:sp>
      <p:sp>
        <p:nvSpPr>
          <p:cNvPr id="205" name="Shape 205"/>
          <p:cNvSpPr txBox="1"/>
          <p:nvPr>
            <p:ph type="title"/>
          </p:nvPr>
        </p:nvSpPr>
        <p:spPr>
          <a:xfrm>
            <a:off x="457200" y="205975"/>
            <a:ext cx="7552500" cy="8100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sz="3800"/>
              <a:t>Software Development Life Cycle</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lvl="0" marR="0" rtl="0">
              <a:lnSpc>
                <a:spcPct val="100000"/>
              </a:lnSpc>
              <a:spcBef>
                <a:spcPts val="0"/>
              </a:spcBef>
              <a:spcAft>
                <a:spcPts val="0"/>
              </a:spcAft>
              <a:buNone/>
            </a:pPr>
            <a:r>
              <a:t/>
            </a:r>
            <a:endParaRPr i="1">
              <a:solidFill>
                <a:srgbClr val="000000"/>
              </a:solidFill>
              <a:latin typeface="Arial"/>
              <a:ea typeface="Arial"/>
              <a:cs typeface="Arial"/>
              <a:sym typeface="Arial"/>
            </a:endParaRPr>
          </a:p>
          <a:p>
            <a:pPr lvl="0" marR="0" rtl="0">
              <a:lnSpc>
                <a:spcPct val="100000"/>
              </a:lnSpc>
              <a:spcBef>
                <a:spcPts val="0"/>
              </a:spcBef>
              <a:spcAft>
                <a:spcPts val="0"/>
              </a:spcAft>
              <a:buNone/>
            </a:pPr>
            <a:r>
              <a:t/>
            </a:r>
            <a:endParaRPr i="1">
              <a:solidFill>
                <a:srgbClr val="000000"/>
              </a:solidFill>
              <a:latin typeface="Arial"/>
              <a:ea typeface="Arial"/>
              <a:cs typeface="Arial"/>
              <a:sym typeface="Arial"/>
            </a:endParaRPr>
          </a:p>
          <a:p>
            <a:pPr lvl="0" marR="0" rtl="0" algn="ctr">
              <a:lnSpc>
                <a:spcPct val="100000"/>
              </a:lnSpc>
              <a:spcBef>
                <a:spcPts val="0"/>
              </a:spcBef>
              <a:spcAft>
                <a:spcPts val="0"/>
              </a:spcAft>
              <a:buNone/>
            </a:pPr>
            <a:r>
              <a:rPr i="1" lang="en" sz="3600">
                <a:solidFill>
                  <a:srgbClr val="000000"/>
                </a:solidFill>
                <a:latin typeface="Arial"/>
                <a:ea typeface="Arial"/>
                <a:cs typeface="Arial"/>
                <a:sym typeface="Arial"/>
              </a:rPr>
              <a:t>What is a staging environment?</a:t>
            </a:r>
          </a:p>
        </p:txBody>
      </p:sp>
      <p:sp>
        <p:nvSpPr>
          <p:cNvPr id="211" name="Shape 211"/>
          <p:cNvSpPr txBox="1"/>
          <p:nvPr>
            <p:ph type="title"/>
          </p:nvPr>
        </p:nvSpPr>
        <p:spPr>
          <a:xfrm>
            <a:off x="457200" y="205975"/>
            <a:ext cx="7552500" cy="8100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sz="3800"/>
              <a:t>Software Development Life Cycle</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lvl="0" rtl="0">
              <a:spcBef>
                <a:spcPts val="0"/>
              </a:spcBef>
              <a:buNone/>
            </a:pPr>
            <a:r>
              <a:rPr lang="en" sz="3600">
                <a:solidFill>
                  <a:srgbClr val="666666"/>
                </a:solidFill>
                <a:latin typeface="Arial"/>
                <a:ea typeface="Arial"/>
                <a:cs typeface="Arial"/>
                <a:sym typeface="Arial"/>
              </a:rPr>
              <a:t>Step 3 of SDLC</a:t>
            </a:r>
          </a:p>
          <a:p>
            <a:pPr indent="0" lvl="0" marL="457200" rtl="0">
              <a:spcBef>
                <a:spcPts val="0"/>
              </a:spcBef>
              <a:buNone/>
            </a:pPr>
            <a:r>
              <a:rPr lang="en" sz="3600">
                <a:solidFill>
                  <a:srgbClr val="666666"/>
                </a:solidFill>
                <a:latin typeface="Arial"/>
                <a:ea typeface="Arial"/>
                <a:cs typeface="Arial"/>
                <a:sym typeface="Arial"/>
              </a:rPr>
              <a:t>Write Code</a:t>
            </a:r>
          </a:p>
          <a:p>
            <a:pPr lvl="0" marR="0" rtl="0" algn="l">
              <a:lnSpc>
                <a:spcPct val="100000"/>
              </a:lnSpc>
              <a:spcBef>
                <a:spcPts val="0"/>
              </a:spcBef>
              <a:spcAft>
                <a:spcPts val="0"/>
              </a:spcAft>
              <a:buNone/>
            </a:pPr>
            <a:r>
              <a:t/>
            </a:r>
            <a:endParaRPr sz="3600">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rPr i="1" lang="en">
                <a:solidFill>
                  <a:srgbClr val="000000"/>
                </a:solidFill>
                <a:latin typeface="Arial"/>
                <a:ea typeface="Arial"/>
                <a:cs typeface="Arial"/>
                <a:sym typeface="Arial"/>
              </a:rPr>
              <a:t>Development environment</a:t>
            </a:r>
          </a:p>
          <a:p>
            <a:pPr indent="0" lvl="0" marL="914400" marR="0" rtl="0" algn="l">
              <a:lnSpc>
                <a:spcPct val="100000"/>
              </a:lnSpc>
              <a:spcBef>
                <a:spcPts val="0"/>
              </a:spcBef>
              <a:spcAft>
                <a:spcPts val="0"/>
              </a:spcAft>
              <a:buNone/>
            </a:pPr>
            <a:r>
              <a:rPr i="1" lang="en">
                <a:solidFill>
                  <a:srgbClr val="000000"/>
                </a:solidFill>
                <a:latin typeface="Arial"/>
                <a:ea typeface="Arial"/>
                <a:cs typeface="Arial"/>
                <a:sym typeface="Arial"/>
              </a:rPr>
              <a:t>Make commits, push/pull GitHub</a:t>
            </a:r>
          </a:p>
        </p:txBody>
      </p:sp>
      <p:sp>
        <p:nvSpPr>
          <p:cNvPr id="217" name="Shape 217"/>
          <p:cNvSpPr txBox="1"/>
          <p:nvPr>
            <p:ph type="title"/>
          </p:nvPr>
        </p:nvSpPr>
        <p:spPr>
          <a:xfrm>
            <a:off x="457200" y="205975"/>
            <a:ext cx="7552500" cy="8100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sz="3800"/>
              <a:t>Software Development Life Cycle</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lvl="0" rtl="0">
              <a:spcBef>
                <a:spcPts val="0"/>
              </a:spcBef>
              <a:buNone/>
            </a:pPr>
            <a:r>
              <a:rPr lang="en" sz="3600">
                <a:solidFill>
                  <a:srgbClr val="666666"/>
                </a:solidFill>
                <a:latin typeface="Arial"/>
                <a:ea typeface="Arial"/>
                <a:cs typeface="Arial"/>
                <a:sym typeface="Arial"/>
              </a:rPr>
              <a:t>Step 4 of SDLC</a:t>
            </a:r>
          </a:p>
          <a:p>
            <a:pPr indent="0" lvl="0" marL="457200" rtl="0">
              <a:spcBef>
                <a:spcPts val="0"/>
              </a:spcBef>
              <a:buNone/>
            </a:pPr>
            <a:r>
              <a:rPr lang="en" sz="3600">
                <a:solidFill>
                  <a:srgbClr val="666666"/>
                </a:solidFill>
                <a:latin typeface="Arial"/>
                <a:ea typeface="Arial"/>
                <a:cs typeface="Arial"/>
                <a:sym typeface="Arial"/>
              </a:rPr>
              <a:t>Integration</a:t>
            </a:r>
          </a:p>
          <a:p>
            <a:pPr lvl="0" marR="0" rtl="0" algn="l">
              <a:lnSpc>
                <a:spcPct val="100000"/>
              </a:lnSpc>
              <a:spcBef>
                <a:spcPts val="0"/>
              </a:spcBef>
              <a:spcAft>
                <a:spcPts val="0"/>
              </a:spcAft>
              <a:buNone/>
            </a:pPr>
            <a:r>
              <a:t/>
            </a:r>
            <a:endParaRPr sz="3600">
              <a:solidFill>
                <a:srgbClr val="000000"/>
              </a:solidFill>
              <a:latin typeface="Arial"/>
              <a:ea typeface="Arial"/>
              <a:cs typeface="Arial"/>
              <a:sym typeface="Arial"/>
            </a:endParaRPr>
          </a:p>
          <a:p>
            <a:pPr indent="0" lvl="0" marL="914400" marR="0" rtl="0" algn="l">
              <a:lnSpc>
                <a:spcPct val="100000"/>
              </a:lnSpc>
              <a:spcBef>
                <a:spcPts val="0"/>
              </a:spcBef>
              <a:spcAft>
                <a:spcPts val="0"/>
              </a:spcAft>
              <a:buNone/>
            </a:pPr>
            <a:r>
              <a:rPr i="1" lang="en">
                <a:solidFill>
                  <a:srgbClr val="000000"/>
                </a:solidFill>
                <a:latin typeface="Arial"/>
                <a:ea typeface="Arial"/>
                <a:cs typeface="Arial"/>
                <a:sym typeface="Arial"/>
              </a:rPr>
              <a:t>Use git to deploy to staging, and test that our code works well with other commits.</a:t>
            </a:r>
          </a:p>
        </p:txBody>
      </p:sp>
      <p:sp>
        <p:nvSpPr>
          <p:cNvPr id="223" name="Shape 223"/>
          <p:cNvSpPr txBox="1"/>
          <p:nvPr>
            <p:ph type="title"/>
          </p:nvPr>
        </p:nvSpPr>
        <p:spPr>
          <a:xfrm>
            <a:off x="457200" y="205975"/>
            <a:ext cx="7552500" cy="8100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sz="3800"/>
              <a:t>Software Development Life Cycle</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lvl="0" rtl="0">
              <a:spcBef>
                <a:spcPts val="0"/>
              </a:spcBef>
              <a:buNone/>
            </a:pPr>
            <a:r>
              <a:rPr lang="en" sz="3600">
                <a:solidFill>
                  <a:srgbClr val="666666"/>
                </a:solidFill>
                <a:latin typeface="Arial"/>
                <a:ea typeface="Arial"/>
                <a:cs typeface="Arial"/>
                <a:sym typeface="Arial"/>
              </a:rPr>
              <a:t>Step 5 of SDLC</a:t>
            </a:r>
          </a:p>
          <a:p>
            <a:pPr indent="0" lvl="0" marL="457200" rtl="0">
              <a:spcBef>
                <a:spcPts val="0"/>
              </a:spcBef>
              <a:buNone/>
            </a:pPr>
            <a:r>
              <a:rPr lang="en" sz="3600">
                <a:solidFill>
                  <a:srgbClr val="666666"/>
                </a:solidFill>
                <a:latin typeface="Arial"/>
                <a:ea typeface="Arial"/>
                <a:cs typeface="Arial"/>
                <a:sym typeface="Arial"/>
              </a:rPr>
              <a:t>Release</a:t>
            </a:r>
          </a:p>
          <a:p>
            <a:pPr lvl="0" marR="0" rtl="0" algn="l">
              <a:lnSpc>
                <a:spcPct val="100000"/>
              </a:lnSpc>
              <a:spcBef>
                <a:spcPts val="0"/>
              </a:spcBef>
              <a:spcAft>
                <a:spcPts val="0"/>
              </a:spcAft>
              <a:buNone/>
            </a:pPr>
            <a:r>
              <a:t/>
            </a:r>
            <a:endParaRPr sz="3600">
              <a:solidFill>
                <a:srgbClr val="000000"/>
              </a:solidFill>
              <a:latin typeface="Arial"/>
              <a:ea typeface="Arial"/>
              <a:cs typeface="Arial"/>
              <a:sym typeface="Arial"/>
            </a:endParaRPr>
          </a:p>
          <a:p>
            <a:pPr indent="0" lvl="0" marL="914400" marR="0" rtl="0" algn="l">
              <a:lnSpc>
                <a:spcPct val="100000"/>
              </a:lnSpc>
              <a:spcBef>
                <a:spcPts val="0"/>
              </a:spcBef>
              <a:spcAft>
                <a:spcPts val="0"/>
              </a:spcAft>
              <a:buNone/>
            </a:pPr>
            <a:r>
              <a:rPr i="1" lang="en">
                <a:solidFill>
                  <a:srgbClr val="000000"/>
                </a:solidFill>
                <a:latin typeface="Arial"/>
                <a:ea typeface="Arial"/>
                <a:cs typeface="Arial"/>
                <a:sym typeface="Arial"/>
              </a:rPr>
              <a:t>After staging is verified…</a:t>
            </a:r>
          </a:p>
          <a:p>
            <a:pPr indent="0" lvl="0" marL="914400" marR="0" rtl="0" algn="l">
              <a:lnSpc>
                <a:spcPct val="100000"/>
              </a:lnSpc>
              <a:spcBef>
                <a:spcPts val="0"/>
              </a:spcBef>
              <a:spcAft>
                <a:spcPts val="0"/>
              </a:spcAft>
              <a:buNone/>
            </a:pPr>
            <a:r>
              <a:rPr i="1" lang="en">
                <a:solidFill>
                  <a:srgbClr val="000000"/>
                </a:solidFill>
                <a:latin typeface="Arial"/>
                <a:ea typeface="Arial"/>
                <a:cs typeface="Arial"/>
                <a:sym typeface="Arial"/>
              </a:rPr>
              <a:t>We can deploy to production.</a:t>
            </a:r>
          </a:p>
          <a:p>
            <a:pPr indent="0" lvl="0" marL="914400" marR="0" rtl="0" algn="l">
              <a:lnSpc>
                <a:spcPct val="100000"/>
              </a:lnSpc>
              <a:spcBef>
                <a:spcPts val="0"/>
              </a:spcBef>
              <a:spcAft>
                <a:spcPts val="0"/>
              </a:spcAft>
              <a:buNone/>
            </a:pPr>
            <a:r>
              <a:rPr i="1" lang="en">
                <a:solidFill>
                  <a:srgbClr val="000000"/>
                </a:solidFill>
                <a:latin typeface="Arial"/>
                <a:ea typeface="Arial"/>
                <a:cs typeface="Arial"/>
                <a:sym typeface="Arial"/>
              </a:rPr>
              <a:t>Hooray!</a:t>
            </a:r>
          </a:p>
        </p:txBody>
      </p:sp>
      <p:sp>
        <p:nvSpPr>
          <p:cNvPr id="229" name="Shape 229"/>
          <p:cNvSpPr txBox="1"/>
          <p:nvPr>
            <p:ph type="title"/>
          </p:nvPr>
        </p:nvSpPr>
        <p:spPr>
          <a:xfrm>
            <a:off x="457200" y="205975"/>
            <a:ext cx="7552500" cy="8100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sz="3800"/>
              <a:t>Software Development Life Cycle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05975"/>
            <a:ext cx="7552500" cy="8574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a:t>What you’ll learn</a:t>
            </a:r>
          </a:p>
        </p:txBody>
      </p:sp>
      <p:sp>
        <p:nvSpPr>
          <p:cNvPr id="69" name="Shape 69"/>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indent="-381000" lvl="0" marL="457200" marR="0" rtl="0" algn="l">
              <a:lnSpc>
                <a:spcPct val="100000"/>
              </a:lnSpc>
              <a:spcBef>
                <a:spcPts val="0"/>
              </a:spcBef>
              <a:spcAft>
                <a:spcPts val="0"/>
              </a:spcAft>
              <a:buClr>
                <a:schemeClr val="dk2"/>
              </a:buClr>
              <a:buSzPct val="100000"/>
              <a:buFont typeface="Arial"/>
              <a:buChar char="●"/>
            </a:pPr>
            <a:r>
              <a:rPr lang="en" sz="2400">
                <a:latin typeface="Arial"/>
                <a:ea typeface="Arial"/>
                <a:cs typeface="Arial"/>
                <a:sym typeface="Arial"/>
              </a:rPr>
              <a:t>Command Line Hacks: aliases and customization</a:t>
            </a:r>
          </a:p>
          <a:p>
            <a:pPr indent="-381000" lvl="0" marL="457200" marR="0" rtl="0" algn="l">
              <a:lnSpc>
                <a:spcPct val="100000"/>
              </a:lnSpc>
              <a:spcBef>
                <a:spcPts val="0"/>
              </a:spcBef>
              <a:spcAft>
                <a:spcPts val="0"/>
              </a:spcAft>
              <a:buClr>
                <a:schemeClr val="dk2"/>
              </a:buClr>
              <a:buSzPct val="100000"/>
              <a:buFont typeface="Arial"/>
              <a:buChar char="●"/>
            </a:pPr>
            <a:r>
              <a:rPr lang="en" sz="2400">
                <a:latin typeface="Arial"/>
                <a:ea typeface="Arial"/>
                <a:cs typeface="Arial"/>
                <a:sym typeface="Arial"/>
              </a:rPr>
              <a:t>Software Development Life Cycle (SDLC)</a:t>
            </a:r>
          </a:p>
          <a:p>
            <a:pPr indent="-381000" lvl="0" marL="457200" marR="0" rtl="0" algn="l">
              <a:lnSpc>
                <a:spcPct val="100000"/>
              </a:lnSpc>
              <a:spcBef>
                <a:spcPts val="0"/>
              </a:spcBef>
              <a:spcAft>
                <a:spcPts val="0"/>
              </a:spcAft>
              <a:buClr>
                <a:schemeClr val="dk2"/>
              </a:buClr>
              <a:buSzPct val="100000"/>
              <a:buFont typeface="Arial"/>
              <a:buChar char="●"/>
            </a:pPr>
            <a:r>
              <a:rPr lang="en" sz="2400">
                <a:latin typeface="Arial"/>
                <a:ea typeface="Arial"/>
                <a:cs typeface="Arial"/>
                <a:sym typeface="Arial"/>
              </a:rPr>
              <a:t>The Git Tree and gitk</a:t>
            </a:r>
          </a:p>
          <a:p>
            <a:pPr indent="-381000" lvl="0" marL="457200" marR="0" rtl="0" algn="l">
              <a:lnSpc>
                <a:spcPct val="100000"/>
              </a:lnSpc>
              <a:spcBef>
                <a:spcPts val="0"/>
              </a:spcBef>
              <a:spcAft>
                <a:spcPts val="0"/>
              </a:spcAft>
              <a:buClr>
                <a:schemeClr val="dk2"/>
              </a:buClr>
              <a:buSzPct val="100000"/>
              <a:buFont typeface="Arial"/>
              <a:buChar char="●"/>
            </a:pPr>
            <a:r>
              <a:rPr lang="en" sz="2400">
                <a:latin typeface="Arial"/>
                <a:ea typeface="Arial"/>
                <a:cs typeface="Arial"/>
                <a:sym typeface="Arial"/>
              </a:rPr>
              <a:t>Branching</a:t>
            </a:r>
          </a:p>
          <a:p>
            <a:pPr indent="-381000" lvl="0" marL="457200" marR="0" rtl="0" algn="l">
              <a:lnSpc>
                <a:spcPct val="100000"/>
              </a:lnSpc>
              <a:spcBef>
                <a:spcPts val="0"/>
              </a:spcBef>
              <a:spcAft>
                <a:spcPts val="0"/>
              </a:spcAft>
              <a:buClr>
                <a:schemeClr val="dk2"/>
              </a:buClr>
              <a:buSzPct val="100000"/>
              <a:buFont typeface="Arial"/>
              <a:buChar char="●"/>
            </a:pPr>
            <a:r>
              <a:rPr lang="en" sz="2400">
                <a:latin typeface="Arial"/>
                <a:ea typeface="Arial"/>
                <a:cs typeface="Arial"/>
                <a:sym typeface="Arial"/>
              </a:rPr>
              <a:t>Tags and Semantic Versioning</a:t>
            </a:r>
          </a:p>
          <a:p>
            <a:pPr indent="-381000" lvl="0" marL="457200" marR="0" rtl="0" algn="l">
              <a:lnSpc>
                <a:spcPct val="100000"/>
              </a:lnSpc>
              <a:spcBef>
                <a:spcPts val="0"/>
              </a:spcBef>
              <a:spcAft>
                <a:spcPts val="0"/>
              </a:spcAft>
              <a:buClr>
                <a:schemeClr val="dk2"/>
              </a:buClr>
              <a:buSzPct val="100000"/>
              <a:buFont typeface="Arial"/>
              <a:buChar char="●"/>
            </a:pPr>
            <a:r>
              <a:rPr lang="en" sz="2400">
                <a:latin typeface="Arial"/>
                <a:ea typeface="Arial"/>
                <a:cs typeface="Arial"/>
                <a:sym typeface="Arial"/>
              </a:rPr>
              <a:t>git diff</a:t>
            </a:r>
          </a:p>
          <a:p>
            <a:pPr indent="-381000" lvl="0" marL="457200" marR="0" rtl="0" algn="l">
              <a:lnSpc>
                <a:spcPct val="100000"/>
              </a:lnSpc>
              <a:spcBef>
                <a:spcPts val="0"/>
              </a:spcBef>
              <a:spcAft>
                <a:spcPts val="0"/>
              </a:spcAft>
              <a:buClr>
                <a:schemeClr val="dk2"/>
              </a:buClr>
              <a:buSzPct val="100000"/>
              <a:buFont typeface="Arial"/>
              <a:buChar char="●"/>
            </a:pPr>
            <a:r>
              <a:rPr lang="en" sz="2400">
                <a:latin typeface="Arial"/>
                <a:ea typeface="Arial"/>
                <a:cs typeface="Arial"/>
                <a:sym typeface="Arial"/>
              </a:rPr>
              <a:t>git cherry-pick</a:t>
            </a:r>
          </a:p>
          <a:p>
            <a:pPr indent="-381000" lvl="0" marL="457200" marR="0" rtl="0" algn="l">
              <a:lnSpc>
                <a:spcPct val="100000"/>
              </a:lnSpc>
              <a:spcBef>
                <a:spcPts val="0"/>
              </a:spcBef>
              <a:spcAft>
                <a:spcPts val="0"/>
              </a:spcAft>
              <a:buClr>
                <a:schemeClr val="dk2"/>
              </a:buClr>
              <a:buSzPct val="100000"/>
              <a:buFont typeface="Arial"/>
              <a:buChar char="●"/>
            </a:pPr>
            <a:r>
              <a:rPr lang="en" sz="2400">
                <a:latin typeface="Arial"/>
                <a:ea typeface="Arial"/>
                <a:cs typeface="Arial"/>
                <a:sym typeface="Arial"/>
              </a:rPr>
              <a:t>git stash</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t/>
            </a:r>
            <a:endParaRPr sz="3600">
              <a:solidFill>
                <a:srgbClr val="666666"/>
              </a:solidFill>
              <a:latin typeface="Arial"/>
              <a:ea typeface="Arial"/>
              <a:cs typeface="Arial"/>
              <a:sym typeface="Arial"/>
            </a:endParaRPr>
          </a:p>
          <a:p>
            <a:pPr indent="0" lvl="0" marL="0" marR="0" rtl="0" algn="l">
              <a:lnSpc>
                <a:spcPct val="100000"/>
              </a:lnSpc>
              <a:spcBef>
                <a:spcPts val="0"/>
              </a:spcBef>
              <a:spcAft>
                <a:spcPts val="0"/>
              </a:spcAft>
              <a:buNone/>
            </a:pPr>
            <a:r>
              <a:rPr lang="en" sz="3600">
                <a:solidFill>
                  <a:srgbClr val="666666"/>
                </a:solidFill>
                <a:latin typeface="Arial"/>
                <a:ea typeface="Arial"/>
                <a:cs typeface="Arial"/>
                <a:sym typeface="Arial"/>
              </a:rPr>
              <a:t>Why doesn’t Rails have a staging environment?</a:t>
            </a:r>
          </a:p>
        </p:txBody>
      </p:sp>
      <p:sp>
        <p:nvSpPr>
          <p:cNvPr id="235" name="Shape 235"/>
          <p:cNvSpPr txBox="1"/>
          <p:nvPr>
            <p:ph type="title"/>
          </p:nvPr>
        </p:nvSpPr>
        <p:spPr>
          <a:xfrm>
            <a:off x="457200" y="205975"/>
            <a:ext cx="7552500" cy="8100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sz="3800"/>
              <a:t>Software Development Life Cycle</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205975"/>
            <a:ext cx="7552500" cy="8574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a:t>What you’ll learn</a:t>
            </a:r>
          </a:p>
        </p:txBody>
      </p:sp>
      <p:sp>
        <p:nvSpPr>
          <p:cNvPr id="241" name="Shape 241"/>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indent="-381000" lvl="0" marL="457200" marR="0" rtl="0" algn="l">
              <a:lnSpc>
                <a:spcPct val="100000"/>
              </a:lnSpc>
              <a:spcBef>
                <a:spcPts val="0"/>
              </a:spcBef>
              <a:spcAft>
                <a:spcPts val="0"/>
              </a:spcAft>
              <a:buClr>
                <a:schemeClr val="dk2"/>
              </a:buClr>
              <a:buSzPct val="100000"/>
              <a:buFont typeface="Arial"/>
              <a:buChar char="●"/>
            </a:pPr>
            <a:r>
              <a:rPr lang="en" sz="2400">
                <a:latin typeface="Arial"/>
                <a:ea typeface="Arial"/>
                <a:cs typeface="Arial"/>
                <a:sym typeface="Arial"/>
              </a:rPr>
              <a:t>Command Line Hacks: aliases and customization</a:t>
            </a:r>
          </a:p>
          <a:p>
            <a:pPr indent="-381000" lvl="0" marL="457200" marR="0" rtl="0" algn="l">
              <a:lnSpc>
                <a:spcPct val="100000"/>
              </a:lnSpc>
              <a:spcBef>
                <a:spcPts val="0"/>
              </a:spcBef>
              <a:spcAft>
                <a:spcPts val="0"/>
              </a:spcAft>
              <a:buClr>
                <a:srgbClr val="666666"/>
              </a:buClr>
              <a:buSzPct val="100000"/>
              <a:buFont typeface="Arial"/>
              <a:buChar char="●"/>
            </a:pPr>
            <a:r>
              <a:rPr lang="en" sz="2400">
                <a:solidFill>
                  <a:srgbClr val="666666"/>
                </a:solidFill>
                <a:latin typeface="Arial"/>
                <a:ea typeface="Arial"/>
                <a:cs typeface="Arial"/>
                <a:sym typeface="Arial"/>
              </a:rPr>
              <a:t>Software Development Life Cycle (SDLC)</a:t>
            </a:r>
          </a:p>
          <a:p>
            <a:pPr indent="-381000" lvl="0" marL="457200" marR="0" rtl="0" algn="l">
              <a:lnSpc>
                <a:spcPct val="100000"/>
              </a:lnSpc>
              <a:spcBef>
                <a:spcPts val="0"/>
              </a:spcBef>
              <a:spcAft>
                <a:spcPts val="0"/>
              </a:spcAft>
              <a:buClr>
                <a:srgbClr val="000000"/>
              </a:buClr>
              <a:buSzPct val="100000"/>
              <a:buFont typeface="Arial"/>
              <a:buChar char="●"/>
            </a:pPr>
            <a:r>
              <a:rPr b="1" lang="en" sz="2400">
                <a:solidFill>
                  <a:srgbClr val="000000"/>
                </a:solidFill>
                <a:latin typeface="Arial"/>
                <a:ea typeface="Arial"/>
                <a:cs typeface="Arial"/>
                <a:sym typeface="Arial"/>
              </a:rPr>
              <a:t>The Git Tree and gitk</a:t>
            </a:r>
          </a:p>
          <a:p>
            <a:pPr indent="-381000" lvl="0" marL="457200" marR="0" rtl="0" algn="l">
              <a:lnSpc>
                <a:spcPct val="100000"/>
              </a:lnSpc>
              <a:spcBef>
                <a:spcPts val="0"/>
              </a:spcBef>
              <a:spcAft>
                <a:spcPts val="0"/>
              </a:spcAft>
              <a:buClr>
                <a:srgbClr val="D9D9D9"/>
              </a:buClr>
              <a:buSzPct val="100000"/>
              <a:buFont typeface="Arial"/>
              <a:buChar char="●"/>
            </a:pPr>
            <a:r>
              <a:rPr lang="en" sz="2400">
                <a:solidFill>
                  <a:srgbClr val="D9D9D9"/>
                </a:solidFill>
                <a:latin typeface="Arial"/>
                <a:ea typeface="Arial"/>
                <a:cs typeface="Arial"/>
                <a:sym typeface="Arial"/>
              </a:rPr>
              <a:t>Branching</a:t>
            </a:r>
          </a:p>
          <a:p>
            <a:pPr indent="-381000" lvl="0" marL="457200" marR="0" rtl="0" algn="l">
              <a:lnSpc>
                <a:spcPct val="100000"/>
              </a:lnSpc>
              <a:spcBef>
                <a:spcPts val="0"/>
              </a:spcBef>
              <a:spcAft>
                <a:spcPts val="0"/>
              </a:spcAft>
              <a:buClr>
                <a:srgbClr val="D9D9D9"/>
              </a:buClr>
              <a:buSzPct val="100000"/>
              <a:buFont typeface="Arial"/>
              <a:buChar char="●"/>
            </a:pPr>
            <a:r>
              <a:rPr lang="en" sz="2400">
                <a:solidFill>
                  <a:srgbClr val="D9D9D9"/>
                </a:solidFill>
                <a:latin typeface="Arial"/>
                <a:ea typeface="Arial"/>
                <a:cs typeface="Arial"/>
                <a:sym typeface="Arial"/>
              </a:rPr>
              <a:t>Tags and Semantic Versioning</a:t>
            </a:r>
          </a:p>
          <a:p>
            <a:pPr indent="-381000" lvl="0" marL="457200" marR="0" rtl="0" algn="l">
              <a:lnSpc>
                <a:spcPct val="100000"/>
              </a:lnSpc>
              <a:spcBef>
                <a:spcPts val="0"/>
              </a:spcBef>
              <a:spcAft>
                <a:spcPts val="0"/>
              </a:spcAft>
              <a:buClr>
                <a:srgbClr val="D9D9D9"/>
              </a:buClr>
              <a:buSzPct val="100000"/>
              <a:buFont typeface="Arial"/>
              <a:buChar char="●"/>
            </a:pPr>
            <a:r>
              <a:rPr lang="en" sz="2400">
                <a:solidFill>
                  <a:srgbClr val="D9D9D9"/>
                </a:solidFill>
                <a:latin typeface="Arial"/>
                <a:ea typeface="Arial"/>
                <a:cs typeface="Arial"/>
                <a:sym typeface="Arial"/>
              </a:rPr>
              <a:t>git diff</a:t>
            </a:r>
          </a:p>
          <a:p>
            <a:pPr indent="-381000" lvl="0" marL="457200" marR="0" rtl="0" algn="l">
              <a:lnSpc>
                <a:spcPct val="100000"/>
              </a:lnSpc>
              <a:spcBef>
                <a:spcPts val="0"/>
              </a:spcBef>
              <a:spcAft>
                <a:spcPts val="0"/>
              </a:spcAft>
              <a:buClr>
                <a:srgbClr val="D9D9D9"/>
              </a:buClr>
              <a:buSzPct val="100000"/>
              <a:buFont typeface="Arial"/>
              <a:buChar char="●"/>
            </a:pPr>
            <a:r>
              <a:rPr lang="en" sz="2400">
                <a:solidFill>
                  <a:srgbClr val="D9D9D9"/>
                </a:solidFill>
                <a:latin typeface="Arial"/>
                <a:ea typeface="Arial"/>
                <a:cs typeface="Arial"/>
                <a:sym typeface="Arial"/>
              </a:rPr>
              <a:t>git cherry-pick</a:t>
            </a:r>
          </a:p>
          <a:p>
            <a:pPr indent="-381000" lvl="0" marL="457200" marR="0" rtl="0" algn="l">
              <a:lnSpc>
                <a:spcPct val="100000"/>
              </a:lnSpc>
              <a:spcBef>
                <a:spcPts val="0"/>
              </a:spcBef>
              <a:spcAft>
                <a:spcPts val="0"/>
              </a:spcAft>
              <a:buClr>
                <a:srgbClr val="D9D9D9"/>
              </a:buClr>
              <a:buSzPct val="100000"/>
              <a:buFont typeface="Arial"/>
              <a:buChar char="●"/>
            </a:pPr>
            <a:r>
              <a:rPr lang="en" sz="2400">
                <a:solidFill>
                  <a:srgbClr val="D9D9D9"/>
                </a:solidFill>
                <a:latin typeface="Arial"/>
                <a:ea typeface="Arial"/>
                <a:cs typeface="Arial"/>
                <a:sym typeface="Arial"/>
              </a:rPr>
              <a:t>git stash</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t/>
            </a:r>
            <a:endParaRPr>
              <a:solidFill>
                <a:srgbClr val="666666"/>
              </a:solidFill>
              <a:latin typeface="Arial"/>
              <a:ea typeface="Arial"/>
              <a:cs typeface="Arial"/>
              <a:sym typeface="Arial"/>
            </a:endParaRPr>
          </a:p>
          <a:p>
            <a:pPr indent="0" lvl="0" marL="0" marR="0" rtl="0" algn="l">
              <a:lnSpc>
                <a:spcPct val="100000"/>
              </a:lnSpc>
              <a:spcBef>
                <a:spcPts val="0"/>
              </a:spcBef>
              <a:spcAft>
                <a:spcPts val="0"/>
              </a:spcAft>
              <a:buNone/>
            </a:pPr>
            <a:r>
              <a:rPr lang="en">
                <a:solidFill>
                  <a:srgbClr val="666666"/>
                </a:solidFill>
                <a:latin typeface="Courier New"/>
                <a:ea typeface="Courier New"/>
                <a:cs typeface="Courier New"/>
                <a:sym typeface="Courier New"/>
              </a:rPr>
              <a:t>$ mkdir git2</a:t>
            </a:r>
          </a:p>
          <a:p>
            <a:pPr indent="0" lvl="0" marL="0" marR="0" rtl="0" algn="l">
              <a:lnSpc>
                <a:spcPct val="100000"/>
              </a:lnSpc>
              <a:spcBef>
                <a:spcPts val="0"/>
              </a:spcBef>
              <a:spcAft>
                <a:spcPts val="0"/>
              </a:spcAft>
              <a:buNone/>
            </a:pPr>
            <a:r>
              <a:rPr lang="en">
                <a:solidFill>
                  <a:srgbClr val="666666"/>
                </a:solidFill>
                <a:latin typeface="Courier New"/>
                <a:ea typeface="Courier New"/>
                <a:cs typeface="Courier New"/>
                <a:sym typeface="Courier New"/>
              </a:rPr>
              <a:t>$ cd git2</a:t>
            </a:r>
          </a:p>
          <a:p>
            <a:pPr indent="0" lvl="0" marL="0" marR="0" rtl="0" algn="l">
              <a:lnSpc>
                <a:spcPct val="100000"/>
              </a:lnSpc>
              <a:spcBef>
                <a:spcPts val="0"/>
              </a:spcBef>
              <a:spcAft>
                <a:spcPts val="0"/>
              </a:spcAft>
              <a:buNone/>
            </a:pPr>
            <a:r>
              <a:rPr lang="en">
                <a:solidFill>
                  <a:srgbClr val="666666"/>
                </a:solidFill>
                <a:latin typeface="Courier New"/>
                <a:ea typeface="Courier New"/>
                <a:cs typeface="Courier New"/>
                <a:sym typeface="Courier New"/>
              </a:rPr>
              <a:t>$ git init</a:t>
            </a:r>
          </a:p>
          <a:p>
            <a:pPr indent="0" lvl="0" marL="0" marR="0" rtl="0" algn="l">
              <a:lnSpc>
                <a:spcPct val="100000"/>
              </a:lnSpc>
              <a:spcBef>
                <a:spcPts val="0"/>
              </a:spcBef>
              <a:spcAft>
                <a:spcPts val="0"/>
              </a:spcAft>
              <a:buNone/>
            </a:pPr>
            <a:r>
              <a:t/>
            </a:r>
            <a:endParaRPr>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a:solidFill>
                <a:srgbClr val="666666"/>
              </a:solidFill>
              <a:latin typeface="Courier New"/>
              <a:ea typeface="Courier New"/>
              <a:cs typeface="Courier New"/>
              <a:sym typeface="Courier New"/>
            </a:endParaRPr>
          </a:p>
        </p:txBody>
      </p:sp>
      <p:sp>
        <p:nvSpPr>
          <p:cNvPr id="247" name="Shape 247"/>
          <p:cNvSpPr txBox="1"/>
          <p:nvPr>
            <p:ph type="title"/>
          </p:nvPr>
        </p:nvSpPr>
        <p:spPr>
          <a:xfrm>
            <a:off x="457200" y="205975"/>
            <a:ext cx="7552500" cy="8100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sz="3800"/>
              <a:t>Git Tree and gitk</a:t>
            </a:r>
          </a:p>
        </p:txBody>
      </p:sp>
      <p:pic>
        <p:nvPicPr>
          <p:cNvPr descr="Screen Shot 2017-08-17 at 12.42.09 PM.png" id="248" name="Shape 248"/>
          <p:cNvPicPr preferRelativeResize="0"/>
          <p:nvPr/>
        </p:nvPicPr>
        <p:blipFill>
          <a:blip r:embed="rId3">
            <a:alphaModFix/>
          </a:blip>
          <a:stretch>
            <a:fillRect/>
          </a:stretch>
        </p:blipFill>
        <p:spPr>
          <a:xfrm>
            <a:off x="5994399" y="1417547"/>
            <a:ext cx="2199024" cy="3290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t/>
            </a:r>
            <a:endParaRPr>
              <a:solidFill>
                <a:srgbClr val="666666"/>
              </a:solidFill>
              <a:latin typeface="Arial"/>
              <a:ea typeface="Arial"/>
              <a:cs typeface="Arial"/>
              <a:sym typeface="Arial"/>
            </a:endParaRPr>
          </a:p>
          <a:p>
            <a:pPr indent="0" lvl="0" marL="0" marR="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touch file{1,2,3}.rb</a:t>
            </a:r>
          </a:p>
          <a:p>
            <a:pPr indent="0" lvl="0" marL="0" marR="0" rtl="0" algn="l">
              <a:lnSpc>
                <a:spcPct val="100000"/>
              </a:lnSpc>
              <a:spcBef>
                <a:spcPts val="0"/>
              </a:spcBef>
              <a:spcAft>
                <a:spcPts val="0"/>
              </a:spcAft>
              <a:buNone/>
            </a:pPr>
            <a:r>
              <a:t/>
            </a:r>
            <a:endParaRPr>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a:solidFill>
                <a:srgbClr val="666666"/>
              </a:solidFill>
              <a:latin typeface="Courier New"/>
              <a:ea typeface="Courier New"/>
              <a:cs typeface="Courier New"/>
              <a:sym typeface="Courier New"/>
            </a:endParaRPr>
          </a:p>
        </p:txBody>
      </p:sp>
      <p:sp>
        <p:nvSpPr>
          <p:cNvPr id="254" name="Shape 254"/>
          <p:cNvSpPr txBox="1"/>
          <p:nvPr>
            <p:ph type="title"/>
          </p:nvPr>
        </p:nvSpPr>
        <p:spPr>
          <a:xfrm>
            <a:off x="457200" y="205975"/>
            <a:ext cx="7552500" cy="8100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sz="3800"/>
              <a:t>Git Tree and gitk</a:t>
            </a:r>
          </a:p>
        </p:txBody>
      </p:sp>
      <p:pic>
        <p:nvPicPr>
          <p:cNvPr descr="Screen Shot 2017-08-17 at 12.42.09 PM.png" id="255" name="Shape 255"/>
          <p:cNvPicPr preferRelativeResize="0"/>
          <p:nvPr/>
        </p:nvPicPr>
        <p:blipFill>
          <a:blip r:embed="rId3">
            <a:alphaModFix/>
          </a:blip>
          <a:stretch>
            <a:fillRect/>
          </a:stretch>
        </p:blipFill>
        <p:spPr>
          <a:xfrm>
            <a:off x="5994399" y="1417547"/>
            <a:ext cx="2199024" cy="3290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t/>
            </a:r>
            <a:endParaRPr>
              <a:solidFill>
                <a:srgbClr val="666666"/>
              </a:solidFill>
              <a:latin typeface="Arial"/>
              <a:ea typeface="Arial"/>
              <a:cs typeface="Arial"/>
              <a:sym typeface="Arial"/>
            </a:endParaRPr>
          </a:p>
          <a:p>
            <a:pPr indent="0" lvl="0" marL="0" marR="0" rtl="0" algn="l">
              <a:lnSpc>
                <a:spcPct val="100000"/>
              </a:lnSpc>
              <a:spcBef>
                <a:spcPts val="0"/>
              </a:spcBef>
              <a:spcAft>
                <a:spcPts val="0"/>
              </a:spcAft>
              <a:buNone/>
            </a:pPr>
            <a:r>
              <a:rPr lang="en">
                <a:solidFill>
                  <a:srgbClr val="666666"/>
                </a:solidFill>
                <a:latin typeface="Courier New"/>
                <a:ea typeface="Courier New"/>
                <a:cs typeface="Courier New"/>
                <a:sym typeface="Courier New"/>
              </a:rPr>
              <a:t>$ touch file{1,2,3}.rb</a:t>
            </a:r>
          </a:p>
          <a:p>
            <a:pPr indent="0" lvl="0" marL="0" marR="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gst</a:t>
            </a:r>
          </a:p>
          <a:p>
            <a:pPr indent="0" lvl="0" marL="0" marR="0" rtl="0" algn="l">
              <a:lnSpc>
                <a:spcPct val="100000"/>
              </a:lnSpc>
              <a:spcBef>
                <a:spcPts val="0"/>
              </a:spcBef>
              <a:spcAft>
                <a:spcPts val="0"/>
              </a:spcAft>
              <a:buNone/>
            </a:pPr>
            <a:r>
              <a:t/>
            </a:r>
            <a:endParaRPr>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a:solidFill>
                <a:srgbClr val="666666"/>
              </a:solidFill>
              <a:latin typeface="Courier New"/>
              <a:ea typeface="Courier New"/>
              <a:cs typeface="Courier New"/>
              <a:sym typeface="Courier New"/>
            </a:endParaRPr>
          </a:p>
        </p:txBody>
      </p:sp>
      <p:sp>
        <p:nvSpPr>
          <p:cNvPr id="261" name="Shape 261"/>
          <p:cNvSpPr txBox="1"/>
          <p:nvPr>
            <p:ph type="title"/>
          </p:nvPr>
        </p:nvSpPr>
        <p:spPr>
          <a:xfrm>
            <a:off x="457200" y="205975"/>
            <a:ext cx="7552500" cy="8100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sz="3800"/>
              <a:t>Git Tree and gitk</a:t>
            </a:r>
          </a:p>
        </p:txBody>
      </p:sp>
      <p:pic>
        <p:nvPicPr>
          <p:cNvPr descr="Screen Shot 2017-08-17 at 12.42.09 PM.png" id="262" name="Shape 262"/>
          <p:cNvPicPr preferRelativeResize="0"/>
          <p:nvPr/>
        </p:nvPicPr>
        <p:blipFill>
          <a:blip r:embed="rId3">
            <a:alphaModFix/>
          </a:blip>
          <a:stretch>
            <a:fillRect/>
          </a:stretch>
        </p:blipFill>
        <p:spPr>
          <a:xfrm>
            <a:off x="5994399" y="1417547"/>
            <a:ext cx="2199024" cy="3290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t/>
            </a:r>
            <a:endParaRPr>
              <a:solidFill>
                <a:srgbClr val="666666"/>
              </a:solidFill>
              <a:latin typeface="Arial"/>
              <a:ea typeface="Arial"/>
              <a:cs typeface="Arial"/>
              <a:sym typeface="Arial"/>
            </a:endParaRPr>
          </a:p>
          <a:p>
            <a:pPr indent="0" lvl="0" marL="0" marR="0" rtl="0" algn="l">
              <a:lnSpc>
                <a:spcPct val="100000"/>
              </a:lnSpc>
              <a:spcBef>
                <a:spcPts val="0"/>
              </a:spcBef>
              <a:spcAft>
                <a:spcPts val="0"/>
              </a:spcAft>
              <a:buNone/>
            </a:pPr>
            <a:r>
              <a:rPr lang="en">
                <a:solidFill>
                  <a:srgbClr val="666666"/>
                </a:solidFill>
                <a:latin typeface="Courier New"/>
                <a:ea typeface="Courier New"/>
                <a:cs typeface="Courier New"/>
                <a:sym typeface="Courier New"/>
              </a:rPr>
              <a:t>$ touch file{1,2,3}.rb</a:t>
            </a:r>
          </a:p>
          <a:p>
            <a:pPr lvl="0" rtl="0">
              <a:spcBef>
                <a:spcPts val="0"/>
              </a:spcBef>
              <a:buNone/>
            </a:pPr>
            <a:r>
              <a:rPr lang="en">
                <a:solidFill>
                  <a:srgbClr val="666666"/>
                </a:solidFill>
                <a:latin typeface="Courier New"/>
                <a:ea typeface="Courier New"/>
                <a:cs typeface="Courier New"/>
                <a:sym typeface="Courier New"/>
              </a:rPr>
              <a:t>$ gst</a:t>
            </a:r>
          </a:p>
          <a:p>
            <a:pPr lvl="0" rtl="0">
              <a:spcBef>
                <a:spcPts val="0"/>
              </a:spcBef>
              <a:buClr>
                <a:schemeClr val="dk1"/>
              </a:buClr>
              <a:buSzPct val="36666"/>
              <a:buFont typeface="Arial"/>
              <a:buNone/>
            </a:pPr>
            <a:r>
              <a:rPr b="1" lang="en">
                <a:solidFill>
                  <a:srgbClr val="000000"/>
                </a:solidFill>
                <a:latin typeface="Courier New"/>
                <a:ea typeface="Courier New"/>
                <a:cs typeface="Courier New"/>
                <a:sym typeface="Courier New"/>
              </a:rPr>
              <a:t>$ ga .</a:t>
            </a:r>
          </a:p>
          <a:p>
            <a:pPr indent="0" lvl="0" marL="0" marR="0" rtl="0" algn="l">
              <a:lnSpc>
                <a:spcPct val="100000"/>
              </a:lnSpc>
              <a:spcBef>
                <a:spcPts val="0"/>
              </a:spcBef>
              <a:spcAft>
                <a:spcPts val="0"/>
              </a:spcAft>
              <a:buNone/>
            </a:pPr>
            <a:r>
              <a:t/>
            </a:r>
            <a:endParaRPr>
              <a:solidFill>
                <a:srgbClr val="666666"/>
              </a:solidFill>
              <a:latin typeface="Courier New"/>
              <a:ea typeface="Courier New"/>
              <a:cs typeface="Courier New"/>
              <a:sym typeface="Courier New"/>
            </a:endParaRPr>
          </a:p>
        </p:txBody>
      </p:sp>
      <p:sp>
        <p:nvSpPr>
          <p:cNvPr id="268" name="Shape 268"/>
          <p:cNvSpPr txBox="1"/>
          <p:nvPr>
            <p:ph type="title"/>
          </p:nvPr>
        </p:nvSpPr>
        <p:spPr>
          <a:xfrm>
            <a:off x="457200" y="205975"/>
            <a:ext cx="7552500" cy="8100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sz="3800"/>
              <a:t>Git Tree and gitk</a:t>
            </a:r>
          </a:p>
        </p:txBody>
      </p:sp>
      <p:pic>
        <p:nvPicPr>
          <p:cNvPr descr="Screen Shot 2017-08-17 at 12.42.09 PM.png" id="269" name="Shape 269"/>
          <p:cNvPicPr preferRelativeResize="0"/>
          <p:nvPr/>
        </p:nvPicPr>
        <p:blipFill>
          <a:blip r:embed="rId3">
            <a:alphaModFix/>
          </a:blip>
          <a:stretch>
            <a:fillRect/>
          </a:stretch>
        </p:blipFill>
        <p:spPr>
          <a:xfrm>
            <a:off x="5994399" y="1417547"/>
            <a:ext cx="2199024" cy="3290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t/>
            </a:r>
            <a:endParaRPr>
              <a:solidFill>
                <a:srgbClr val="666666"/>
              </a:solidFill>
              <a:latin typeface="Arial"/>
              <a:ea typeface="Arial"/>
              <a:cs typeface="Arial"/>
              <a:sym typeface="Arial"/>
            </a:endParaRPr>
          </a:p>
          <a:p>
            <a:pPr indent="0" lvl="0" marL="0" marR="0" rtl="0" algn="l">
              <a:lnSpc>
                <a:spcPct val="100000"/>
              </a:lnSpc>
              <a:spcBef>
                <a:spcPts val="0"/>
              </a:spcBef>
              <a:spcAft>
                <a:spcPts val="0"/>
              </a:spcAft>
              <a:buNone/>
            </a:pPr>
            <a:r>
              <a:rPr lang="en">
                <a:solidFill>
                  <a:srgbClr val="666666"/>
                </a:solidFill>
                <a:latin typeface="Courier New"/>
                <a:ea typeface="Courier New"/>
                <a:cs typeface="Courier New"/>
                <a:sym typeface="Courier New"/>
              </a:rPr>
              <a:t>$ touch file{1,2,3}.rb</a:t>
            </a:r>
          </a:p>
          <a:p>
            <a:pPr lvl="0" rtl="0">
              <a:spcBef>
                <a:spcPts val="0"/>
              </a:spcBef>
              <a:buNone/>
            </a:pPr>
            <a:r>
              <a:rPr lang="en">
                <a:solidFill>
                  <a:srgbClr val="666666"/>
                </a:solidFill>
                <a:latin typeface="Courier New"/>
                <a:ea typeface="Courier New"/>
                <a:cs typeface="Courier New"/>
                <a:sym typeface="Courier New"/>
              </a:rPr>
              <a:t>$ gst</a:t>
            </a:r>
          </a:p>
          <a:p>
            <a:pPr lvl="0" rtl="0">
              <a:spcBef>
                <a:spcPts val="0"/>
              </a:spcBef>
              <a:buNone/>
            </a:pPr>
            <a:r>
              <a:rPr lang="en">
                <a:solidFill>
                  <a:srgbClr val="666666"/>
                </a:solidFill>
                <a:latin typeface="Courier New"/>
                <a:ea typeface="Courier New"/>
                <a:cs typeface="Courier New"/>
                <a:sym typeface="Courier New"/>
              </a:rPr>
              <a:t>$ ga .</a:t>
            </a:r>
          </a:p>
          <a:p>
            <a:pPr indent="0" lvl="0" marL="0" marR="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gst</a:t>
            </a:r>
          </a:p>
        </p:txBody>
      </p:sp>
      <p:sp>
        <p:nvSpPr>
          <p:cNvPr id="275" name="Shape 275"/>
          <p:cNvSpPr txBox="1"/>
          <p:nvPr>
            <p:ph type="title"/>
          </p:nvPr>
        </p:nvSpPr>
        <p:spPr>
          <a:xfrm>
            <a:off x="457200" y="205975"/>
            <a:ext cx="7552500" cy="8100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sz="3800"/>
              <a:t>Git Tree and gitk</a:t>
            </a:r>
          </a:p>
        </p:txBody>
      </p:sp>
      <p:pic>
        <p:nvPicPr>
          <p:cNvPr descr="Screen Shot 2017-08-17 at 12.42.09 PM.png" id="276" name="Shape 276"/>
          <p:cNvPicPr preferRelativeResize="0"/>
          <p:nvPr/>
        </p:nvPicPr>
        <p:blipFill>
          <a:blip r:embed="rId3">
            <a:alphaModFix/>
          </a:blip>
          <a:stretch>
            <a:fillRect/>
          </a:stretch>
        </p:blipFill>
        <p:spPr>
          <a:xfrm>
            <a:off x="5994399" y="1417547"/>
            <a:ext cx="2199024" cy="3290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t/>
            </a:r>
            <a:endParaRPr>
              <a:solidFill>
                <a:srgbClr val="666666"/>
              </a:solidFill>
              <a:latin typeface="Arial"/>
              <a:ea typeface="Arial"/>
              <a:cs typeface="Arial"/>
              <a:sym typeface="Arial"/>
            </a:endParaRPr>
          </a:p>
          <a:p>
            <a:pPr indent="0" lvl="0" marL="0" marR="0" rtl="0" algn="l">
              <a:lnSpc>
                <a:spcPct val="100000"/>
              </a:lnSpc>
              <a:spcBef>
                <a:spcPts val="0"/>
              </a:spcBef>
              <a:spcAft>
                <a:spcPts val="0"/>
              </a:spcAft>
              <a:buNone/>
            </a:pPr>
            <a:r>
              <a:rPr lang="en">
                <a:solidFill>
                  <a:srgbClr val="666666"/>
                </a:solidFill>
                <a:latin typeface="Courier New"/>
                <a:ea typeface="Courier New"/>
                <a:cs typeface="Courier New"/>
                <a:sym typeface="Courier New"/>
              </a:rPr>
              <a:t>$ touch file{1,2,3}.rb</a:t>
            </a:r>
          </a:p>
          <a:p>
            <a:pPr lvl="0" rtl="0">
              <a:spcBef>
                <a:spcPts val="0"/>
              </a:spcBef>
              <a:buNone/>
            </a:pPr>
            <a:r>
              <a:rPr lang="en">
                <a:solidFill>
                  <a:srgbClr val="666666"/>
                </a:solidFill>
                <a:latin typeface="Courier New"/>
                <a:ea typeface="Courier New"/>
                <a:cs typeface="Courier New"/>
                <a:sym typeface="Courier New"/>
              </a:rPr>
              <a:t>$ gst</a:t>
            </a:r>
          </a:p>
          <a:p>
            <a:pPr lvl="0" rtl="0">
              <a:spcBef>
                <a:spcPts val="0"/>
              </a:spcBef>
              <a:buNone/>
            </a:pPr>
            <a:r>
              <a:rPr lang="en">
                <a:solidFill>
                  <a:srgbClr val="666666"/>
                </a:solidFill>
                <a:latin typeface="Courier New"/>
                <a:ea typeface="Courier New"/>
                <a:cs typeface="Courier New"/>
                <a:sym typeface="Courier New"/>
              </a:rPr>
              <a:t>$ ga .</a:t>
            </a:r>
          </a:p>
          <a:p>
            <a:pPr indent="0" lvl="0" marL="0" marR="0" rtl="0" algn="l">
              <a:lnSpc>
                <a:spcPct val="100000"/>
              </a:lnSpc>
              <a:spcBef>
                <a:spcPts val="0"/>
              </a:spcBef>
              <a:spcAft>
                <a:spcPts val="0"/>
              </a:spcAft>
              <a:buNone/>
            </a:pPr>
            <a:r>
              <a:rPr lang="en">
                <a:solidFill>
                  <a:srgbClr val="666666"/>
                </a:solidFill>
                <a:latin typeface="Courier New"/>
                <a:ea typeface="Courier New"/>
                <a:cs typeface="Courier New"/>
                <a:sym typeface="Courier New"/>
              </a:rPr>
              <a:t>$ gst</a:t>
            </a:r>
          </a:p>
          <a:p>
            <a:pPr indent="0" lvl="0" marL="0" marR="0" rtl="0" algn="l">
              <a:lnSpc>
                <a:spcPct val="100000"/>
              </a:lnSpc>
              <a:spcBef>
                <a:spcPts val="0"/>
              </a:spcBef>
              <a:spcAft>
                <a:spcPts val="0"/>
              </a:spcAft>
              <a:buNone/>
            </a:pPr>
            <a:r>
              <a:rPr b="1" lang="en" sz="2800">
                <a:solidFill>
                  <a:srgbClr val="000000"/>
                </a:solidFill>
                <a:latin typeface="Courier New"/>
                <a:ea typeface="Courier New"/>
                <a:cs typeface="Courier New"/>
                <a:sym typeface="Courier New"/>
              </a:rPr>
              <a:t>$ gc -m “initial commit”</a:t>
            </a:r>
          </a:p>
        </p:txBody>
      </p:sp>
      <p:sp>
        <p:nvSpPr>
          <p:cNvPr id="282" name="Shape 282"/>
          <p:cNvSpPr txBox="1"/>
          <p:nvPr>
            <p:ph type="title"/>
          </p:nvPr>
        </p:nvSpPr>
        <p:spPr>
          <a:xfrm>
            <a:off x="457200" y="205975"/>
            <a:ext cx="7552500" cy="8100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sz="3800"/>
              <a:t>Git Tree and gitk</a:t>
            </a:r>
          </a:p>
        </p:txBody>
      </p:sp>
      <p:pic>
        <p:nvPicPr>
          <p:cNvPr descr="Screen Shot 2017-08-17 at 12.42.09 PM.png" id="283" name="Shape 283"/>
          <p:cNvPicPr preferRelativeResize="0"/>
          <p:nvPr/>
        </p:nvPicPr>
        <p:blipFill>
          <a:blip r:embed="rId3">
            <a:alphaModFix/>
          </a:blip>
          <a:stretch>
            <a:fillRect/>
          </a:stretch>
        </p:blipFill>
        <p:spPr>
          <a:xfrm>
            <a:off x="5994399" y="1417547"/>
            <a:ext cx="2199024" cy="3290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t/>
            </a:r>
            <a:endParaRPr>
              <a:solidFill>
                <a:srgbClr val="666666"/>
              </a:solidFill>
              <a:latin typeface="Arial"/>
              <a:ea typeface="Arial"/>
              <a:cs typeface="Arial"/>
              <a:sym typeface="Arial"/>
            </a:endParaRPr>
          </a:p>
          <a:p>
            <a:pPr indent="0" lvl="0" marL="0" marR="0" rtl="0" algn="l">
              <a:lnSpc>
                <a:spcPct val="100000"/>
              </a:lnSpc>
              <a:spcBef>
                <a:spcPts val="0"/>
              </a:spcBef>
              <a:spcAft>
                <a:spcPts val="0"/>
              </a:spcAft>
              <a:buNone/>
            </a:pPr>
            <a:r>
              <a:rPr b="1" lang="en">
                <a:solidFill>
                  <a:srgbClr val="666666"/>
                </a:solidFill>
                <a:latin typeface="Courier New"/>
                <a:ea typeface="Courier New"/>
                <a:cs typeface="Courier New"/>
                <a:sym typeface="Courier New"/>
              </a:rPr>
              <a:t>$ gitk --all</a:t>
            </a:r>
          </a:p>
        </p:txBody>
      </p:sp>
      <p:sp>
        <p:nvSpPr>
          <p:cNvPr id="289" name="Shape 289"/>
          <p:cNvSpPr txBox="1"/>
          <p:nvPr>
            <p:ph type="title"/>
          </p:nvPr>
        </p:nvSpPr>
        <p:spPr>
          <a:xfrm>
            <a:off x="457200" y="205975"/>
            <a:ext cx="7552500" cy="8100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sz="3800"/>
              <a:t>Git Tree and gitk</a:t>
            </a:r>
          </a:p>
        </p:txBody>
      </p:sp>
      <p:pic>
        <p:nvPicPr>
          <p:cNvPr descr="Screen Shot 2017-08-17 at 12.42.09 PM.png" id="290" name="Shape 290"/>
          <p:cNvPicPr preferRelativeResize="0"/>
          <p:nvPr/>
        </p:nvPicPr>
        <p:blipFill>
          <a:blip r:embed="rId3">
            <a:alphaModFix/>
          </a:blip>
          <a:stretch>
            <a:fillRect/>
          </a:stretch>
        </p:blipFill>
        <p:spPr>
          <a:xfrm>
            <a:off x="5994399" y="1417547"/>
            <a:ext cx="2199024" cy="3290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457200" y="205975"/>
            <a:ext cx="7552500" cy="857400"/>
          </a:xfrm>
          <a:prstGeom prst="rect">
            <a:avLst/>
          </a:prstGeom>
        </p:spPr>
        <p:txBody>
          <a:bodyPr anchorCtr="0" anchor="b" bIns="91425" lIns="91425" rIns="91425" tIns="91425">
            <a:noAutofit/>
          </a:bodyPr>
          <a:lstStyle/>
          <a:p>
            <a:pPr lvl="0">
              <a:spcBef>
                <a:spcPts val="0"/>
              </a:spcBef>
              <a:buNone/>
            </a:pPr>
            <a:r>
              <a:rPr lang="en" sz="3800"/>
              <a:t>Git Tree and gitk</a:t>
            </a:r>
          </a:p>
        </p:txBody>
      </p:sp>
      <p:pic>
        <p:nvPicPr>
          <p:cNvPr descr="Screen Shot 2017-08-17 at 1.12.11 PM.png" id="296" name="Shape 296"/>
          <p:cNvPicPr preferRelativeResize="0"/>
          <p:nvPr/>
        </p:nvPicPr>
        <p:blipFill>
          <a:blip r:embed="rId3">
            <a:alphaModFix/>
          </a:blip>
          <a:stretch>
            <a:fillRect/>
          </a:stretch>
        </p:blipFill>
        <p:spPr>
          <a:xfrm>
            <a:off x="1049722" y="1243725"/>
            <a:ext cx="6367462" cy="36385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457200" y="205975"/>
            <a:ext cx="7552500" cy="8574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a:t>What you’ll learn</a:t>
            </a:r>
          </a:p>
        </p:txBody>
      </p:sp>
      <p:sp>
        <p:nvSpPr>
          <p:cNvPr id="75" name="Shape 75"/>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indent="-381000" lvl="0" marL="457200" marR="0" rtl="0" algn="l">
              <a:lnSpc>
                <a:spcPct val="100000"/>
              </a:lnSpc>
              <a:spcBef>
                <a:spcPts val="0"/>
              </a:spcBef>
              <a:spcAft>
                <a:spcPts val="0"/>
              </a:spcAft>
              <a:buClr>
                <a:srgbClr val="000000"/>
              </a:buClr>
              <a:buSzPct val="100000"/>
              <a:buFont typeface="Arial"/>
              <a:buChar char="●"/>
            </a:pPr>
            <a:r>
              <a:rPr b="1" lang="en" sz="2400">
                <a:solidFill>
                  <a:srgbClr val="000000"/>
                </a:solidFill>
                <a:latin typeface="Arial"/>
                <a:ea typeface="Arial"/>
                <a:cs typeface="Arial"/>
                <a:sym typeface="Arial"/>
              </a:rPr>
              <a:t>Command Line Hacks: aliases and customization</a:t>
            </a:r>
          </a:p>
          <a:p>
            <a:pPr indent="-381000" lvl="0" marL="457200" marR="0" rtl="0" algn="l">
              <a:lnSpc>
                <a:spcPct val="100000"/>
              </a:lnSpc>
              <a:spcBef>
                <a:spcPts val="0"/>
              </a:spcBef>
              <a:spcAft>
                <a:spcPts val="0"/>
              </a:spcAft>
              <a:buClr>
                <a:srgbClr val="D9D9D9"/>
              </a:buClr>
              <a:buSzPct val="100000"/>
              <a:buFont typeface="Arial"/>
              <a:buChar char="●"/>
            </a:pPr>
            <a:r>
              <a:rPr lang="en" sz="2400">
                <a:solidFill>
                  <a:srgbClr val="D9D9D9"/>
                </a:solidFill>
                <a:latin typeface="Arial"/>
                <a:ea typeface="Arial"/>
                <a:cs typeface="Arial"/>
                <a:sym typeface="Arial"/>
              </a:rPr>
              <a:t>Software Development Life Cycle (SDLC)</a:t>
            </a:r>
          </a:p>
          <a:p>
            <a:pPr indent="-381000" lvl="0" marL="457200" marR="0" rtl="0" algn="l">
              <a:lnSpc>
                <a:spcPct val="100000"/>
              </a:lnSpc>
              <a:spcBef>
                <a:spcPts val="0"/>
              </a:spcBef>
              <a:spcAft>
                <a:spcPts val="0"/>
              </a:spcAft>
              <a:buClr>
                <a:srgbClr val="D9D9D9"/>
              </a:buClr>
              <a:buSzPct val="100000"/>
              <a:buFont typeface="Arial"/>
              <a:buChar char="●"/>
            </a:pPr>
            <a:r>
              <a:rPr lang="en" sz="2400">
                <a:solidFill>
                  <a:srgbClr val="D9D9D9"/>
                </a:solidFill>
                <a:latin typeface="Arial"/>
                <a:ea typeface="Arial"/>
                <a:cs typeface="Arial"/>
                <a:sym typeface="Arial"/>
              </a:rPr>
              <a:t>The Git Tree and gitk</a:t>
            </a:r>
          </a:p>
          <a:p>
            <a:pPr indent="-381000" lvl="0" marL="457200" marR="0" rtl="0" algn="l">
              <a:lnSpc>
                <a:spcPct val="100000"/>
              </a:lnSpc>
              <a:spcBef>
                <a:spcPts val="0"/>
              </a:spcBef>
              <a:spcAft>
                <a:spcPts val="0"/>
              </a:spcAft>
              <a:buClr>
                <a:srgbClr val="D9D9D9"/>
              </a:buClr>
              <a:buSzPct val="100000"/>
              <a:buFont typeface="Arial"/>
              <a:buChar char="●"/>
            </a:pPr>
            <a:r>
              <a:rPr lang="en" sz="2400">
                <a:solidFill>
                  <a:srgbClr val="D9D9D9"/>
                </a:solidFill>
                <a:latin typeface="Arial"/>
                <a:ea typeface="Arial"/>
                <a:cs typeface="Arial"/>
                <a:sym typeface="Arial"/>
              </a:rPr>
              <a:t>Branching</a:t>
            </a:r>
          </a:p>
          <a:p>
            <a:pPr indent="-381000" lvl="0" marL="457200" marR="0" rtl="0" algn="l">
              <a:lnSpc>
                <a:spcPct val="100000"/>
              </a:lnSpc>
              <a:spcBef>
                <a:spcPts val="0"/>
              </a:spcBef>
              <a:spcAft>
                <a:spcPts val="0"/>
              </a:spcAft>
              <a:buClr>
                <a:srgbClr val="D9D9D9"/>
              </a:buClr>
              <a:buSzPct val="100000"/>
              <a:buFont typeface="Arial"/>
              <a:buChar char="●"/>
            </a:pPr>
            <a:r>
              <a:rPr lang="en" sz="2400">
                <a:solidFill>
                  <a:srgbClr val="D9D9D9"/>
                </a:solidFill>
                <a:latin typeface="Arial"/>
                <a:ea typeface="Arial"/>
                <a:cs typeface="Arial"/>
                <a:sym typeface="Arial"/>
              </a:rPr>
              <a:t>Tags and Semantic Versioning</a:t>
            </a:r>
          </a:p>
          <a:p>
            <a:pPr indent="-381000" lvl="0" marL="457200" marR="0" rtl="0" algn="l">
              <a:lnSpc>
                <a:spcPct val="100000"/>
              </a:lnSpc>
              <a:spcBef>
                <a:spcPts val="0"/>
              </a:spcBef>
              <a:spcAft>
                <a:spcPts val="0"/>
              </a:spcAft>
              <a:buClr>
                <a:srgbClr val="D9D9D9"/>
              </a:buClr>
              <a:buSzPct val="100000"/>
              <a:buFont typeface="Arial"/>
              <a:buChar char="●"/>
            </a:pPr>
            <a:r>
              <a:rPr lang="en" sz="2400">
                <a:solidFill>
                  <a:srgbClr val="D9D9D9"/>
                </a:solidFill>
                <a:latin typeface="Arial"/>
                <a:ea typeface="Arial"/>
                <a:cs typeface="Arial"/>
                <a:sym typeface="Arial"/>
              </a:rPr>
              <a:t>git diff</a:t>
            </a:r>
          </a:p>
          <a:p>
            <a:pPr indent="-381000" lvl="0" marL="457200" marR="0" rtl="0" algn="l">
              <a:lnSpc>
                <a:spcPct val="100000"/>
              </a:lnSpc>
              <a:spcBef>
                <a:spcPts val="0"/>
              </a:spcBef>
              <a:spcAft>
                <a:spcPts val="0"/>
              </a:spcAft>
              <a:buClr>
                <a:srgbClr val="D9D9D9"/>
              </a:buClr>
              <a:buSzPct val="100000"/>
              <a:buFont typeface="Arial"/>
              <a:buChar char="●"/>
            </a:pPr>
            <a:r>
              <a:rPr lang="en" sz="2400">
                <a:solidFill>
                  <a:srgbClr val="D9D9D9"/>
                </a:solidFill>
                <a:latin typeface="Arial"/>
                <a:ea typeface="Arial"/>
                <a:cs typeface="Arial"/>
                <a:sym typeface="Arial"/>
              </a:rPr>
              <a:t>git cherry-pick</a:t>
            </a:r>
          </a:p>
          <a:p>
            <a:pPr indent="-381000" lvl="0" marL="457200" marR="0" rtl="0" algn="l">
              <a:lnSpc>
                <a:spcPct val="100000"/>
              </a:lnSpc>
              <a:spcBef>
                <a:spcPts val="0"/>
              </a:spcBef>
              <a:spcAft>
                <a:spcPts val="0"/>
              </a:spcAft>
              <a:buClr>
                <a:srgbClr val="D9D9D9"/>
              </a:buClr>
              <a:buSzPct val="100000"/>
              <a:buFont typeface="Arial"/>
              <a:buChar char="●"/>
            </a:pPr>
            <a:r>
              <a:rPr lang="en" sz="2400">
                <a:solidFill>
                  <a:srgbClr val="D9D9D9"/>
                </a:solidFill>
                <a:latin typeface="Arial"/>
                <a:ea typeface="Arial"/>
                <a:cs typeface="Arial"/>
                <a:sym typeface="Arial"/>
              </a:rPr>
              <a:t>git stash</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457200" y="205975"/>
            <a:ext cx="7552499" cy="8574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a:t>aliases</a:t>
            </a:r>
          </a:p>
        </p:txBody>
      </p:sp>
      <p:sp>
        <p:nvSpPr>
          <p:cNvPr id="81" name="Shape 81"/>
          <p:cNvSpPr txBox="1"/>
          <p:nvPr>
            <p:ph idx="1" type="body"/>
          </p:nvPr>
        </p:nvSpPr>
        <p:spPr>
          <a:xfrm>
            <a:off x="457200" y="1200150"/>
            <a:ext cx="8229600" cy="3725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lang="en">
                <a:latin typeface="Arial"/>
                <a:ea typeface="Arial"/>
                <a:cs typeface="Arial"/>
                <a:sym typeface="Arial"/>
              </a:rPr>
              <a:t>Saving time, saving effort, saving keystrokes.</a:t>
            </a:r>
          </a:p>
          <a:p>
            <a:pPr indent="0" lvl="0" marL="0" marR="0" rtl="0" algn="l">
              <a:lnSpc>
                <a:spcPct val="100000"/>
              </a:lnSpc>
              <a:spcBef>
                <a:spcPts val="0"/>
              </a:spcBef>
              <a:spcAft>
                <a:spcPts val="0"/>
              </a:spcAft>
              <a:buClr>
                <a:schemeClr val="dk2"/>
              </a:buClr>
              <a:buSzPct val="25000"/>
              <a:buFont typeface="Arial"/>
              <a:buNone/>
            </a:pPr>
            <a:r>
              <a:t/>
            </a:r>
            <a:endParaRPr>
              <a:latin typeface="Courier New"/>
              <a:ea typeface="Courier New"/>
              <a:cs typeface="Courier New"/>
              <a:sym typeface="Courier New"/>
            </a:endParaRPr>
          </a:p>
          <a:p>
            <a:pPr indent="0" lvl="0" marL="0" marR="0" rtl="0" algn="l">
              <a:lnSpc>
                <a:spcPct val="100000"/>
              </a:lnSpc>
              <a:spcBef>
                <a:spcPts val="0"/>
              </a:spcBef>
              <a:spcAft>
                <a:spcPts val="0"/>
              </a:spcAft>
              <a:buClr>
                <a:schemeClr val="dk2"/>
              </a:buClr>
              <a:buSzPct val="25000"/>
              <a:buFont typeface="Arial"/>
              <a:buNone/>
            </a:pPr>
            <a:r>
              <a:rPr lang="en">
                <a:latin typeface="Courier New"/>
                <a:ea typeface="Courier New"/>
                <a:cs typeface="Courier New"/>
                <a:sym typeface="Courier New"/>
              </a:rPr>
              <a:t>$ history | grep git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457200" y="205975"/>
            <a:ext cx="7552500" cy="8574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a:t>aliases</a:t>
            </a:r>
          </a:p>
        </p:txBody>
      </p:sp>
      <p:sp>
        <p:nvSpPr>
          <p:cNvPr id="87" name="Shape 87"/>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lang="en" sz="2400">
                <a:latin typeface="Courier New"/>
                <a:ea typeface="Courier New"/>
                <a:cs typeface="Courier New"/>
                <a:sym typeface="Courier New"/>
              </a:rPr>
              <a:t>$ cd ~</a:t>
            </a:r>
          </a:p>
          <a:p>
            <a:pPr indent="0" lvl="0" marL="0" marR="0" rtl="0" algn="l">
              <a:lnSpc>
                <a:spcPct val="100000"/>
              </a:lnSpc>
              <a:spcBef>
                <a:spcPts val="0"/>
              </a:spcBef>
              <a:spcAft>
                <a:spcPts val="0"/>
              </a:spcAft>
              <a:buClr>
                <a:schemeClr val="dk2"/>
              </a:buClr>
              <a:buSzPct val="25000"/>
              <a:buFont typeface="Arial"/>
              <a:buNone/>
            </a:pPr>
            <a:r>
              <a:rPr lang="en" sz="2400">
                <a:latin typeface="Courier New"/>
                <a:ea typeface="Courier New"/>
                <a:cs typeface="Courier New"/>
                <a:sym typeface="Courier New"/>
              </a:rPr>
              <a:t>$ atom .profile</a:t>
            </a:r>
          </a:p>
          <a:p>
            <a:pPr indent="0" lvl="0" marL="0" marR="0" rtl="0" algn="l">
              <a:lnSpc>
                <a:spcPct val="100000"/>
              </a:lnSpc>
              <a:spcBef>
                <a:spcPts val="0"/>
              </a:spcBef>
              <a:spcAft>
                <a:spcPts val="0"/>
              </a:spcAft>
              <a:buClr>
                <a:schemeClr val="dk2"/>
              </a:buClr>
              <a:buSzPct val="25000"/>
              <a:buFont typeface="Arial"/>
              <a:buNone/>
            </a:pPr>
            <a:r>
              <a:t/>
            </a:r>
            <a:endParaRPr sz="2400">
              <a:latin typeface="Courier New"/>
              <a:ea typeface="Courier New"/>
              <a:cs typeface="Courier New"/>
              <a:sym typeface="Courier New"/>
            </a:endParaRPr>
          </a:p>
          <a:p>
            <a:pPr indent="0" lvl="0" marL="0" marR="0" rtl="0" algn="l">
              <a:lnSpc>
                <a:spcPct val="100000"/>
              </a:lnSpc>
              <a:spcBef>
                <a:spcPts val="0"/>
              </a:spcBef>
              <a:spcAft>
                <a:spcPts val="0"/>
              </a:spcAft>
              <a:buClr>
                <a:schemeClr val="dk2"/>
              </a:buClr>
              <a:buSzPct val="25000"/>
              <a:buFont typeface="Arial"/>
              <a:buNone/>
            </a:pPr>
            <a:r>
              <a:rPr lang="en" sz="2400">
                <a:latin typeface="Courier New"/>
                <a:ea typeface="Courier New"/>
                <a:cs typeface="Courier New"/>
                <a:sym typeface="Courier New"/>
              </a:rPr>
              <a:t># ~/.profile</a:t>
            </a:r>
          </a:p>
          <a:p>
            <a:pPr indent="0" lvl="0" marL="0" marR="0" rtl="0" algn="l">
              <a:lnSpc>
                <a:spcPct val="100000"/>
              </a:lnSpc>
              <a:spcBef>
                <a:spcPts val="0"/>
              </a:spcBef>
              <a:spcAft>
                <a:spcPts val="0"/>
              </a:spcAft>
              <a:buClr>
                <a:schemeClr val="dk2"/>
              </a:buClr>
              <a:buSzPct val="25000"/>
              <a:buFont typeface="Arial"/>
              <a:buNone/>
            </a:pPr>
            <a:r>
              <a:rPr lang="en" sz="2400">
                <a:latin typeface="Courier New"/>
                <a:ea typeface="Courier New"/>
                <a:cs typeface="Courier New"/>
                <a:sym typeface="Courier New"/>
              </a:rPr>
              <a:t>alias gst="git status"</a:t>
            </a:r>
          </a:p>
          <a:p>
            <a:pPr lvl="0" rtl="0">
              <a:spcBef>
                <a:spcPts val="0"/>
              </a:spcBef>
              <a:buClr>
                <a:schemeClr val="dk2"/>
              </a:buClr>
              <a:buSzPct val="25000"/>
              <a:buFont typeface="Arial"/>
              <a:buNone/>
            </a:pPr>
            <a:r>
              <a:rPr lang="en" sz="2400">
                <a:latin typeface="Courier New"/>
                <a:ea typeface="Courier New"/>
                <a:cs typeface="Courier New"/>
                <a:sym typeface="Courier New"/>
              </a:rPr>
              <a:t>alias ga="git add"</a:t>
            </a:r>
          </a:p>
          <a:p>
            <a:pPr lvl="0" rtl="0">
              <a:spcBef>
                <a:spcPts val="0"/>
              </a:spcBef>
              <a:buClr>
                <a:schemeClr val="dk2"/>
              </a:buClr>
              <a:buSzPct val="25000"/>
              <a:buFont typeface="Arial"/>
              <a:buNone/>
            </a:pPr>
            <a:r>
              <a:rPr lang="en" sz="2400">
                <a:latin typeface="Courier New"/>
                <a:ea typeface="Courier New"/>
                <a:cs typeface="Courier New"/>
                <a:sym typeface="Courier New"/>
              </a:rPr>
              <a:t>alias gst="git commit"</a:t>
            </a:r>
          </a:p>
          <a:p>
            <a:pPr lvl="0" rtl="0">
              <a:spcBef>
                <a:spcPts val="0"/>
              </a:spcBef>
              <a:buClr>
                <a:schemeClr val="dk2"/>
              </a:buClr>
              <a:buSzPct val="25000"/>
              <a:buFont typeface="Arial"/>
              <a:buNone/>
            </a:pPr>
            <a:r>
              <a:rPr lang="en" sz="2400">
                <a:latin typeface="Courier New"/>
                <a:ea typeface="Courier New"/>
                <a:cs typeface="Courier New"/>
                <a:sym typeface="Courier New"/>
              </a:rPr>
              <a:t>alias gst="git commit -m"</a:t>
            </a:r>
          </a:p>
          <a:p>
            <a:pPr lvl="0" rtl="0">
              <a:spcBef>
                <a:spcPts val="0"/>
              </a:spcBef>
              <a:buClr>
                <a:schemeClr val="dk2"/>
              </a:buClr>
              <a:buSzPct val="25000"/>
              <a:buFont typeface="Arial"/>
              <a:buNone/>
            </a:pPr>
            <a:r>
              <a:rPr lang="en" sz="2400">
                <a:latin typeface="Courier New"/>
                <a:ea typeface="Courier New"/>
                <a:cs typeface="Courier New"/>
                <a:sym typeface="Courier New"/>
              </a:rPr>
              <a:t>alias gphm="git push heroku master"</a:t>
            </a:r>
          </a:p>
        </p:txBody>
      </p:sp>
      <p:sp>
        <p:nvSpPr>
          <p:cNvPr id="88" name="Shape 88"/>
          <p:cNvSpPr/>
          <p:nvPr/>
        </p:nvSpPr>
        <p:spPr>
          <a:xfrm>
            <a:off x="1994050" y="2627650"/>
            <a:ext cx="652200" cy="6150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9" name="Shape 89"/>
          <p:cNvCxnSpPr/>
          <p:nvPr/>
        </p:nvCxnSpPr>
        <p:spPr>
          <a:xfrm flipH="1">
            <a:off x="2571700" y="1938000"/>
            <a:ext cx="2273700" cy="866700"/>
          </a:xfrm>
          <a:prstGeom prst="straightConnector1">
            <a:avLst/>
          </a:prstGeom>
          <a:noFill/>
          <a:ln cap="flat" cmpd="sng" w="38100">
            <a:solidFill>
              <a:srgbClr val="000000"/>
            </a:solidFill>
            <a:prstDash val="solid"/>
            <a:round/>
            <a:headEnd len="lg" w="lg" type="none"/>
            <a:tailEnd len="lg" w="lg" type="triangle"/>
          </a:ln>
        </p:spPr>
      </p:cxnSp>
      <p:sp>
        <p:nvSpPr>
          <p:cNvPr id="90" name="Shape 90"/>
          <p:cNvSpPr txBox="1"/>
          <p:nvPr/>
        </p:nvSpPr>
        <p:spPr>
          <a:xfrm>
            <a:off x="4845400" y="1416325"/>
            <a:ext cx="2981700" cy="1118100"/>
          </a:xfrm>
          <a:prstGeom prst="rect">
            <a:avLst/>
          </a:prstGeom>
          <a:solidFill>
            <a:srgbClr val="FFFF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sz="2400"/>
              <a:t>Do not put any spaces here</a:t>
            </a:r>
          </a:p>
        </p:txBody>
      </p:sp>
      <p:sp>
        <p:nvSpPr>
          <p:cNvPr id="91" name="Shape 91"/>
          <p:cNvSpPr txBox="1"/>
          <p:nvPr/>
        </p:nvSpPr>
        <p:spPr>
          <a:xfrm>
            <a:off x="7025725" y="2012675"/>
            <a:ext cx="7350000" cy="8574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05975"/>
            <a:ext cx="7552500" cy="8574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a:t>What is a dotfile?</a:t>
            </a:r>
          </a:p>
        </p:txBody>
      </p:sp>
      <p:sp>
        <p:nvSpPr>
          <p:cNvPr id="97" name="Shape 97"/>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t/>
            </a:r>
            <a:endParaRPr sz="2800">
              <a:latin typeface="Courier New"/>
              <a:ea typeface="Courier New"/>
              <a:cs typeface="Courier New"/>
              <a:sym typeface="Courier New"/>
            </a:endParaRPr>
          </a:p>
          <a:p>
            <a:pPr indent="0" lvl="0" marL="0" marR="0" rtl="0" algn="l">
              <a:lnSpc>
                <a:spcPct val="100000"/>
              </a:lnSpc>
              <a:spcBef>
                <a:spcPts val="0"/>
              </a:spcBef>
              <a:spcAft>
                <a:spcPts val="0"/>
              </a:spcAft>
              <a:buClr>
                <a:schemeClr val="dk2"/>
              </a:buClr>
              <a:buSzPct val="25000"/>
              <a:buFont typeface="Arial"/>
              <a:buNone/>
            </a:pPr>
            <a:r>
              <a:rPr lang="en" sz="2800">
                <a:latin typeface="Arial"/>
                <a:ea typeface="Arial"/>
                <a:cs typeface="Arial"/>
                <a:sym typeface="Arial"/>
              </a:rPr>
              <a:t>A dotfile is used for configuration.</a:t>
            </a:r>
          </a:p>
          <a:p>
            <a:pPr indent="0" lvl="0" marL="0" marR="0" rtl="0" algn="l">
              <a:lnSpc>
                <a:spcPct val="100000"/>
              </a:lnSpc>
              <a:spcBef>
                <a:spcPts val="0"/>
              </a:spcBef>
              <a:spcAft>
                <a:spcPts val="0"/>
              </a:spcAft>
              <a:buClr>
                <a:schemeClr val="dk2"/>
              </a:buClr>
              <a:buSzPct val="25000"/>
              <a:buFont typeface="Arial"/>
              <a:buNone/>
            </a:pPr>
            <a:r>
              <a:t/>
            </a:r>
            <a:endParaRPr sz="2800">
              <a:latin typeface="Arial"/>
              <a:ea typeface="Arial"/>
              <a:cs typeface="Arial"/>
              <a:sym typeface="Arial"/>
            </a:endParaRPr>
          </a:p>
          <a:p>
            <a:pPr indent="0" lvl="0" marL="0" marR="0" rtl="0" algn="l">
              <a:lnSpc>
                <a:spcPct val="100000"/>
              </a:lnSpc>
              <a:spcBef>
                <a:spcPts val="0"/>
              </a:spcBef>
              <a:spcAft>
                <a:spcPts val="0"/>
              </a:spcAft>
              <a:buClr>
                <a:schemeClr val="dk2"/>
              </a:buClr>
              <a:buSzPct val="25000"/>
              <a:buFont typeface="Arial"/>
              <a:buNone/>
            </a:pPr>
            <a:r>
              <a:rPr lang="en" sz="2800">
                <a:latin typeface="Arial"/>
                <a:ea typeface="Arial"/>
                <a:cs typeface="Arial"/>
                <a:sym typeface="Arial"/>
              </a:rPr>
              <a:t>In terminal, let’s view our dotfiles…</a:t>
            </a:r>
          </a:p>
          <a:p>
            <a:pPr indent="0" lvl="0" marL="0" marR="0" rtl="0" algn="l">
              <a:lnSpc>
                <a:spcPct val="100000"/>
              </a:lnSpc>
              <a:spcBef>
                <a:spcPts val="0"/>
              </a:spcBef>
              <a:spcAft>
                <a:spcPts val="0"/>
              </a:spcAft>
              <a:buClr>
                <a:schemeClr val="dk2"/>
              </a:buClr>
              <a:buSzPct val="25000"/>
              <a:buFont typeface="Arial"/>
              <a:buNone/>
            </a:pPr>
            <a:r>
              <a:t/>
            </a:r>
            <a:endParaRPr sz="2800">
              <a:latin typeface="Courier New"/>
              <a:ea typeface="Courier New"/>
              <a:cs typeface="Courier New"/>
              <a:sym typeface="Courier New"/>
            </a:endParaRPr>
          </a:p>
          <a:p>
            <a:pPr indent="0" lvl="0" marL="0" marR="0" rtl="0" algn="l">
              <a:lnSpc>
                <a:spcPct val="100000"/>
              </a:lnSpc>
              <a:spcBef>
                <a:spcPts val="0"/>
              </a:spcBef>
              <a:spcAft>
                <a:spcPts val="0"/>
              </a:spcAft>
              <a:buClr>
                <a:schemeClr val="dk2"/>
              </a:buClr>
              <a:buSzPct val="25000"/>
              <a:buFont typeface="Arial"/>
              <a:buNone/>
            </a:pPr>
            <a:r>
              <a:rPr lang="en" sz="2800">
                <a:latin typeface="Courier New"/>
                <a:ea typeface="Courier New"/>
                <a:cs typeface="Courier New"/>
                <a:sym typeface="Courier New"/>
              </a:rPr>
              <a:t>$ ls -al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05975"/>
            <a:ext cx="7552500" cy="8574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a:t>How are </a:t>
            </a:r>
            <a:r>
              <a:rPr lang="en"/>
              <a:t>dotfiles useful?</a:t>
            </a:r>
          </a:p>
        </p:txBody>
      </p:sp>
      <p:sp>
        <p:nvSpPr>
          <p:cNvPr id="103" name="Shape 103"/>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t/>
            </a:r>
            <a:endParaRPr sz="2800">
              <a:latin typeface="Courier New"/>
              <a:ea typeface="Courier New"/>
              <a:cs typeface="Courier New"/>
              <a:sym typeface="Courier New"/>
            </a:endParaRPr>
          </a:p>
          <a:p>
            <a:pPr lvl="0" rtl="0">
              <a:spcBef>
                <a:spcPts val="0"/>
              </a:spcBef>
              <a:buClr>
                <a:schemeClr val="dk2"/>
              </a:buClr>
              <a:buSzPct val="25000"/>
              <a:buFont typeface="Arial"/>
              <a:buNone/>
            </a:pPr>
            <a:r>
              <a:rPr lang="en" sz="2800">
                <a:latin typeface="Arial"/>
                <a:ea typeface="Arial"/>
                <a:cs typeface="Arial"/>
                <a:sym typeface="Arial"/>
              </a:rPr>
              <a:t>Dotfiles are for </a:t>
            </a:r>
            <a:r>
              <a:rPr b="1" i="1" lang="en" sz="2800">
                <a:latin typeface="Arial"/>
                <a:ea typeface="Arial"/>
                <a:cs typeface="Arial"/>
                <a:sym typeface="Arial"/>
              </a:rPr>
              <a:t>configuration</a:t>
            </a:r>
            <a:r>
              <a:rPr lang="en" sz="2800">
                <a:latin typeface="Arial"/>
                <a:ea typeface="Arial"/>
                <a:cs typeface="Arial"/>
                <a:sym typeface="Arial"/>
              </a:rPr>
              <a:t> of our </a:t>
            </a:r>
            <a:r>
              <a:rPr b="1" i="1" lang="en" sz="2800">
                <a:latin typeface="Arial"/>
                <a:ea typeface="Arial"/>
                <a:cs typeface="Arial"/>
                <a:sym typeface="Arial"/>
              </a:rPr>
              <a:t>environment</a:t>
            </a:r>
            <a:r>
              <a:rPr lang="en" sz="2800">
                <a:latin typeface="Arial"/>
                <a:ea typeface="Arial"/>
                <a:cs typeface="Arial"/>
                <a:sym typeface="Arial"/>
              </a:rPr>
              <a:t>:</a:t>
            </a:r>
          </a:p>
          <a:p>
            <a:pPr lvl="0" rtl="0">
              <a:spcBef>
                <a:spcPts val="0"/>
              </a:spcBef>
              <a:buClr>
                <a:schemeClr val="dk2"/>
              </a:buClr>
              <a:buSzPct val="25000"/>
              <a:buFont typeface="Arial"/>
              <a:buNone/>
            </a:pPr>
            <a:r>
              <a:t/>
            </a:r>
            <a:endParaRPr sz="2800">
              <a:latin typeface="Arial"/>
              <a:ea typeface="Arial"/>
              <a:cs typeface="Arial"/>
              <a:sym typeface="Arial"/>
            </a:endParaRPr>
          </a:p>
          <a:p>
            <a:pPr indent="-406400" lvl="1" marL="1371600" rtl="0">
              <a:spcBef>
                <a:spcPts val="0"/>
              </a:spcBef>
              <a:buSzPct val="100000"/>
              <a:buFont typeface="Arial"/>
            </a:pPr>
            <a:r>
              <a:rPr lang="en" sz="2800">
                <a:latin typeface="Arial"/>
                <a:ea typeface="Arial"/>
                <a:cs typeface="Arial"/>
                <a:sym typeface="Arial"/>
              </a:rPr>
              <a:t>Portability</a:t>
            </a:r>
          </a:p>
          <a:p>
            <a:pPr indent="-406400" lvl="1" marL="1371600" rtl="0">
              <a:spcBef>
                <a:spcPts val="0"/>
              </a:spcBef>
              <a:buSzPct val="100000"/>
              <a:buFont typeface="Arial"/>
            </a:pPr>
            <a:r>
              <a:rPr lang="en" sz="2800">
                <a:latin typeface="Arial"/>
                <a:ea typeface="Arial"/>
                <a:cs typeface="Arial"/>
                <a:sym typeface="Arial"/>
              </a:rPr>
              <a:t>Systemization</a:t>
            </a:r>
          </a:p>
          <a:p>
            <a:pPr indent="-406400" lvl="1" marL="1371600" rtl="0">
              <a:spcBef>
                <a:spcPts val="0"/>
              </a:spcBef>
              <a:buSzPct val="100000"/>
              <a:buFont typeface="Arial"/>
            </a:pPr>
            <a:r>
              <a:rPr lang="en" sz="2800">
                <a:latin typeface="Arial"/>
                <a:ea typeface="Arial"/>
                <a:cs typeface="Arial"/>
                <a:sym typeface="Arial"/>
              </a:rPr>
              <a:t>Automation</a:t>
            </a:r>
          </a:p>
          <a:p>
            <a:pPr indent="0" lvl="0" marL="0" marR="0" rtl="0" algn="l">
              <a:lnSpc>
                <a:spcPct val="100000"/>
              </a:lnSpc>
              <a:spcBef>
                <a:spcPts val="0"/>
              </a:spcBef>
              <a:spcAft>
                <a:spcPts val="0"/>
              </a:spcAft>
              <a:buClr>
                <a:schemeClr val="dk2"/>
              </a:buClr>
              <a:buSzPct val="25000"/>
              <a:buFont typeface="Arial"/>
              <a:buNone/>
            </a:pPr>
            <a:r>
              <a:t/>
            </a:r>
            <a:endParaRPr sz="2800">
              <a:latin typeface="Courier New"/>
              <a:ea typeface="Courier New"/>
              <a:cs typeface="Courier New"/>
              <a:sym typeface="Courier New"/>
            </a:endParaRPr>
          </a:p>
          <a:p>
            <a:pPr indent="0" lvl="0" marL="0" marR="0" rtl="0" algn="l">
              <a:lnSpc>
                <a:spcPct val="100000"/>
              </a:lnSpc>
              <a:spcBef>
                <a:spcPts val="0"/>
              </a:spcBef>
              <a:spcAft>
                <a:spcPts val="0"/>
              </a:spcAft>
              <a:buClr>
                <a:schemeClr val="dk2"/>
              </a:buClr>
              <a:buSzPct val="25000"/>
              <a:buFont typeface="Arial"/>
              <a:buNone/>
            </a:pPr>
            <a:r>
              <a:t/>
            </a:r>
            <a:endParaRPr sz="280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05975"/>
            <a:ext cx="7552500" cy="857400"/>
          </a:xfrm>
          <a:prstGeom prst="rect">
            <a:avLst/>
          </a:prstGeom>
          <a:noFill/>
          <a:ln>
            <a:noFill/>
          </a:ln>
        </p:spPr>
        <p:txBody>
          <a:bodyPr anchorCtr="0" anchor="b" bIns="91425" lIns="91425" rIns="91425" tIns="91425">
            <a:noAutofit/>
          </a:bodyPr>
          <a:lstStyle/>
          <a:p>
            <a:pPr lvl="0" rtl="0">
              <a:spcBef>
                <a:spcPts val="0"/>
              </a:spcBef>
              <a:buClr>
                <a:schemeClr val="lt1"/>
              </a:buClr>
              <a:buSzPct val="25000"/>
              <a:buFont typeface="Arial"/>
              <a:buNone/>
            </a:pPr>
            <a:r>
              <a:rPr lang="en"/>
              <a:t>How are dotfiles useful?</a:t>
            </a:r>
          </a:p>
        </p:txBody>
      </p:sp>
      <p:sp>
        <p:nvSpPr>
          <p:cNvPr id="109" name="Shape 109"/>
          <p:cNvSpPr txBox="1"/>
          <p:nvPr>
            <p:ph idx="1" type="body"/>
          </p:nvPr>
        </p:nvSpPr>
        <p:spPr>
          <a:xfrm>
            <a:off x="457200" y="1200150"/>
            <a:ext cx="8229600" cy="3725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t/>
            </a:r>
            <a:endParaRPr sz="2800">
              <a:latin typeface="Courier New"/>
              <a:ea typeface="Courier New"/>
              <a:cs typeface="Courier New"/>
              <a:sym typeface="Courier New"/>
            </a:endParaRPr>
          </a:p>
          <a:p>
            <a:pPr indent="0" lvl="0" marL="0" marR="0" rtl="0" algn="l">
              <a:lnSpc>
                <a:spcPct val="100000"/>
              </a:lnSpc>
              <a:spcBef>
                <a:spcPts val="0"/>
              </a:spcBef>
              <a:spcAft>
                <a:spcPts val="0"/>
              </a:spcAft>
              <a:buClr>
                <a:schemeClr val="dk2"/>
              </a:buClr>
              <a:buSzPct val="25000"/>
              <a:buFont typeface="Arial"/>
              <a:buNone/>
            </a:pPr>
            <a:r>
              <a:rPr lang="en" sz="2800">
                <a:latin typeface="Arial"/>
                <a:ea typeface="Arial"/>
                <a:cs typeface="Arial"/>
                <a:sym typeface="Arial"/>
              </a:rPr>
              <a:t>For example, we can set or update our Bash variables:</a:t>
            </a:r>
          </a:p>
          <a:p>
            <a:pPr indent="0" lvl="0" marL="0" marR="0" rtl="0" algn="l">
              <a:lnSpc>
                <a:spcPct val="100000"/>
              </a:lnSpc>
              <a:spcBef>
                <a:spcPts val="0"/>
              </a:spcBef>
              <a:spcAft>
                <a:spcPts val="0"/>
              </a:spcAft>
              <a:buClr>
                <a:schemeClr val="dk2"/>
              </a:buClr>
              <a:buSzPct val="25000"/>
              <a:buFont typeface="Arial"/>
              <a:buNone/>
            </a:pPr>
            <a:r>
              <a:t/>
            </a:r>
            <a:endParaRPr sz="2800">
              <a:latin typeface="Arial"/>
              <a:ea typeface="Arial"/>
              <a:cs typeface="Arial"/>
              <a:sym typeface="Arial"/>
            </a:endParaRPr>
          </a:p>
          <a:p>
            <a:pPr indent="0" lvl="0" marL="0" marR="0" rtl="0" algn="l">
              <a:lnSpc>
                <a:spcPct val="100000"/>
              </a:lnSpc>
              <a:spcBef>
                <a:spcPts val="0"/>
              </a:spcBef>
              <a:spcAft>
                <a:spcPts val="0"/>
              </a:spcAft>
              <a:buClr>
                <a:schemeClr val="dk2"/>
              </a:buClr>
              <a:buSzPct val="25000"/>
              <a:buFont typeface="Arial"/>
              <a:buNone/>
            </a:pPr>
            <a:r>
              <a:rPr lang="en" sz="2800">
                <a:latin typeface="Courier New"/>
                <a:ea typeface="Courier New"/>
                <a:cs typeface="Courier New"/>
                <a:sym typeface="Courier New"/>
              </a:rPr>
              <a:t>$ export HELLO="world"</a:t>
            </a:r>
          </a:p>
          <a:p>
            <a:pPr indent="0" lvl="0" marL="0" marR="0" rtl="0" algn="l">
              <a:lnSpc>
                <a:spcPct val="100000"/>
              </a:lnSpc>
              <a:spcBef>
                <a:spcPts val="0"/>
              </a:spcBef>
              <a:spcAft>
                <a:spcPts val="0"/>
              </a:spcAft>
              <a:buClr>
                <a:schemeClr val="dk2"/>
              </a:buClr>
              <a:buSzPct val="25000"/>
              <a:buFont typeface="Arial"/>
              <a:buNone/>
            </a:pPr>
            <a:r>
              <a:rPr lang="en" sz="2800">
                <a:latin typeface="Courier New"/>
                <a:ea typeface="Courier New"/>
                <a:cs typeface="Courier New"/>
                <a:sym typeface="Courier New"/>
              </a:rPr>
              <a:t>$ echo $HELLO</a:t>
            </a:r>
          </a:p>
          <a:p>
            <a:pPr indent="0" lvl="0" marL="0" marR="0" rtl="0" algn="l">
              <a:lnSpc>
                <a:spcPct val="100000"/>
              </a:lnSpc>
              <a:spcBef>
                <a:spcPts val="0"/>
              </a:spcBef>
              <a:spcAft>
                <a:spcPts val="0"/>
              </a:spcAft>
              <a:buClr>
                <a:schemeClr val="dk2"/>
              </a:buClr>
              <a:buSzPct val="25000"/>
              <a:buFont typeface="Arial"/>
              <a:buNone/>
            </a:pPr>
            <a:r>
              <a:t/>
            </a:r>
            <a:endParaRPr sz="2800">
              <a:latin typeface="Arial"/>
              <a:ea typeface="Arial"/>
              <a:cs typeface="Arial"/>
              <a:sym typeface="Arial"/>
            </a:endParaRPr>
          </a:p>
          <a:p>
            <a:pPr indent="0" lvl="0" marL="0" marR="0" rtl="0" algn="l">
              <a:lnSpc>
                <a:spcPct val="100000"/>
              </a:lnSpc>
              <a:spcBef>
                <a:spcPts val="0"/>
              </a:spcBef>
              <a:spcAft>
                <a:spcPts val="0"/>
              </a:spcAft>
              <a:buClr>
                <a:schemeClr val="dk2"/>
              </a:buClr>
              <a:buSzPct val="25000"/>
              <a:buFont typeface="Arial"/>
              <a:buNone/>
            </a:pPr>
            <a:r>
              <a:rPr lang="en" sz="2800">
                <a:latin typeface="Arial"/>
                <a:ea typeface="Arial"/>
                <a:cs typeface="Arial"/>
                <a:sym typeface="Arial"/>
              </a:rPr>
              <a:t>These become a part of the environment (</a:t>
            </a:r>
            <a:r>
              <a:rPr lang="en" sz="2800">
                <a:latin typeface="Courier New"/>
                <a:ea typeface="Courier New"/>
                <a:cs typeface="Courier New"/>
                <a:sym typeface="Courier New"/>
              </a:rPr>
              <a:t>ENV</a:t>
            </a:r>
            <a:r>
              <a:rPr lang="en" sz="2800">
                <a:latin typeface="Arial"/>
                <a:ea typeface="Arial"/>
                <a:cs typeface="Arial"/>
                <a:sym typeface="Arial"/>
              </a:rPr>
              <a:t>).</a:t>
            </a:r>
          </a:p>
        </p:txBody>
      </p:sp>
    </p:spTree>
  </p:cSld>
  <p:clrMapOvr>
    <a:masterClrMapping/>
  </p:clrMapOvr>
</p:sld>
</file>

<file path=ppt/theme/theme1.xml><?xml version="1.0" encoding="utf-8"?>
<a:theme xmlns:a="http://schemas.openxmlformats.org/drawingml/2006/main" xmlns:r="http://schemas.openxmlformats.org/officeDocument/2006/relationships" name="Wyncode">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