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5" r:id="rId10"/>
    <p:sldId id="267" r:id="rId11"/>
    <p:sldId id="266" r:id="rId12"/>
    <p:sldId id="268" r:id="rId13"/>
    <p:sldId id="263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0792" autoAdjust="0"/>
  </p:normalViewPr>
  <p:slideViewPr>
    <p:cSldViewPr snapToGrid="0">
      <p:cViewPr varScale="1">
        <p:scale>
          <a:sx n="66" d="100"/>
          <a:sy n="66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0E294-7CE9-4096-AE26-05A07B33D386}" type="datetimeFigureOut">
              <a:rPr lang="es-MX" smtClean="0"/>
              <a:t>04/02/2020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D5115-7B3C-40BE-8B9D-A38F65AC2D8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29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onedomex.mx/articulo/2017/11/24/educacion/mapa-del-estado-de-mexico-te-dejamos-con-y-sin-nombr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image</a:t>
            </a:r>
            <a:r>
              <a:rPr lang="es-MX" dirty="0"/>
              <a:t>: </a:t>
            </a:r>
            <a:r>
              <a:rPr lang="es-MX" dirty="0">
                <a:hlinkClick r:id="rId3"/>
              </a:rPr>
              <a:t>https://www.unionedomex.mx/articulo/2017/11/24/educacion/mapa-del-estado-de-mexico-te-dejamos-con-y-sin-nombres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D5115-7B3C-40BE-8B9D-A38F65AC2D8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93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4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2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58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84748-EE1B-4752-8EDF-89CD0DC03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48056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593271"/>
            <a:ext cx="11303626" cy="205900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C3F9A-C526-47CA-BBD0-5B3A372E8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803683"/>
            <a:ext cx="10965141" cy="1093314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dirty="0" err="1">
                <a:solidFill>
                  <a:schemeClr val="tx1"/>
                </a:solidFill>
              </a:rPr>
              <a:t>Poverty</a:t>
            </a:r>
            <a:r>
              <a:rPr lang="es-MX" sz="4000" dirty="0">
                <a:solidFill>
                  <a:schemeClr val="tx1"/>
                </a:solidFill>
              </a:rPr>
              <a:t> </a:t>
            </a:r>
            <a:r>
              <a:rPr lang="es-MX" sz="4000" dirty="0" err="1">
                <a:solidFill>
                  <a:schemeClr val="tx1"/>
                </a:solidFill>
              </a:rPr>
              <a:t>levels</a:t>
            </a:r>
            <a:r>
              <a:rPr lang="es-MX" sz="4000" dirty="0">
                <a:solidFill>
                  <a:schemeClr val="tx1"/>
                </a:solidFill>
              </a:rPr>
              <a:t> and </a:t>
            </a:r>
            <a:r>
              <a:rPr lang="es-MX" sz="4000" dirty="0" err="1">
                <a:solidFill>
                  <a:schemeClr val="tx1"/>
                </a:solidFill>
              </a:rPr>
              <a:t>employment</a:t>
            </a:r>
            <a:r>
              <a:rPr lang="es-MX" sz="4000" dirty="0">
                <a:solidFill>
                  <a:schemeClr val="tx1"/>
                </a:solidFill>
              </a:rPr>
              <a:t> </a:t>
            </a:r>
            <a:br>
              <a:rPr lang="es-MX" sz="4000" dirty="0">
                <a:solidFill>
                  <a:schemeClr val="tx1"/>
                </a:solidFill>
              </a:rPr>
            </a:br>
            <a:r>
              <a:rPr lang="es-MX" sz="4000" dirty="0">
                <a:solidFill>
                  <a:schemeClr val="tx1"/>
                </a:solidFill>
              </a:rPr>
              <a:t>in </a:t>
            </a:r>
            <a:r>
              <a:rPr lang="es-MX" sz="4000" dirty="0" err="1">
                <a:solidFill>
                  <a:schemeClr val="tx1"/>
                </a:solidFill>
              </a:rPr>
              <a:t>Mexico</a:t>
            </a:r>
            <a:r>
              <a:rPr lang="es-MX" sz="4000" dirty="0">
                <a:solidFill>
                  <a:schemeClr val="tx1"/>
                </a:solidFill>
              </a:rPr>
              <a:t> </a:t>
            </a:r>
            <a:r>
              <a:rPr lang="es-MX" sz="4000" dirty="0" err="1">
                <a:solidFill>
                  <a:schemeClr val="tx1"/>
                </a:solidFill>
              </a:rPr>
              <a:t>state</a:t>
            </a:r>
            <a:endParaRPr lang="es-MX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D16CC-A3E4-4327-A44B-9DB03762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2161095"/>
            <a:ext cx="10965142" cy="484822"/>
          </a:xfrm>
        </p:spPr>
        <p:txBody>
          <a:bodyPr>
            <a:normAutofit/>
          </a:bodyPr>
          <a:lstStyle/>
          <a:p>
            <a:r>
              <a:rPr lang="es-MX" sz="1800" b="1" dirty="0">
                <a:solidFill>
                  <a:schemeClr val="tx1"/>
                </a:solidFill>
              </a:rPr>
              <a:t>Joshua Filiberto, Mónica cantú, bernardo </a:t>
            </a:r>
            <a:r>
              <a:rPr lang="es-MX" sz="1800" b="1" dirty="0" err="1">
                <a:solidFill>
                  <a:schemeClr val="tx1"/>
                </a:solidFill>
              </a:rPr>
              <a:t>gonzalez</a:t>
            </a:r>
            <a:r>
              <a:rPr lang="es-MX" sz="1800" b="1" dirty="0">
                <a:solidFill>
                  <a:schemeClr val="tx1"/>
                </a:solidFill>
              </a:rPr>
              <a:t> &amp; </a:t>
            </a:r>
            <a:r>
              <a:rPr lang="es-MX" sz="1800" b="1" dirty="0" err="1">
                <a:solidFill>
                  <a:schemeClr val="tx1"/>
                </a:solidFill>
              </a:rPr>
              <a:t>jan</a:t>
            </a:r>
            <a:r>
              <a:rPr lang="es-MX" sz="1800" b="1" dirty="0">
                <a:solidFill>
                  <a:schemeClr val="tx1"/>
                </a:solidFill>
              </a:rPr>
              <a:t> </a:t>
            </a:r>
            <a:r>
              <a:rPr lang="es-MX" sz="1800" b="1" dirty="0" err="1">
                <a:solidFill>
                  <a:schemeClr val="tx1"/>
                </a:solidFill>
              </a:rPr>
              <a:t>hogewoning</a:t>
            </a:r>
            <a:r>
              <a:rPr lang="es-MX" sz="18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953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1B0F-210B-4D08-9764-D0FF5275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F-Test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poverty</a:t>
            </a:r>
            <a:r>
              <a:rPr lang="es-MX" dirty="0"/>
              <a:t> vs </a:t>
            </a:r>
            <a:r>
              <a:rPr lang="es-MX" dirty="0" err="1"/>
              <a:t>industry</a:t>
            </a:r>
            <a:r>
              <a:rPr lang="es-MX" dirty="0"/>
              <a:t> </a:t>
            </a:r>
            <a:r>
              <a:rPr lang="es-MX" dirty="0" err="1"/>
              <a:t>type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58D7F-4B8D-420F-86CF-56249318F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48392"/>
            <a:ext cx="8706574" cy="4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4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69F33DD-861A-4669-84F9-13C5A5C2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4" y="578748"/>
            <a:ext cx="1129665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11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BCB2-EB1D-405D-82EF-7CDF37C8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F-Test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poverty</a:t>
            </a:r>
            <a:r>
              <a:rPr lang="es-MX" dirty="0"/>
              <a:t> vs </a:t>
            </a:r>
            <a:r>
              <a:rPr lang="es-MX" dirty="0" err="1"/>
              <a:t>company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 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AD00300-EF25-49A7-A031-52E8243129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43739" cy="37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0F8CCF-E27E-42B2-B4C2-9EAFCD11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8" y="2439723"/>
            <a:ext cx="10182530" cy="4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71E7-ABFE-40BD-8C65-CCFD79D5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Conclusions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55B1-E5B2-4983-A2B4-185214C0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Demographic variables are much better to explain poverty levels since correlations are positive and higher than company related.</a:t>
            </a:r>
          </a:p>
          <a:p>
            <a:pPr marL="936900" lvl="2" indent="-342900">
              <a:buFont typeface="+mj-lt"/>
              <a:buAutoNum type="alphaLcParenR"/>
            </a:pPr>
            <a:r>
              <a:rPr lang="en-US" sz="1400" dirty="0"/>
              <a:t>However positive correlation on “Micro” businesses and negative correlation with bigger companies tells us that for less poverty there should be bigger companies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is no statistical difference between type of industry or company size that can explain the poverty level in certain municipality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253659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C052-F6F5-4139-980F-C633BCAC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mission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AE01-FF85-44C1-A526-BB97610E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b="1" dirty="0"/>
              <a:t>CASE STUDY:</a:t>
            </a:r>
          </a:p>
          <a:p>
            <a:pPr marL="0" indent="0">
              <a:buNone/>
            </a:pPr>
            <a:r>
              <a:rPr lang="es-MX" dirty="0" err="1"/>
              <a:t>Which</a:t>
            </a:r>
            <a:r>
              <a:rPr lang="es-MX" dirty="0"/>
              <a:t> are </a:t>
            </a:r>
            <a:r>
              <a:rPr lang="es-MX" dirty="0" err="1"/>
              <a:t>better</a:t>
            </a:r>
            <a:r>
              <a:rPr lang="es-MX" dirty="0"/>
              <a:t> variables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understand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predict</a:t>
            </a:r>
            <a:r>
              <a:rPr lang="es-MX" dirty="0"/>
              <a:t> </a:t>
            </a:r>
            <a:r>
              <a:rPr lang="es-MX" dirty="0" err="1"/>
              <a:t>poverty</a:t>
            </a:r>
            <a:r>
              <a:rPr lang="es-MX" dirty="0"/>
              <a:t> </a:t>
            </a:r>
            <a:r>
              <a:rPr lang="es-MX" dirty="0" err="1"/>
              <a:t>levels</a:t>
            </a:r>
            <a:r>
              <a:rPr lang="es-MX" dirty="0"/>
              <a:t> </a:t>
            </a:r>
            <a:r>
              <a:rPr lang="es-MX" dirty="0" err="1"/>
              <a:t>within</a:t>
            </a:r>
            <a:r>
              <a:rPr lang="es-MX" dirty="0"/>
              <a:t> a </a:t>
            </a:r>
            <a:r>
              <a:rPr lang="es-MX" dirty="0" err="1"/>
              <a:t>Municipality</a:t>
            </a:r>
            <a:r>
              <a:rPr lang="es-MX" dirty="0"/>
              <a:t> in </a:t>
            </a:r>
            <a:r>
              <a:rPr lang="es-MX" dirty="0" err="1"/>
              <a:t>Mexico</a:t>
            </a:r>
            <a:r>
              <a:rPr lang="es-MX" dirty="0"/>
              <a:t> </a:t>
            </a:r>
            <a:r>
              <a:rPr lang="es-MX" dirty="0" err="1"/>
              <a:t>State</a:t>
            </a:r>
            <a:endParaRPr lang="es-MX" dirty="0"/>
          </a:p>
          <a:p>
            <a:r>
              <a:rPr lang="es-MX" dirty="0"/>
              <a:t>Are </a:t>
            </a:r>
            <a:r>
              <a:rPr lang="es-MX" dirty="0" err="1"/>
              <a:t>demographic</a:t>
            </a:r>
            <a:r>
              <a:rPr lang="es-MX" dirty="0"/>
              <a:t> – </a:t>
            </a:r>
            <a:r>
              <a:rPr lang="es-MX" dirty="0" err="1"/>
              <a:t>population</a:t>
            </a:r>
            <a:r>
              <a:rPr lang="es-MX" dirty="0"/>
              <a:t> </a:t>
            </a:r>
            <a:r>
              <a:rPr lang="es-MX" dirty="0" err="1"/>
              <a:t>related</a:t>
            </a:r>
            <a:r>
              <a:rPr lang="es-MX" dirty="0"/>
              <a:t> – variables?</a:t>
            </a:r>
          </a:p>
          <a:p>
            <a:r>
              <a:rPr lang="es-MX" dirty="0"/>
              <a:t>Are </a:t>
            </a:r>
            <a:r>
              <a:rPr lang="es-MX" dirty="0" err="1"/>
              <a:t>those</a:t>
            </a:r>
            <a:r>
              <a:rPr lang="es-MX" dirty="0"/>
              <a:t> </a:t>
            </a:r>
            <a:r>
              <a:rPr lang="es-MX" dirty="0" err="1"/>
              <a:t>related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businesses</a:t>
            </a:r>
            <a:r>
              <a:rPr lang="es-MX" dirty="0"/>
              <a:t> </a:t>
            </a:r>
            <a:r>
              <a:rPr lang="es-MX" dirty="0" err="1"/>
              <a:t>industry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?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Resultado de imagen de estado de mexico&quot;">
            <a:extLst>
              <a:ext uri="{FF2B5EF4-FFF2-40B4-BE49-F238E27FC236}">
                <a16:creationId xmlns:a16="http://schemas.microsoft.com/office/drawing/2014/main" id="{801FD884-4A5C-4DBA-AA3D-0A9B4A997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70" y="3587365"/>
            <a:ext cx="5062330" cy="283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C052-F6F5-4139-980F-C633BCAC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Hypothesis</a:t>
            </a:r>
            <a:r>
              <a:rPr lang="es-MX" dirty="0"/>
              <a:t> / </a:t>
            </a:r>
            <a:r>
              <a:rPr lang="es-MX" dirty="0" err="1"/>
              <a:t>Null-hypothesis</a:t>
            </a:r>
            <a:r>
              <a:rPr lang="es-MX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AE01-FF85-44C1-A526-BB97610E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s-MX" dirty="0"/>
          </a:p>
          <a:p>
            <a:r>
              <a:rPr lang="es-MX" dirty="0" err="1"/>
              <a:t>Hypothesis</a:t>
            </a:r>
            <a:r>
              <a:rPr lang="es-MX" dirty="0"/>
              <a:t> 0: </a:t>
            </a:r>
            <a:r>
              <a:rPr lang="es-MX" dirty="0" err="1"/>
              <a:t>Poverty</a:t>
            </a:r>
            <a:r>
              <a:rPr lang="es-MX" dirty="0"/>
              <a:t> </a:t>
            </a:r>
            <a:r>
              <a:rPr lang="es-MX" dirty="0" err="1"/>
              <a:t>levels</a:t>
            </a:r>
            <a:r>
              <a:rPr lang="es-MX" dirty="0"/>
              <a:t> are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according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industry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existing</a:t>
            </a:r>
            <a:r>
              <a:rPr lang="es-MX" dirty="0"/>
              <a:t> </a:t>
            </a:r>
            <a:r>
              <a:rPr lang="es-MX" dirty="0" err="1"/>
              <a:t>companies</a:t>
            </a:r>
            <a:r>
              <a:rPr lang="es-MX" dirty="0"/>
              <a:t>. </a:t>
            </a:r>
          </a:p>
          <a:p>
            <a:r>
              <a:rPr lang="es-MX" dirty="0" err="1"/>
              <a:t>Hypothesis</a:t>
            </a:r>
            <a:r>
              <a:rPr lang="es-MX" dirty="0"/>
              <a:t> 1: </a:t>
            </a:r>
            <a:r>
              <a:rPr lang="es-MX" dirty="0" err="1"/>
              <a:t>Poverty</a:t>
            </a:r>
            <a:r>
              <a:rPr lang="es-MX" dirty="0"/>
              <a:t> </a:t>
            </a:r>
            <a:r>
              <a:rPr lang="es-MX" dirty="0" err="1"/>
              <a:t>levels</a:t>
            </a:r>
            <a:r>
              <a:rPr lang="es-MX" dirty="0"/>
              <a:t>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significantly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according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industry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existing</a:t>
            </a:r>
            <a:r>
              <a:rPr lang="es-MX" dirty="0"/>
              <a:t> </a:t>
            </a:r>
            <a:r>
              <a:rPr lang="es-MX" dirty="0" err="1"/>
              <a:t>companies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242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BEDC-3DFD-4C28-93DA-6023502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Sources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D94E-E7EE-4E19-98F1-55831A4E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filtered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Mexico</a:t>
            </a:r>
            <a:r>
              <a:rPr lang="es-MX" dirty="0"/>
              <a:t> </a:t>
            </a:r>
            <a:r>
              <a:rPr lang="es-MX" dirty="0" err="1"/>
              <a:t>State</a:t>
            </a:r>
            <a:r>
              <a:rPr lang="es-MX" dirty="0"/>
              <a:t>, </a:t>
            </a:r>
            <a:r>
              <a:rPr lang="es-MX" dirty="0" err="1"/>
              <a:t>gps</a:t>
            </a:r>
            <a:r>
              <a:rPr lang="es-MX" dirty="0"/>
              <a:t> </a:t>
            </a:r>
            <a:r>
              <a:rPr lang="es-MX" dirty="0" err="1"/>
              <a:t>coordinates</a:t>
            </a:r>
            <a:r>
              <a:rPr lang="es-MX" dirty="0"/>
              <a:t> and </a:t>
            </a:r>
            <a:r>
              <a:rPr lang="es-MX" dirty="0" err="1"/>
              <a:t>municipalities</a:t>
            </a:r>
            <a:r>
              <a:rPr lang="es-MX" dirty="0"/>
              <a:t>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CONEVAL data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poverty</a:t>
            </a:r>
            <a:r>
              <a:rPr lang="es-MX" dirty="0"/>
              <a:t> </a:t>
            </a:r>
            <a:r>
              <a:rPr lang="es-MX" dirty="0" err="1"/>
              <a:t>level</a:t>
            </a:r>
            <a:r>
              <a:rPr lang="es-MX" dirty="0"/>
              <a:t>, </a:t>
            </a:r>
            <a:r>
              <a:rPr lang="es-MX" dirty="0" err="1"/>
              <a:t>education</a:t>
            </a:r>
            <a:r>
              <a:rPr lang="es-MX" dirty="0"/>
              <a:t> </a:t>
            </a:r>
            <a:r>
              <a:rPr lang="es-MX" dirty="0" err="1"/>
              <a:t>lag</a:t>
            </a:r>
            <a:r>
              <a:rPr lang="es-MX" dirty="0"/>
              <a:t>, </a:t>
            </a:r>
            <a:r>
              <a:rPr lang="es-MX" dirty="0" err="1"/>
              <a:t>access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healthcare</a:t>
            </a:r>
            <a:r>
              <a:rPr lang="es-MX" dirty="0"/>
              <a:t>, </a:t>
            </a:r>
            <a:r>
              <a:rPr lang="es-MX" dirty="0" err="1"/>
              <a:t>access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social </a:t>
            </a:r>
            <a:r>
              <a:rPr lang="es-MX" dirty="0" err="1"/>
              <a:t>security</a:t>
            </a:r>
            <a:endParaRPr lang="es-MX" dirty="0"/>
          </a:p>
          <a:p>
            <a:r>
              <a:rPr lang="es-MX" dirty="0"/>
              <a:t>DENUE API data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industry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, </a:t>
            </a:r>
            <a:r>
              <a:rPr lang="es-MX" dirty="0" err="1"/>
              <a:t>size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company</a:t>
            </a:r>
            <a:endParaRPr lang="es-MX" dirty="0"/>
          </a:p>
          <a:p>
            <a:r>
              <a:rPr lang="es-MX" dirty="0"/>
              <a:t>Google </a:t>
            </a:r>
            <a:r>
              <a:rPr lang="es-MX" dirty="0" err="1"/>
              <a:t>Maps</a:t>
            </a:r>
            <a:r>
              <a:rPr lang="es-MX" dirty="0"/>
              <a:t> API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build</a:t>
            </a:r>
            <a:r>
              <a:rPr lang="es-MX" dirty="0"/>
              <a:t> </a:t>
            </a:r>
            <a:r>
              <a:rPr lang="es-MX" dirty="0" err="1"/>
              <a:t>heatmaps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677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A12C-F3F9-409C-9200-F1BAEB3F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poverty</a:t>
            </a:r>
            <a:r>
              <a:rPr lang="es-MX" dirty="0"/>
              <a:t> figures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conEval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EDB7-5D59-4BFE-9632-5EB11CBC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07" y="2524578"/>
            <a:ext cx="11228735" cy="3634486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1 – </a:t>
            </a:r>
            <a:r>
              <a:rPr lang="es-MX" dirty="0" err="1"/>
              <a:t>Poverty</a:t>
            </a:r>
            <a:r>
              <a:rPr lang="es-MX" dirty="0"/>
              <a:t> vs </a:t>
            </a:r>
            <a:r>
              <a:rPr lang="es-MX" dirty="0" err="1"/>
              <a:t>Education</a:t>
            </a:r>
            <a:r>
              <a:rPr lang="es-MX" dirty="0"/>
              <a:t> </a:t>
            </a:r>
            <a:r>
              <a:rPr lang="es-MX" dirty="0" err="1"/>
              <a:t>lag</a:t>
            </a:r>
            <a:r>
              <a:rPr lang="es-MX" dirty="0"/>
              <a:t> 										                                3 – </a:t>
            </a:r>
            <a:r>
              <a:rPr lang="es-MX" dirty="0" err="1"/>
              <a:t>Poverty</a:t>
            </a:r>
            <a:r>
              <a:rPr lang="es-MX" dirty="0"/>
              <a:t> vs Access </a:t>
            </a:r>
            <a:r>
              <a:rPr lang="es-MX" dirty="0" err="1"/>
              <a:t>to</a:t>
            </a:r>
            <a:r>
              <a:rPr lang="es-MX" dirty="0"/>
              <a:t> social Security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									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								 2 – </a:t>
            </a:r>
            <a:r>
              <a:rPr lang="es-MX" dirty="0" err="1"/>
              <a:t>Poverty</a:t>
            </a:r>
            <a:r>
              <a:rPr lang="es-MX" dirty="0"/>
              <a:t> vs </a:t>
            </a:r>
            <a:r>
              <a:rPr lang="es-MX" dirty="0" err="1"/>
              <a:t>Acces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healthcare</a:t>
            </a:r>
            <a:r>
              <a:rPr lang="es-MX" dirty="0"/>
              <a:t> 	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5A887-71B8-4628-B7C5-F60A5E14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" y="2979670"/>
            <a:ext cx="3886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F51B77-125F-4879-9F04-BC407CF3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9" y="2979670"/>
            <a:ext cx="3876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D7C3EE-DCCF-4EC4-B716-21A62842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201" y="2979670"/>
            <a:ext cx="3943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3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543D-E9DB-4A6F-9B2B-F0CB9F37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64" y="298836"/>
            <a:ext cx="9013381" cy="15902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Heatmap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companies</a:t>
            </a:r>
            <a:r>
              <a:rPr lang="es-MX" dirty="0"/>
              <a:t> in </a:t>
            </a: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mexico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15A4F-D6AB-4088-A879-A7527FF87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3" y="0"/>
            <a:ext cx="12215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4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680E-4870-48DB-B1D3-F8B67AC2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-232991"/>
            <a:ext cx="11029616" cy="1188720"/>
          </a:xfrm>
        </p:spPr>
        <p:txBody>
          <a:bodyPr>
            <a:normAutofit/>
          </a:bodyPr>
          <a:lstStyle/>
          <a:p>
            <a:r>
              <a:rPr lang="es-MX" sz="1400" dirty="0" err="1"/>
              <a:t>Poverty</a:t>
            </a:r>
            <a:r>
              <a:rPr lang="es-MX" sz="1400" dirty="0"/>
              <a:t> vs </a:t>
            </a:r>
            <a:r>
              <a:rPr lang="es-MX" sz="1400" dirty="0" err="1"/>
              <a:t>industry</a:t>
            </a:r>
            <a:r>
              <a:rPr lang="es-MX" sz="1400" dirty="0"/>
              <a:t> </a:t>
            </a:r>
            <a:r>
              <a:rPr lang="es-MX" sz="1400" dirty="0" err="1"/>
              <a:t>type</a:t>
            </a:r>
            <a:endParaRPr lang="es-MX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7AC7DB-EEC0-447C-8C03-4402807D52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5" y="1240980"/>
            <a:ext cx="4364796" cy="31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7C470BD-71B3-4459-A04A-F0AB54A8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01" y="3429000"/>
            <a:ext cx="4364796" cy="31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146C10F-C61A-4988-81EF-6B1D2EEA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82" y="594360"/>
            <a:ext cx="4044643" cy="294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254AB7-7339-40E7-A998-F4508A1A1E6D}"/>
              </a:ext>
            </a:extLst>
          </p:cNvPr>
          <p:cNvSpPr txBox="1"/>
          <p:nvPr/>
        </p:nvSpPr>
        <p:spPr>
          <a:xfrm>
            <a:off x="581192" y="4546879"/>
            <a:ext cx="52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42BE61-CB4A-436E-9C8C-DEB4BD2002BF}"/>
              </a:ext>
            </a:extLst>
          </p:cNvPr>
          <p:cNvSpPr txBox="1"/>
          <p:nvPr/>
        </p:nvSpPr>
        <p:spPr>
          <a:xfrm>
            <a:off x="4082110" y="5754710"/>
            <a:ext cx="52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609B5C-715A-4E42-B00C-C239378363AF}"/>
              </a:ext>
            </a:extLst>
          </p:cNvPr>
          <p:cNvSpPr txBox="1"/>
          <p:nvPr/>
        </p:nvSpPr>
        <p:spPr>
          <a:xfrm>
            <a:off x="7320305" y="2829217"/>
            <a:ext cx="52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80948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680E-4870-48DB-B1D3-F8B67AC2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70336"/>
            <a:ext cx="11029616" cy="624368"/>
          </a:xfrm>
        </p:spPr>
        <p:txBody>
          <a:bodyPr>
            <a:normAutofit/>
          </a:bodyPr>
          <a:lstStyle/>
          <a:p>
            <a:r>
              <a:rPr lang="es-MX" sz="1400" dirty="0" err="1"/>
              <a:t>Poverty</a:t>
            </a:r>
            <a:r>
              <a:rPr lang="es-MX" sz="1400" dirty="0"/>
              <a:t> vs </a:t>
            </a:r>
            <a:r>
              <a:rPr lang="es-MX" sz="1400" dirty="0" err="1"/>
              <a:t>size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company</a:t>
            </a:r>
            <a:endParaRPr lang="es-MX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BC8D63-F642-4799-9CD7-BD92EF5B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83" y="1094704"/>
            <a:ext cx="3799270" cy="276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3C5CD39-BBF0-4D05-8393-3DBAE2A7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620" y="1094704"/>
            <a:ext cx="3799270" cy="276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81703AC-D056-4279-BF38-919052B93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43" y="4054691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7D385EB-6288-4476-8ABC-C1877D8E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80" y="4054691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F4CEB762-6EA4-4561-9C96-BBF73E436FBE}"/>
              </a:ext>
            </a:extLst>
          </p:cNvPr>
          <p:cNvSpPr txBox="1"/>
          <p:nvPr/>
        </p:nvSpPr>
        <p:spPr>
          <a:xfrm>
            <a:off x="4740553" y="3059668"/>
            <a:ext cx="52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CB7B28C9-72AE-46D4-892E-94ED230EDE01}"/>
              </a:ext>
            </a:extLst>
          </p:cNvPr>
          <p:cNvSpPr txBox="1"/>
          <p:nvPr/>
        </p:nvSpPr>
        <p:spPr>
          <a:xfrm>
            <a:off x="4740553" y="6018332"/>
            <a:ext cx="52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</a:t>
            </a:r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id="{1D521556-1A01-424D-8D24-B47FF36228E9}"/>
              </a:ext>
            </a:extLst>
          </p:cNvPr>
          <p:cNvSpPr txBox="1"/>
          <p:nvPr/>
        </p:nvSpPr>
        <p:spPr>
          <a:xfrm>
            <a:off x="6544589" y="3059668"/>
            <a:ext cx="52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91378399-DD63-41A8-BC58-9CB9B4B2BFB3}"/>
              </a:ext>
            </a:extLst>
          </p:cNvPr>
          <p:cNvSpPr txBox="1"/>
          <p:nvPr/>
        </p:nvSpPr>
        <p:spPr>
          <a:xfrm>
            <a:off x="6544589" y="6018332"/>
            <a:ext cx="52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24932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1312D36-AD00-4F8D-9926-DAAF1E14A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7" y="728660"/>
            <a:ext cx="10817046" cy="586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626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332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Light</vt:lpstr>
      <vt:lpstr>Calibri</vt:lpstr>
      <vt:lpstr>Wingdings 2</vt:lpstr>
      <vt:lpstr>DividendVTI</vt:lpstr>
      <vt:lpstr>Poverty levels and employment  in Mexico state</vt:lpstr>
      <vt:lpstr>What is the mission?</vt:lpstr>
      <vt:lpstr>Hypothesis / Null-hypothesis </vt:lpstr>
      <vt:lpstr>Data Sources</vt:lpstr>
      <vt:lpstr>Testing poverty figures of conEval</vt:lpstr>
      <vt:lpstr>Heatmap size of companies in state of mexico</vt:lpstr>
      <vt:lpstr>Poverty vs industry type</vt:lpstr>
      <vt:lpstr>Poverty vs size of company</vt:lpstr>
      <vt:lpstr>PowerPoint Presentation</vt:lpstr>
      <vt:lpstr>F-Test for poverty vs industry type</vt:lpstr>
      <vt:lpstr>PowerPoint Presentation</vt:lpstr>
      <vt:lpstr>F-Test for poverty vs company size 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levels and employment  in Mexico state</dc:title>
  <dc:creator>J Hogewoning</dc:creator>
  <cp:lastModifiedBy>J Hogewoning</cp:lastModifiedBy>
  <cp:revision>19</cp:revision>
  <dcterms:created xsi:type="dcterms:W3CDTF">2020-02-03T16:51:19Z</dcterms:created>
  <dcterms:modified xsi:type="dcterms:W3CDTF">2020-02-05T01:19:11Z</dcterms:modified>
</cp:coreProperties>
</file>