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June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June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1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June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4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June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7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June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June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2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June 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3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June 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9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June 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8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June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4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June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9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June 3,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7649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698" r:id="rId4"/>
    <p:sldLayoutId id="2147483699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A197A03C-838C-196B-27A0-C19995E6ADF0}"/>
              </a:ext>
            </a:extLst>
          </p:cNvPr>
          <p:cNvSpPr/>
          <p:nvPr/>
        </p:nvSpPr>
        <p:spPr>
          <a:xfrm>
            <a:off x="5675284" y="763480"/>
            <a:ext cx="5020575" cy="4827466"/>
          </a:xfrm>
          <a:prstGeom prst="rect">
            <a:avLst/>
          </a:prstGeom>
          <a:solidFill>
            <a:schemeClr val="bg1"/>
          </a:solidFill>
          <a:ln>
            <a:prstDash val="sysDash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D329BFA-627B-9501-4B0A-B1D773D87F24}"/>
              </a:ext>
            </a:extLst>
          </p:cNvPr>
          <p:cNvSpPr/>
          <p:nvPr/>
        </p:nvSpPr>
        <p:spPr>
          <a:xfrm>
            <a:off x="232913" y="763480"/>
            <a:ext cx="5020574" cy="4827466"/>
          </a:xfrm>
          <a:prstGeom prst="rect">
            <a:avLst/>
          </a:prstGeom>
          <a:solidFill>
            <a:schemeClr val="bg1"/>
          </a:solidFill>
          <a:ln>
            <a:prstDash val="sysDash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921FF064-98B4-BAA8-AE3F-0137D688B5E6}"/>
              </a:ext>
            </a:extLst>
          </p:cNvPr>
          <p:cNvSpPr/>
          <p:nvPr/>
        </p:nvSpPr>
        <p:spPr>
          <a:xfrm>
            <a:off x="400421" y="960924"/>
            <a:ext cx="3303318" cy="3019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Web page</a:t>
            </a:r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27F8F629-3E1C-E1C4-BA0E-2E4A9BF1993D}"/>
              </a:ext>
            </a:extLst>
          </p:cNvPr>
          <p:cNvSpPr/>
          <p:nvPr/>
        </p:nvSpPr>
        <p:spPr>
          <a:xfrm>
            <a:off x="1209135" y="4963326"/>
            <a:ext cx="1685890" cy="51747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End</a:t>
            </a:r>
            <a:endParaRPr lang="es-MX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612BDB9D-09DD-14E0-0695-591DCEC193F9}"/>
              </a:ext>
            </a:extLst>
          </p:cNvPr>
          <p:cNvSpPr/>
          <p:nvPr/>
        </p:nvSpPr>
        <p:spPr>
          <a:xfrm>
            <a:off x="1209135" y="1549019"/>
            <a:ext cx="1685890" cy="6502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Mapping</a:t>
            </a:r>
            <a:endParaRPr lang="es-MX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C852EAA2-E491-8F3E-CFF5-2E5F5FDC5199}"/>
              </a:ext>
            </a:extLst>
          </p:cNvPr>
          <p:cNvSpPr/>
          <p:nvPr/>
        </p:nvSpPr>
        <p:spPr>
          <a:xfrm>
            <a:off x="1209135" y="2688386"/>
            <a:ext cx="1685890" cy="6502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Appraisal</a:t>
            </a:r>
            <a:endParaRPr lang="es-MX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090EF21F-A80A-0023-EC84-7CEFBCC6E69B}"/>
              </a:ext>
            </a:extLst>
          </p:cNvPr>
          <p:cNvSpPr/>
          <p:nvPr/>
        </p:nvSpPr>
        <p:spPr>
          <a:xfrm>
            <a:off x="1247347" y="3825856"/>
            <a:ext cx="1685890" cy="6502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Opportunities</a:t>
            </a:r>
            <a:endParaRPr lang="es-MX" dirty="0"/>
          </a:p>
        </p:txBody>
      </p:sp>
      <p:sp>
        <p:nvSpPr>
          <p:cNvPr id="17" name="Flowchart: Predefined Process 16">
            <a:extLst>
              <a:ext uri="{FF2B5EF4-FFF2-40B4-BE49-F238E27FC236}">
                <a16:creationId xmlns:a16="http://schemas.microsoft.com/office/drawing/2014/main" id="{84A669F7-64E4-02B7-C173-330A4F15EB40}"/>
              </a:ext>
            </a:extLst>
          </p:cNvPr>
          <p:cNvSpPr/>
          <p:nvPr/>
        </p:nvSpPr>
        <p:spPr>
          <a:xfrm>
            <a:off x="6157103" y="1544616"/>
            <a:ext cx="1544686" cy="650293"/>
          </a:xfrm>
          <a:prstGeom prst="flowChartPredefined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Tableau</a:t>
            </a:r>
            <a:endParaRPr lang="es-MX" dirty="0"/>
          </a:p>
        </p:txBody>
      </p:sp>
      <p:sp>
        <p:nvSpPr>
          <p:cNvPr id="18" name="Flowchart: Manual Input 17">
            <a:extLst>
              <a:ext uri="{FF2B5EF4-FFF2-40B4-BE49-F238E27FC236}">
                <a16:creationId xmlns:a16="http://schemas.microsoft.com/office/drawing/2014/main" id="{B00ADCF8-2F10-F50E-BDA7-F05F3EAA2EAB}"/>
              </a:ext>
            </a:extLst>
          </p:cNvPr>
          <p:cNvSpPr/>
          <p:nvPr/>
        </p:nvSpPr>
        <p:spPr>
          <a:xfrm>
            <a:off x="4228382" y="1625659"/>
            <a:ext cx="727414" cy="431230"/>
          </a:xfrm>
          <a:prstGeom prst="flowChartManualInp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input</a:t>
            </a:r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B6007790-D9F4-197D-ABC0-9C6FAB693186}"/>
              </a:ext>
            </a:extLst>
          </p:cNvPr>
          <p:cNvSpPr/>
          <p:nvPr/>
        </p:nvSpPr>
        <p:spPr>
          <a:xfrm>
            <a:off x="8988724" y="1549018"/>
            <a:ext cx="1544686" cy="650293"/>
          </a:xfrm>
          <a:prstGeom prst="flowChartOnlineStorag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Data (</a:t>
            </a:r>
            <a:r>
              <a:rPr lang="es-MX" dirty="0" err="1"/>
              <a:t>sql</a:t>
            </a:r>
            <a:r>
              <a:rPr lang="es-MX" dirty="0"/>
              <a:t>)</a:t>
            </a:r>
          </a:p>
        </p:txBody>
      </p:sp>
      <p:sp>
        <p:nvSpPr>
          <p:cNvPr id="20" name="Flowchart: Internal Storage 19">
            <a:extLst>
              <a:ext uri="{FF2B5EF4-FFF2-40B4-BE49-F238E27FC236}">
                <a16:creationId xmlns:a16="http://schemas.microsoft.com/office/drawing/2014/main" id="{CCF846AA-7F5B-6EC4-D601-A1BA111C5043}"/>
              </a:ext>
            </a:extLst>
          </p:cNvPr>
          <p:cNvSpPr/>
          <p:nvPr/>
        </p:nvSpPr>
        <p:spPr>
          <a:xfrm>
            <a:off x="6126416" y="960924"/>
            <a:ext cx="4445206" cy="301925"/>
          </a:xfrm>
          <a:prstGeom prst="flowChartInternalStorag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GitHub Pages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A05F1-6520-42E6-E7B9-C8DEF7C63F92}"/>
              </a:ext>
            </a:extLst>
          </p:cNvPr>
          <p:cNvSpPr txBox="1"/>
          <p:nvPr/>
        </p:nvSpPr>
        <p:spPr>
          <a:xfrm>
            <a:off x="3032903" y="1794364"/>
            <a:ext cx="108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/>
              <a:t>Features</a:t>
            </a:r>
            <a:r>
              <a:rPr lang="es-MX" sz="1400" dirty="0"/>
              <a:t> (#)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15E0D6-EE72-A153-74A2-5C877F524886}"/>
              </a:ext>
            </a:extLst>
          </p:cNvPr>
          <p:cNvSpPr txBox="1"/>
          <p:nvPr/>
        </p:nvSpPr>
        <p:spPr>
          <a:xfrm>
            <a:off x="4660966" y="925406"/>
            <a:ext cx="66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host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B3F73D-3DE4-6815-6D9B-D5DE9A502335}"/>
              </a:ext>
            </a:extLst>
          </p:cNvPr>
          <p:cNvCxnSpPr>
            <a:cxnSpLocks/>
          </p:cNvCxnSpPr>
          <p:nvPr/>
        </p:nvCxnSpPr>
        <p:spPr>
          <a:xfrm flipV="1">
            <a:off x="4385015" y="959765"/>
            <a:ext cx="1141562" cy="4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7039F2-8C42-5E9E-5DE7-F162FBCF4769}"/>
              </a:ext>
            </a:extLst>
          </p:cNvPr>
          <p:cNvCxnSpPr>
            <a:cxnSpLocks/>
          </p:cNvCxnSpPr>
          <p:nvPr/>
        </p:nvCxnSpPr>
        <p:spPr>
          <a:xfrm flipH="1">
            <a:off x="4365171" y="1266255"/>
            <a:ext cx="114156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17C123-EE7A-66E2-1C6B-8FFC6A167D66}"/>
              </a:ext>
            </a:extLst>
          </p:cNvPr>
          <p:cNvCxnSpPr>
            <a:cxnSpLocks/>
          </p:cNvCxnSpPr>
          <p:nvPr/>
        </p:nvCxnSpPr>
        <p:spPr>
          <a:xfrm>
            <a:off x="2987615" y="1662194"/>
            <a:ext cx="113105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C30331-E3BE-C722-D4F7-CEA0E4D60EEE}"/>
              </a:ext>
            </a:extLst>
          </p:cNvPr>
          <p:cNvCxnSpPr>
            <a:cxnSpLocks/>
          </p:cNvCxnSpPr>
          <p:nvPr/>
        </p:nvCxnSpPr>
        <p:spPr>
          <a:xfrm flipH="1">
            <a:off x="2070340" y="2397539"/>
            <a:ext cx="478766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FA5CFF5-7C0E-C711-280A-D603E6D9CE4A}"/>
              </a:ext>
            </a:extLst>
          </p:cNvPr>
          <p:cNvCxnSpPr>
            <a:cxnSpLocks/>
          </p:cNvCxnSpPr>
          <p:nvPr/>
        </p:nvCxnSpPr>
        <p:spPr>
          <a:xfrm flipV="1">
            <a:off x="5083834" y="1661272"/>
            <a:ext cx="845798" cy="40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2F53CB-D4D5-5D78-5E50-B76C3B24024D}"/>
              </a:ext>
            </a:extLst>
          </p:cNvPr>
          <p:cNvCxnSpPr>
            <a:cxnSpLocks/>
          </p:cNvCxnSpPr>
          <p:nvPr/>
        </p:nvCxnSpPr>
        <p:spPr>
          <a:xfrm flipV="1">
            <a:off x="7909342" y="1661272"/>
            <a:ext cx="845798" cy="40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Predefined Process 35">
            <a:extLst>
              <a:ext uri="{FF2B5EF4-FFF2-40B4-BE49-F238E27FC236}">
                <a16:creationId xmlns:a16="http://schemas.microsoft.com/office/drawing/2014/main" id="{695CE307-F5CF-060C-1067-354A4E918680}"/>
              </a:ext>
            </a:extLst>
          </p:cNvPr>
          <p:cNvSpPr/>
          <p:nvPr/>
        </p:nvSpPr>
        <p:spPr>
          <a:xfrm>
            <a:off x="6195315" y="2682575"/>
            <a:ext cx="1544686" cy="650293"/>
          </a:xfrm>
          <a:prstGeom prst="flowChartPredefined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Javascript</a:t>
            </a:r>
            <a:r>
              <a:rPr lang="es-MX" dirty="0"/>
              <a:t> y </a:t>
            </a:r>
            <a:r>
              <a:rPr lang="es-MX" dirty="0" err="1"/>
              <a:t>css</a:t>
            </a:r>
            <a:endParaRPr lang="es-MX" dirty="0"/>
          </a:p>
        </p:txBody>
      </p:sp>
      <p:sp>
        <p:nvSpPr>
          <p:cNvPr id="37" name="Flowchart: Manual Input 36">
            <a:extLst>
              <a:ext uri="{FF2B5EF4-FFF2-40B4-BE49-F238E27FC236}">
                <a16:creationId xmlns:a16="http://schemas.microsoft.com/office/drawing/2014/main" id="{935EBA24-90FC-F0AB-9EB3-30B1BF14D65C}"/>
              </a:ext>
            </a:extLst>
          </p:cNvPr>
          <p:cNvSpPr/>
          <p:nvPr/>
        </p:nvSpPr>
        <p:spPr>
          <a:xfrm>
            <a:off x="4266594" y="2763618"/>
            <a:ext cx="727414" cy="431230"/>
          </a:xfrm>
          <a:prstGeom prst="flowChartManualInp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input</a:t>
            </a:r>
          </a:p>
        </p:txBody>
      </p:sp>
      <p:sp>
        <p:nvSpPr>
          <p:cNvPr id="38" name="Flowchart: Stored Data 37">
            <a:extLst>
              <a:ext uri="{FF2B5EF4-FFF2-40B4-BE49-F238E27FC236}">
                <a16:creationId xmlns:a16="http://schemas.microsoft.com/office/drawing/2014/main" id="{4CE141F9-1407-DA8F-AE0D-6F5E9B776037}"/>
              </a:ext>
            </a:extLst>
          </p:cNvPr>
          <p:cNvSpPr/>
          <p:nvPr/>
        </p:nvSpPr>
        <p:spPr>
          <a:xfrm>
            <a:off x="9026936" y="2686977"/>
            <a:ext cx="1544686" cy="650293"/>
          </a:xfrm>
          <a:prstGeom prst="flowChartOnlineStorag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Data (</a:t>
            </a:r>
            <a:r>
              <a:rPr lang="es-MX" dirty="0" err="1"/>
              <a:t>sql</a:t>
            </a:r>
            <a:r>
              <a:rPr lang="es-MX" dirty="0"/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27D6E7-B778-E727-4E2F-7752149F1CA5}"/>
              </a:ext>
            </a:extLst>
          </p:cNvPr>
          <p:cNvSpPr txBox="1"/>
          <p:nvPr/>
        </p:nvSpPr>
        <p:spPr>
          <a:xfrm>
            <a:off x="3071115" y="2932323"/>
            <a:ext cx="108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/>
              <a:t>Features</a:t>
            </a:r>
            <a:r>
              <a:rPr lang="es-MX" sz="1400" dirty="0"/>
              <a:t> (#)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3D50A7-137A-99D5-816C-E9B6C2A02E2F}"/>
              </a:ext>
            </a:extLst>
          </p:cNvPr>
          <p:cNvCxnSpPr>
            <a:cxnSpLocks/>
          </p:cNvCxnSpPr>
          <p:nvPr/>
        </p:nvCxnSpPr>
        <p:spPr>
          <a:xfrm flipV="1">
            <a:off x="5122046" y="2799231"/>
            <a:ext cx="845798" cy="40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8DC893-5353-6C74-F108-997532348069}"/>
              </a:ext>
            </a:extLst>
          </p:cNvPr>
          <p:cNvCxnSpPr>
            <a:cxnSpLocks/>
          </p:cNvCxnSpPr>
          <p:nvPr/>
        </p:nvCxnSpPr>
        <p:spPr>
          <a:xfrm flipV="1">
            <a:off x="7947554" y="2799231"/>
            <a:ext cx="845798" cy="40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edefined Process 42">
            <a:extLst>
              <a:ext uri="{FF2B5EF4-FFF2-40B4-BE49-F238E27FC236}">
                <a16:creationId xmlns:a16="http://schemas.microsoft.com/office/drawing/2014/main" id="{209F3F5C-F034-4AFE-1F81-5B9137FD069D}"/>
              </a:ext>
            </a:extLst>
          </p:cNvPr>
          <p:cNvSpPr/>
          <p:nvPr/>
        </p:nvSpPr>
        <p:spPr>
          <a:xfrm>
            <a:off x="6195315" y="3825857"/>
            <a:ext cx="1544686" cy="650293"/>
          </a:xfrm>
          <a:prstGeom prst="flowChartPredefined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Javascript</a:t>
            </a:r>
            <a:r>
              <a:rPr lang="es-MX" dirty="0"/>
              <a:t> y </a:t>
            </a:r>
            <a:r>
              <a:rPr lang="es-MX" dirty="0" err="1"/>
              <a:t>css</a:t>
            </a:r>
            <a:endParaRPr lang="es-MX" dirty="0"/>
          </a:p>
        </p:txBody>
      </p:sp>
      <p:sp>
        <p:nvSpPr>
          <p:cNvPr id="44" name="Flowchart: Manual Input 43">
            <a:extLst>
              <a:ext uri="{FF2B5EF4-FFF2-40B4-BE49-F238E27FC236}">
                <a16:creationId xmlns:a16="http://schemas.microsoft.com/office/drawing/2014/main" id="{D694F28D-4E0A-D714-8607-BF72FD864E79}"/>
              </a:ext>
            </a:extLst>
          </p:cNvPr>
          <p:cNvSpPr/>
          <p:nvPr/>
        </p:nvSpPr>
        <p:spPr>
          <a:xfrm>
            <a:off x="4266594" y="3906900"/>
            <a:ext cx="727414" cy="431230"/>
          </a:xfrm>
          <a:prstGeom prst="flowChartManualInp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input</a:t>
            </a:r>
          </a:p>
        </p:txBody>
      </p:sp>
      <p:sp>
        <p:nvSpPr>
          <p:cNvPr id="45" name="Flowchart: Stored Data 44">
            <a:extLst>
              <a:ext uri="{FF2B5EF4-FFF2-40B4-BE49-F238E27FC236}">
                <a16:creationId xmlns:a16="http://schemas.microsoft.com/office/drawing/2014/main" id="{18A36089-B7CD-EC77-7E7D-BD2E393702AD}"/>
              </a:ext>
            </a:extLst>
          </p:cNvPr>
          <p:cNvSpPr/>
          <p:nvPr/>
        </p:nvSpPr>
        <p:spPr>
          <a:xfrm>
            <a:off x="9026936" y="3830259"/>
            <a:ext cx="1544686" cy="650293"/>
          </a:xfrm>
          <a:prstGeom prst="flowChartOnlineStorag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Data (</a:t>
            </a:r>
            <a:r>
              <a:rPr lang="es-MX" dirty="0" err="1"/>
              <a:t>sql</a:t>
            </a:r>
            <a:r>
              <a:rPr lang="es-MX" dirty="0"/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B00C59-270F-AAC2-F89E-AD777118BE6A}"/>
              </a:ext>
            </a:extLst>
          </p:cNvPr>
          <p:cNvSpPr txBox="1"/>
          <p:nvPr/>
        </p:nvSpPr>
        <p:spPr>
          <a:xfrm>
            <a:off x="3071115" y="4075605"/>
            <a:ext cx="108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/>
              <a:t>Features</a:t>
            </a:r>
            <a:r>
              <a:rPr lang="es-MX" sz="1400" dirty="0"/>
              <a:t> (#)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E8D3EB-FA5C-B6D0-5B35-289F90470BEB}"/>
              </a:ext>
            </a:extLst>
          </p:cNvPr>
          <p:cNvCxnSpPr>
            <a:cxnSpLocks/>
          </p:cNvCxnSpPr>
          <p:nvPr/>
        </p:nvCxnSpPr>
        <p:spPr>
          <a:xfrm flipV="1">
            <a:off x="5122046" y="3942513"/>
            <a:ext cx="845798" cy="40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C61221-CF72-669C-EDE1-18CCBEAE3870}"/>
              </a:ext>
            </a:extLst>
          </p:cNvPr>
          <p:cNvCxnSpPr>
            <a:cxnSpLocks/>
          </p:cNvCxnSpPr>
          <p:nvPr/>
        </p:nvCxnSpPr>
        <p:spPr>
          <a:xfrm flipV="1">
            <a:off x="7947554" y="3942513"/>
            <a:ext cx="845798" cy="40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FE5629-E0F7-04D1-ED56-551AB4590A9F}"/>
              </a:ext>
            </a:extLst>
          </p:cNvPr>
          <p:cNvCxnSpPr>
            <a:cxnSpLocks/>
          </p:cNvCxnSpPr>
          <p:nvPr/>
        </p:nvCxnSpPr>
        <p:spPr>
          <a:xfrm flipH="1">
            <a:off x="7151298" y="2397539"/>
            <a:ext cx="269144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9D0DFF8-E188-FD05-97BF-AF9536D6BB91}"/>
              </a:ext>
            </a:extLst>
          </p:cNvPr>
          <p:cNvCxnSpPr>
            <a:cxnSpLocks/>
          </p:cNvCxnSpPr>
          <p:nvPr/>
        </p:nvCxnSpPr>
        <p:spPr>
          <a:xfrm flipH="1">
            <a:off x="2088423" y="3568628"/>
            <a:ext cx="478766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26D3BCC-A275-9C8F-CA32-21150DE6363F}"/>
              </a:ext>
            </a:extLst>
          </p:cNvPr>
          <p:cNvCxnSpPr>
            <a:cxnSpLocks/>
          </p:cNvCxnSpPr>
          <p:nvPr/>
        </p:nvCxnSpPr>
        <p:spPr>
          <a:xfrm flipH="1">
            <a:off x="7189510" y="3568628"/>
            <a:ext cx="269144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D18CE09-8689-11E0-6343-5B8C925BBF91}"/>
              </a:ext>
            </a:extLst>
          </p:cNvPr>
          <p:cNvCxnSpPr>
            <a:cxnSpLocks/>
          </p:cNvCxnSpPr>
          <p:nvPr/>
        </p:nvCxnSpPr>
        <p:spPr>
          <a:xfrm flipH="1">
            <a:off x="2088423" y="4655556"/>
            <a:ext cx="478766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B03316B-E0DC-3080-8D9F-1DE6A366938D}"/>
              </a:ext>
            </a:extLst>
          </p:cNvPr>
          <p:cNvCxnSpPr>
            <a:cxnSpLocks/>
          </p:cNvCxnSpPr>
          <p:nvPr/>
        </p:nvCxnSpPr>
        <p:spPr>
          <a:xfrm flipH="1">
            <a:off x="7189510" y="4655556"/>
            <a:ext cx="269144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A428E7D-8567-4176-DEAB-44C2EE462D6C}"/>
              </a:ext>
            </a:extLst>
          </p:cNvPr>
          <p:cNvSpPr txBox="1"/>
          <p:nvPr/>
        </p:nvSpPr>
        <p:spPr>
          <a:xfrm>
            <a:off x="2216602" y="265535"/>
            <a:ext cx="105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Front </a:t>
            </a:r>
            <a:r>
              <a:rPr lang="es-MX" dirty="0" err="1"/>
              <a:t>End</a:t>
            </a:r>
            <a:endParaRPr lang="es-MX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2B3690E-FC2E-965D-E483-3B0EB0756CC8}"/>
              </a:ext>
            </a:extLst>
          </p:cNvPr>
          <p:cNvSpPr txBox="1"/>
          <p:nvPr/>
        </p:nvSpPr>
        <p:spPr>
          <a:xfrm>
            <a:off x="7658974" y="248574"/>
            <a:ext cx="105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Back </a:t>
            </a:r>
            <a:r>
              <a:rPr lang="es-MX" dirty="0" err="1"/>
              <a:t>End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214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C69E4F-16C9-94BB-730C-4782A850B7CE}"/>
              </a:ext>
            </a:extLst>
          </p:cNvPr>
          <p:cNvSpPr/>
          <p:nvPr/>
        </p:nvSpPr>
        <p:spPr>
          <a:xfrm>
            <a:off x="232913" y="763480"/>
            <a:ext cx="5020574" cy="2414726"/>
          </a:xfrm>
          <a:prstGeom prst="rect">
            <a:avLst/>
          </a:prstGeom>
          <a:solidFill>
            <a:schemeClr val="bg1"/>
          </a:solidFill>
          <a:ln>
            <a:prstDash val="sysDash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Files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 </a:t>
            </a:r>
          </a:p>
          <a:p>
            <a:pPr algn="just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21B63F-4CD8-6269-8EB9-766D162C0E84}"/>
              </a:ext>
            </a:extLst>
          </p:cNvPr>
          <p:cNvSpPr/>
          <p:nvPr/>
        </p:nvSpPr>
        <p:spPr>
          <a:xfrm>
            <a:off x="5675284" y="763480"/>
            <a:ext cx="5020575" cy="2414726"/>
          </a:xfrm>
          <a:prstGeom prst="rect">
            <a:avLst/>
          </a:prstGeom>
          <a:solidFill>
            <a:schemeClr val="bg1"/>
          </a:solidFill>
          <a:ln>
            <a:prstDash val="sysDash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6C01A-FA70-B799-F1C8-20DB9F5D0383}"/>
              </a:ext>
            </a:extLst>
          </p:cNvPr>
          <p:cNvSpPr txBox="1"/>
          <p:nvPr/>
        </p:nvSpPr>
        <p:spPr>
          <a:xfrm>
            <a:off x="2216602" y="265535"/>
            <a:ext cx="105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Front </a:t>
            </a:r>
            <a:r>
              <a:rPr lang="es-MX" dirty="0" err="1"/>
              <a:t>End</a:t>
            </a:r>
            <a:endParaRPr lang="es-MX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116B6E-4453-3627-8266-A1EEE8C1D2B4}"/>
              </a:ext>
            </a:extLst>
          </p:cNvPr>
          <p:cNvSpPr txBox="1"/>
          <p:nvPr/>
        </p:nvSpPr>
        <p:spPr>
          <a:xfrm>
            <a:off x="7658974" y="248574"/>
            <a:ext cx="105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Back </a:t>
            </a:r>
            <a:r>
              <a:rPr lang="es-MX" dirty="0" err="1"/>
              <a:t>End</a:t>
            </a:r>
            <a:endParaRPr lang="es-MX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CA583-FAB9-A69F-793B-EE46C3D477BA}"/>
              </a:ext>
            </a:extLst>
          </p:cNvPr>
          <p:cNvSpPr/>
          <p:nvPr/>
        </p:nvSpPr>
        <p:spPr>
          <a:xfrm>
            <a:off x="232912" y="3240350"/>
            <a:ext cx="5020574" cy="3018406"/>
          </a:xfrm>
          <a:prstGeom prst="rect">
            <a:avLst/>
          </a:prstGeom>
          <a:solidFill>
            <a:schemeClr val="bg1"/>
          </a:solidFill>
          <a:ln>
            <a:prstDash val="sysDash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MX" dirty="0">
              <a:solidFill>
                <a:schemeClr val="tx1"/>
              </a:solidFill>
            </a:endParaRPr>
          </a:p>
          <a:p>
            <a:pPr algn="just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8E4F23-9B53-12B6-E93C-8EB64A340FF7}"/>
              </a:ext>
            </a:extLst>
          </p:cNvPr>
          <p:cNvSpPr/>
          <p:nvPr/>
        </p:nvSpPr>
        <p:spPr>
          <a:xfrm>
            <a:off x="5675285" y="3240349"/>
            <a:ext cx="5020574" cy="3018407"/>
          </a:xfrm>
          <a:prstGeom prst="rect">
            <a:avLst/>
          </a:prstGeom>
          <a:solidFill>
            <a:schemeClr val="bg1"/>
          </a:solidFill>
          <a:ln>
            <a:prstDash val="sysDash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MX" dirty="0">
              <a:solidFill>
                <a:schemeClr val="tx1"/>
              </a:solidFill>
            </a:endParaRPr>
          </a:p>
          <a:p>
            <a:pPr algn="just"/>
            <a:endParaRPr lang="es-MX" dirty="0">
              <a:solidFill>
                <a:schemeClr val="tx1"/>
              </a:solidFill>
            </a:endParaRPr>
          </a:p>
          <a:p>
            <a:pPr algn="just"/>
            <a:endParaRPr lang="es-MX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6E4449F-E2E5-9A38-8938-214B567C5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04836"/>
              </p:ext>
            </p:extLst>
          </p:nvPr>
        </p:nvGraphicFramePr>
        <p:xfrm>
          <a:off x="328474" y="807870"/>
          <a:ext cx="4847208" cy="228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202">
                  <a:extLst>
                    <a:ext uri="{9D8B030D-6E8A-4147-A177-3AD203B41FA5}">
                      <a16:colId xmlns:a16="http://schemas.microsoft.com/office/drawing/2014/main" val="1897989916"/>
                    </a:ext>
                  </a:extLst>
                </a:gridCol>
                <a:gridCol w="3135006">
                  <a:extLst>
                    <a:ext uri="{9D8B030D-6E8A-4147-A177-3AD203B41FA5}">
                      <a16:colId xmlns:a16="http://schemas.microsoft.com/office/drawing/2014/main" val="931580411"/>
                    </a:ext>
                  </a:extLst>
                </a:gridCol>
              </a:tblGrid>
              <a:tr h="456312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Files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9170"/>
                  </a:ext>
                </a:extLst>
              </a:tr>
              <a:tr h="456312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Web page: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https://pages.github.com/...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85075"/>
                  </a:ext>
                </a:extLst>
              </a:tr>
              <a:tr h="456312">
                <a:tc>
                  <a:txBody>
                    <a:bodyPr/>
                    <a:lstStyle/>
                    <a:p>
                      <a:r>
                        <a:rPr lang="es-MX" dirty="0" err="1">
                          <a:solidFill>
                            <a:schemeClr val="tx1"/>
                          </a:solidFill>
                        </a:rPr>
                        <a:t>Mapping</a:t>
                      </a: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: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https://www.tableau.com/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484961"/>
                  </a:ext>
                </a:extLst>
              </a:tr>
              <a:tr h="456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>
                          <a:solidFill>
                            <a:schemeClr val="tx1"/>
                          </a:solidFill>
                        </a:rPr>
                        <a:t>Appraisal</a:t>
                      </a: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622088"/>
                  </a:ext>
                </a:extLst>
              </a:tr>
              <a:tr h="456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>
                          <a:solidFill>
                            <a:schemeClr val="tx1"/>
                          </a:solidFill>
                        </a:rPr>
                        <a:t>Opportunities</a:t>
                      </a: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50552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785C3041-52CD-A5BE-4AF0-7B7483C04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334728"/>
              </p:ext>
            </p:extLst>
          </p:nvPr>
        </p:nvGraphicFramePr>
        <p:xfrm>
          <a:off x="328474" y="3306818"/>
          <a:ext cx="4847208" cy="286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202">
                  <a:extLst>
                    <a:ext uri="{9D8B030D-6E8A-4147-A177-3AD203B41FA5}">
                      <a16:colId xmlns:a16="http://schemas.microsoft.com/office/drawing/2014/main" val="1897989916"/>
                    </a:ext>
                  </a:extLst>
                </a:gridCol>
                <a:gridCol w="3135006">
                  <a:extLst>
                    <a:ext uri="{9D8B030D-6E8A-4147-A177-3AD203B41FA5}">
                      <a16:colId xmlns:a16="http://schemas.microsoft.com/office/drawing/2014/main" val="931580411"/>
                    </a:ext>
                  </a:extLst>
                </a:gridCol>
              </a:tblGrid>
              <a:tr h="572632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Comments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9170"/>
                  </a:ext>
                </a:extLst>
              </a:tr>
              <a:tr h="572632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Web page: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Adecuar el </a:t>
                      </a:r>
                      <a:r>
                        <a:rPr lang="es-MX" sz="1200" dirty="0" err="1"/>
                        <a:t>css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85075"/>
                  </a:ext>
                </a:extLst>
              </a:tr>
              <a:tr h="572632">
                <a:tc>
                  <a:txBody>
                    <a:bodyPr/>
                    <a:lstStyle/>
                    <a:p>
                      <a:r>
                        <a:rPr lang="es-MX" dirty="0" err="1">
                          <a:solidFill>
                            <a:schemeClr val="tx1"/>
                          </a:solidFill>
                        </a:rPr>
                        <a:t>Mapping</a:t>
                      </a: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: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Adecuar el </a:t>
                      </a:r>
                      <a:r>
                        <a:rPr lang="es-MX" sz="1200" dirty="0" err="1"/>
                        <a:t>css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484961"/>
                  </a:ext>
                </a:extLst>
              </a:tr>
              <a:tr h="572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>
                          <a:solidFill>
                            <a:schemeClr val="tx1"/>
                          </a:solidFill>
                        </a:rPr>
                        <a:t>Appraisal</a:t>
                      </a: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Adecuar el </a:t>
                      </a:r>
                      <a:r>
                        <a:rPr lang="es-MX" sz="1200" dirty="0" err="1"/>
                        <a:t>css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622088"/>
                  </a:ext>
                </a:extLst>
              </a:tr>
              <a:tr h="572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>
                          <a:solidFill>
                            <a:schemeClr val="tx1"/>
                          </a:solidFill>
                        </a:rPr>
                        <a:t>Opportunities</a:t>
                      </a: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Adecuar el </a:t>
                      </a:r>
                      <a:r>
                        <a:rPr lang="es-MX" sz="1200" dirty="0" err="1"/>
                        <a:t>css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50552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A6ADD3B2-7E8E-1B2B-3738-975BE7847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87613"/>
              </p:ext>
            </p:extLst>
          </p:nvPr>
        </p:nvGraphicFramePr>
        <p:xfrm>
          <a:off x="5761967" y="807870"/>
          <a:ext cx="4847208" cy="228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202">
                  <a:extLst>
                    <a:ext uri="{9D8B030D-6E8A-4147-A177-3AD203B41FA5}">
                      <a16:colId xmlns:a16="http://schemas.microsoft.com/office/drawing/2014/main" val="1897989916"/>
                    </a:ext>
                  </a:extLst>
                </a:gridCol>
                <a:gridCol w="3135006">
                  <a:extLst>
                    <a:ext uri="{9D8B030D-6E8A-4147-A177-3AD203B41FA5}">
                      <a16:colId xmlns:a16="http://schemas.microsoft.com/office/drawing/2014/main" val="931580411"/>
                    </a:ext>
                  </a:extLst>
                </a:gridCol>
              </a:tblGrid>
              <a:tr h="456312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Files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9170"/>
                  </a:ext>
                </a:extLst>
              </a:tr>
              <a:tr h="456312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Web page: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index.html, imágenes,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85075"/>
                  </a:ext>
                </a:extLst>
              </a:tr>
              <a:tr h="456312">
                <a:tc>
                  <a:txBody>
                    <a:bodyPr/>
                    <a:lstStyle/>
                    <a:p>
                      <a:r>
                        <a:rPr lang="es-MX" dirty="0" err="1">
                          <a:solidFill>
                            <a:schemeClr val="tx1"/>
                          </a:solidFill>
                        </a:rPr>
                        <a:t>Mapping</a:t>
                      </a: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: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(</a:t>
                      </a:r>
                      <a:r>
                        <a:rPr lang="es-MX" dirty="0" err="1"/>
                        <a:t>js</a:t>
                      </a:r>
                      <a:r>
                        <a:rPr lang="es-MX" dirty="0"/>
                        <a:t> de </a:t>
                      </a:r>
                      <a:r>
                        <a:rPr lang="es-MX" dirty="0" err="1"/>
                        <a:t>tableau</a:t>
                      </a:r>
                      <a:r>
                        <a:rPr lang="es-MX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484961"/>
                  </a:ext>
                </a:extLst>
              </a:tr>
              <a:tr h="456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>
                          <a:solidFill>
                            <a:schemeClr val="tx1"/>
                          </a:solidFill>
                        </a:rPr>
                        <a:t>Appraisal</a:t>
                      </a: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lightbox.js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622088"/>
                  </a:ext>
                </a:extLst>
              </a:tr>
              <a:tr h="456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>
                          <a:solidFill>
                            <a:schemeClr val="tx1"/>
                          </a:solidFill>
                        </a:rPr>
                        <a:t>Opportunities</a:t>
                      </a: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app.js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50552"/>
                  </a:ext>
                </a:extLst>
              </a:tr>
            </a:tbl>
          </a:graphicData>
        </a:graphic>
      </p:graphicFrame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6C879DD2-C538-79AF-DDFE-A1C615EB6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78577"/>
              </p:ext>
            </p:extLst>
          </p:nvPr>
        </p:nvGraphicFramePr>
        <p:xfrm>
          <a:off x="5761967" y="3306817"/>
          <a:ext cx="4847208" cy="2863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202">
                  <a:extLst>
                    <a:ext uri="{9D8B030D-6E8A-4147-A177-3AD203B41FA5}">
                      <a16:colId xmlns:a16="http://schemas.microsoft.com/office/drawing/2014/main" val="1897989916"/>
                    </a:ext>
                  </a:extLst>
                </a:gridCol>
                <a:gridCol w="3135006">
                  <a:extLst>
                    <a:ext uri="{9D8B030D-6E8A-4147-A177-3AD203B41FA5}">
                      <a16:colId xmlns:a16="http://schemas.microsoft.com/office/drawing/2014/main" val="931580411"/>
                    </a:ext>
                  </a:extLst>
                </a:gridCol>
              </a:tblGrid>
              <a:tr h="539710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Comments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9170"/>
                  </a:ext>
                </a:extLst>
              </a:tr>
              <a:tr h="53971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Web page: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85075"/>
                  </a:ext>
                </a:extLst>
              </a:tr>
              <a:tr h="539710">
                <a:tc>
                  <a:txBody>
                    <a:bodyPr/>
                    <a:lstStyle/>
                    <a:p>
                      <a:r>
                        <a:rPr lang="es-MX" dirty="0" err="1">
                          <a:solidFill>
                            <a:schemeClr val="tx1"/>
                          </a:solidFill>
                        </a:rPr>
                        <a:t>Mapping</a:t>
                      </a: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: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Agregar a index.html el código que llama la </a:t>
                      </a:r>
                      <a:r>
                        <a:rPr lang="es-MX" sz="1200" dirty="0" err="1"/>
                        <a:t>info</a:t>
                      </a:r>
                      <a:r>
                        <a:rPr lang="es-MX" sz="1200" dirty="0"/>
                        <a:t> de </a:t>
                      </a:r>
                      <a:r>
                        <a:rPr lang="es-MX" sz="1200" dirty="0" err="1"/>
                        <a:t>Tableau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484961"/>
                  </a:ext>
                </a:extLst>
              </a:tr>
              <a:tr h="7043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>
                          <a:solidFill>
                            <a:schemeClr val="tx1"/>
                          </a:solidFill>
                        </a:rPr>
                        <a:t>Appraisal</a:t>
                      </a: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Agregar a lightbox.js la función que abre el formulario y el botón, y la función que corre el Modelo y devuelve el resultado del precio.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622088"/>
                  </a:ext>
                </a:extLst>
              </a:tr>
              <a:tr h="539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>
                          <a:solidFill>
                            <a:schemeClr val="tx1"/>
                          </a:solidFill>
                        </a:rPr>
                        <a:t>Opportunities</a:t>
                      </a: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Agregar a app.js la función que lee los inputs y llena la tabla con los mejores resultados.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50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47159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8E8"/>
      </a:lt2>
      <a:accent1>
        <a:srgbClr val="EB4E4E"/>
      </a:accent1>
      <a:accent2>
        <a:srgbClr val="EE6EA4"/>
      </a:accent2>
      <a:accent3>
        <a:srgbClr val="EA8C49"/>
      </a:accent3>
      <a:accent4>
        <a:srgbClr val="36B59E"/>
      </a:accent4>
      <a:accent5>
        <a:srgbClr val="25B1DB"/>
      </a:accent5>
      <a:accent6>
        <a:srgbClr val="4E85EB"/>
      </a:accent6>
      <a:hlink>
        <a:srgbClr val="568D8D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196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GradientRiseVTI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Fernando Carmona Zaack</dc:creator>
  <cp:lastModifiedBy>Luis Fernando Carmona Zaack</cp:lastModifiedBy>
  <cp:revision>4</cp:revision>
  <dcterms:created xsi:type="dcterms:W3CDTF">2022-06-03T18:48:06Z</dcterms:created>
  <dcterms:modified xsi:type="dcterms:W3CDTF">2022-06-04T03:07:25Z</dcterms:modified>
</cp:coreProperties>
</file>