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YdlSt9pVK5cfcVX/xvv6ib0GA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de3569b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7de3569b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FFFFFF"/>
                </a:solidFill>
              </a:rPr>
              <a:t>Fast Food and Obesity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Julia Catalano, Anne Good, Nicole Lepley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1" descr="Many question marks on black background"/>
          <p:cNvPicPr preferRelativeResize="0"/>
          <p:nvPr/>
        </p:nvPicPr>
        <p:blipFill rotWithShape="1">
          <a:blip r:embed="rId3">
            <a:alphaModFix/>
          </a:blip>
          <a:srcRect t="77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/>
          <p:nvPr/>
        </p:nvSpPr>
        <p:spPr>
          <a:xfrm>
            <a:off x="7488621" y="2277613"/>
            <a:ext cx="4703379" cy="4580387"/>
          </a:xfrm>
          <a:custGeom>
            <a:avLst/>
            <a:gdLst/>
            <a:ahLst/>
            <a:cxnLst/>
            <a:rect l="l" t="t" r="r" b="b"/>
            <a:pathLst>
              <a:path w="1333" h="1298" extrusionOk="0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 txBox="1"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Questions</a:t>
            </a:r>
            <a:endParaRPr/>
          </a:p>
        </p:txBody>
      </p:sp>
      <p:cxnSp>
        <p:nvCxnSpPr>
          <p:cNvPr id="202" name="Google Shape;202;p11"/>
          <p:cNvCxnSpPr/>
          <p:nvPr/>
        </p:nvCxnSpPr>
        <p:spPr>
          <a:xfrm>
            <a:off x="9480331" y="5123793"/>
            <a:ext cx="935420" cy="0"/>
          </a:xfrm>
          <a:prstGeom prst="straightConnector1">
            <a:avLst/>
          </a:prstGeom>
          <a:noFill/>
          <a:ln w="25400" cap="sq" cmpd="sng">
            <a:solidFill>
              <a:srgbClr val="262626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Motivation &amp; Summary - Anne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1"/>
              <a:t>Motivations:</a:t>
            </a:r>
            <a:r>
              <a:rPr lang="en-US" sz="2000" i="1"/>
              <a:t>  We were curious to know if the number of fast food restaurants have an impact on obesity rates. </a:t>
            </a:r>
            <a:endParaRPr sz="2000" i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/>
              <a:t>Hypothesis</a:t>
            </a:r>
            <a:r>
              <a:rPr lang="en-US" sz="2000"/>
              <a:t>: The states with a higher number of fast food restaurants will have a higher obesity rate 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/>
              <a:t>Null Hypothesis</a:t>
            </a:r>
            <a:r>
              <a:rPr lang="en-US" sz="2000"/>
              <a:t>:  The number of fast food restaurants in a state has no impact on obesity rate in the state </a:t>
            </a:r>
            <a:endParaRPr sz="22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Questions &amp; Data - Nicole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1371600" y="1819775"/>
            <a:ext cx="9723900" cy="46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 b="1"/>
              <a:t>Does a higher number of fast-food restaurants impact obesity rates? </a:t>
            </a:r>
            <a:endParaRPr sz="2000" b="1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/>
              <a:t>number of fast food restaurants per city and obesity rate per city</a:t>
            </a:r>
            <a:endParaRPr sz="2000"/>
          </a:p>
          <a:p>
            <a:pPr marL="137160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/>
              <a:t>Kaggle and CDC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 b="1"/>
              <a:t>Do the number of healthy options impact obesity rates?</a:t>
            </a:r>
            <a:endParaRPr sz="2000" b="1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rgbClr val="1D1C1D"/>
                </a:solidFill>
                <a:highlight>
                  <a:srgbClr val="F8F8F8"/>
                </a:highlight>
              </a:rPr>
              <a:t>The healthy options were too challenging based on our dataset.  The heat map visualizes the concentration of  fast food places in the US.</a:t>
            </a:r>
            <a:endParaRPr sz="2000" b="1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•"/>
            </a:pPr>
            <a:r>
              <a:rPr lang="en-US" sz="2000" b="1"/>
              <a:t>Is there a correlation between population density and the number of fast-food restaurants?</a:t>
            </a:r>
            <a:endParaRPr sz="2000" b="1"/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city population per city and number of fast food restaurants per city</a:t>
            </a:r>
            <a:endParaRPr sz="2000"/>
          </a:p>
          <a:p>
            <a:pPr marL="1371600" lvl="2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Census API and Kaggle</a:t>
            </a:r>
            <a:endParaRPr sz="200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7de3569b1_0_30"/>
          <p:cNvSpPr/>
          <p:nvPr/>
        </p:nvSpPr>
        <p:spPr>
          <a:xfrm>
            <a:off x="0" y="45950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f7de3569b1_0_30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f7de3569b1_0_30"/>
          <p:cNvSpPr/>
          <p:nvPr/>
        </p:nvSpPr>
        <p:spPr>
          <a:xfrm rot="10800000" flipH="1">
            <a:off x="8128857" y="-88"/>
            <a:ext cx="4063200" cy="1576500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20016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f7de3569b1_0_30"/>
          <p:cNvSpPr/>
          <p:nvPr/>
        </p:nvSpPr>
        <p:spPr>
          <a:xfrm rot="5400000">
            <a:off x="5307751" y="-5307750"/>
            <a:ext cx="1576500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3000">
                <a:srgbClr val="4472C4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f7de3569b1_0_30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 Cleanup &amp; Exploration - Julia</a:t>
            </a:r>
            <a:endParaRPr/>
          </a:p>
        </p:txBody>
      </p:sp>
      <p:grpSp>
        <p:nvGrpSpPr>
          <p:cNvPr id="123" name="Google Shape;123;gf7de3569b1_0_30"/>
          <p:cNvGrpSpPr/>
          <p:nvPr/>
        </p:nvGrpSpPr>
        <p:grpSpPr>
          <a:xfrm>
            <a:off x="7972595" y="1874258"/>
            <a:ext cx="3700401" cy="4415801"/>
            <a:chOff x="5632317" y="1189775"/>
            <a:chExt cx="3305700" cy="3483043"/>
          </a:xfrm>
        </p:grpSpPr>
        <p:sp>
          <p:nvSpPr>
            <p:cNvPr id="124" name="Google Shape;124;gf7de3569b1_0_3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Combine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gf7de3569b1_0_30"/>
            <p:cNvSpPr txBox="1"/>
            <p:nvPr/>
          </p:nvSpPr>
          <p:spPr>
            <a:xfrm>
              <a:off x="5844287" y="2057118"/>
              <a:ext cx="2944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Merge all data sets by state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●"/>
              </a:pPr>
              <a:r>
                <a:rPr lang="en-US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Drop incorrect data 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" name="Google Shape;126;gf7de3569b1_0_30"/>
          <p:cNvGrpSpPr/>
          <p:nvPr/>
        </p:nvGrpSpPr>
        <p:grpSpPr>
          <a:xfrm>
            <a:off x="4223382" y="1874246"/>
            <a:ext cx="3576437" cy="4028487"/>
            <a:chOff x="2944204" y="1189775"/>
            <a:chExt cx="3305700" cy="3483042"/>
          </a:xfrm>
        </p:grpSpPr>
        <p:sp>
          <p:nvSpPr>
            <p:cNvPr id="127" name="Google Shape;127;gf7de3569b1_0_3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Clean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gf7de3569b1_0_30"/>
            <p:cNvSpPr txBox="1"/>
            <p:nvPr/>
          </p:nvSpPr>
          <p:spPr>
            <a:xfrm>
              <a:off x="3057955" y="2057117"/>
              <a:ext cx="3082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Remove duplicate fast food restaurants with the same name and address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Convert state codes to states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-US">
                  <a:latin typeface="Roboto"/>
                  <a:ea typeface="Roboto"/>
                  <a:cs typeface="Roboto"/>
                  <a:sym typeface="Roboto"/>
                </a:rPr>
                <a:t>Format column titles for all data sets to match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gf7de3569b1_0_30"/>
          <p:cNvGrpSpPr/>
          <p:nvPr/>
        </p:nvGrpSpPr>
        <p:grpSpPr>
          <a:xfrm>
            <a:off x="-3" y="1929453"/>
            <a:ext cx="4144356" cy="4869539"/>
            <a:chOff x="241206" y="1450571"/>
            <a:chExt cx="3305700" cy="3228923"/>
          </a:xfrm>
        </p:grpSpPr>
        <p:sp>
          <p:nvSpPr>
            <p:cNvPr id="130" name="Google Shape;130;gf7de3569b1_0_30"/>
            <p:cNvSpPr/>
            <p:nvPr/>
          </p:nvSpPr>
          <p:spPr>
            <a:xfrm>
              <a:off x="241206" y="1450571"/>
              <a:ext cx="3305700" cy="4083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gf7de3569b1_0_30"/>
            <p:cNvSpPr txBox="1"/>
            <p:nvPr/>
          </p:nvSpPr>
          <p:spPr>
            <a:xfrm>
              <a:off x="411385" y="1945894"/>
              <a:ext cx="2860200" cy="273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Used Census API to import population data for the United States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Fast food restaurant locations across the United States CSV file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Char char="●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Obesity rates by state CSV file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/>
          <p:nvPr/>
        </p:nvSpPr>
        <p:spPr>
          <a:xfrm>
            <a:off x="-98675" y="-3947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3000">
                <a:srgbClr val="4472C4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710475" y="348875"/>
            <a:ext cx="107052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300">
                <a:solidFill>
                  <a:srgbClr val="FFFFFF"/>
                </a:solidFill>
              </a:rPr>
              <a:t>Data Analysis - Fast Food Count by State and Obesity Rate</a:t>
            </a:r>
            <a:endParaRPr sz="3300">
              <a:solidFill>
                <a:srgbClr val="FFFFFF"/>
              </a:solidFill>
            </a:endParaRPr>
          </a:p>
        </p:txBody>
      </p:sp>
      <p:pic>
        <p:nvPicPr>
          <p:cNvPr id="141" name="Google Shape;14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679" y="2190629"/>
            <a:ext cx="5802100" cy="35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75" y="2101800"/>
            <a:ext cx="5895576" cy="388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3000">
                <a:srgbClr val="4472C4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 Analysis - Fast Food per Capita</a:t>
            </a:r>
            <a:endParaRPr/>
          </a:p>
        </p:txBody>
      </p:sp>
      <p:pic>
        <p:nvPicPr>
          <p:cNvPr id="152" name="Google Shape;1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350" y="5626275"/>
            <a:ext cx="3495767" cy="8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797" y="1857447"/>
            <a:ext cx="5482875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050" y="1857446"/>
            <a:ext cx="4864326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3000">
                <a:srgbClr val="4472C4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Data Analysis - Anne</a:t>
            </a:r>
            <a:endParaRPr/>
          </a:p>
        </p:txBody>
      </p:sp>
      <p:pic>
        <p:nvPicPr>
          <p:cNvPr id="164" name="Google Shape;16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088" y="2468513"/>
            <a:ext cx="7477125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/>
        </p:nvSpPr>
        <p:spPr>
          <a:xfrm>
            <a:off x="2280050" y="1991525"/>
            <a:ext cx="7477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Calibri"/>
                <a:ea typeface="Calibri"/>
                <a:cs typeface="Calibri"/>
                <a:sym typeface="Calibri"/>
              </a:rPr>
              <a:t>Heat map of Fast Food Restaurants in the US </a:t>
            </a:r>
            <a:endParaRPr sz="19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9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Findings – Fail to Reject Null Hypothesis - Anne</a:t>
            </a:r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1233975" y="1950601"/>
            <a:ext cx="9723900" cy="4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/>
              <a:t>Hypothesis</a:t>
            </a:r>
            <a:r>
              <a:rPr lang="en-US" sz="1800"/>
              <a:t>: The states with a higher number of fast food restaurants will have a higher obesity rate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Null Hypothesis</a:t>
            </a:r>
            <a:r>
              <a:rPr lang="en-US" sz="1800"/>
              <a:t>:  The number of fast food restaurants in a state has no impact on obesity rate in the state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Process for testing</a:t>
            </a:r>
            <a:r>
              <a:rPr lang="en-US" sz="1800"/>
              <a:t>: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Independent Variable = Fast Food count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Dependent Variable = Obesity Rate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Test</a:t>
            </a:r>
            <a:r>
              <a:rPr lang="en-US" sz="1800"/>
              <a:t>: Anova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We sorted our data by our independent variable and created three groups: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High number of fast food places, medium number of fast food places, lower number of fast food places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highlight>
                  <a:srgbClr val="FFFFFF"/>
                </a:highlight>
              </a:rPr>
              <a:t>pvalue</a:t>
            </a:r>
            <a:r>
              <a:rPr lang="en-US" sz="1800">
                <a:highlight>
                  <a:srgbClr val="FFFFFF"/>
                </a:highlight>
              </a:rPr>
              <a:t> = 0.71 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/>
              <a:t>Conclusion:</a:t>
            </a:r>
            <a:r>
              <a:rPr lang="en-US" sz="1800"/>
              <a:t> Since 0.71 is NOT &lt; 0.05, we </a:t>
            </a:r>
            <a:r>
              <a:rPr lang="en-US" sz="1800" b="1"/>
              <a:t>failed to reject </a:t>
            </a:r>
            <a:r>
              <a:rPr lang="en-US" sz="1800"/>
              <a:t>the null hypothesis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3000">
                <a:srgbClr val="4472C4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>
            <a:spLocks noGrp="1"/>
          </p:cNvSpPr>
          <p:nvPr>
            <p:ph type="title"/>
          </p:nvPr>
        </p:nvSpPr>
        <p:spPr>
          <a:xfrm>
            <a:off x="1351847" y="349102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Post Mortem - Nicole</a:t>
            </a:r>
            <a:endParaRPr/>
          </a:p>
        </p:txBody>
      </p:sp>
      <p:grpSp>
        <p:nvGrpSpPr>
          <p:cNvPr id="186" name="Google Shape;186;p10"/>
          <p:cNvGrpSpPr/>
          <p:nvPr/>
        </p:nvGrpSpPr>
        <p:grpSpPr>
          <a:xfrm>
            <a:off x="644050" y="2367914"/>
            <a:ext cx="10927835" cy="4112809"/>
            <a:chOff x="-6" y="255335"/>
            <a:chExt cx="10927835" cy="4112809"/>
          </a:xfrm>
        </p:grpSpPr>
        <p:sp>
          <p:nvSpPr>
            <p:cNvPr id="187" name="Google Shape;187;p10"/>
            <p:cNvSpPr/>
            <p:nvPr/>
          </p:nvSpPr>
          <p:spPr>
            <a:xfrm>
              <a:off x="0" y="255335"/>
              <a:ext cx="10927829" cy="107257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 txBox="1"/>
            <p:nvPr/>
          </p:nvSpPr>
          <p:spPr>
            <a:xfrm>
              <a:off x="52359" y="307694"/>
              <a:ext cx="10823111" cy="9678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Discuss any difficulties that arose, and how you dealt with them</a:t>
              </a:r>
              <a:endPara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0" y="1327915"/>
              <a:ext cx="10927829" cy="1089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 txBox="1"/>
            <p:nvPr/>
          </p:nvSpPr>
          <p:spPr>
            <a:xfrm>
              <a:off x="0" y="1327915"/>
              <a:ext cx="10927829" cy="1089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950" tIns="34275" rIns="192000" bIns="342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set not complete – missing total number of fast food restaurants per state</a:t>
              </a:r>
              <a:endParaRPr sz="2100" b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Merging issues</a:t>
              </a:r>
              <a:endParaRPr/>
            </a:p>
            <a:p>
              <a:pPr marL="228600" marR="0" lvl="1" indent="-9525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0" y="2417769"/>
              <a:ext cx="10927829" cy="1072579"/>
            </a:xfrm>
            <a:prstGeom prst="roundRect">
              <a:avLst>
                <a:gd name="adj" fmla="val 16667"/>
              </a:avLst>
            </a:prstGeom>
            <a:solidFill>
              <a:srgbClr val="A4A4A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 txBox="1"/>
            <p:nvPr/>
          </p:nvSpPr>
          <p:spPr>
            <a:xfrm>
              <a:off x="52359" y="2470128"/>
              <a:ext cx="10823111" cy="9678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n-US" sz="27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Discuss any additional questions that came up, but which you didn't have time to answer: What would you research next, if you had two more weeks?</a:t>
              </a:r>
              <a:endParaRPr sz="2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0" y="3490349"/>
              <a:ext cx="10927829" cy="447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 txBox="1"/>
            <p:nvPr/>
          </p:nvSpPr>
          <p:spPr>
            <a:xfrm>
              <a:off x="-6" y="3490344"/>
              <a:ext cx="10927800" cy="8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6950" tIns="34275" rIns="192000" bIns="342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Obesity rates compared to poverty levels</a:t>
              </a:r>
              <a:endPara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Char char="•"/>
              </a:pPr>
              <a:r>
                <a:rPr lang="en-US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there is a difference in “healthy” fast food vs “unhealthy” fast food </a:t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Widescreen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Roboto</vt:lpstr>
      <vt:lpstr>Office Theme</vt:lpstr>
      <vt:lpstr>Fast Food and Obesity</vt:lpstr>
      <vt:lpstr>Motivation &amp; Summary - Anne</vt:lpstr>
      <vt:lpstr>Questions &amp; Data - Nicole</vt:lpstr>
      <vt:lpstr>Data Cleanup &amp; Exploration - Julia</vt:lpstr>
      <vt:lpstr>Data Analysis - Fast Food Count by State and Obesity Rate</vt:lpstr>
      <vt:lpstr>Data Analysis - Fast Food per Capita</vt:lpstr>
      <vt:lpstr>Data Analysis - Anne</vt:lpstr>
      <vt:lpstr>Findings – Fail to Reject Null Hypothesis - Anne</vt:lpstr>
      <vt:lpstr>Post Mortem - Nicole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Food and Obesity</dc:title>
  <dc:creator>Nicole Lepley</dc:creator>
  <cp:lastModifiedBy>jcatalano333@yahoo.com</cp:lastModifiedBy>
  <cp:revision>1</cp:revision>
  <dcterms:created xsi:type="dcterms:W3CDTF">2021-10-11T18:55:58Z</dcterms:created>
  <dcterms:modified xsi:type="dcterms:W3CDTF">2021-10-14T00:50:51Z</dcterms:modified>
</cp:coreProperties>
</file>