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86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4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512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79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574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496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25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772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755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18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6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CE24-4679-491A-9810-84C3478DE18F}" type="datetimeFigureOut">
              <a:rPr lang="es-PE" smtClean="0"/>
              <a:t>06/11/2014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8EBA7-EF57-4FAD-A063-08D3DA893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731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467544" y="2060848"/>
            <a:ext cx="1728192" cy="72008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GOBIERNO NACIONAL</a:t>
            </a:r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2519771" y="2318683"/>
            <a:ext cx="1419233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DESPUES DE 1998</a:t>
            </a:r>
          </a:p>
        </p:txBody>
      </p:sp>
      <p:sp>
        <p:nvSpPr>
          <p:cNvPr id="9" name="AutoShape 36"/>
          <p:cNvSpPr>
            <a:spLocks noChangeArrowheads="1"/>
          </p:cNvSpPr>
          <p:nvPr/>
        </p:nvSpPr>
        <p:spPr bwMode="auto">
          <a:xfrm>
            <a:off x="4931719" y="2060848"/>
            <a:ext cx="258286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1</a:t>
            </a:r>
          </a:p>
        </p:txBody>
      </p:sp>
      <p:sp>
        <p:nvSpPr>
          <p:cNvPr id="10" name="AutoShape 37"/>
          <p:cNvSpPr>
            <a:spLocks noChangeArrowheads="1"/>
          </p:cNvSpPr>
          <p:nvPr/>
        </p:nvSpPr>
        <p:spPr bwMode="auto">
          <a:xfrm>
            <a:off x="4788024" y="2529230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2</a:t>
            </a:r>
          </a:p>
        </p:txBody>
      </p:sp>
      <p:sp>
        <p:nvSpPr>
          <p:cNvPr id="13" name="AutoShape 41"/>
          <p:cNvSpPr>
            <a:spLocks noChangeArrowheads="1"/>
          </p:cNvSpPr>
          <p:nvPr/>
        </p:nvSpPr>
        <p:spPr bwMode="auto">
          <a:xfrm>
            <a:off x="6670933" y="2534707"/>
            <a:ext cx="287338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B</a:t>
            </a:r>
          </a:p>
        </p:txBody>
      </p:sp>
      <p:sp>
        <p:nvSpPr>
          <p:cNvPr id="14" name="AutoShape 42"/>
          <p:cNvSpPr>
            <a:spLocks noChangeArrowheads="1"/>
          </p:cNvSpPr>
          <p:nvPr/>
        </p:nvSpPr>
        <p:spPr bwMode="auto">
          <a:xfrm>
            <a:off x="6447104" y="2070355"/>
            <a:ext cx="278024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B</a:t>
            </a:r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4067944" y="2250488"/>
            <a:ext cx="565620" cy="17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4067944" y="2492896"/>
            <a:ext cx="565620" cy="18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7164288" y="220532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7164288" y="267324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AutoShape 3"/>
          <p:cNvSpPr>
            <a:spLocks noChangeArrowheads="1"/>
          </p:cNvSpPr>
          <p:nvPr/>
        </p:nvSpPr>
        <p:spPr bwMode="auto">
          <a:xfrm>
            <a:off x="467544" y="3801234"/>
            <a:ext cx="1728192" cy="707886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GOBIERNO REGIONAL / LOCAL / ENTIDADES COOPERANTES/ ONG/ EMPRESA PRIVADA</a:t>
            </a:r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auto">
          <a:xfrm>
            <a:off x="2519772" y="4046875"/>
            <a:ext cx="1340532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 smtClean="0"/>
              <a:t>ENTRE 1978 -1998</a:t>
            </a:r>
            <a:endParaRPr lang="es-ES" sz="1000" b="1" dirty="0"/>
          </a:p>
        </p:txBody>
      </p:sp>
      <p:sp>
        <p:nvSpPr>
          <p:cNvPr id="89" name="AutoShape 36"/>
          <p:cNvSpPr>
            <a:spLocks noChangeArrowheads="1"/>
          </p:cNvSpPr>
          <p:nvPr/>
        </p:nvSpPr>
        <p:spPr bwMode="auto">
          <a:xfrm>
            <a:off x="4859709" y="4046875"/>
            <a:ext cx="345490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1</a:t>
            </a:r>
            <a:endParaRPr lang="es-ES" altLang="es-PE" sz="1000" b="1" dirty="0"/>
          </a:p>
        </p:txBody>
      </p:sp>
      <p:sp>
        <p:nvSpPr>
          <p:cNvPr id="94" name="AutoShape 42"/>
          <p:cNvSpPr>
            <a:spLocks noChangeArrowheads="1"/>
          </p:cNvSpPr>
          <p:nvPr/>
        </p:nvSpPr>
        <p:spPr bwMode="auto">
          <a:xfrm>
            <a:off x="6552099" y="4046875"/>
            <a:ext cx="287338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B</a:t>
            </a:r>
          </a:p>
        </p:txBody>
      </p:sp>
      <p:sp>
        <p:nvSpPr>
          <p:cNvPr id="120" name="119 Rectángulo"/>
          <p:cNvSpPr/>
          <p:nvPr/>
        </p:nvSpPr>
        <p:spPr>
          <a:xfrm>
            <a:off x="8172400" y="1196752"/>
            <a:ext cx="648072" cy="5354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121 Conector recto"/>
          <p:cNvCxnSpPr/>
          <p:nvPr/>
        </p:nvCxnSpPr>
        <p:spPr>
          <a:xfrm>
            <a:off x="395536" y="3284984"/>
            <a:ext cx="734481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>
            <a:off x="467544" y="5085184"/>
            <a:ext cx="727280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utoShape 29"/>
          <p:cNvSpPr>
            <a:spLocks noChangeArrowheads="1"/>
          </p:cNvSpPr>
          <p:nvPr/>
        </p:nvSpPr>
        <p:spPr bwMode="auto">
          <a:xfrm>
            <a:off x="395536" y="1196752"/>
            <a:ext cx="1800200" cy="253916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EJECUTOR DE LA OBRA</a:t>
            </a:r>
            <a:endParaRPr lang="es-ES" sz="1050" b="1" dirty="0"/>
          </a:p>
        </p:txBody>
      </p:sp>
      <p:sp>
        <p:nvSpPr>
          <p:cNvPr id="125" name="AutoShape 29"/>
          <p:cNvSpPr>
            <a:spLocks noChangeArrowheads="1"/>
          </p:cNvSpPr>
          <p:nvPr/>
        </p:nvSpPr>
        <p:spPr bwMode="auto">
          <a:xfrm>
            <a:off x="2519772" y="1196752"/>
            <a:ext cx="1476164" cy="415498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AÑO DE CONSTRUCCIÓN</a:t>
            </a:r>
            <a:endParaRPr lang="es-ES" sz="1050" b="1" dirty="0"/>
          </a:p>
        </p:txBody>
      </p:sp>
      <p:sp>
        <p:nvSpPr>
          <p:cNvPr id="126" name="AutoShape 29"/>
          <p:cNvSpPr>
            <a:spLocks noChangeArrowheads="1"/>
          </p:cNvSpPr>
          <p:nvPr/>
        </p:nvSpPr>
        <p:spPr bwMode="auto">
          <a:xfrm>
            <a:off x="4355976" y="1213302"/>
            <a:ext cx="1478818" cy="415498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SISTEMA ESTRUCTURAL</a:t>
            </a:r>
            <a:endParaRPr lang="es-ES" sz="1050" b="1" dirty="0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6030299" y="1213302"/>
            <a:ext cx="1710053" cy="415498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EVALUACIÓN DEL ESTADO DE CONSERVACION</a:t>
            </a:r>
            <a:endParaRPr lang="es-ES" sz="1050" b="1" dirty="0"/>
          </a:p>
        </p:txBody>
      </p:sp>
      <p:sp>
        <p:nvSpPr>
          <p:cNvPr id="84" name="AutoShape 42"/>
          <p:cNvSpPr>
            <a:spLocks noChangeArrowheads="1"/>
          </p:cNvSpPr>
          <p:nvPr/>
        </p:nvSpPr>
        <p:spPr bwMode="auto">
          <a:xfrm>
            <a:off x="6807144" y="2060848"/>
            <a:ext cx="278024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R</a:t>
            </a:r>
          </a:p>
        </p:txBody>
      </p:sp>
      <p:sp>
        <p:nvSpPr>
          <p:cNvPr id="99" name="AutoShape 37"/>
          <p:cNvSpPr>
            <a:spLocks noChangeArrowheads="1"/>
          </p:cNvSpPr>
          <p:nvPr/>
        </p:nvSpPr>
        <p:spPr bwMode="auto">
          <a:xfrm>
            <a:off x="5148064" y="2529230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3</a:t>
            </a:r>
          </a:p>
        </p:txBody>
      </p:sp>
      <p:cxnSp>
        <p:nvCxnSpPr>
          <p:cNvPr id="101" name="100 Conector recto de flecha"/>
          <p:cNvCxnSpPr/>
          <p:nvPr/>
        </p:nvCxnSpPr>
        <p:spPr>
          <a:xfrm>
            <a:off x="3995936" y="4149080"/>
            <a:ext cx="6655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38 Título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634082"/>
          </a:xfrm>
        </p:spPr>
        <p:txBody>
          <a:bodyPr>
            <a:noAutofit/>
          </a:bodyPr>
          <a:lstStyle/>
          <a:p>
            <a:pPr algn="ctr"/>
            <a:r>
              <a:rPr lang="es-PE" sz="1800" dirty="0" smtClean="0"/>
              <a:t>FLUJOGRAMA PARA DETERMINAR EL NIVEL DE INTERVENCIÓN EN LA EDIFICACION - MANTENIMIENTO</a:t>
            </a:r>
            <a:endParaRPr lang="es-PE" sz="1800" dirty="0"/>
          </a:p>
        </p:txBody>
      </p:sp>
      <p:sp>
        <p:nvSpPr>
          <p:cNvPr id="134" name="AutoShape 14"/>
          <p:cNvSpPr>
            <a:spLocks noChangeArrowheads="1"/>
          </p:cNvSpPr>
          <p:nvPr/>
        </p:nvSpPr>
        <p:spPr bwMode="auto">
          <a:xfrm>
            <a:off x="3995936" y="5285582"/>
            <a:ext cx="2379160" cy="1265312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 eaLnBrk="1" hangingPunct="1">
              <a:buAutoNum type="arabicPeriod"/>
            </a:pPr>
            <a:r>
              <a:rPr lang="es-ES" altLang="es-PE" sz="900" b="1" dirty="0" smtClean="0"/>
              <a:t>CONCRETO ARMADO Y/O ALBAÑILERIA CONFINADA/ ARMADA</a:t>
            </a:r>
          </a:p>
          <a:p>
            <a:pPr marL="228600" indent="-228600" eaLnBrk="1" hangingPunct="1">
              <a:buAutoNum type="arabicPeriod"/>
            </a:pPr>
            <a:r>
              <a:rPr lang="es-ES" altLang="es-PE" sz="900" b="1" dirty="0" smtClean="0"/>
              <a:t>ESTRUCTURA METALICA</a:t>
            </a:r>
          </a:p>
          <a:p>
            <a:pPr marL="228600" indent="-228600" eaLnBrk="1" hangingPunct="1">
              <a:buAutoNum type="arabicPeriod"/>
            </a:pPr>
            <a:r>
              <a:rPr lang="es-ES" altLang="es-PE" sz="900" b="1" dirty="0" smtClean="0"/>
              <a:t>ADOBE/ MADERA (NORMALIZADA)</a:t>
            </a:r>
          </a:p>
          <a:p>
            <a:pPr marL="228600" indent="-228600" eaLnBrk="1" hangingPunct="1">
              <a:buAutoNum type="arabicPeriod"/>
            </a:pPr>
            <a:r>
              <a:rPr lang="es-ES" altLang="es-PE" sz="900" b="1" dirty="0" smtClean="0"/>
              <a:t>ALBAÑILERIA SIN CONFINAR</a:t>
            </a:r>
          </a:p>
          <a:p>
            <a:pPr marL="228600" indent="-228600" eaLnBrk="1" hangingPunct="1">
              <a:buAutoNum type="arabicPeriod"/>
            </a:pPr>
            <a:r>
              <a:rPr lang="es-ES" altLang="es-PE" sz="900" b="1" dirty="0" smtClean="0"/>
              <a:t>TRIPLAY/ QUINCHA/ SIMILARES</a:t>
            </a:r>
            <a:endParaRPr lang="es-ES" altLang="es-PE" sz="900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83568" y="5300600"/>
            <a:ext cx="14401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dirty="0" smtClean="0"/>
              <a:t>LEYENDA:</a:t>
            </a:r>
            <a:endParaRPr lang="es-PE" dirty="0"/>
          </a:p>
        </p:txBody>
      </p:sp>
      <p:sp>
        <p:nvSpPr>
          <p:cNvPr id="136" name="AutoShape 14"/>
          <p:cNvSpPr>
            <a:spLocks noChangeArrowheads="1"/>
          </p:cNvSpPr>
          <p:nvPr/>
        </p:nvSpPr>
        <p:spPr bwMode="auto">
          <a:xfrm>
            <a:off x="6514107" y="5676664"/>
            <a:ext cx="1171703" cy="72008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PE" sz="1000" b="1" dirty="0" smtClean="0"/>
              <a:t>B = BUENO</a:t>
            </a:r>
          </a:p>
          <a:p>
            <a:pPr eaLnBrk="1" hangingPunct="1"/>
            <a:r>
              <a:rPr lang="es-ES" altLang="es-PE" sz="1000" b="1" dirty="0" smtClean="0"/>
              <a:t>R = REGULAR</a:t>
            </a:r>
          </a:p>
          <a:p>
            <a:pPr eaLnBrk="1" hangingPunct="1"/>
            <a:r>
              <a:rPr lang="es-ES" altLang="es-PE" sz="1000" b="1" dirty="0" smtClean="0"/>
              <a:t>D= DEFICIENTE</a:t>
            </a:r>
            <a:endParaRPr lang="es-ES" altLang="es-PE" sz="1000" b="1" dirty="0"/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5292080" y="4149080"/>
            <a:ext cx="10953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7013160" y="4149080"/>
            <a:ext cx="727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5517396" y="220532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5517396" y="2652340"/>
            <a:ext cx="9967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3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611560" y="2246675"/>
            <a:ext cx="1584176" cy="363848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GOBIERNO NACIONAL</a:t>
            </a:r>
            <a:endParaRPr lang="es-ES" altLang="es-PE" sz="1000" b="1" dirty="0"/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2519771" y="2678723"/>
            <a:ext cx="1420468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ENTRE 1978 Y 1998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2519772" y="3110771"/>
            <a:ext cx="1419232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ANTES DE 1977</a:t>
            </a:r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2519771" y="1958643"/>
            <a:ext cx="1419233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DESPUES DE 1998</a:t>
            </a:r>
          </a:p>
        </p:txBody>
      </p:sp>
      <p:sp>
        <p:nvSpPr>
          <p:cNvPr id="9" name="AutoShape 36"/>
          <p:cNvSpPr>
            <a:spLocks noChangeArrowheads="1"/>
          </p:cNvSpPr>
          <p:nvPr/>
        </p:nvSpPr>
        <p:spPr bwMode="auto">
          <a:xfrm>
            <a:off x="4859711" y="1767589"/>
            <a:ext cx="258286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1</a:t>
            </a:r>
          </a:p>
        </p:txBody>
      </p:sp>
      <p:sp>
        <p:nvSpPr>
          <p:cNvPr id="10" name="AutoShape 37"/>
          <p:cNvSpPr>
            <a:spLocks noChangeArrowheads="1"/>
          </p:cNvSpPr>
          <p:nvPr/>
        </p:nvSpPr>
        <p:spPr bwMode="auto">
          <a:xfrm>
            <a:off x="4859710" y="2188683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2</a:t>
            </a:r>
          </a:p>
        </p:txBody>
      </p:sp>
      <p:sp>
        <p:nvSpPr>
          <p:cNvPr id="13" name="AutoShape 41"/>
          <p:cNvSpPr>
            <a:spLocks noChangeArrowheads="1"/>
          </p:cNvSpPr>
          <p:nvPr/>
        </p:nvSpPr>
        <p:spPr bwMode="auto">
          <a:xfrm>
            <a:off x="6300192" y="2188683"/>
            <a:ext cx="287338" cy="257175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R</a:t>
            </a:r>
          </a:p>
        </p:txBody>
      </p:sp>
      <p:sp>
        <p:nvSpPr>
          <p:cNvPr id="14" name="AutoShape 42"/>
          <p:cNvSpPr>
            <a:spLocks noChangeArrowheads="1"/>
          </p:cNvSpPr>
          <p:nvPr/>
        </p:nvSpPr>
        <p:spPr bwMode="auto">
          <a:xfrm>
            <a:off x="6300192" y="1767589"/>
            <a:ext cx="278024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D</a:t>
            </a:r>
            <a:endParaRPr lang="es-ES" altLang="es-PE" sz="1000" b="1" dirty="0"/>
          </a:p>
        </p:txBody>
      </p:sp>
      <p:sp>
        <p:nvSpPr>
          <p:cNvPr id="16" name="AutoShape 36"/>
          <p:cNvSpPr>
            <a:spLocks noChangeArrowheads="1"/>
          </p:cNvSpPr>
          <p:nvPr/>
        </p:nvSpPr>
        <p:spPr bwMode="auto">
          <a:xfrm>
            <a:off x="4859709" y="2678723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1</a:t>
            </a:r>
            <a:endParaRPr lang="es-ES" altLang="es-PE" sz="1000" b="1" dirty="0"/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6452014" y="2661882"/>
            <a:ext cx="287338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R</a:t>
            </a:r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3995936" y="1915418"/>
            <a:ext cx="565620" cy="17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3995936" y="2102659"/>
            <a:ext cx="576064" cy="15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5351929" y="1911605"/>
            <a:ext cx="6913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5351929" y="2332699"/>
            <a:ext cx="6913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732240" y="2332699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6865137" y="2800421"/>
            <a:ext cx="875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4027553" y="4266619"/>
            <a:ext cx="7147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AutoShape 36"/>
          <p:cNvSpPr>
            <a:spLocks noChangeArrowheads="1"/>
          </p:cNvSpPr>
          <p:nvPr/>
        </p:nvSpPr>
        <p:spPr bwMode="auto">
          <a:xfrm>
            <a:off x="4859709" y="3110771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1</a:t>
            </a:r>
            <a:endParaRPr lang="es-ES" altLang="es-PE" sz="1000" b="1" dirty="0"/>
          </a:p>
        </p:txBody>
      </p:sp>
      <p:sp>
        <p:nvSpPr>
          <p:cNvPr id="81" name="AutoShape 41"/>
          <p:cNvSpPr>
            <a:spLocks noChangeArrowheads="1"/>
          </p:cNvSpPr>
          <p:nvPr/>
        </p:nvSpPr>
        <p:spPr bwMode="auto">
          <a:xfrm>
            <a:off x="6245997" y="3080574"/>
            <a:ext cx="287338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B</a:t>
            </a:r>
          </a:p>
        </p:txBody>
      </p:sp>
      <p:cxnSp>
        <p:nvCxnSpPr>
          <p:cNvPr id="83" name="82 Conector recto de flecha"/>
          <p:cNvCxnSpPr/>
          <p:nvPr/>
        </p:nvCxnSpPr>
        <p:spPr>
          <a:xfrm>
            <a:off x="6696236" y="3202419"/>
            <a:ext cx="1044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AutoShape 3"/>
          <p:cNvSpPr>
            <a:spLocks noChangeArrowheads="1"/>
          </p:cNvSpPr>
          <p:nvPr/>
        </p:nvSpPr>
        <p:spPr bwMode="auto">
          <a:xfrm>
            <a:off x="611560" y="4215497"/>
            <a:ext cx="1584176" cy="707886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GOBIERNO REGIONAL / LOCAL / ENTIDADES COOPERANTES/ ONG/ EMPRESA PRIVADA</a:t>
            </a:r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auto">
          <a:xfrm>
            <a:off x="2519770" y="4694947"/>
            <a:ext cx="1420469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 smtClean="0"/>
              <a:t>ENTRE 1978 -1998</a:t>
            </a:r>
            <a:endParaRPr lang="es-ES" sz="1000" b="1" dirty="0"/>
          </a:p>
        </p:txBody>
      </p:sp>
      <p:sp>
        <p:nvSpPr>
          <p:cNvPr id="89" name="AutoShape 36"/>
          <p:cNvSpPr>
            <a:spLocks noChangeArrowheads="1"/>
          </p:cNvSpPr>
          <p:nvPr/>
        </p:nvSpPr>
        <p:spPr bwMode="auto">
          <a:xfrm>
            <a:off x="4859709" y="4113292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1</a:t>
            </a:r>
            <a:endParaRPr lang="es-ES" altLang="es-PE" sz="1000" b="1" dirty="0"/>
          </a:p>
        </p:txBody>
      </p:sp>
      <p:sp>
        <p:nvSpPr>
          <p:cNvPr id="94" name="AutoShape 42"/>
          <p:cNvSpPr>
            <a:spLocks noChangeArrowheads="1"/>
          </p:cNvSpPr>
          <p:nvPr/>
        </p:nvSpPr>
        <p:spPr bwMode="auto">
          <a:xfrm>
            <a:off x="6300192" y="4102338"/>
            <a:ext cx="287338" cy="257175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D</a:t>
            </a:r>
          </a:p>
        </p:txBody>
      </p:sp>
      <p:cxnSp>
        <p:nvCxnSpPr>
          <p:cNvPr id="95" name="94 Conector recto de flecha"/>
          <p:cNvCxnSpPr/>
          <p:nvPr/>
        </p:nvCxnSpPr>
        <p:spPr>
          <a:xfrm flipV="1">
            <a:off x="5292080" y="6010633"/>
            <a:ext cx="87590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>
            <a:off x="6876256" y="4287505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utoShape 3"/>
          <p:cNvSpPr>
            <a:spLocks noChangeArrowheads="1"/>
          </p:cNvSpPr>
          <p:nvPr/>
        </p:nvSpPr>
        <p:spPr bwMode="auto">
          <a:xfrm>
            <a:off x="611560" y="5811728"/>
            <a:ext cx="1584176" cy="425584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APAFA / </a:t>
            </a:r>
            <a:r>
              <a:rPr lang="es-ES" altLang="es-PE" sz="900" b="1" dirty="0"/>
              <a:t>AUTOCONSTRUCCION</a:t>
            </a:r>
          </a:p>
        </p:txBody>
      </p:sp>
      <p:sp>
        <p:nvSpPr>
          <p:cNvPr id="105" name="AutoShape 6"/>
          <p:cNvSpPr>
            <a:spLocks noChangeArrowheads="1"/>
          </p:cNvSpPr>
          <p:nvPr/>
        </p:nvSpPr>
        <p:spPr bwMode="auto">
          <a:xfrm>
            <a:off x="2519771" y="5908706"/>
            <a:ext cx="1420467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DESPUES DE 1998</a:t>
            </a:r>
          </a:p>
        </p:txBody>
      </p:sp>
      <p:sp>
        <p:nvSpPr>
          <p:cNvPr id="115" name="AutoShape 41"/>
          <p:cNvSpPr>
            <a:spLocks noChangeArrowheads="1"/>
          </p:cNvSpPr>
          <p:nvPr/>
        </p:nvSpPr>
        <p:spPr bwMode="auto">
          <a:xfrm>
            <a:off x="6300886" y="5897215"/>
            <a:ext cx="287338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B</a:t>
            </a:r>
          </a:p>
        </p:txBody>
      </p:sp>
      <p:cxnSp>
        <p:nvCxnSpPr>
          <p:cNvPr id="117" name="116 Conector recto de flecha"/>
          <p:cNvCxnSpPr/>
          <p:nvPr/>
        </p:nvCxnSpPr>
        <p:spPr>
          <a:xfrm>
            <a:off x="6732240" y="601906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119 Rectángulo"/>
          <p:cNvSpPr/>
          <p:nvPr/>
        </p:nvSpPr>
        <p:spPr>
          <a:xfrm>
            <a:off x="8100392" y="1230869"/>
            <a:ext cx="792088" cy="5294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s-P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endParaRPr lang="es-P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cxnSp>
        <p:nvCxnSpPr>
          <p:cNvPr id="122" name="121 Conector recto"/>
          <p:cNvCxnSpPr/>
          <p:nvPr/>
        </p:nvCxnSpPr>
        <p:spPr>
          <a:xfrm>
            <a:off x="683568" y="3717032"/>
            <a:ext cx="705678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>
            <a:off x="683568" y="5445224"/>
            <a:ext cx="705678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utoShape 29"/>
          <p:cNvSpPr>
            <a:spLocks noChangeArrowheads="1"/>
          </p:cNvSpPr>
          <p:nvPr/>
        </p:nvSpPr>
        <p:spPr bwMode="auto">
          <a:xfrm>
            <a:off x="395536" y="1230868"/>
            <a:ext cx="2124236" cy="253916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EJECUTOR</a:t>
            </a:r>
            <a:endParaRPr lang="es-ES" sz="1050" b="1" dirty="0"/>
          </a:p>
        </p:txBody>
      </p:sp>
      <p:sp>
        <p:nvSpPr>
          <p:cNvPr id="125" name="AutoShape 29"/>
          <p:cNvSpPr>
            <a:spLocks noChangeArrowheads="1"/>
          </p:cNvSpPr>
          <p:nvPr/>
        </p:nvSpPr>
        <p:spPr bwMode="auto">
          <a:xfrm>
            <a:off x="2627784" y="1230868"/>
            <a:ext cx="1607095" cy="253916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AÑO DE CONSTRUCCIÓN</a:t>
            </a:r>
            <a:endParaRPr lang="es-ES" sz="1050" b="1" dirty="0"/>
          </a:p>
        </p:txBody>
      </p:sp>
      <p:sp>
        <p:nvSpPr>
          <p:cNvPr id="126" name="AutoShape 29"/>
          <p:cNvSpPr>
            <a:spLocks noChangeArrowheads="1"/>
          </p:cNvSpPr>
          <p:nvPr/>
        </p:nvSpPr>
        <p:spPr bwMode="auto">
          <a:xfrm>
            <a:off x="4377795" y="1230868"/>
            <a:ext cx="1526354" cy="253916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SISTEMA ESTRUCTURAL</a:t>
            </a:r>
            <a:endParaRPr lang="es-ES" sz="1050" b="1" dirty="0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6030299" y="1230868"/>
            <a:ext cx="1998085" cy="253916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EVALUACIÓN</a:t>
            </a:r>
            <a:endParaRPr lang="es-ES" sz="1050" b="1" dirty="0"/>
          </a:p>
        </p:txBody>
      </p: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6084168" y="2661882"/>
            <a:ext cx="287338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B</a:t>
            </a:r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auto">
          <a:xfrm>
            <a:off x="2519772" y="4143489"/>
            <a:ext cx="1420467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 smtClean="0"/>
              <a:t>DESPUES </a:t>
            </a:r>
            <a:r>
              <a:rPr lang="es-ES" sz="1000" b="1" dirty="0"/>
              <a:t>DE 1998</a:t>
            </a:r>
          </a:p>
        </p:txBody>
      </p:sp>
      <p:sp>
        <p:nvSpPr>
          <p:cNvPr id="121" name="AutoShape 36"/>
          <p:cNvSpPr>
            <a:spLocks noChangeArrowheads="1"/>
          </p:cNvSpPr>
          <p:nvPr/>
        </p:nvSpPr>
        <p:spPr bwMode="auto">
          <a:xfrm>
            <a:off x="4851325" y="4689356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1</a:t>
            </a:r>
            <a:endParaRPr lang="es-ES" altLang="es-PE" sz="1000" b="1" dirty="0"/>
          </a:p>
        </p:txBody>
      </p:sp>
      <p:sp>
        <p:nvSpPr>
          <p:cNvPr id="128" name="AutoShape 42"/>
          <p:cNvSpPr>
            <a:spLocks noChangeArrowheads="1"/>
          </p:cNvSpPr>
          <p:nvPr/>
        </p:nvSpPr>
        <p:spPr bwMode="auto">
          <a:xfrm>
            <a:off x="6111150" y="4683879"/>
            <a:ext cx="287338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B</a:t>
            </a:r>
          </a:p>
        </p:txBody>
      </p:sp>
      <p:cxnSp>
        <p:nvCxnSpPr>
          <p:cNvPr id="130" name="129 Conector recto de flecha"/>
          <p:cNvCxnSpPr/>
          <p:nvPr/>
        </p:nvCxnSpPr>
        <p:spPr>
          <a:xfrm flipV="1">
            <a:off x="5292080" y="4843300"/>
            <a:ext cx="5606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130 Conector recto de flecha"/>
          <p:cNvCxnSpPr/>
          <p:nvPr/>
        </p:nvCxnSpPr>
        <p:spPr>
          <a:xfrm>
            <a:off x="6867872" y="486356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AutoShape 42"/>
          <p:cNvSpPr>
            <a:spLocks noChangeArrowheads="1"/>
          </p:cNvSpPr>
          <p:nvPr/>
        </p:nvSpPr>
        <p:spPr bwMode="auto">
          <a:xfrm>
            <a:off x="6471190" y="4683879"/>
            <a:ext cx="287338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R</a:t>
            </a:r>
          </a:p>
        </p:txBody>
      </p:sp>
      <p:sp>
        <p:nvSpPr>
          <p:cNvPr id="134" name="38 Título"/>
          <p:cNvSpPr txBox="1">
            <a:spLocks/>
          </p:cNvSpPr>
          <p:nvPr/>
        </p:nvSpPr>
        <p:spPr>
          <a:xfrm>
            <a:off x="457200" y="20263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FLUJOGRAMA PARA DETERMINAR EL NIVEL DE INTERVENCION EN LA EDIFICACION - REHABILITACION</a:t>
            </a:r>
            <a:endParaRPr lang="es-PE" sz="2400" dirty="0"/>
          </a:p>
        </p:txBody>
      </p:sp>
      <p:cxnSp>
        <p:nvCxnSpPr>
          <p:cNvPr id="57" name="56 Conector recto de flecha"/>
          <p:cNvCxnSpPr/>
          <p:nvPr/>
        </p:nvCxnSpPr>
        <p:spPr>
          <a:xfrm>
            <a:off x="5292080" y="3202419"/>
            <a:ext cx="6913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>
            <a:off x="5254362" y="2788991"/>
            <a:ext cx="6913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4027553" y="4843202"/>
            <a:ext cx="7147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4027553" y="6031816"/>
            <a:ext cx="7147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AutoShape 36"/>
          <p:cNvSpPr>
            <a:spLocks noChangeArrowheads="1"/>
          </p:cNvSpPr>
          <p:nvPr/>
        </p:nvSpPr>
        <p:spPr bwMode="auto">
          <a:xfrm>
            <a:off x="4859709" y="5893330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1</a:t>
            </a:r>
            <a:endParaRPr lang="es-ES" altLang="es-PE" sz="1000" b="1" dirty="0"/>
          </a:p>
        </p:txBody>
      </p:sp>
      <p:cxnSp>
        <p:nvCxnSpPr>
          <p:cNvPr id="65" name="64 Conector recto de flecha"/>
          <p:cNvCxnSpPr/>
          <p:nvPr/>
        </p:nvCxnSpPr>
        <p:spPr>
          <a:xfrm>
            <a:off x="6732240" y="1910859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5292080" y="4230925"/>
            <a:ext cx="6913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>
            <a:off x="4027553" y="2780790"/>
            <a:ext cx="7147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>
            <a:off x="4027553" y="3233881"/>
            <a:ext cx="7147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9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539552" y="1814627"/>
            <a:ext cx="1656184" cy="430238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GOBIERNO NACIONAL</a:t>
            </a:r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2519771" y="2390691"/>
            <a:ext cx="1420468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ENTRE 1978 Y 1998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2519772" y="3182779"/>
            <a:ext cx="1419232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ANTES DE 1977</a:t>
            </a:r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2519771" y="1526595"/>
            <a:ext cx="1419233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DESPUES DE 1998</a:t>
            </a:r>
          </a:p>
        </p:txBody>
      </p:sp>
      <p:sp>
        <p:nvSpPr>
          <p:cNvPr id="9" name="AutoShape 36"/>
          <p:cNvSpPr>
            <a:spLocks noChangeArrowheads="1"/>
          </p:cNvSpPr>
          <p:nvPr/>
        </p:nvSpPr>
        <p:spPr bwMode="auto">
          <a:xfrm>
            <a:off x="4859711" y="1238563"/>
            <a:ext cx="258286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2</a:t>
            </a:r>
          </a:p>
        </p:txBody>
      </p:sp>
      <p:sp>
        <p:nvSpPr>
          <p:cNvPr id="10" name="AutoShape 37"/>
          <p:cNvSpPr>
            <a:spLocks noChangeArrowheads="1"/>
          </p:cNvSpPr>
          <p:nvPr/>
        </p:nvSpPr>
        <p:spPr bwMode="auto">
          <a:xfrm>
            <a:off x="4859710" y="152659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3</a:t>
            </a:r>
          </a:p>
        </p:txBody>
      </p:sp>
      <p:sp>
        <p:nvSpPr>
          <p:cNvPr id="11" name="AutoShape 38"/>
          <p:cNvSpPr>
            <a:spLocks noChangeArrowheads="1"/>
          </p:cNvSpPr>
          <p:nvPr/>
        </p:nvSpPr>
        <p:spPr bwMode="auto">
          <a:xfrm>
            <a:off x="4706814" y="1814627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4</a:t>
            </a:r>
          </a:p>
        </p:txBody>
      </p:sp>
      <p:sp>
        <p:nvSpPr>
          <p:cNvPr id="12" name="AutoShape 39"/>
          <p:cNvSpPr>
            <a:spLocks noChangeArrowheads="1"/>
          </p:cNvSpPr>
          <p:nvPr/>
        </p:nvSpPr>
        <p:spPr bwMode="auto">
          <a:xfrm>
            <a:off x="5004264" y="1814627"/>
            <a:ext cx="258288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/>
              <a:t>5</a:t>
            </a:r>
          </a:p>
        </p:txBody>
      </p:sp>
      <p:sp>
        <p:nvSpPr>
          <p:cNvPr id="13" name="AutoShape 41"/>
          <p:cNvSpPr>
            <a:spLocks noChangeArrowheads="1"/>
          </p:cNvSpPr>
          <p:nvPr/>
        </p:nvSpPr>
        <p:spPr bwMode="auto">
          <a:xfrm>
            <a:off x="6245997" y="1526595"/>
            <a:ext cx="287338" cy="257175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R</a:t>
            </a:r>
          </a:p>
        </p:txBody>
      </p:sp>
      <p:sp>
        <p:nvSpPr>
          <p:cNvPr id="14" name="AutoShape 42"/>
          <p:cNvSpPr>
            <a:spLocks noChangeArrowheads="1"/>
          </p:cNvSpPr>
          <p:nvPr/>
        </p:nvSpPr>
        <p:spPr bwMode="auto">
          <a:xfrm>
            <a:off x="6317659" y="1238563"/>
            <a:ext cx="278024" cy="246221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D</a:t>
            </a:r>
            <a:endParaRPr lang="es-ES" altLang="es-PE" sz="1000" b="1" dirty="0"/>
          </a:p>
        </p:txBody>
      </p:sp>
      <p:sp>
        <p:nvSpPr>
          <p:cNvPr id="15" name="AutoShape 42"/>
          <p:cNvSpPr>
            <a:spLocks noChangeArrowheads="1"/>
          </p:cNvSpPr>
          <p:nvPr/>
        </p:nvSpPr>
        <p:spPr bwMode="auto">
          <a:xfrm>
            <a:off x="6577799" y="1526595"/>
            <a:ext cx="287338" cy="257175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/>
              <a:t>D</a:t>
            </a:r>
          </a:p>
        </p:txBody>
      </p:sp>
      <p:sp>
        <p:nvSpPr>
          <p:cNvPr id="16" name="AutoShape 36"/>
          <p:cNvSpPr>
            <a:spLocks noChangeArrowheads="1"/>
          </p:cNvSpPr>
          <p:nvPr/>
        </p:nvSpPr>
        <p:spPr bwMode="auto">
          <a:xfrm>
            <a:off x="4859709" y="224667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1</a:t>
            </a:r>
            <a:endParaRPr lang="es-ES" altLang="es-PE" sz="1000" b="1" dirty="0"/>
          </a:p>
        </p:txBody>
      </p:sp>
      <p:sp>
        <p:nvSpPr>
          <p:cNvPr id="17" name="AutoShape 36"/>
          <p:cNvSpPr>
            <a:spLocks noChangeArrowheads="1"/>
          </p:cNvSpPr>
          <p:nvPr/>
        </p:nvSpPr>
        <p:spPr bwMode="auto">
          <a:xfrm>
            <a:off x="4414404" y="260671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2</a:t>
            </a:r>
          </a:p>
        </p:txBody>
      </p:sp>
      <p:sp>
        <p:nvSpPr>
          <p:cNvPr id="18" name="AutoShape 37"/>
          <p:cNvSpPr>
            <a:spLocks noChangeArrowheads="1"/>
          </p:cNvSpPr>
          <p:nvPr/>
        </p:nvSpPr>
        <p:spPr bwMode="auto">
          <a:xfrm>
            <a:off x="4710687" y="260671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3</a:t>
            </a:r>
          </a:p>
        </p:txBody>
      </p:sp>
      <p:sp>
        <p:nvSpPr>
          <p:cNvPr id="21" name="AutoShape 36"/>
          <p:cNvSpPr>
            <a:spLocks noChangeArrowheads="1"/>
          </p:cNvSpPr>
          <p:nvPr/>
        </p:nvSpPr>
        <p:spPr bwMode="auto">
          <a:xfrm>
            <a:off x="5012602" y="260671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4</a:t>
            </a:r>
            <a:endParaRPr lang="es-ES" altLang="es-PE" sz="1000" b="1" dirty="0"/>
          </a:p>
        </p:txBody>
      </p:sp>
      <p:sp>
        <p:nvSpPr>
          <p:cNvPr id="22" name="AutoShape 37"/>
          <p:cNvSpPr>
            <a:spLocks noChangeArrowheads="1"/>
          </p:cNvSpPr>
          <p:nvPr/>
        </p:nvSpPr>
        <p:spPr bwMode="auto">
          <a:xfrm>
            <a:off x="5304358" y="260671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5</a:t>
            </a:r>
            <a:endParaRPr lang="es-ES" altLang="es-PE" sz="1000" b="1" dirty="0"/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6452014" y="2174667"/>
            <a:ext cx="287338" cy="257175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D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3995936" y="1814627"/>
            <a:ext cx="565620" cy="16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3995936" y="1382579"/>
            <a:ext cx="565620" cy="17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3995936" y="1670611"/>
            <a:ext cx="565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5351929" y="1382579"/>
            <a:ext cx="6913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5351929" y="1670611"/>
            <a:ext cx="6913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5351929" y="1958643"/>
            <a:ext cx="2388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6739352" y="1382579"/>
            <a:ext cx="1001000" cy="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7020272" y="167061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5304358" y="2318683"/>
            <a:ext cx="10133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5652120" y="2678723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7020272" y="231868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3995936" y="2318683"/>
            <a:ext cx="493785" cy="123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>
            <a:off x="3995936" y="2534707"/>
            <a:ext cx="346633" cy="15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AutoShape 36"/>
          <p:cNvSpPr>
            <a:spLocks noChangeArrowheads="1"/>
          </p:cNvSpPr>
          <p:nvPr/>
        </p:nvSpPr>
        <p:spPr bwMode="auto">
          <a:xfrm>
            <a:off x="4859709" y="3038763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1</a:t>
            </a:r>
            <a:endParaRPr lang="es-ES" altLang="es-PE" sz="1000" b="1" dirty="0"/>
          </a:p>
        </p:txBody>
      </p:sp>
      <p:sp>
        <p:nvSpPr>
          <p:cNvPr id="71" name="AutoShape 36"/>
          <p:cNvSpPr>
            <a:spLocks noChangeArrowheads="1"/>
          </p:cNvSpPr>
          <p:nvPr/>
        </p:nvSpPr>
        <p:spPr bwMode="auto">
          <a:xfrm>
            <a:off x="4414404" y="3398803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2</a:t>
            </a:r>
          </a:p>
        </p:txBody>
      </p:sp>
      <p:sp>
        <p:nvSpPr>
          <p:cNvPr id="72" name="AutoShape 37"/>
          <p:cNvSpPr>
            <a:spLocks noChangeArrowheads="1"/>
          </p:cNvSpPr>
          <p:nvPr/>
        </p:nvSpPr>
        <p:spPr bwMode="auto">
          <a:xfrm>
            <a:off x="4710687" y="3398803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3</a:t>
            </a:r>
          </a:p>
        </p:txBody>
      </p:sp>
      <p:sp>
        <p:nvSpPr>
          <p:cNvPr id="73" name="AutoShape 36"/>
          <p:cNvSpPr>
            <a:spLocks noChangeArrowheads="1"/>
          </p:cNvSpPr>
          <p:nvPr/>
        </p:nvSpPr>
        <p:spPr bwMode="auto">
          <a:xfrm>
            <a:off x="5012602" y="3398803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4</a:t>
            </a:r>
            <a:endParaRPr lang="es-ES" altLang="es-PE" sz="1000" b="1" dirty="0"/>
          </a:p>
        </p:txBody>
      </p:sp>
      <p:sp>
        <p:nvSpPr>
          <p:cNvPr id="74" name="AutoShape 37"/>
          <p:cNvSpPr>
            <a:spLocks noChangeArrowheads="1"/>
          </p:cNvSpPr>
          <p:nvPr/>
        </p:nvSpPr>
        <p:spPr bwMode="auto">
          <a:xfrm>
            <a:off x="5304358" y="3398803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5</a:t>
            </a:r>
            <a:endParaRPr lang="es-ES" altLang="es-PE" sz="1000" b="1" dirty="0"/>
          </a:p>
        </p:txBody>
      </p:sp>
      <p:cxnSp>
        <p:nvCxnSpPr>
          <p:cNvPr id="76" name="75 Conector recto de flecha"/>
          <p:cNvCxnSpPr/>
          <p:nvPr/>
        </p:nvCxnSpPr>
        <p:spPr>
          <a:xfrm>
            <a:off x="5351929" y="3212976"/>
            <a:ext cx="8042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>
            <a:off x="5652120" y="3542819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3995936" y="3182779"/>
            <a:ext cx="493785" cy="123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>
            <a:off x="3995936" y="3398803"/>
            <a:ext cx="346633" cy="15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AutoShape 41"/>
          <p:cNvSpPr>
            <a:spLocks noChangeArrowheads="1"/>
          </p:cNvSpPr>
          <p:nvPr/>
        </p:nvSpPr>
        <p:spPr bwMode="auto">
          <a:xfrm>
            <a:off x="6245997" y="3068960"/>
            <a:ext cx="287338" cy="257175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/>
              <a:t>R</a:t>
            </a:r>
          </a:p>
        </p:txBody>
      </p:sp>
      <p:sp>
        <p:nvSpPr>
          <p:cNvPr id="82" name="AutoShape 42"/>
          <p:cNvSpPr>
            <a:spLocks noChangeArrowheads="1"/>
          </p:cNvSpPr>
          <p:nvPr/>
        </p:nvSpPr>
        <p:spPr bwMode="auto">
          <a:xfrm>
            <a:off x="6577799" y="3068961"/>
            <a:ext cx="287338" cy="257175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/>
              <a:t>D</a:t>
            </a:r>
          </a:p>
        </p:txBody>
      </p:sp>
      <p:cxnSp>
        <p:nvCxnSpPr>
          <p:cNvPr id="83" name="82 Conector recto de flecha"/>
          <p:cNvCxnSpPr/>
          <p:nvPr/>
        </p:nvCxnSpPr>
        <p:spPr>
          <a:xfrm>
            <a:off x="7020272" y="319628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AutoShape 3"/>
          <p:cNvSpPr>
            <a:spLocks noChangeArrowheads="1"/>
          </p:cNvSpPr>
          <p:nvPr/>
        </p:nvSpPr>
        <p:spPr bwMode="auto">
          <a:xfrm>
            <a:off x="539552" y="4089266"/>
            <a:ext cx="1656184" cy="707886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GOBIERNO REGIONAL / LOCAL / ENTIDADES COOPERANTES/ ONG/ EMPRESA PRIVADA</a:t>
            </a: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2411760" y="4766955"/>
            <a:ext cx="1448544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ANTES DE 1977</a:t>
            </a:r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auto">
          <a:xfrm>
            <a:off x="2411761" y="3918828"/>
            <a:ext cx="1448544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 smtClean="0"/>
              <a:t>DESPUES DE 1998</a:t>
            </a:r>
            <a:endParaRPr lang="es-ES" sz="1000" b="1" dirty="0"/>
          </a:p>
        </p:txBody>
      </p:sp>
      <p:sp>
        <p:nvSpPr>
          <p:cNvPr id="89" name="AutoShape 36"/>
          <p:cNvSpPr>
            <a:spLocks noChangeArrowheads="1"/>
          </p:cNvSpPr>
          <p:nvPr/>
        </p:nvSpPr>
        <p:spPr bwMode="auto">
          <a:xfrm>
            <a:off x="4859709" y="402179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1</a:t>
            </a:r>
            <a:endParaRPr lang="es-ES" altLang="es-PE" sz="1000" b="1" dirty="0"/>
          </a:p>
        </p:txBody>
      </p:sp>
      <p:sp>
        <p:nvSpPr>
          <p:cNvPr id="90" name="AutoShape 36"/>
          <p:cNvSpPr>
            <a:spLocks noChangeArrowheads="1"/>
          </p:cNvSpPr>
          <p:nvPr/>
        </p:nvSpPr>
        <p:spPr bwMode="auto">
          <a:xfrm>
            <a:off x="4414404" y="437791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2</a:t>
            </a:r>
          </a:p>
        </p:txBody>
      </p:sp>
      <p:sp>
        <p:nvSpPr>
          <p:cNvPr id="91" name="AutoShape 37"/>
          <p:cNvSpPr>
            <a:spLocks noChangeArrowheads="1"/>
          </p:cNvSpPr>
          <p:nvPr/>
        </p:nvSpPr>
        <p:spPr bwMode="auto">
          <a:xfrm>
            <a:off x="4710687" y="437791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3</a:t>
            </a:r>
          </a:p>
        </p:txBody>
      </p:sp>
      <p:sp>
        <p:nvSpPr>
          <p:cNvPr id="92" name="AutoShape 36"/>
          <p:cNvSpPr>
            <a:spLocks noChangeArrowheads="1"/>
          </p:cNvSpPr>
          <p:nvPr/>
        </p:nvSpPr>
        <p:spPr bwMode="auto">
          <a:xfrm>
            <a:off x="5012602" y="437791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4</a:t>
            </a:r>
            <a:endParaRPr lang="es-ES" altLang="es-PE" sz="1000" b="1" dirty="0"/>
          </a:p>
        </p:txBody>
      </p:sp>
      <p:sp>
        <p:nvSpPr>
          <p:cNvPr id="93" name="AutoShape 37"/>
          <p:cNvSpPr>
            <a:spLocks noChangeArrowheads="1"/>
          </p:cNvSpPr>
          <p:nvPr/>
        </p:nvSpPr>
        <p:spPr bwMode="auto">
          <a:xfrm>
            <a:off x="5304358" y="4377915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5</a:t>
            </a:r>
            <a:endParaRPr lang="es-ES" altLang="es-PE" sz="1000" b="1" dirty="0"/>
          </a:p>
        </p:txBody>
      </p:sp>
      <p:sp>
        <p:nvSpPr>
          <p:cNvPr id="94" name="AutoShape 42"/>
          <p:cNvSpPr>
            <a:spLocks noChangeArrowheads="1"/>
          </p:cNvSpPr>
          <p:nvPr/>
        </p:nvSpPr>
        <p:spPr bwMode="auto">
          <a:xfrm>
            <a:off x="6452014" y="4010841"/>
            <a:ext cx="287338" cy="257175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D</a:t>
            </a:r>
          </a:p>
        </p:txBody>
      </p:sp>
      <p:cxnSp>
        <p:nvCxnSpPr>
          <p:cNvPr id="95" name="94 Conector recto de flecha"/>
          <p:cNvCxnSpPr/>
          <p:nvPr/>
        </p:nvCxnSpPr>
        <p:spPr>
          <a:xfrm>
            <a:off x="5652120" y="4124257"/>
            <a:ext cx="6655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>
            <a:off x="5652120" y="4505925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>
            <a:off x="7020272" y="414490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/>
          <p:nvPr/>
        </p:nvCxnSpPr>
        <p:spPr>
          <a:xfrm>
            <a:off x="4079374" y="4895448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utoShape 3"/>
          <p:cNvSpPr>
            <a:spLocks noChangeArrowheads="1"/>
          </p:cNvSpPr>
          <p:nvPr/>
        </p:nvSpPr>
        <p:spPr bwMode="auto">
          <a:xfrm>
            <a:off x="539552" y="5559043"/>
            <a:ext cx="1656184" cy="503238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APAFA / </a:t>
            </a:r>
            <a:r>
              <a:rPr lang="es-ES" altLang="es-PE" sz="900" b="1" dirty="0"/>
              <a:t>AUTOCONSTRUCCION</a:t>
            </a:r>
          </a:p>
        </p:txBody>
      </p:sp>
      <p:sp>
        <p:nvSpPr>
          <p:cNvPr id="103" name="AutoShape 4"/>
          <p:cNvSpPr>
            <a:spLocks noChangeArrowheads="1"/>
          </p:cNvSpPr>
          <p:nvPr/>
        </p:nvSpPr>
        <p:spPr bwMode="auto">
          <a:xfrm>
            <a:off x="2411761" y="5949280"/>
            <a:ext cx="1527244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ENTRE 1978 Y 1998</a:t>
            </a: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2411761" y="6351131"/>
            <a:ext cx="1528478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ANTES DE 1977</a:t>
            </a:r>
          </a:p>
        </p:txBody>
      </p:sp>
      <p:sp>
        <p:nvSpPr>
          <p:cNvPr id="105" name="AutoShape 6"/>
          <p:cNvSpPr>
            <a:spLocks noChangeArrowheads="1"/>
          </p:cNvSpPr>
          <p:nvPr/>
        </p:nvSpPr>
        <p:spPr bwMode="auto">
          <a:xfrm>
            <a:off x="2411761" y="5487035"/>
            <a:ext cx="1528478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DESPUES DE 1998</a:t>
            </a:r>
          </a:p>
        </p:txBody>
      </p:sp>
      <p:sp>
        <p:nvSpPr>
          <p:cNvPr id="106" name="AutoShape 36"/>
          <p:cNvSpPr>
            <a:spLocks noChangeArrowheads="1"/>
          </p:cNvSpPr>
          <p:nvPr/>
        </p:nvSpPr>
        <p:spPr bwMode="auto">
          <a:xfrm>
            <a:off x="4859709" y="5343019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1</a:t>
            </a:r>
            <a:endParaRPr lang="es-ES" altLang="es-PE" sz="1000" b="1" dirty="0"/>
          </a:p>
        </p:txBody>
      </p:sp>
      <p:sp>
        <p:nvSpPr>
          <p:cNvPr id="107" name="AutoShape 36"/>
          <p:cNvSpPr>
            <a:spLocks noChangeArrowheads="1"/>
          </p:cNvSpPr>
          <p:nvPr/>
        </p:nvSpPr>
        <p:spPr bwMode="auto">
          <a:xfrm>
            <a:off x="4414404" y="5703059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2</a:t>
            </a:r>
          </a:p>
        </p:txBody>
      </p:sp>
      <p:sp>
        <p:nvSpPr>
          <p:cNvPr id="108" name="AutoShape 37"/>
          <p:cNvSpPr>
            <a:spLocks noChangeArrowheads="1"/>
          </p:cNvSpPr>
          <p:nvPr/>
        </p:nvSpPr>
        <p:spPr bwMode="auto">
          <a:xfrm>
            <a:off x="4710687" y="5703059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/>
              <a:t>3</a:t>
            </a:r>
          </a:p>
        </p:txBody>
      </p:sp>
      <p:sp>
        <p:nvSpPr>
          <p:cNvPr id="109" name="AutoShape 36"/>
          <p:cNvSpPr>
            <a:spLocks noChangeArrowheads="1"/>
          </p:cNvSpPr>
          <p:nvPr/>
        </p:nvSpPr>
        <p:spPr bwMode="auto">
          <a:xfrm>
            <a:off x="5012602" y="5703059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4</a:t>
            </a:r>
            <a:endParaRPr lang="es-ES" altLang="es-PE" sz="1000" b="1" dirty="0"/>
          </a:p>
        </p:txBody>
      </p:sp>
      <p:sp>
        <p:nvSpPr>
          <p:cNvPr id="110" name="AutoShape 37"/>
          <p:cNvSpPr>
            <a:spLocks noChangeArrowheads="1"/>
          </p:cNvSpPr>
          <p:nvPr/>
        </p:nvSpPr>
        <p:spPr bwMode="auto">
          <a:xfrm>
            <a:off x="5304358" y="5703059"/>
            <a:ext cx="258287" cy="246221"/>
          </a:xfrm>
          <a:prstGeom prst="flowChartProcess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 dirty="0" smtClean="0"/>
              <a:t>5</a:t>
            </a:r>
            <a:endParaRPr lang="es-ES" altLang="es-PE" sz="1000" b="1" dirty="0"/>
          </a:p>
        </p:txBody>
      </p:sp>
      <p:cxnSp>
        <p:nvCxnSpPr>
          <p:cNvPr id="111" name="110 Conector recto de flecha"/>
          <p:cNvCxnSpPr/>
          <p:nvPr/>
        </p:nvCxnSpPr>
        <p:spPr>
          <a:xfrm>
            <a:off x="5292080" y="5445224"/>
            <a:ext cx="8042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111 Conector recto de flecha"/>
          <p:cNvCxnSpPr/>
          <p:nvPr/>
        </p:nvCxnSpPr>
        <p:spPr>
          <a:xfrm>
            <a:off x="5652120" y="5839554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AutoShape 41"/>
          <p:cNvSpPr>
            <a:spLocks noChangeArrowheads="1"/>
          </p:cNvSpPr>
          <p:nvPr/>
        </p:nvSpPr>
        <p:spPr bwMode="auto">
          <a:xfrm>
            <a:off x="6245997" y="5332064"/>
            <a:ext cx="287338" cy="257175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/>
              <a:t>R</a:t>
            </a:r>
          </a:p>
        </p:txBody>
      </p:sp>
      <p:sp>
        <p:nvSpPr>
          <p:cNvPr id="116" name="AutoShape 42"/>
          <p:cNvSpPr>
            <a:spLocks noChangeArrowheads="1"/>
          </p:cNvSpPr>
          <p:nvPr/>
        </p:nvSpPr>
        <p:spPr bwMode="auto">
          <a:xfrm>
            <a:off x="6577799" y="5332065"/>
            <a:ext cx="287338" cy="257175"/>
          </a:xfrm>
          <a:prstGeom prst="flowChartProcess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PE" sz="1000" b="1"/>
              <a:t>D</a:t>
            </a:r>
          </a:p>
        </p:txBody>
      </p:sp>
      <p:cxnSp>
        <p:nvCxnSpPr>
          <p:cNvPr id="117" name="116 Conector recto de flecha"/>
          <p:cNvCxnSpPr/>
          <p:nvPr/>
        </p:nvCxnSpPr>
        <p:spPr>
          <a:xfrm>
            <a:off x="7020272" y="545938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>
            <a:off x="4067944" y="6093296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/>
          <p:nvPr/>
        </p:nvCxnSpPr>
        <p:spPr>
          <a:xfrm>
            <a:off x="4067944" y="6453336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119 Rectángulo"/>
          <p:cNvSpPr/>
          <p:nvPr/>
        </p:nvSpPr>
        <p:spPr>
          <a:xfrm>
            <a:off x="8100392" y="806514"/>
            <a:ext cx="792088" cy="579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</a:p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PE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121 Conector recto"/>
          <p:cNvCxnSpPr/>
          <p:nvPr/>
        </p:nvCxnSpPr>
        <p:spPr>
          <a:xfrm>
            <a:off x="683568" y="3751322"/>
            <a:ext cx="705678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>
            <a:off x="683568" y="5157192"/>
            <a:ext cx="705678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utoShape 29"/>
          <p:cNvSpPr>
            <a:spLocks noChangeArrowheads="1"/>
          </p:cNvSpPr>
          <p:nvPr/>
        </p:nvSpPr>
        <p:spPr bwMode="auto">
          <a:xfrm>
            <a:off x="395536" y="806515"/>
            <a:ext cx="2124236" cy="253916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EJECUTOR</a:t>
            </a:r>
            <a:endParaRPr lang="es-ES" sz="1050" b="1" dirty="0"/>
          </a:p>
        </p:txBody>
      </p:sp>
      <p:sp>
        <p:nvSpPr>
          <p:cNvPr id="125" name="AutoShape 29"/>
          <p:cNvSpPr>
            <a:spLocks noChangeArrowheads="1"/>
          </p:cNvSpPr>
          <p:nvPr/>
        </p:nvSpPr>
        <p:spPr bwMode="auto">
          <a:xfrm>
            <a:off x="2627784" y="806515"/>
            <a:ext cx="1607095" cy="253916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AÑO DE CONSTRUCCIÓN</a:t>
            </a:r>
            <a:endParaRPr lang="es-ES" sz="1050" b="1" dirty="0"/>
          </a:p>
        </p:txBody>
      </p:sp>
      <p:sp>
        <p:nvSpPr>
          <p:cNvPr id="126" name="AutoShape 29"/>
          <p:cNvSpPr>
            <a:spLocks noChangeArrowheads="1"/>
          </p:cNvSpPr>
          <p:nvPr/>
        </p:nvSpPr>
        <p:spPr bwMode="auto">
          <a:xfrm>
            <a:off x="4377795" y="806515"/>
            <a:ext cx="1526354" cy="253916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SISTEMA ESTRUCTURAL</a:t>
            </a:r>
            <a:endParaRPr lang="es-ES" sz="1050" b="1" dirty="0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6030299" y="806515"/>
            <a:ext cx="1998085" cy="253916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50" b="1" dirty="0" smtClean="0"/>
              <a:t>EVALUACIÓN</a:t>
            </a:r>
            <a:endParaRPr lang="es-ES" sz="1050" b="1" dirty="0"/>
          </a:p>
        </p:txBody>
      </p:sp>
      <p:sp>
        <p:nvSpPr>
          <p:cNvPr id="129" name="AutoShape 6"/>
          <p:cNvSpPr>
            <a:spLocks noChangeArrowheads="1"/>
          </p:cNvSpPr>
          <p:nvPr/>
        </p:nvSpPr>
        <p:spPr bwMode="auto">
          <a:xfrm>
            <a:off x="2411760" y="4334907"/>
            <a:ext cx="1448544" cy="24622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" sz="1000" b="1" dirty="0"/>
              <a:t>ENTRE 1978 -1998</a:t>
            </a:r>
          </a:p>
        </p:txBody>
      </p:sp>
      <p:sp>
        <p:nvSpPr>
          <p:cNvPr id="51" name="50 Cerrar llave"/>
          <p:cNvSpPr/>
          <p:nvPr/>
        </p:nvSpPr>
        <p:spPr>
          <a:xfrm>
            <a:off x="4067944" y="3897922"/>
            <a:ext cx="45719" cy="6832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52 Rectángulo"/>
          <p:cNvSpPr/>
          <p:nvPr/>
        </p:nvSpPr>
        <p:spPr>
          <a:xfrm>
            <a:off x="467544" y="4462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/>
              <a:t>FLUJOGRAMA PARA DETERMINAR EL NIVEL DE INTERVENCION EN LA EDIFICACION - </a:t>
            </a:r>
            <a:r>
              <a:rPr lang="es-PE" dirty="0" smtClean="0"/>
              <a:t>DEMOLICIÓN</a:t>
            </a:r>
            <a:endParaRPr lang="es-PE" dirty="0"/>
          </a:p>
        </p:txBody>
      </p:sp>
      <p:cxnSp>
        <p:nvCxnSpPr>
          <p:cNvPr id="86" name="85 Conector recto de flecha"/>
          <p:cNvCxnSpPr/>
          <p:nvPr/>
        </p:nvCxnSpPr>
        <p:spPr>
          <a:xfrm flipV="1">
            <a:off x="3995936" y="5398333"/>
            <a:ext cx="346633" cy="119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3995936" y="5647910"/>
            <a:ext cx="346633" cy="85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05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297</Words>
  <Application>Microsoft Office PowerPoint</Application>
  <PresentationFormat>Presentación en pantalla (4:3)</PresentationFormat>
  <Paragraphs>143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FLUJOGRAMA PARA DETERMINAR EL NIVEL DE INTERVENCIÓN EN LA EDIFICACION - MANTENIMIENTO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SALLY JULISSA NEVADO MORENO</dc:creator>
  <cp:lastModifiedBy>Administrador</cp:lastModifiedBy>
  <cp:revision>29</cp:revision>
  <dcterms:created xsi:type="dcterms:W3CDTF">2014-01-24T17:31:44Z</dcterms:created>
  <dcterms:modified xsi:type="dcterms:W3CDTF">2014-11-06T21:13:10Z</dcterms:modified>
</cp:coreProperties>
</file>