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9" r:id="rId3"/>
    <p:sldId id="262" r:id="rId4"/>
    <p:sldId id="256" r:id="rId5"/>
    <p:sldId id="274" r:id="rId6"/>
    <p:sldId id="260" r:id="rId7"/>
    <p:sldId id="277" r:id="rId8"/>
    <p:sldId id="278" r:id="rId9"/>
    <p:sldId id="275" r:id="rId10"/>
    <p:sldId id="279" r:id="rId11"/>
    <p:sldId id="281" r:id="rId12"/>
    <p:sldId id="264" r:id="rId13"/>
    <p:sldId id="282" r:id="rId14"/>
    <p:sldId id="265" r:id="rId15"/>
    <p:sldId id="283" r:id="rId16"/>
    <p:sldId id="266" r:id="rId17"/>
    <p:sldId id="284" r:id="rId18"/>
    <p:sldId id="27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0845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5492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9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5102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703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7314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0895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4815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1720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4891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8/3/2023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7307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8/3/2023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4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jean.claude.du.sart/viz/CountrieswhereRockbusterCustomersarebased/Sheet1?publish=yes"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jean.claude.du.sart/viz/TOP5CUSTOMERSWITHINTOP10COUNTRIES/Sheet1?publish=yes"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hyperlink" Target="https://public.tableau.com/app/profile/jean.claude.du.sart/viz/REVENUEDISTRIBUTIONBYREGION/Dashboard1?publish=yes"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jean.claude.du.sart/viz/TotalRevenueperRating-Rockbuster/TotalRevenuebyRating?publish=yes"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jean.claude.du.sart/viz/Revenuepercategory-rockbuster/RevenueperCategory?publish=yes"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ublic.tableau.com/app/profile/jean.claude.du.sart/viz/TOANDBOTTOM10-ROCKBUSTER/TOPANDBOTTOM10?publish=y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AEFFBA0-05A2-4BB2-8F28-C23DA5ECA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0" y="3148777"/>
            <a:ext cx="12192000" cy="1745246"/>
          </a:xfrm>
        </p:spPr>
        <p:txBody>
          <a:bodyPr anchor="b">
            <a:normAutofit/>
          </a:bodyPr>
          <a:lstStyle/>
          <a:p>
            <a:pPr algn="ctr"/>
            <a:r>
              <a:rPr lang="en-GB" sz="6000" dirty="0" err="1">
                <a:solidFill>
                  <a:srgbClr val="002060"/>
                </a:solidFill>
                <a:latin typeface="Calibri" panose="020F0502020204030204" pitchFamily="34" charset="0"/>
                <a:ea typeface="ADLaM Display" panose="020F0502020204030204" pitchFamily="2" charset="0"/>
                <a:cs typeface="Calibri" panose="020F0502020204030204" pitchFamily="34" charset="0"/>
              </a:rPr>
              <a:t>rockbuster</a:t>
            </a:r>
            <a:r>
              <a:rPr lang="en-GB" sz="6000" dirty="0">
                <a:solidFill>
                  <a:srgbClr val="002060"/>
                </a:solidFill>
                <a:latin typeface="Calibri" panose="020F0502020204030204" pitchFamily="34" charset="0"/>
                <a:ea typeface="ADLaM Display" panose="020F0502020204030204" pitchFamily="2" charset="0"/>
                <a:cs typeface="Calibri" panose="020F0502020204030204" pitchFamily="34" charset="0"/>
              </a:rPr>
              <a:t> </a:t>
            </a:r>
            <a:br>
              <a:rPr lang="en-GB" sz="600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6000" dirty="0">
                <a:solidFill>
                  <a:srgbClr val="002060"/>
                </a:solidFill>
                <a:latin typeface="Calibri" panose="020F0502020204030204" pitchFamily="34" charset="0"/>
                <a:ea typeface="ADLaM Display" panose="020F0502020204030204" pitchFamily="2" charset="0"/>
                <a:cs typeface="Calibri" panose="020F0502020204030204" pitchFamily="34" charset="0"/>
              </a:rPr>
              <a:t>stealth</a:t>
            </a:r>
            <a:endParaRPr lang="en-ZA" sz="6000" dirty="0">
              <a:latin typeface="Calibri" panose="020F0502020204030204" pitchFamily="34" charset="0"/>
              <a:ea typeface="ADLaM Display" panose="020F0502020204030204" pitchFamily="2" charset="0"/>
              <a:cs typeface="Calibri" panose="020F0502020204030204" pitchFamily="34" charset="0"/>
            </a:endParaRPr>
          </a:p>
        </p:txBody>
      </p:sp>
      <p:sp>
        <p:nvSpPr>
          <p:cNvPr id="3" name="Subtitle 2">
            <a:extLst>
              <a:ext uri="{FF2B5EF4-FFF2-40B4-BE49-F238E27FC236}">
                <a16:creationId xmlns:a16="http://schemas.microsoft.com/office/drawing/2014/main" id="{8F9B9FC3-8937-3C71-5469-405CB223517F}"/>
              </a:ext>
            </a:extLst>
          </p:cNvPr>
          <p:cNvSpPr>
            <a:spLocks noGrp="1"/>
          </p:cNvSpPr>
          <p:nvPr>
            <p:ph type="subTitle" idx="1"/>
          </p:nvPr>
        </p:nvSpPr>
        <p:spPr>
          <a:xfrm>
            <a:off x="0" y="5950424"/>
            <a:ext cx="12192000" cy="553389"/>
          </a:xfrm>
        </p:spPr>
        <p:txBody>
          <a:bodyPr>
            <a:normAutofit/>
          </a:bodyPr>
          <a:lstStyle/>
          <a:p>
            <a:pPr algn="ctr"/>
            <a:r>
              <a:rPr lang="en-GB" b="1" i="0" u="none" strike="noStrike" baseline="0" dirty="0">
                <a:solidFill>
                  <a:srgbClr val="002060"/>
                </a:solidFill>
                <a:latin typeface="Calibri" panose="020F0502020204030204" pitchFamily="34" charset="0"/>
                <a:cs typeface="Calibri" panose="020F0502020204030204" pitchFamily="34" charset="0"/>
              </a:rPr>
              <a:t>Data Analysis  - Jean-Claude du Sart</a:t>
            </a:r>
          </a:p>
        </p:txBody>
      </p:sp>
      <p:cxnSp>
        <p:nvCxnSpPr>
          <p:cNvPr id="39" name="Straight Connector 3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480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Graphic 33" descr="Video camera">
            <a:extLst>
              <a:ext uri="{FF2B5EF4-FFF2-40B4-BE49-F238E27FC236}">
                <a16:creationId xmlns:a16="http://schemas.microsoft.com/office/drawing/2014/main" id="{65CAD097-B757-E7D8-11F1-4A1129B76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4504" y="145785"/>
            <a:ext cx="3002992" cy="3002992"/>
          </a:xfrm>
          <a:prstGeom prst="rect">
            <a:avLst/>
          </a:prstGeom>
        </p:spPr>
      </p:pic>
    </p:spTree>
    <p:extLst>
      <p:ext uri="{BB962C8B-B14F-4D97-AF65-F5344CB8AC3E}">
        <p14:creationId xmlns:p14="http://schemas.microsoft.com/office/powerpoint/2010/main" val="43356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39C9605-9181-F7E6-6654-CA3EC86A0EE6}"/>
              </a:ext>
            </a:extLst>
          </p:cNvPr>
          <p:cNvGraphicFramePr>
            <a:graphicFrameLocks noGrp="1"/>
          </p:cNvGraphicFramePr>
          <p:nvPr>
            <p:ph idx="1"/>
            <p:extLst>
              <p:ext uri="{D42A27DB-BD31-4B8C-83A1-F6EECF244321}">
                <p14:modId xmlns:p14="http://schemas.microsoft.com/office/powerpoint/2010/main" val="1844356712"/>
              </p:ext>
            </p:extLst>
          </p:nvPr>
        </p:nvGraphicFramePr>
        <p:xfrm>
          <a:off x="0" y="406400"/>
          <a:ext cx="8503920" cy="5006349"/>
        </p:xfrm>
        <a:graphic>
          <a:graphicData uri="http://schemas.openxmlformats.org/drawingml/2006/table">
            <a:tbl>
              <a:tblPr>
                <a:tableStyleId>{5C22544A-7EE6-4342-B048-85BDC9FD1C3A}</a:tableStyleId>
              </a:tblPr>
              <a:tblGrid>
                <a:gridCol w="2651760">
                  <a:extLst>
                    <a:ext uri="{9D8B030D-6E8A-4147-A177-3AD203B41FA5}">
                      <a16:colId xmlns:a16="http://schemas.microsoft.com/office/drawing/2014/main" val="4038944712"/>
                    </a:ext>
                  </a:extLst>
                </a:gridCol>
                <a:gridCol w="2631440">
                  <a:extLst>
                    <a:ext uri="{9D8B030D-6E8A-4147-A177-3AD203B41FA5}">
                      <a16:colId xmlns:a16="http://schemas.microsoft.com/office/drawing/2014/main" val="4232774822"/>
                    </a:ext>
                  </a:extLst>
                </a:gridCol>
                <a:gridCol w="3220720">
                  <a:extLst>
                    <a:ext uri="{9D8B030D-6E8A-4147-A177-3AD203B41FA5}">
                      <a16:colId xmlns:a16="http://schemas.microsoft.com/office/drawing/2014/main" val="356691510"/>
                    </a:ext>
                  </a:extLst>
                </a:gridCol>
              </a:tblGrid>
              <a:tr h="1452880">
                <a:tc>
                  <a:txBody>
                    <a:bodyPr/>
                    <a:lstStyle/>
                    <a:p>
                      <a:pPr algn="l" fontAlgn="b"/>
                      <a:r>
                        <a:rPr lang="en-ZA" sz="2800" u="none" strike="noStrike" dirty="0">
                          <a:effectLst/>
                          <a:latin typeface="Calibra"/>
                        </a:rPr>
                        <a:t>  </a:t>
                      </a:r>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2800" u="none" strike="noStrike" dirty="0">
                          <a:effectLst/>
                          <a:latin typeface="Calibra"/>
                        </a:rPr>
                        <a:t>Rental Duration </a:t>
                      </a:r>
                    </a:p>
                    <a:p>
                      <a:pPr algn="l" fontAlgn="b"/>
                      <a:endParaRPr lang="en-ZA" sz="2800" b="0" i="0" u="none" strike="noStrike" dirty="0">
                        <a:solidFill>
                          <a:srgbClr val="000000"/>
                        </a:solidFill>
                        <a:effectLst/>
                        <a:latin typeface="Calibra"/>
                      </a:endParaRPr>
                    </a:p>
                    <a:p>
                      <a:pPr algn="l" fontAlgn="b"/>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2800" u="none" strike="noStrike" dirty="0">
                          <a:effectLst/>
                          <a:latin typeface="Calibra"/>
                        </a:rPr>
                        <a:t>Rental Movie </a:t>
                      </a:r>
                    </a:p>
                    <a:p>
                      <a:pPr algn="l" fontAlgn="b"/>
                      <a:r>
                        <a:rPr lang="en-ZA" sz="2800" u="none" strike="noStrike" dirty="0">
                          <a:effectLst/>
                          <a:latin typeface="Calibra"/>
                        </a:rPr>
                        <a:t>Length</a:t>
                      </a:r>
                    </a:p>
                    <a:p>
                      <a:pPr algn="l" fontAlgn="b"/>
                      <a:endParaRPr lang="en-ZA" sz="2800" u="none" strike="noStrike" dirty="0">
                        <a:effectLst/>
                        <a:latin typeface="Calibra"/>
                      </a:endParaRPr>
                    </a:p>
                  </a:txBody>
                  <a:tcPr marL="7620" marR="7620" marT="7620" marB="0" anchor="b"/>
                </a:tc>
                <a:extLst>
                  <a:ext uri="{0D108BD9-81ED-4DB2-BD59-A6C34878D82A}">
                    <a16:rowId xmlns:a16="http://schemas.microsoft.com/office/drawing/2014/main" val="3467452999"/>
                  </a:ext>
                </a:extLst>
              </a:tr>
              <a:tr h="1067145">
                <a:tc>
                  <a:txBody>
                    <a:bodyPr/>
                    <a:lstStyle/>
                    <a:p>
                      <a:pPr algn="l" fontAlgn="b"/>
                      <a:r>
                        <a:rPr lang="en-ZA" sz="2800" u="none" strike="noStrike" dirty="0">
                          <a:effectLst/>
                          <a:latin typeface="Calibra"/>
                        </a:rPr>
                        <a:t>  Minimum </a:t>
                      </a:r>
                    </a:p>
                    <a:p>
                      <a:pPr algn="l" fontAlgn="b"/>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2800" u="none" strike="noStrike" dirty="0">
                          <a:effectLst/>
                          <a:latin typeface="Calibra"/>
                        </a:rPr>
                        <a:t>3 Days</a:t>
                      </a:r>
                    </a:p>
                    <a:p>
                      <a:pPr algn="l" fontAlgn="b"/>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2800" u="none" strike="noStrike" dirty="0">
                          <a:effectLst/>
                          <a:latin typeface="Calibra"/>
                        </a:rPr>
                        <a:t>46 min</a:t>
                      </a:r>
                    </a:p>
                    <a:p>
                      <a:pPr algn="l" fontAlgn="b"/>
                      <a:endParaRPr lang="en-ZA" sz="2800" b="0" i="0" u="none" strike="noStrike" dirty="0">
                        <a:solidFill>
                          <a:srgbClr val="000000"/>
                        </a:solidFill>
                        <a:effectLst/>
                        <a:latin typeface="Calibra"/>
                      </a:endParaRPr>
                    </a:p>
                  </a:txBody>
                  <a:tcPr marL="7620" marR="7620" marT="7620" marB="0" anchor="b"/>
                </a:tc>
                <a:extLst>
                  <a:ext uri="{0D108BD9-81ED-4DB2-BD59-A6C34878D82A}">
                    <a16:rowId xmlns:a16="http://schemas.microsoft.com/office/drawing/2014/main" val="137564852"/>
                  </a:ext>
                </a:extLst>
              </a:tr>
              <a:tr h="1067145">
                <a:tc>
                  <a:txBody>
                    <a:bodyPr/>
                    <a:lstStyle/>
                    <a:p>
                      <a:pPr algn="l" fontAlgn="b"/>
                      <a:r>
                        <a:rPr lang="en-ZA" sz="2800" u="none" strike="noStrike" dirty="0">
                          <a:effectLst/>
                          <a:latin typeface="Calibra"/>
                        </a:rPr>
                        <a:t>  Maximum</a:t>
                      </a:r>
                    </a:p>
                    <a:p>
                      <a:pPr algn="l" fontAlgn="b"/>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2800" u="none" strike="noStrike" dirty="0">
                          <a:effectLst/>
                          <a:latin typeface="Calibra"/>
                        </a:rPr>
                        <a:t>7 Days</a:t>
                      </a:r>
                    </a:p>
                    <a:p>
                      <a:pPr algn="l" fontAlgn="b"/>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2800" u="none" strike="noStrike" dirty="0">
                          <a:effectLst/>
                          <a:latin typeface="Calibra"/>
                        </a:rPr>
                        <a:t>185 min</a:t>
                      </a:r>
                    </a:p>
                    <a:p>
                      <a:pPr algn="l" fontAlgn="b"/>
                      <a:endParaRPr lang="en-ZA" sz="2800" b="0" i="0" u="none" strike="noStrike" dirty="0">
                        <a:solidFill>
                          <a:srgbClr val="000000"/>
                        </a:solidFill>
                        <a:effectLst/>
                        <a:latin typeface="Calibra"/>
                      </a:endParaRPr>
                    </a:p>
                  </a:txBody>
                  <a:tcPr marL="7620" marR="7620" marT="7620" marB="0" anchor="b"/>
                </a:tc>
                <a:extLst>
                  <a:ext uri="{0D108BD9-81ED-4DB2-BD59-A6C34878D82A}">
                    <a16:rowId xmlns:a16="http://schemas.microsoft.com/office/drawing/2014/main" val="1649973515"/>
                  </a:ext>
                </a:extLst>
              </a:tr>
              <a:tr h="1419179">
                <a:tc>
                  <a:txBody>
                    <a:bodyPr/>
                    <a:lstStyle/>
                    <a:p>
                      <a:pPr algn="l" fontAlgn="b"/>
                      <a:r>
                        <a:rPr lang="en-ZA" sz="2800" u="none" strike="noStrike" dirty="0">
                          <a:effectLst/>
                          <a:latin typeface="Calibra"/>
                        </a:rPr>
                        <a:t>  Average</a:t>
                      </a:r>
                    </a:p>
                    <a:p>
                      <a:pPr algn="l" fontAlgn="b"/>
                      <a:endParaRPr lang="en-ZA" sz="2800" b="0" i="0" u="none" strike="noStrike" dirty="0">
                        <a:solidFill>
                          <a:srgbClr val="000000"/>
                        </a:solidFill>
                        <a:effectLst/>
                        <a:latin typeface="Calibra"/>
                      </a:endParaRPr>
                    </a:p>
                  </a:txBody>
                  <a:tcPr marL="7620" marR="7620" marT="7620" marB="0" anchor="b"/>
                </a:tc>
                <a:tc>
                  <a:txBody>
                    <a:bodyPr/>
                    <a:lstStyle/>
                    <a:p>
                      <a:pPr algn="l" fontAlgn="b"/>
                      <a:r>
                        <a:rPr lang="en-ZA" sz="3600" b="1" u="none" strike="noStrike" dirty="0">
                          <a:solidFill>
                            <a:srgbClr val="FF0000"/>
                          </a:solidFill>
                          <a:effectLst/>
                          <a:latin typeface="Calibra"/>
                        </a:rPr>
                        <a:t>5 Days</a:t>
                      </a:r>
                    </a:p>
                    <a:p>
                      <a:pPr algn="l" fontAlgn="b"/>
                      <a:endParaRPr lang="en-ZA" sz="3600" b="1" i="0" u="none" strike="noStrike" dirty="0">
                        <a:solidFill>
                          <a:srgbClr val="FF0000"/>
                        </a:solidFill>
                        <a:effectLst/>
                        <a:latin typeface="Calibra"/>
                      </a:endParaRPr>
                    </a:p>
                  </a:txBody>
                  <a:tcPr marL="7620" marR="7620" marT="7620" marB="0" anchor="b"/>
                </a:tc>
                <a:tc>
                  <a:txBody>
                    <a:bodyPr/>
                    <a:lstStyle/>
                    <a:p>
                      <a:pPr algn="l" fontAlgn="b"/>
                      <a:r>
                        <a:rPr lang="en-ZA" sz="2800" u="none" strike="noStrike" dirty="0">
                          <a:effectLst/>
                          <a:latin typeface="Calibra"/>
                        </a:rPr>
                        <a:t>115 min</a:t>
                      </a:r>
                    </a:p>
                    <a:p>
                      <a:pPr algn="l" fontAlgn="b"/>
                      <a:endParaRPr lang="en-ZA" sz="2800" b="0" i="0" u="none" strike="noStrike" dirty="0">
                        <a:solidFill>
                          <a:srgbClr val="000000"/>
                        </a:solidFill>
                        <a:effectLst/>
                        <a:latin typeface="Calibra"/>
                      </a:endParaRPr>
                    </a:p>
                  </a:txBody>
                  <a:tcPr marL="7620" marR="7620" marT="7620" marB="0" anchor="b"/>
                </a:tc>
                <a:extLst>
                  <a:ext uri="{0D108BD9-81ED-4DB2-BD59-A6C34878D82A}">
                    <a16:rowId xmlns:a16="http://schemas.microsoft.com/office/drawing/2014/main" val="2503506299"/>
                  </a:ext>
                </a:extLst>
              </a:tr>
            </a:tbl>
          </a:graphicData>
        </a:graphic>
      </p:graphicFrame>
      <p:sp>
        <p:nvSpPr>
          <p:cNvPr id="6" name="Subtitle 2">
            <a:extLst>
              <a:ext uri="{FF2B5EF4-FFF2-40B4-BE49-F238E27FC236}">
                <a16:creationId xmlns:a16="http://schemas.microsoft.com/office/drawing/2014/main" id="{54204E78-BA2A-65F8-BA29-092241A10DD6}"/>
              </a:ext>
            </a:extLst>
          </p:cNvPr>
          <p:cNvSpPr txBox="1">
            <a:spLocks/>
          </p:cNvSpPr>
          <p:nvPr/>
        </p:nvSpPr>
        <p:spPr>
          <a:xfrm>
            <a:off x="0" y="5419933"/>
            <a:ext cx="12192000" cy="1448228"/>
          </a:xfrm>
          <a:prstGeom prst="rect">
            <a:avLst/>
          </a:prstGeom>
          <a:solidFill>
            <a:srgbClr val="002060"/>
          </a:solidFill>
        </p:spPr>
        <p:txBody>
          <a:bodyPr vert="horz" lIns="91440" tIns="45720" rIns="91440" bIns="45720" rtlCol="0" anchor="b">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GB" sz="2000" b="1" dirty="0">
                <a:solidFill>
                  <a:schemeClr val="bg1"/>
                </a:solidFill>
                <a:latin typeface="Calibra"/>
              </a:rPr>
              <a:t>Average rental duration is </a:t>
            </a:r>
            <a:r>
              <a:rPr lang="en-GB" sz="2800" b="1" dirty="0">
                <a:solidFill>
                  <a:srgbClr val="FF0000"/>
                </a:solidFill>
                <a:latin typeface="Calibra"/>
              </a:rPr>
              <a:t>5 days </a:t>
            </a:r>
            <a:r>
              <a:rPr lang="en-GB" sz="2000" b="1" dirty="0">
                <a:solidFill>
                  <a:schemeClr val="bg1"/>
                </a:solidFill>
                <a:latin typeface="Calibra"/>
              </a:rPr>
              <a:t>over all movies. </a:t>
            </a:r>
          </a:p>
          <a:p>
            <a:pPr marL="0" indent="0" algn="ctr">
              <a:lnSpc>
                <a:spcPct val="100000"/>
              </a:lnSpc>
              <a:buNone/>
            </a:pPr>
            <a:r>
              <a:rPr lang="en-GB" sz="2000" b="1" dirty="0">
                <a:solidFill>
                  <a:schemeClr val="bg1"/>
                </a:solidFill>
                <a:latin typeface="Calibra"/>
              </a:rPr>
              <a:t>With Thriller having an average of 7 days and </a:t>
            </a:r>
          </a:p>
          <a:p>
            <a:pPr marL="0" indent="0" algn="ctr">
              <a:lnSpc>
                <a:spcPct val="100000"/>
              </a:lnSpc>
              <a:buNone/>
            </a:pPr>
            <a:r>
              <a:rPr lang="en-GB" sz="2000" b="1" dirty="0">
                <a:solidFill>
                  <a:schemeClr val="bg1"/>
                </a:solidFill>
                <a:latin typeface="Calibra"/>
              </a:rPr>
              <a:t>Travel Category being just under 5 days</a:t>
            </a:r>
          </a:p>
          <a:p>
            <a:pPr marL="0" indent="0" algn="ctr">
              <a:lnSpc>
                <a:spcPct val="100000"/>
              </a:lnSpc>
              <a:buNone/>
            </a:pPr>
            <a:endParaRPr lang="en-ZA" sz="400" b="1" dirty="0">
              <a:solidFill>
                <a:schemeClr val="bg1"/>
              </a:solidFill>
              <a:latin typeface="Calibra"/>
            </a:endParaRPr>
          </a:p>
        </p:txBody>
      </p:sp>
      <p:graphicFrame>
        <p:nvGraphicFramePr>
          <p:cNvPr id="8" name="Table 7">
            <a:extLst>
              <a:ext uri="{FF2B5EF4-FFF2-40B4-BE49-F238E27FC236}">
                <a16:creationId xmlns:a16="http://schemas.microsoft.com/office/drawing/2014/main" id="{947A5FF7-F1C5-E880-8759-E7D8E30902E4}"/>
              </a:ext>
            </a:extLst>
          </p:cNvPr>
          <p:cNvGraphicFramePr>
            <a:graphicFrameLocks noGrp="1"/>
          </p:cNvGraphicFramePr>
          <p:nvPr>
            <p:extLst>
              <p:ext uri="{D42A27DB-BD31-4B8C-83A1-F6EECF244321}">
                <p14:modId xmlns:p14="http://schemas.microsoft.com/office/powerpoint/2010/main" val="2976173310"/>
              </p:ext>
            </p:extLst>
          </p:nvPr>
        </p:nvGraphicFramePr>
        <p:xfrm>
          <a:off x="8493760" y="399216"/>
          <a:ext cx="3698240" cy="4802704"/>
        </p:xfrm>
        <a:graphic>
          <a:graphicData uri="http://schemas.openxmlformats.org/drawingml/2006/table">
            <a:tbl>
              <a:tblPr>
                <a:tableStyleId>{5C22544A-7EE6-4342-B048-85BDC9FD1C3A}</a:tableStyleId>
              </a:tblPr>
              <a:tblGrid>
                <a:gridCol w="1686560">
                  <a:extLst>
                    <a:ext uri="{9D8B030D-6E8A-4147-A177-3AD203B41FA5}">
                      <a16:colId xmlns:a16="http://schemas.microsoft.com/office/drawing/2014/main" val="3970090215"/>
                    </a:ext>
                  </a:extLst>
                </a:gridCol>
                <a:gridCol w="2011680">
                  <a:extLst>
                    <a:ext uri="{9D8B030D-6E8A-4147-A177-3AD203B41FA5}">
                      <a16:colId xmlns:a16="http://schemas.microsoft.com/office/drawing/2014/main" val="3198830670"/>
                    </a:ext>
                  </a:extLst>
                </a:gridCol>
              </a:tblGrid>
              <a:tr h="282512">
                <a:tc>
                  <a:txBody>
                    <a:bodyPr/>
                    <a:lstStyle/>
                    <a:p>
                      <a:pPr algn="l" fontAlgn="b"/>
                      <a:r>
                        <a:rPr lang="en-ZA" sz="1600" u="none" strike="noStrike" dirty="0">
                          <a:effectLst/>
                          <a:latin typeface="Calibra"/>
                        </a:rPr>
                        <a:t>Thriller</a:t>
                      </a:r>
                      <a:endParaRPr lang="en-ZA" sz="1600" b="0" i="0" u="none" strike="noStrike" dirty="0">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7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95033469"/>
                  </a:ext>
                </a:extLst>
              </a:tr>
              <a:tr h="282512">
                <a:tc>
                  <a:txBody>
                    <a:bodyPr/>
                    <a:lstStyle/>
                    <a:p>
                      <a:pPr algn="l" fontAlgn="b"/>
                      <a:r>
                        <a:rPr lang="en-ZA" sz="1600" u="none" strike="noStrike">
                          <a:effectLst/>
                          <a:latin typeface="Calibra"/>
                        </a:rPr>
                        <a:t>Sports</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1149118319"/>
                  </a:ext>
                </a:extLst>
              </a:tr>
              <a:tr h="282512">
                <a:tc>
                  <a:txBody>
                    <a:bodyPr/>
                    <a:lstStyle/>
                    <a:p>
                      <a:pPr algn="l" fontAlgn="b"/>
                      <a:r>
                        <a:rPr lang="en-ZA" sz="1600" u="none" strike="noStrike">
                          <a:effectLst/>
                          <a:latin typeface="Calibra"/>
                        </a:rPr>
                        <a:t>Games</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945625130"/>
                  </a:ext>
                </a:extLst>
              </a:tr>
              <a:tr h="282512">
                <a:tc>
                  <a:txBody>
                    <a:bodyPr/>
                    <a:lstStyle/>
                    <a:p>
                      <a:pPr algn="l" fontAlgn="b"/>
                      <a:r>
                        <a:rPr lang="en-ZA" sz="1600" u="none" strike="noStrike">
                          <a:effectLst/>
                          <a:latin typeface="Calibra"/>
                        </a:rPr>
                        <a:t>Comedy</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1969734491"/>
                  </a:ext>
                </a:extLst>
              </a:tr>
              <a:tr h="282512">
                <a:tc>
                  <a:txBody>
                    <a:bodyPr/>
                    <a:lstStyle/>
                    <a:p>
                      <a:pPr algn="l" fontAlgn="b"/>
                      <a:r>
                        <a:rPr lang="en-ZA" sz="1600" u="none" strike="noStrike">
                          <a:effectLst/>
                          <a:latin typeface="Calibra"/>
                        </a:rPr>
                        <a:t>Sci-Fi</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1515229374"/>
                  </a:ext>
                </a:extLst>
              </a:tr>
              <a:tr h="282512">
                <a:tc>
                  <a:txBody>
                    <a:bodyPr/>
                    <a:lstStyle/>
                    <a:p>
                      <a:pPr algn="l" fontAlgn="b"/>
                      <a:r>
                        <a:rPr lang="en-ZA" sz="1600" u="none" strike="noStrike">
                          <a:effectLst/>
                          <a:latin typeface="Calibra"/>
                        </a:rPr>
                        <a:t>Music</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3632983953"/>
                  </a:ext>
                </a:extLst>
              </a:tr>
              <a:tr h="282512">
                <a:tc>
                  <a:txBody>
                    <a:bodyPr/>
                    <a:lstStyle/>
                    <a:p>
                      <a:pPr algn="l" fontAlgn="b"/>
                      <a:r>
                        <a:rPr lang="en-ZA" sz="1600" u="none" strike="noStrike">
                          <a:effectLst/>
                          <a:latin typeface="Calibra"/>
                        </a:rPr>
                        <a:t>Documentary</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3194008846"/>
                  </a:ext>
                </a:extLst>
              </a:tr>
              <a:tr h="282512">
                <a:tc>
                  <a:txBody>
                    <a:bodyPr/>
                    <a:lstStyle/>
                    <a:p>
                      <a:pPr algn="l" fontAlgn="b"/>
                      <a:r>
                        <a:rPr lang="en-ZA" sz="1600" u="none" strike="noStrike" dirty="0">
                          <a:effectLst/>
                          <a:latin typeface="Calibra"/>
                        </a:rPr>
                        <a:t>Horror</a:t>
                      </a:r>
                      <a:endParaRPr lang="en-ZA" sz="1600" b="0" i="0" u="none" strike="noStrike" dirty="0">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4165068673"/>
                  </a:ext>
                </a:extLst>
              </a:tr>
              <a:tr h="282512">
                <a:tc>
                  <a:txBody>
                    <a:bodyPr/>
                    <a:lstStyle/>
                    <a:p>
                      <a:pPr algn="l" fontAlgn="b"/>
                      <a:r>
                        <a:rPr lang="en-ZA" sz="1600" u="none" strike="noStrike">
                          <a:effectLst/>
                          <a:latin typeface="Calibra"/>
                        </a:rPr>
                        <a:t>Family</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651355831"/>
                  </a:ext>
                </a:extLst>
              </a:tr>
              <a:tr h="282512">
                <a:tc>
                  <a:txBody>
                    <a:bodyPr/>
                    <a:lstStyle/>
                    <a:p>
                      <a:pPr algn="l" fontAlgn="b"/>
                      <a:r>
                        <a:rPr lang="en-ZA" sz="1600" u="none" strike="noStrike">
                          <a:effectLst/>
                          <a:latin typeface="Calibra"/>
                        </a:rPr>
                        <a:t>Action</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2517597938"/>
                  </a:ext>
                </a:extLst>
              </a:tr>
              <a:tr h="282512">
                <a:tc>
                  <a:txBody>
                    <a:bodyPr/>
                    <a:lstStyle/>
                    <a:p>
                      <a:pPr algn="l" fontAlgn="b"/>
                      <a:r>
                        <a:rPr lang="en-ZA" sz="1600" u="none" strike="noStrike">
                          <a:effectLst/>
                          <a:latin typeface="Calibra"/>
                        </a:rPr>
                        <a:t>New</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4209172305"/>
                  </a:ext>
                </a:extLst>
              </a:tr>
              <a:tr h="282512">
                <a:tc>
                  <a:txBody>
                    <a:bodyPr/>
                    <a:lstStyle/>
                    <a:p>
                      <a:pPr algn="l" fontAlgn="b"/>
                      <a:r>
                        <a:rPr lang="en-ZA" sz="1600" u="none" strike="noStrike">
                          <a:effectLst/>
                          <a:latin typeface="Calibra"/>
                        </a:rPr>
                        <a:t>Foreign</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5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2850842394"/>
                  </a:ext>
                </a:extLst>
              </a:tr>
              <a:tr h="282512">
                <a:tc>
                  <a:txBody>
                    <a:bodyPr/>
                    <a:lstStyle/>
                    <a:p>
                      <a:pPr algn="l" fontAlgn="b"/>
                      <a:r>
                        <a:rPr lang="en-ZA" sz="1600" u="none" strike="noStrike">
                          <a:effectLst/>
                          <a:latin typeface="Calibra"/>
                        </a:rPr>
                        <a:t>Children</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4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2913189558"/>
                  </a:ext>
                </a:extLst>
              </a:tr>
              <a:tr h="282512">
                <a:tc>
                  <a:txBody>
                    <a:bodyPr/>
                    <a:lstStyle/>
                    <a:p>
                      <a:pPr algn="l" fontAlgn="b"/>
                      <a:r>
                        <a:rPr lang="en-ZA" sz="1600" u="none" strike="noStrike" dirty="0">
                          <a:effectLst/>
                          <a:latin typeface="Calibra"/>
                        </a:rPr>
                        <a:t>Classics</a:t>
                      </a:r>
                      <a:endParaRPr lang="en-ZA" sz="1600" b="0" i="0" u="none" strike="noStrike" dirty="0">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4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496718615"/>
                  </a:ext>
                </a:extLst>
              </a:tr>
              <a:tr h="282512">
                <a:tc>
                  <a:txBody>
                    <a:bodyPr/>
                    <a:lstStyle/>
                    <a:p>
                      <a:pPr algn="l" fontAlgn="b"/>
                      <a:r>
                        <a:rPr lang="en-ZA" sz="1600" u="none" strike="noStrike">
                          <a:effectLst/>
                          <a:latin typeface="Calibra"/>
                        </a:rPr>
                        <a:t>Drama</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4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3337502589"/>
                  </a:ext>
                </a:extLst>
              </a:tr>
              <a:tr h="282512">
                <a:tc>
                  <a:txBody>
                    <a:bodyPr/>
                    <a:lstStyle/>
                    <a:p>
                      <a:pPr algn="l" fontAlgn="b"/>
                      <a:r>
                        <a:rPr lang="en-ZA" sz="1600" u="none" strike="noStrike">
                          <a:effectLst/>
                          <a:latin typeface="Calibra"/>
                        </a:rPr>
                        <a:t>Animation</a:t>
                      </a:r>
                      <a:endParaRPr lang="en-ZA" sz="1600" b="0" i="0" u="none" strike="noStrike">
                        <a:solidFill>
                          <a:srgbClr val="000000"/>
                        </a:solidFill>
                        <a:effectLst/>
                        <a:latin typeface="Calibra"/>
                      </a:endParaRPr>
                    </a:p>
                  </a:txBody>
                  <a:tcPr marL="7620" marR="7620" marT="7620" marB="0" anchor="b"/>
                </a:tc>
                <a:tc>
                  <a:txBody>
                    <a:bodyPr/>
                    <a:lstStyle/>
                    <a:p>
                      <a:pPr algn="l" fontAlgn="b"/>
                      <a:r>
                        <a:rPr lang="en-ZA" sz="1600" u="none" strike="noStrike">
                          <a:effectLst/>
                          <a:latin typeface="Calibra"/>
                        </a:rPr>
                        <a:t>4 days</a:t>
                      </a:r>
                      <a:endParaRPr lang="en-ZA" sz="1600" b="0" i="0" u="none" strike="noStrike">
                        <a:solidFill>
                          <a:srgbClr val="000000"/>
                        </a:solidFill>
                        <a:effectLst/>
                        <a:latin typeface="Calibra"/>
                      </a:endParaRPr>
                    </a:p>
                  </a:txBody>
                  <a:tcPr marL="7620" marR="7620" marT="7620" marB="0" anchor="b"/>
                </a:tc>
                <a:extLst>
                  <a:ext uri="{0D108BD9-81ED-4DB2-BD59-A6C34878D82A}">
                    <a16:rowId xmlns:a16="http://schemas.microsoft.com/office/drawing/2014/main" val="3512698354"/>
                  </a:ext>
                </a:extLst>
              </a:tr>
              <a:tr h="282512">
                <a:tc>
                  <a:txBody>
                    <a:bodyPr/>
                    <a:lstStyle/>
                    <a:p>
                      <a:pPr algn="l" fontAlgn="b"/>
                      <a:r>
                        <a:rPr lang="en-ZA" sz="1600" u="none" strike="noStrike" dirty="0">
                          <a:effectLst/>
                          <a:latin typeface="Calibra"/>
                        </a:rPr>
                        <a:t>Travel</a:t>
                      </a:r>
                      <a:endParaRPr lang="en-ZA" sz="1600" b="0" i="0" u="none" strike="noStrike" dirty="0">
                        <a:solidFill>
                          <a:srgbClr val="000000"/>
                        </a:solidFill>
                        <a:effectLst/>
                        <a:latin typeface="Calibra"/>
                      </a:endParaRPr>
                    </a:p>
                  </a:txBody>
                  <a:tcPr marL="7620" marR="7620" marT="7620" marB="0" anchor="b"/>
                </a:tc>
                <a:tc>
                  <a:txBody>
                    <a:bodyPr/>
                    <a:lstStyle/>
                    <a:p>
                      <a:pPr algn="l" fontAlgn="b"/>
                      <a:r>
                        <a:rPr lang="en-ZA" sz="1600" u="none" strike="noStrike" dirty="0">
                          <a:effectLst/>
                          <a:latin typeface="Calibra"/>
                        </a:rPr>
                        <a:t>4 days</a:t>
                      </a:r>
                      <a:endParaRPr lang="en-ZA" sz="1600" b="0" i="0" u="none" strike="noStrike" dirty="0">
                        <a:solidFill>
                          <a:srgbClr val="000000"/>
                        </a:solidFill>
                        <a:effectLst/>
                        <a:latin typeface="Calibra"/>
                      </a:endParaRPr>
                    </a:p>
                  </a:txBody>
                  <a:tcPr marL="7620" marR="7620" marT="7620" marB="0" anchor="b"/>
                </a:tc>
                <a:extLst>
                  <a:ext uri="{0D108BD9-81ED-4DB2-BD59-A6C34878D82A}">
                    <a16:rowId xmlns:a16="http://schemas.microsoft.com/office/drawing/2014/main" val="1788287507"/>
                  </a:ext>
                </a:extLst>
              </a:tr>
            </a:tbl>
          </a:graphicData>
        </a:graphic>
      </p:graphicFrame>
    </p:spTree>
    <p:extLst>
      <p:ext uri="{BB962C8B-B14F-4D97-AF65-F5344CB8AC3E}">
        <p14:creationId xmlns:p14="http://schemas.microsoft.com/office/powerpoint/2010/main" val="206006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370390" y="1848379"/>
            <a:ext cx="5855123" cy="2209979"/>
          </a:xfrm>
        </p:spPr>
        <p:txBody>
          <a:bodyPr anchor="t">
            <a:noAutofit/>
          </a:bodyPr>
          <a:lstStyle/>
          <a:p>
            <a:pPr algn="ctr"/>
            <a:r>
              <a:rPr lang="en-GB" sz="4400" b="0" dirty="0">
                <a:solidFill>
                  <a:srgbClr val="263B50"/>
                </a:solidFill>
                <a:latin typeface="Calibra"/>
              </a:rPr>
              <a:t>Which </a:t>
            </a:r>
            <a:r>
              <a:rPr lang="en-GB" sz="4400" dirty="0">
                <a:solidFill>
                  <a:srgbClr val="FF0000"/>
                </a:solidFill>
                <a:latin typeface="Calibra"/>
              </a:rPr>
              <a:t>countries</a:t>
            </a:r>
            <a:r>
              <a:rPr lang="en-GB" sz="4400" b="0" dirty="0">
                <a:solidFill>
                  <a:srgbClr val="263B50"/>
                </a:solidFill>
                <a:latin typeface="Calibra"/>
              </a:rPr>
              <a:t> </a:t>
            </a:r>
            <a:br>
              <a:rPr lang="en-GB" sz="4400" b="0" dirty="0">
                <a:solidFill>
                  <a:srgbClr val="263B50"/>
                </a:solidFill>
                <a:latin typeface="Calibra"/>
              </a:rPr>
            </a:br>
            <a:r>
              <a:rPr lang="en-GB" sz="4400" b="0" dirty="0">
                <a:solidFill>
                  <a:srgbClr val="263B50"/>
                </a:solidFill>
                <a:latin typeface="Calibra"/>
              </a:rPr>
              <a:t>are </a:t>
            </a:r>
            <a:r>
              <a:rPr lang="en-GB" sz="4400" b="0" dirty="0" err="1">
                <a:solidFill>
                  <a:srgbClr val="263B50"/>
                </a:solidFill>
                <a:latin typeface="Calibra"/>
              </a:rPr>
              <a:t>Rockbuster</a:t>
            </a:r>
            <a:r>
              <a:rPr lang="en-GB" sz="4400" b="0" dirty="0">
                <a:solidFill>
                  <a:srgbClr val="263B50"/>
                </a:solidFill>
                <a:latin typeface="Calibra"/>
              </a:rPr>
              <a:t> customers based in?</a:t>
            </a:r>
            <a:br>
              <a:rPr lang="en-GB" sz="4400" b="0" dirty="0">
                <a:solidFill>
                  <a:srgbClr val="263B50"/>
                </a:solidFill>
                <a:latin typeface="Calibra"/>
              </a:rPr>
            </a:br>
            <a:br>
              <a:rPr lang="en-GB" sz="2800" b="0" i="0" u="none" strike="noStrike" baseline="0" dirty="0">
                <a:solidFill>
                  <a:srgbClr val="263B50"/>
                </a:solidFill>
                <a:latin typeface="Calibra"/>
              </a:rPr>
            </a:br>
            <a:br>
              <a:rPr lang="en-GB" sz="2800" b="0" i="0" u="none" strike="noStrike" baseline="0" dirty="0">
                <a:solidFill>
                  <a:srgbClr val="263B50"/>
                </a:solidFill>
                <a:latin typeface="Calibra"/>
              </a:rPr>
            </a:br>
            <a:endParaRPr lang="en-GB" sz="2800" b="0" i="0" u="none" strike="noStrike" baseline="0" dirty="0">
              <a:solidFill>
                <a:srgbClr val="263B50"/>
              </a:solidFill>
              <a:latin typeface="Calibra"/>
            </a:endParaRPr>
          </a:p>
        </p:txBody>
      </p:sp>
      <p:pic>
        <p:nvPicPr>
          <p:cNvPr id="5" name="Graphic 4" descr="Upward trend">
            <a:extLst>
              <a:ext uri="{FF2B5EF4-FFF2-40B4-BE49-F238E27FC236}">
                <a16:creationId xmlns:a16="http://schemas.microsoft.com/office/drawing/2014/main" id="{A7D22FE1-9900-E7A0-8E7C-22053033F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7084" y="263522"/>
            <a:ext cx="3794836" cy="3794836"/>
          </a:xfrm>
          <a:prstGeom prst="rect">
            <a:avLst/>
          </a:prstGeom>
        </p:spPr>
      </p:pic>
      <p:pic>
        <p:nvPicPr>
          <p:cNvPr id="4" name="Picture 3" descr="Film reel and slate">
            <a:extLst>
              <a:ext uri="{FF2B5EF4-FFF2-40B4-BE49-F238E27FC236}">
                <a16:creationId xmlns:a16="http://schemas.microsoft.com/office/drawing/2014/main" id="{56836939-2C60-D794-3BC6-F1E59E74FEFE}"/>
              </a:ext>
            </a:extLst>
          </p:cNvPr>
          <p:cNvPicPr>
            <a:picLocks noChangeAspect="1"/>
          </p:cNvPicPr>
          <p:nvPr/>
        </p:nvPicPr>
        <p:blipFill rotWithShape="1">
          <a:blip r:embed="rId4"/>
          <a:srcRect l="7725" r="27379" b="-2"/>
          <a:stretch/>
        </p:blipFill>
        <p:spPr>
          <a:xfrm>
            <a:off x="6577762" y="169119"/>
            <a:ext cx="5471997" cy="6506001"/>
          </a:xfrm>
          <a:prstGeom prst="rect">
            <a:avLst/>
          </a:prstGeom>
        </p:spPr>
      </p:pic>
    </p:spTree>
    <p:extLst>
      <p:ext uri="{BB962C8B-B14F-4D97-AF65-F5344CB8AC3E}">
        <p14:creationId xmlns:p14="http://schemas.microsoft.com/office/powerpoint/2010/main" val="245910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0" y="1335942"/>
            <a:ext cx="12192000" cy="765813"/>
          </a:xfrm>
        </p:spPr>
        <p:txBody>
          <a:bodyPr anchor="t">
            <a:normAutofit fontScale="90000"/>
          </a:bodyPr>
          <a:lstStyle/>
          <a:p>
            <a:r>
              <a:rPr lang="en-GB" sz="2800" i="0" u="none" strike="noStrike" baseline="0" dirty="0">
                <a:solidFill>
                  <a:srgbClr val="263B50"/>
                </a:solidFill>
                <a:latin typeface="Calibra"/>
              </a:rPr>
              <a:t>	</a:t>
            </a:r>
            <a:br>
              <a:rPr lang="en-GB" sz="2800" dirty="0">
                <a:solidFill>
                  <a:srgbClr val="263B50"/>
                </a:solidFill>
                <a:latin typeface="Calibra"/>
              </a:rPr>
            </a:br>
            <a:br>
              <a:rPr lang="en-GB" sz="2800" dirty="0">
                <a:solidFill>
                  <a:srgbClr val="263B50"/>
                </a:solidFill>
                <a:latin typeface="Calibra"/>
              </a:rPr>
            </a:br>
            <a:endParaRPr lang="en-GB" sz="2800" i="0" u="none" strike="noStrike" baseline="0" dirty="0">
              <a:solidFill>
                <a:srgbClr val="263B50"/>
              </a:solidFill>
              <a:latin typeface="Calibra"/>
            </a:endParaRPr>
          </a:p>
        </p:txBody>
      </p:sp>
      <p:pic>
        <p:nvPicPr>
          <p:cNvPr id="10" name="Picture 9" descr="A map of the world with blue dots&#10;&#10;Description automatically generated">
            <a:extLst>
              <a:ext uri="{FF2B5EF4-FFF2-40B4-BE49-F238E27FC236}">
                <a16:creationId xmlns:a16="http://schemas.microsoft.com/office/drawing/2014/main" id="{5BE5C5F3-0BF5-E40D-C7EC-B9DD28D34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 y="0"/>
            <a:ext cx="9634895" cy="6768662"/>
          </a:xfrm>
          <a:prstGeom prst="rect">
            <a:avLst/>
          </a:prstGeom>
        </p:spPr>
      </p:pic>
      <p:sp>
        <p:nvSpPr>
          <p:cNvPr id="15" name="Subtitle 2">
            <a:extLst>
              <a:ext uri="{FF2B5EF4-FFF2-40B4-BE49-F238E27FC236}">
                <a16:creationId xmlns:a16="http://schemas.microsoft.com/office/drawing/2014/main" id="{1A433945-7D03-91B4-105A-524CFC655305}"/>
              </a:ext>
            </a:extLst>
          </p:cNvPr>
          <p:cNvSpPr txBox="1">
            <a:spLocks/>
          </p:cNvSpPr>
          <p:nvPr/>
        </p:nvSpPr>
        <p:spPr>
          <a:xfrm>
            <a:off x="9631236" y="0"/>
            <a:ext cx="2560763" cy="6390640"/>
          </a:xfrm>
          <a:prstGeom prst="rect">
            <a:avLst/>
          </a:prstGeom>
          <a:solidFill>
            <a:srgbClr val="002060"/>
          </a:solidFill>
        </p:spPr>
        <p:txBody>
          <a:bodyPr vert="horz" lIns="91440" tIns="45720" rIns="91440" bIns="45720" rtlCol="0" anchor="b">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GB" dirty="0" err="1">
                <a:solidFill>
                  <a:schemeClr val="bg1"/>
                </a:solidFill>
                <a:latin typeface="Calibra"/>
              </a:rPr>
              <a:t>Rockbuster</a:t>
            </a:r>
            <a:r>
              <a:rPr lang="en-GB" dirty="0">
                <a:solidFill>
                  <a:schemeClr val="bg1"/>
                </a:solidFill>
                <a:latin typeface="Calibra"/>
              </a:rPr>
              <a:t> has </a:t>
            </a:r>
            <a:r>
              <a:rPr lang="en-GB" sz="2400" b="1" dirty="0">
                <a:solidFill>
                  <a:srgbClr val="FF0000"/>
                </a:solidFill>
                <a:latin typeface="Calibra"/>
              </a:rPr>
              <a:t>599</a:t>
            </a:r>
            <a:r>
              <a:rPr lang="en-GB" dirty="0">
                <a:solidFill>
                  <a:schemeClr val="bg1"/>
                </a:solidFill>
                <a:latin typeface="Calibra"/>
              </a:rPr>
              <a:t> Customers spread over </a:t>
            </a:r>
            <a:r>
              <a:rPr lang="en-GB" b="1" dirty="0">
                <a:solidFill>
                  <a:srgbClr val="FF0000"/>
                </a:solidFill>
                <a:latin typeface="Calibra"/>
              </a:rPr>
              <a:t>108 countries </a:t>
            </a:r>
            <a:r>
              <a:rPr lang="en-GB" dirty="0">
                <a:solidFill>
                  <a:schemeClr val="bg1"/>
                </a:solidFill>
                <a:latin typeface="Calibra"/>
              </a:rPr>
              <a:t>worldwide.</a:t>
            </a:r>
          </a:p>
          <a:p>
            <a:pPr marL="0" indent="0" algn="ctr">
              <a:lnSpc>
                <a:spcPct val="100000"/>
              </a:lnSpc>
              <a:buNone/>
            </a:pPr>
            <a:r>
              <a:rPr lang="en-GB" dirty="0">
                <a:solidFill>
                  <a:schemeClr val="bg1"/>
                </a:solidFill>
                <a:latin typeface="Calibra"/>
              </a:rPr>
              <a:t> </a:t>
            </a:r>
          </a:p>
          <a:p>
            <a:pPr marL="0" indent="0" algn="ctr">
              <a:lnSpc>
                <a:spcPct val="110000"/>
              </a:lnSpc>
              <a:spcBef>
                <a:spcPts val="0"/>
              </a:spcBef>
              <a:buNone/>
            </a:pPr>
            <a:r>
              <a:rPr lang="en-GB" dirty="0">
                <a:solidFill>
                  <a:schemeClr val="bg1"/>
                </a:solidFill>
                <a:latin typeface="Calibra"/>
              </a:rPr>
              <a:t>315 </a:t>
            </a:r>
            <a:r>
              <a:rPr lang="en-GB" sz="3200" b="1" dirty="0">
                <a:solidFill>
                  <a:srgbClr val="FF0000"/>
                </a:solidFill>
                <a:latin typeface="Calibra"/>
              </a:rPr>
              <a:t>(52%) </a:t>
            </a:r>
          </a:p>
          <a:p>
            <a:pPr marL="0" indent="0" algn="ctr">
              <a:lnSpc>
                <a:spcPct val="110000"/>
              </a:lnSpc>
              <a:spcBef>
                <a:spcPts val="0"/>
              </a:spcBef>
              <a:buNone/>
            </a:pPr>
            <a:r>
              <a:rPr lang="en-GB" dirty="0">
                <a:solidFill>
                  <a:schemeClr val="bg1"/>
                </a:solidFill>
                <a:latin typeface="Calibra"/>
              </a:rPr>
              <a:t>come from the top </a:t>
            </a:r>
          </a:p>
          <a:p>
            <a:pPr marL="0" indent="0" algn="ctr">
              <a:lnSpc>
                <a:spcPct val="110000"/>
              </a:lnSpc>
              <a:spcBef>
                <a:spcPts val="0"/>
              </a:spcBef>
              <a:buNone/>
            </a:pPr>
            <a:r>
              <a:rPr lang="en-GB" b="1" dirty="0">
                <a:solidFill>
                  <a:srgbClr val="FF0000"/>
                </a:solidFill>
                <a:latin typeface="Calibra"/>
              </a:rPr>
              <a:t>10 countries.</a:t>
            </a:r>
            <a:endParaRPr lang="en-GB" dirty="0">
              <a:solidFill>
                <a:schemeClr val="bg1"/>
              </a:solidFill>
              <a:latin typeface="Calibra"/>
            </a:endParaRPr>
          </a:p>
          <a:p>
            <a:pPr marL="0" indent="0" algn="ctr">
              <a:lnSpc>
                <a:spcPct val="100000"/>
              </a:lnSpc>
              <a:buNone/>
            </a:pPr>
            <a:r>
              <a:rPr lang="en-GB" dirty="0">
                <a:solidFill>
                  <a:schemeClr val="bg1"/>
                </a:solidFill>
                <a:latin typeface="Calibra"/>
              </a:rPr>
              <a:t>India, China and Japan make up almost half of all the customers. </a:t>
            </a:r>
          </a:p>
          <a:p>
            <a:pPr marL="0" indent="0" algn="ctr">
              <a:lnSpc>
                <a:spcPct val="100000"/>
              </a:lnSpc>
              <a:buNone/>
            </a:pPr>
            <a:r>
              <a:rPr lang="en-GB" dirty="0">
                <a:solidFill>
                  <a:schemeClr val="bg1"/>
                </a:solidFill>
                <a:latin typeface="Calibra"/>
              </a:rPr>
              <a:t> 283 </a:t>
            </a:r>
            <a:r>
              <a:rPr lang="en-GB" sz="3200" b="1" dirty="0">
                <a:solidFill>
                  <a:srgbClr val="FF0000"/>
                </a:solidFill>
                <a:latin typeface="Calibra"/>
              </a:rPr>
              <a:t>(48%) </a:t>
            </a:r>
          </a:p>
          <a:p>
            <a:pPr marL="0" indent="0" algn="ctr">
              <a:lnSpc>
                <a:spcPct val="100000"/>
              </a:lnSpc>
              <a:spcBef>
                <a:spcPts val="0"/>
              </a:spcBef>
              <a:buNone/>
            </a:pPr>
            <a:r>
              <a:rPr lang="en-GB" dirty="0">
                <a:solidFill>
                  <a:schemeClr val="bg1"/>
                </a:solidFill>
                <a:latin typeface="Calibra"/>
              </a:rPr>
              <a:t>customers come from the remaining </a:t>
            </a:r>
          </a:p>
          <a:p>
            <a:pPr marL="0" indent="0" algn="ctr">
              <a:lnSpc>
                <a:spcPct val="100000"/>
              </a:lnSpc>
              <a:spcBef>
                <a:spcPts val="0"/>
              </a:spcBef>
              <a:buNone/>
            </a:pPr>
            <a:r>
              <a:rPr lang="en-GB" b="1" dirty="0">
                <a:solidFill>
                  <a:srgbClr val="FF0000"/>
                </a:solidFill>
                <a:latin typeface="Calibra"/>
              </a:rPr>
              <a:t>98 countries. </a:t>
            </a:r>
          </a:p>
          <a:p>
            <a:pPr marL="0" indent="0" algn="ctr">
              <a:lnSpc>
                <a:spcPct val="100000"/>
              </a:lnSpc>
              <a:buNone/>
            </a:pPr>
            <a:r>
              <a:rPr lang="en-GB" dirty="0">
                <a:solidFill>
                  <a:schemeClr val="bg1"/>
                </a:solidFill>
                <a:latin typeface="Calibra"/>
              </a:rPr>
              <a:t>There are </a:t>
            </a:r>
            <a:r>
              <a:rPr lang="en-GB" sz="2400" b="1" dirty="0">
                <a:solidFill>
                  <a:srgbClr val="FF0000"/>
                </a:solidFill>
                <a:latin typeface="Calibra"/>
              </a:rPr>
              <a:t>ZERO</a:t>
            </a:r>
            <a:r>
              <a:rPr lang="en-GB" dirty="0">
                <a:solidFill>
                  <a:schemeClr val="bg1"/>
                </a:solidFill>
                <a:latin typeface="Calibra"/>
              </a:rPr>
              <a:t> customers in Australia.</a:t>
            </a:r>
          </a:p>
          <a:p>
            <a:pPr marL="0" indent="0" algn="ctr">
              <a:lnSpc>
                <a:spcPct val="100000"/>
              </a:lnSpc>
              <a:buNone/>
            </a:pPr>
            <a:endParaRPr lang="en-GB" sz="400" dirty="0">
              <a:solidFill>
                <a:schemeClr val="bg1"/>
              </a:solidFill>
              <a:latin typeface="Calibra"/>
            </a:endParaRPr>
          </a:p>
          <a:p>
            <a:pPr marL="0" indent="0" algn="ctr">
              <a:lnSpc>
                <a:spcPct val="100000"/>
              </a:lnSpc>
              <a:buNone/>
            </a:pPr>
            <a:endParaRPr lang="en-ZA" sz="400" dirty="0">
              <a:solidFill>
                <a:schemeClr val="bg1"/>
              </a:solidFill>
              <a:latin typeface="Calibra"/>
            </a:endParaRPr>
          </a:p>
        </p:txBody>
      </p:sp>
      <p:sp>
        <p:nvSpPr>
          <p:cNvPr id="18" name="TextBox 17">
            <a:extLst>
              <a:ext uri="{FF2B5EF4-FFF2-40B4-BE49-F238E27FC236}">
                <a16:creationId xmlns:a16="http://schemas.microsoft.com/office/drawing/2014/main" id="{F4925C36-C652-1A45-ABBA-C2E3CF769E66}"/>
              </a:ext>
            </a:extLst>
          </p:cNvPr>
          <p:cNvSpPr txBox="1"/>
          <p:nvPr/>
        </p:nvSpPr>
        <p:spPr>
          <a:xfrm>
            <a:off x="10200197" y="6460290"/>
            <a:ext cx="1747520" cy="369332"/>
          </a:xfrm>
          <a:prstGeom prst="rect">
            <a:avLst/>
          </a:prstGeom>
          <a:noFill/>
        </p:spPr>
        <p:txBody>
          <a:bodyPr wrap="square" rtlCol="0">
            <a:spAutoFit/>
          </a:bodyPr>
          <a:lstStyle/>
          <a:p>
            <a:r>
              <a:rPr lang="en-GB" dirty="0">
                <a:solidFill>
                  <a:srgbClr val="002060"/>
                </a:solidFill>
                <a:latin typeface="Calibra"/>
                <a:hlinkClick r:id="rId3"/>
              </a:rPr>
              <a:t>Link to </a:t>
            </a:r>
            <a:r>
              <a:rPr lang="en-GB" dirty="0" err="1">
                <a:solidFill>
                  <a:srgbClr val="002060"/>
                </a:solidFill>
                <a:latin typeface="Calibra"/>
                <a:hlinkClick r:id="rId3"/>
              </a:rPr>
              <a:t>Tableu</a:t>
            </a:r>
            <a:endParaRPr lang="en-ZA" dirty="0">
              <a:solidFill>
                <a:srgbClr val="002060"/>
              </a:solidFill>
              <a:latin typeface="Calibra"/>
            </a:endParaRPr>
          </a:p>
        </p:txBody>
      </p:sp>
    </p:spTree>
    <p:extLst>
      <p:ext uri="{BB962C8B-B14F-4D97-AF65-F5344CB8AC3E}">
        <p14:creationId xmlns:p14="http://schemas.microsoft.com/office/powerpoint/2010/main" val="106711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370390" y="1848379"/>
            <a:ext cx="5855123" cy="2209979"/>
          </a:xfrm>
        </p:spPr>
        <p:txBody>
          <a:bodyPr anchor="t">
            <a:noAutofit/>
          </a:bodyPr>
          <a:lstStyle/>
          <a:p>
            <a:pPr algn="ctr"/>
            <a:r>
              <a:rPr lang="en-GB" sz="4400" b="0" dirty="0">
                <a:solidFill>
                  <a:srgbClr val="263B50"/>
                </a:solidFill>
                <a:latin typeface="Calibra"/>
              </a:rPr>
              <a:t>Where are customers with a </a:t>
            </a:r>
            <a:br>
              <a:rPr lang="en-GB" sz="4400" b="0" dirty="0">
                <a:solidFill>
                  <a:srgbClr val="263B50"/>
                </a:solidFill>
                <a:latin typeface="Calibra"/>
              </a:rPr>
            </a:br>
            <a:r>
              <a:rPr lang="en-GB" sz="4400" b="0" dirty="0">
                <a:solidFill>
                  <a:srgbClr val="263B50"/>
                </a:solidFill>
                <a:latin typeface="Calibra"/>
              </a:rPr>
              <a:t>high lifetime </a:t>
            </a:r>
            <a:r>
              <a:rPr lang="en-GB" sz="4400" dirty="0">
                <a:solidFill>
                  <a:srgbClr val="FF0000"/>
                </a:solidFill>
                <a:latin typeface="Calibra"/>
              </a:rPr>
              <a:t>value</a:t>
            </a:r>
            <a:r>
              <a:rPr lang="en-GB" sz="4400" b="0" dirty="0">
                <a:solidFill>
                  <a:srgbClr val="263B50"/>
                </a:solidFill>
                <a:latin typeface="Calibra"/>
              </a:rPr>
              <a:t> based?</a:t>
            </a:r>
            <a:br>
              <a:rPr lang="en-GB" sz="4400" b="0" dirty="0">
                <a:solidFill>
                  <a:srgbClr val="263B50"/>
                </a:solidFill>
                <a:latin typeface="Calibra"/>
              </a:rPr>
            </a:br>
            <a:br>
              <a:rPr lang="en-GB" sz="2800" b="0" i="0" u="none" strike="noStrike" baseline="0" dirty="0">
                <a:solidFill>
                  <a:srgbClr val="263B50"/>
                </a:solidFill>
                <a:latin typeface="Calibra"/>
              </a:rPr>
            </a:br>
            <a:br>
              <a:rPr lang="en-GB" sz="2800" b="0" i="0" u="none" strike="noStrike" baseline="0" dirty="0">
                <a:solidFill>
                  <a:srgbClr val="263B50"/>
                </a:solidFill>
                <a:latin typeface="Calibra"/>
              </a:rPr>
            </a:br>
            <a:endParaRPr lang="en-GB" sz="2800" b="0" i="0" u="none" strike="noStrike" baseline="0" dirty="0">
              <a:solidFill>
                <a:srgbClr val="263B50"/>
              </a:solidFill>
              <a:latin typeface="Calibra"/>
            </a:endParaRPr>
          </a:p>
        </p:txBody>
      </p:sp>
      <p:pic>
        <p:nvPicPr>
          <p:cNvPr id="5" name="Graphic 4" descr="Upward trend">
            <a:extLst>
              <a:ext uri="{FF2B5EF4-FFF2-40B4-BE49-F238E27FC236}">
                <a16:creationId xmlns:a16="http://schemas.microsoft.com/office/drawing/2014/main" id="{A7D22FE1-9900-E7A0-8E7C-22053033F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7084" y="263522"/>
            <a:ext cx="3794836" cy="3794836"/>
          </a:xfrm>
          <a:prstGeom prst="rect">
            <a:avLst/>
          </a:prstGeom>
        </p:spPr>
      </p:pic>
      <p:pic>
        <p:nvPicPr>
          <p:cNvPr id="4" name="Picture 3" descr="Film reel and slate">
            <a:extLst>
              <a:ext uri="{FF2B5EF4-FFF2-40B4-BE49-F238E27FC236}">
                <a16:creationId xmlns:a16="http://schemas.microsoft.com/office/drawing/2014/main" id="{56836939-2C60-D794-3BC6-F1E59E74FEFE}"/>
              </a:ext>
            </a:extLst>
          </p:cNvPr>
          <p:cNvPicPr>
            <a:picLocks noChangeAspect="1"/>
          </p:cNvPicPr>
          <p:nvPr/>
        </p:nvPicPr>
        <p:blipFill rotWithShape="1">
          <a:blip r:embed="rId4"/>
          <a:srcRect l="7725" r="27379" b="-2"/>
          <a:stretch/>
        </p:blipFill>
        <p:spPr>
          <a:xfrm>
            <a:off x="6577762" y="169119"/>
            <a:ext cx="5471997" cy="6506001"/>
          </a:xfrm>
          <a:prstGeom prst="rect">
            <a:avLst/>
          </a:prstGeom>
        </p:spPr>
      </p:pic>
    </p:spTree>
    <p:extLst>
      <p:ext uri="{BB962C8B-B14F-4D97-AF65-F5344CB8AC3E}">
        <p14:creationId xmlns:p14="http://schemas.microsoft.com/office/powerpoint/2010/main" val="34609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map of the world&#10;&#10;Description automatically generated">
            <a:extLst>
              <a:ext uri="{FF2B5EF4-FFF2-40B4-BE49-F238E27FC236}">
                <a16:creationId xmlns:a16="http://schemas.microsoft.com/office/drawing/2014/main" id="{BE0912AE-439D-FBF6-F1A8-FF97AECE8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29" y="246125"/>
            <a:ext cx="9515291" cy="5219971"/>
          </a:xfrm>
          <a:prstGeom prst="rect">
            <a:avLst/>
          </a:prstGeom>
        </p:spPr>
      </p:pic>
      <p:sp>
        <p:nvSpPr>
          <p:cNvPr id="10" name="Subtitle 2">
            <a:extLst>
              <a:ext uri="{FF2B5EF4-FFF2-40B4-BE49-F238E27FC236}">
                <a16:creationId xmlns:a16="http://schemas.microsoft.com/office/drawing/2014/main" id="{BAEA0710-B390-79B9-21CF-AB03556D4B81}"/>
              </a:ext>
            </a:extLst>
          </p:cNvPr>
          <p:cNvSpPr txBox="1">
            <a:spLocks/>
          </p:cNvSpPr>
          <p:nvPr/>
        </p:nvSpPr>
        <p:spPr>
          <a:xfrm>
            <a:off x="0" y="5161280"/>
            <a:ext cx="12192000" cy="1696719"/>
          </a:xfrm>
          <a:prstGeom prst="rect">
            <a:avLst/>
          </a:prstGeom>
          <a:solidFill>
            <a:srgbClr val="002060"/>
          </a:solidFill>
        </p:spPr>
        <p:txBody>
          <a:bodyPr vert="horz" lIns="91440" tIns="45720" rIns="91440" bIns="45720" rtlCol="0" anchor="b">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GB" sz="2000" b="1" dirty="0" err="1">
                <a:solidFill>
                  <a:schemeClr val="bg1"/>
                </a:solidFill>
                <a:latin typeface="Calibra"/>
              </a:rPr>
              <a:t>Rockbusters</a:t>
            </a:r>
            <a:r>
              <a:rPr lang="en-GB" sz="2000" b="1" dirty="0">
                <a:solidFill>
                  <a:schemeClr val="bg1"/>
                </a:solidFill>
                <a:latin typeface="Calibra"/>
              </a:rPr>
              <a:t> top 5 Customers are </a:t>
            </a:r>
            <a:r>
              <a:rPr lang="en-GB" sz="2800" b="1" dirty="0">
                <a:solidFill>
                  <a:srgbClr val="FF0000"/>
                </a:solidFill>
                <a:latin typeface="Calibra"/>
              </a:rPr>
              <a:t>spread over </a:t>
            </a:r>
            <a:r>
              <a:rPr lang="en-GB" sz="2000" b="1" dirty="0">
                <a:solidFill>
                  <a:schemeClr val="bg1"/>
                </a:solidFill>
                <a:latin typeface="Calibra"/>
              </a:rPr>
              <a:t>5 different countries </a:t>
            </a:r>
          </a:p>
          <a:p>
            <a:pPr marL="0" indent="0" algn="ctr">
              <a:lnSpc>
                <a:spcPct val="100000"/>
              </a:lnSpc>
              <a:buNone/>
            </a:pPr>
            <a:r>
              <a:rPr lang="en-GB" sz="2000" b="1" dirty="0">
                <a:solidFill>
                  <a:schemeClr val="bg1"/>
                </a:solidFill>
                <a:latin typeface="Calibra"/>
              </a:rPr>
              <a:t>worldwide with very little difference in the value of their spend. </a:t>
            </a:r>
          </a:p>
          <a:p>
            <a:pPr marL="0" indent="0" algn="ctr">
              <a:lnSpc>
                <a:spcPct val="100000"/>
              </a:lnSpc>
              <a:buNone/>
            </a:pPr>
            <a:endParaRPr lang="en-GB" sz="400" b="1" dirty="0">
              <a:solidFill>
                <a:schemeClr val="bg1"/>
              </a:solidFill>
              <a:latin typeface="Calibra"/>
            </a:endParaRPr>
          </a:p>
          <a:p>
            <a:pPr marL="0" indent="0" algn="ctr">
              <a:lnSpc>
                <a:spcPct val="100000"/>
              </a:lnSpc>
              <a:buNone/>
            </a:pPr>
            <a:endParaRPr lang="en-ZA" sz="400" b="1" dirty="0">
              <a:solidFill>
                <a:schemeClr val="bg1"/>
              </a:solidFill>
              <a:latin typeface="Calibra"/>
            </a:endParaRPr>
          </a:p>
        </p:txBody>
      </p:sp>
      <p:sp>
        <p:nvSpPr>
          <p:cNvPr id="11" name="TextBox 10">
            <a:extLst>
              <a:ext uri="{FF2B5EF4-FFF2-40B4-BE49-F238E27FC236}">
                <a16:creationId xmlns:a16="http://schemas.microsoft.com/office/drawing/2014/main" id="{E94FB4BA-4EC1-9B41-CDDA-D72C7F0AB818}"/>
              </a:ext>
            </a:extLst>
          </p:cNvPr>
          <p:cNvSpPr txBox="1">
            <a:spLocks/>
          </p:cNvSpPr>
          <p:nvPr/>
        </p:nvSpPr>
        <p:spPr>
          <a:xfrm>
            <a:off x="10454640" y="4643120"/>
            <a:ext cx="1609909" cy="369332"/>
          </a:xfrm>
          <a:prstGeom prst="rect">
            <a:avLst/>
          </a:prstGeom>
          <a:noFill/>
        </p:spPr>
        <p:txBody>
          <a:bodyPr wrap="square" rtlCol="0">
            <a:spAutoFit/>
          </a:bodyPr>
          <a:lstStyle/>
          <a:p>
            <a:r>
              <a:rPr lang="en-GB" dirty="0">
                <a:latin typeface="Calibra"/>
                <a:hlinkClick r:id="rId3"/>
              </a:rPr>
              <a:t>Link to </a:t>
            </a:r>
            <a:r>
              <a:rPr lang="en-GB" dirty="0" err="1">
                <a:latin typeface="Calibra"/>
                <a:hlinkClick r:id="rId3"/>
              </a:rPr>
              <a:t>Tableu</a:t>
            </a:r>
            <a:endParaRPr lang="en-ZA" dirty="0">
              <a:latin typeface="Calibra"/>
            </a:endParaRPr>
          </a:p>
        </p:txBody>
      </p:sp>
    </p:spTree>
    <p:extLst>
      <p:ext uri="{BB962C8B-B14F-4D97-AF65-F5344CB8AC3E}">
        <p14:creationId xmlns:p14="http://schemas.microsoft.com/office/powerpoint/2010/main" val="179734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370390" y="1848379"/>
            <a:ext cx="5855123" cy="2209979"/>
          </a:xfrm>
        </p:spPr>
        <p:txBody>
          <a:bodyPr anchor="t">
            <a:noAutofit/>
          </a:bodyPr>
          <a:lstStyle/>
          <a:p>
            <a:pPr algn="ctr"/>
            <a:r>
              <a:rPr lang="en-GB" sz="4400" b="0" dirty="0">
                <a:solidFill>
                  <a:srgbClr val="263B50"/>
                </a:solidFill>
                <a:latin typeface="Calibra"/>
              </a:rPr>
              <a:t>Do sales figures vary between </a:t>
            </a:r>
            <a:br>
              <a:rPr lang="en-GB" sz="4400" dirty="0">
                <a:solidFill>
                  <a:srgbClr val="263B50"/>
                </a:solidFill>
                <a:latin typeface="Calibra"/>
              </a:rPr>
            </a:br>
            <a:r>
              <a:rPr lang="en-GB" sz="4400" dirty="0">
                <a:solidFill>
                  <a:srgbClr val="FF0000"/>
                </a:solidFill>
                <a:latin typeface="Calibra"/>
              </a:rPr>
              <a:t>geographic regions?</a:t>
            </a:r>
            <a:endParaRPr lang="en-GB" sz="2800" b="0" i="0" u="none" strike="noStrike" baseline="0" dirty="0">
              <a:solidFill>
                <a:srgbClr val="FF0000"/>
              </a:solidFill>
              <a:latin typeface="Calibra"/>
            </a:endParaRPr>
          </a:p>
        </p:txBody>
      </p:sp>
      <p:pic>
        <p:nvPicPr>
          <p:cNvPr id="5" name="Graphic 4" descr="Upward trend">
            <a:extLst>
              <a:ext uri="{FF2B5EF4-FFF2-40B4-BE49-F238E27FC236}">
                <a16:creationId xmlns:a16="http://schemas.microsoft.com/office/drawing/2014/main" id="{A7D22FE1-9900-E7A0-8E7C-22053033F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7084" y="263522"/>
            <a:ext cx="3794836" cy="3794836"/>
          </a:xfrm>
          <a:prstGeom prst="rect">
            <a:avLst/>
          </a:prstGeom>
        </p:spPr>
      </p:pic>
      <p:pic>
        <p:nvPicPr>
          <p:cNvPr id="4" name="Picture 3" descr="Film reel and slate">
            <a:extLst>
              <a:ext uri="{FF2B5EF4-FFF2-40B4-BE49-F238E27FC236}">
                <a16:creationId xmlns:a16="http://schemas.microsoft.com/office/drawing/2014/main" id="{56836939-2C60-D794-3BC6-F1E59E74FEFE}"/>
              </a:ext>
            </a:extLst>
          </p:cNvPr>
          <p:cNvPicPr>
            <a:picLocks noChangeAspect="1"/>
          </p:cNvPicPr>
          <p:nvPr/>
        </p:nvPicPr>
        <p:blipFill rotWithShape="1">
          <a:blip r:embed="rId4"/>
          <a:srcRect l="7725" r="27379" b="-2"/>
          <a:stretch/>
        </p:blipFill>
        <p:spPr>
          <a:xfrm>
            <a:off x="6577762" y="169119"/>
            <a:ext cx="5471997" cy="6506001"/>
          </a:xfrm>
          <a:prstGeom prst="rect">
            <a:avLst/>
          </a:prstGeom>
        </p:spPr>
      </p:pic>
    </p:spTree>
    <p:extLst>
      <p:ext uri="{BB962C8B-B14F-4D97-AF65-F5344CB8AC3E}">
        <p14:creationId xmlns:p14="http://schemas.microsoft.com/office/powerpoint/2010/main" val="159430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0" y="1335942"/>
            <a:ext cx="12192000" cy="765813"/>
          </a:xfrm>
        </p:spPr>
        <p:txBody>
          <a:bodyPr anchor="t">
            <a:normAutofit fontScale="90000"/>
          </a:bodyPr>
          <a:lstStyle/>
          <a:p>
            <a:r>
              <a:rPr lang="en-GB" sz="2800" i="0" u="none" strike="noStrike" baseline="0" dirty="0">
                <a:solidFill>
                  <a:srgbClr val="263B50"/>
                </a:solidFill>
                <a:latin typeface="Calibra"/>
              </a:rPr>
              <a:t>	</a:t>
            </a:r>
            <a:br>
              <a:rPr lang="en-GB" sz="2800" dirty="0">
                <a:solidFill>
                  <a:srgbClr val="263B50"/>
                </a:solidFill>
                <a:latin typeface="Calibra"/>
              </a:rPr>
            </a:br>
            <a:br>
              <a:rPr lang="en-GB" sz="2800" dirty="0">
                <a:solidFill>
                  <a:srgbClr val="263B50"/>
                </a:solidFill>
                <a:latin typeface="Calibra"/>
              </a:rPr>
            </a:br>
            <a:br>
              <a:rPr lang="en-GB" sz="2800" dirty="0">
                <a:solidFill>
                  <a:srgbClr val="263B50"/>
                </a:solidFill>
                <a:latin typeface="Calibra"/>
              </a:rPr>
            </a:br>
            <a:endParaRPr lang="en-GB" sz="2800" i="0" u="none" strike="noStrike" baseline="0" dirty="0">
              <a:solidFill>
                <a:srgbClr val="263B50"/>
              </a:solidFill>
              <a:latin typeface="Calibra"/>
            </a:endParaRPr>
          </a:p>
        </p:txBody>
      </p:sp>
      <p:sp>
        <p:nvSpPr>
          <p:cNvPr id="7" name="Subtitle 2">
            <a:extLst>
              <a:ext uri="{FF2B5EF4-FFF2-40B4-BE49-F238E27FC236}">
                <a16:creationId xmlns:a16="http://schemas.microsoft.com/office/drawing/2014/main" id="{2F035E0E-082E-22DA-651C-49F9271A7596}"/>
              </a:ext>
            </a:extLst>
          </p:cNvPr>
          <p:cNvSpPr txBox="1">
            <a:spLocks/>
          </p:cNvSpPr>
          <p:nvPr/>
        </p:nvSpPr>
        <p:spPr>
          <a:xfrm>
            <a:off x="8900160" y="0"/>
            <a:ext cx="3291840" cy="6858000"/>
          </a:xfrm>
          <a:prstGeom prst="rect">
            <a:avLst/>
          </a:prstGeom>
          <a:solidFill>
            <a:srgbClr val="002060"/>
          </a:solidFill>
        </p:spPr>
        <p:txBody>
          <a:bodyPr vert="horz" lIns="91440" tIns="45720" rIns="91440" bIns="45720" rtlCol="0" anchor="b">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GB" sz="2000" b="1" dirty="0">
                <a:solidFill>
                  <a:schemeClr val="bg1"/>
                </a:solidFill>
                <a:latin typeface="Calibra"/>
              </a:rPr>
              <a:t>Total Revenue over </a:t>
            </a:r>
          </a:p>
          <a:p>
            <a:pPr marL="0" indent="0" algn="ctr">
              <a:lnSpc>
                <a:spcPct val="100000"/>
              </a:lnSpc>
              <a:spcBef>
                <a:spcPts val="0"/>
              </a:spcBef>
              <a:buNone/>
            </a:pPr>
            <a:r>
              <a:rPr lang="en-GB" sz="2000" b="1" dirty="0">
                <a:solidFill>
                  <a:schemeClr val="bg1"/>
                </a:solidFill>
                <a:latin typeface="Calibra"/>
              </a:rPr>
              <a:t>the 6 Regions is </a:t>
            </a:r>
            <a:r>
              <a:rPr lang="en-GB" sz="2800" b="1" dirty="0">
                <a:solidFill>
                  <a:srgbClr val="FF0000"/>
                </a:solidFill>
                <a:latin typeface="Calibra"/>
              </a:rPr>
              <a:t>$61312,04</a:t>
            </a:r>
          </a:p>
          <a:p>
            <a:pPr marL="0" indent="0" algn="ctr">
              <a:lnSpc>
                <a:spcPct val="100000"/>
              </a:lnSpc>
              <a:buNone/>
            </a:pPr>
            <a:endParaRPr lang="en-GB" b="1" dirty="0">
              <a:solidFill>
                <a:srgbClr val="FF0000"/>
              </a:solidFill>
              <a:latin typeface="Calibra"/>
            </a:endParaRPr>
          </a:p>
          <a:p>
            <a:pPr marL="0" indent="0" algn="ctr">
              <a:lnSpc>
                <a:spcPct val="100000"/>
              </a:lnSpc>
              <a:buNone/>
            </a:pPr>
            <a:endParaRPr lang="en-GB" sz="2800" b="1" dirty="0">
              <a:solidFill>
                <a:srgbClr val="FF0000"/>
              </a:solidFill>
              <a:latin typeface="Calibra"/>
            </a:endParaRPr>
          </a:p>
          <a:p>
            <a:pPr marL="0" indent="0" algn="ctr">
              <a:lnSpc>
                <a:spcPct val="100000"/>
              </a:lnSpc>
              <a:spcBef>
                <a:spcPts val="0"/>
              </a:spcBef>
              <a:buNone/>
            </a:pPr>
            <a:r>
              <a:rPr lang="en-GB" sz="2000" b="1" dirty="0">
                <a:solidFill>
                  <a:schemeClr val="bg1"/>
                </a:solidFill>
                <a:latin typeface="Calibra"/>
              </a:rPr>
              <a:t>ASIA tops the list </a:t>
            </a:r>
          </a:p>
          <a:p>
            <a:pPr marL="0" indent="0" algn="ctr">
              <a:lnSpc>
                <a:spcPct val="100000"/>
              </a:lnSpc>
              <a:spcBef>
                <a:spcPts val="0"/>
              </a:spcBef>
              <a:buNone/>
            </a:pPr>
            <a:r>
              <a:rPr lang="en-GB" sz="2000" b="1" dirty="0">
                <a:solidFill>
                  <a:schemeClr val="bg1"/>
                </a:solidFill>
                <a:latin typeface="Calibra"/>
              </a:rPr>
              <a:t>of Regions with </a:t>
            </a:r>
            <a:r>
              <a:rPr lang="en-GB" sz="2800" b="1" dirty="0">
                <a:solidFill>
                  <a:srgbClr val="FF0000"/>
                </a:solidFill>
                <a:latin typeface="Calibra"/>
              </a:rPr>
              <a:t>37% </a:t>
            </a:r>
          </a:p>
          <a:p>
            <a:pPr marL="0" indent="0" algn="ctr">
              <a:lnSpc>
                <a:spcPct val="100000"/>
              </a:lnSpc>
              <a:spcBef>
                <a:spcPts val="0"/>
              </a:spcBef>
              <a:buNone/>
            </a:pPr>
            <a:r>
              <a:rPr lang="en-GB" sz="2000" b="1" dirty="0">
                <a:solidFill>
                  <a:schemeClr val="bg1"/>
                </a:solidFill>
                <a:latin typeface="Calibra"/>
              </a:rPr>
              <a:t>of the total global revenue</a:t>
            </a:r>
          </a:p>
          <a:p>
            <a:pPr marL="0" indent="0" algn="ctr">
              <a:lnSpc>
                <a:spcPct val="100000"/>
              </a:lnSpc>
              <a:buNone/>
            </a:pPr>
            <a:endParaRPr lang="en-GB" sz="2000" b="1" dirty="0">
              <a:solidFill>
                <a:schemeClr val="bg1"/>
              </a:solidFill>
              <a:latin typeface="Calibra"/>
            </a:endParaRPr>
          </a:p>
          <a:p>
            <a:pPr marL="0" indent="0" algn="ctr">
              <a:lnSpc>
                <a:spcPct val="100000"/>
              </a:lnSpc>
              <a:buNone/>
            </a:pPr>
            <a:endParaRPr lang="en-GB" sz="2000" b="1" dirty="0">
              <a:solidFill>
                <a:schemeClr val="bg1"/>
              </a:solidFill>
              <a:latin typeface="Calibra"/>
            </a:endParaRPr>
          </a:p>
          <a:p>
            <a:pPr marL="0" indent="0" algn="ctr">
              <a:lnSpc>
                <a:spcPct val="100000"/>
              </a:lnSpc>
              <a:spcBef>
                <a:spcPts val="0"/>
              </a:spcBef>
              <a:buNone/>
            </a:pPr>
            <a:r>
              <a:rPr lang="en-GB" sz="2000" b="1" dirty="0">
                <a:solidFill>
                  <a:schemeClr val="bg1"/>
                </a:solidFill>
                <a:latin typeface="Calibra"/>
              </a:rPr>
              <a:t>A big difference from any other Region </a:t>
            </a:r>
          </a:p>
          <a:p>
            <a:pPr marL="0" indent="0" algn="ctr">
              <a:lnSpc>
                <a:spcPct val="100000"/>
              </a:lnSpc>
              <a:spcBef>
                <a:spcPts val="0"/>
              </a:spcBef>
              <a:buNone/>
            </a:pPr>
            <a:r>
              <a:rPr lang="en-GB" sz="2000" b="1" dirty="0">
                <a:solidFill>
                  <a:schemeClr val="bg1"/>
                </a:solidFill>
                <a:latin typeface="Calibra"/>
              </a:rPr>
              <a:t>ranging between </a:t>
            </a:r>
          </a:p>
          <a:p>
            <a:pPr marL="0" indent="0" algn="ctr">
              <a:lnSpc>
                <a:spcPct val="100000"/>
              </a:lnSpc>
              <a:buNone/>
            </a:pPr>
            <a:r>
              <a:rPr lang="en-GB" sz="2800" b="1" dirty="0">
                <a:solidFill>
                  <a:srgbClr val="FF0000"/>
                </a:solidFill>
                <a:latin typeface="Calibra"/>
              </a:rPr>
              <a:t>8% and 12 %</a:t>
            </a:r>
          </a:p>
          <a:p>
            <a:pPr marL="0" indent="0" algn="ctr">
              <a:lnSpc>
                <a:spcPct val="100000"/>
              </a:lnSpc>
              <a:buNone/>
            </a:pPr>
            <a:endParaRPr lang="en-GB" sz="2000" b="1" dirty="0">
              <a:solidFill>
                <a:schemeClr val="bg1"/>
              </a:solidFill>
              <a:latin typeface="Calibra"/>
            </a:endParaRPr>
          </a:p>
          <a:p>
            <a:pPr marL="0" indent="0" algn="ctr">
              <a:lnSpc>
                <a:spcPct val="100000"/>
              </a:lnSpc>
              <a:buNone/>
            </a:pPr>
            <a:endParaRPr lang="en-GB" sz="400" b="1" dirty="0">
              <a:solidFill>
                <a:schemeClr val="bg1"/>
              </a:solidFill>
              <a:latin typeface="Calibra"/>
            </a:endParaRPr>
          </a:p>
          <a:p>
            <a:pPr marL="0" indent="0" algn="ctr">
              <a:lnSpc>
                <a:spcPct val="100000"/>
              </a:lnSpc>
              <a:buNone/>
            </a:pPr>
            <a:endParaRPr lang="en-ZA" sz="400" b="1" dirty="0">
              <a:solidFill>
                <a:schemeClr val="bg1"/>
              </a:solidFill>
              <a:latin typeface="Calibra"/>
            </a:endParaRPr>
          </a:p>
        </p:txBody>
      </p:sp>
      <p:pic>
        <p:nvPicPr>
          <p:cNvPr id="15" name="Picture 14" descr="A screenshot of a graph&#10;&#10;Description automatically generated">
            <a:extLst>
              <a:ext uri="{FF2B5EF4-FFF2-40B4-BE49-F238E27FC236}">
                <a16:creationId xmlns:a16="http://schemas.microsoft.com/office/drawing/2014/main" id="{CF40AF12-DA8B-A178-7BAB-20AB66FCE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243840"/>
            <a:ext cx="8829040" cy="6319520"/>
          </a:xfrm>
          <a:prstGeom prst="rect">
            <a:avLst/>
          </a:prstGeom>
        </p:spPr>
      </p:pic>
      <p:sp>
        <p:nvSpPr>
          <p:cNvPr id="16" name="TextBox 15">
            <a:extLst>
              <a:ext uri="{FF2B5EF4-FFF2-40B4-BE49-F238E27FC236}">
                <a16:creationId xmlns:a16="http://schemas.microsoft.com/office/drawing/2014/main" id="{872EE26D-52F4-4117-808D-7D9092A3272A}"/>
              </a:ext>
            </a:extLst>
          </p:cNvPr>
          <p:cNvSpPr txBox="1"/>
          <p:nvPr/>
        </p:nvSpPr>
        <p:spPr>
          <a:xfrm>
            <a:off x="7305040" y="6413976"/>
            <a:ext cx="1666240" cy="369332"/>
          </a:xfrm>
          <a:prstGeom prst="rect">
            <a:avLst/>
          </a:prstGeom>
          <a:noFill/>
        </p:spPr>
        <p:txBody>
          <a:bodyPr wrap="square" rtlCol="0">
            <a:spAutoFit/>
          </a:bodyPr>
          <a:lstStyle/>
          <a:p>
            <a:r>
              <a:rPr lang="en-GB" dirty="0">
                <a:latin typeface="Calibra"/>
                <a:hlinkClick r:id="rId3"/>
              </a:rPr>
              <a:t>Link to </a:t>
            </a:r>
            <a:r>
              <a:rPr lang="en-GB" dirty="0" err="1">
                <a:latin typeface="Calibra"/>
                <a:hlinkClick r:id="rId3"/>
              </a:rPr>
              <a:t>Tableu</a:t>
            </a:r>
            <a:endParaRPr lang="en-ZA" dirty="0">
              <a:latin typeface="Calibra"/>
            </a:endParaRPr>
          </a:p>
        </p:txBody>
      </p:sp>
    </p:spTree>
    <p:extLst>
      <p:ext uri="{BB962C8B-B14F-4D97-AF65-F5344CB8AC3E}">
        <p14:creationId xmlns:p14="http://schemas.microsoft.com/office/powerpoint/2010/main" val="309773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370390" y="1848379"/>
            <a:ext cx="5855123" cy="2209979"/>
          </a:xfrm>
        </p:spPr>
        <p:txBody>
          <a:bodyPr anchor="t">
            <a:noAutofit/>
          </a:bodyPr>
          <a:lstStyle/>
          <a:p>
            <a:pPr algn="ctr"/>
            <a:r>
              <a:rPr lang="en-GB" sz="4400" b="0" dirty="0">
                <a:solidFill>
                  <a:srgbClr val="002060"/>
                </a:solidFill>
                <a:latin typeface="Calibri" panose="020F0502020204030204" pitchFamily="34" charset="0"/>
                <a:ea typeface="ADLaM Display" panose="020F0502020204030204" pitchFamily="2" charset="0"/>
                <a:cs typeface="Calibri" panose="020F0502020204030204" pitchFamily="34" charset="0"/>
              </a:rPr>
              <a:t>Summary of </a:t>
            </a:r>
            <a:br>
              <a:rPr lang="en-GB" sz="440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4400" dirty="0">
                <a:solidFill>
                  <a:srgbClr val="FF0000"/>
                </a:solidFill>
                <a:latin typeface="Calibri" panose="020F0502020204030204" pitchFamily="34" charset="0"/>
                <a:ea typeface="ADLaM Display" panose="020F0502020204030204" pitchFamily="2" charset="0"/>
                <a:cs typeface="Calibri" panose="020F0502020204030204" pitchFamily="34" charset="0"/>
              </a:rPr>
              <a:t>Take Away Stats</a:t>
            </a:r>
            <a:br>
              <a:rPr lang="en-GB" sz="4400" dirty="0">
                <a:solidFill>
                  <a:srgbClr val="FF0000"/>
                </a:solidFill>
                <a:latin typeface="Calibri" panose="020F0502020204030204" pitchFamily="34" charset="0"/>
                <a:ea typeface="ADLaM Display" panose="020F0502020204030204" pitchFamily="2" charset="0"/>
                <a:cs typeface="Calibri" panose="020F0502020204030204" pitchFamily="34" charset="0"/>
              </a:rPr>
            </a:br>
            <a:r>
              <a:rPr lang="en-GB" sz="4400" b="0" dirty="0">
                <a:solidFill>
                  <a:srgbClr val="002060"/>
                </a:solidFill>
                <a:latin typeface="Calibri" panose="020F0502020204030204" pitchFamily="34" charset="0"/>
                <a:ea typeface="ADLaM Display" panose="020F0502020204030204" pitchFamily="2" charset="0"/>
                <a:cs typeface="Calibri" panose="020F0502020204030204" pitchFamily="34" charset="0"/>
              </a:rPr>
              <a:t>and</a:t>
            </a:r>
            <a:r>
              <a:rPr lang="en-GB" sz="4400" dirty="0">
                <a:solidFill>
                  <a:srgbClr val="FF0000"/>
                </a:solidFill>
                <a:latin typeface="Calibri" panose="020F0502020204030204" pitchFamily="34" charset="0"/>
                <a:ea typeface="ADLaM Display" panose="020F0502020204030204" pitchFamily="2" charset="0"/>
                <a:cs typeface="Calibri" panose="020F0502020204030204" pitchFamily="34" charset="0"/>
              </a:rPr>
              <a:t> recommendations</a:t>
            </a:r>
            <a:endParaRPr lang="en-GB" sz="2800" b="0" i="0" u="none" strike="noStrike" baseline="0" dirty="0">
              <a:solidFill>
                <a:srgbClr val="FF0000"/>
              </a:solidFill>
              <a:latin typeface="Calibra"/>
            </a:endParaRPr>
          </a:p>
        </p:txBody>
      </p:sp>
      <p:pic>
        <p:nvPicPr>
          <p:cNvPr id="5" name="Graphic 4" descr="Upward trend">
            <a:extLst>
              <a:ext uri="{FF2B5EF4-FFF2-40B4-BE49-F238E27FC236}">
                <a16:creationId xmlns:a16="http://schemas.microsoft.com/office/drawing/2014/main" id="{A7D22FE1-9900-E7A0-8E7C-22053033F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7084" y="263522"/>
            <a:ext cx="3794836" cy="3794836"/>
          </a:xfrm>
          <a:prstGeom prst="rect">
            <a:avLst/>
          </a:prstGeom>
        </p:spPr>
      </p:pic>
      <p:pic>
        <p:nvPicPr>
          <p:cNvPr id="4" name="Picture 3" descr="Film reel and slate">
            <a:extLst>
              <a:ext uri="{FF2B5EF4-FFF2-40B4-BE49-F238E27FC236}">
                <a16:creationId xmlns:a16="http://schemas.microsoft.com/office/drawing/2014/main" id="{56836939-2C60-D794-3BC6-F1E59E74FEFE}"/>
              </a:ext>
            </a:extLst>
          </p:cNvPr>
          <p:cNvPicPr>
            <a:picLocks noChangeAspect="1"/>
          </p:cNvPicPr>
          <p:nvPr/>
        </p:nvPicPr>
        <p:blipFill rotWithShape="1">
          <a:blip r:embed="rId4"/>
          <a:srcRect l="7725" r="27379" b="-2"/>
          <a:stretch/>
        </p:blipFill>
        <p:spPr>
          <a:xfrm>
            <a:off x="6577762" y="169119"/>
            <a:ext cx="5471997" cy="6506001"/>
          </a:xfrm>
          <a:prstGeom prst="rect">
            <a:avLst/>
          </a:prstGeom>
        </p:spPr>
      </p:pic>
    </p:spTree>
    <p:extLst>
      <p:ext uri="{BB962C8B-B14F-4D97-AF65-F5344CB8AC3E}">
        <p14:creationId xmlns:p14="http://schemas.microsoft.com/office/powerpoint/2010/main" val="4026589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07C23D-924F-E627-F4E0-451E90730C32}"/>
              </a:ext>
            </a:extLst>
          </p:cNvPr>
          <p:cNvSpPr>
            <a:spLocks noGrp="1"/>
          </p:cNvSpPr>
          <p:nvPr>
            <p:ph type="title"/>
          </p:nvPr>
        </p:nvSpPr>
        <p:spPr>
          <a:xfrm>
            <a:off x="6410960" y="0"/>
            <a:ext cx="5415280" cy="6858000"/>
          </a:xfrm>
          <a:solidFill>
            <a:schemeClr val="bg1"/>
          </a:solidFill>
        </p:spPr>
        <p:txBody>
          <a:bodyPr>
            <a:normAutofit/>
          </a:bodyPr>
          <a:lstStyle/>
          <a:p>
            <a:pPr marL="0" indent="0">
              <a:lnSpc>
                <a:spcPct val="100000"/>
              </a:lnSpc>
              <a:buNone/>
            </a:pPr>
            <a:br>
              <a:rPr lang="en-GB" sz="1600" i="1" dirty="0">
                <a:solidFill>
                  <a:srgbClr val="263B50"/>
                </a:solidFill>
                <a:latin typeface="Calibra"/>
              </a:rPr>
            </a:br>
            <a:r>
              <a:rPr lang="en-GB" sz="1600" i="1" u="none" strike="noStrike" baseline="0" dirty="0">
                <a:solidFill>
                  <a:srgbClr val="263B50"/>
                </a:solidFill>
                <a:latin typeface="Calibra"/>
              </a:rPr>
              <a:t>Which movies contributed the </a:t>
            </a:r>
            <a:r>
              <a:rPr lang="en-GB" sz="1600" i="1" u="sng" dirty="0">
                <a:solidFill>
                  <a:srgbClr val="263B50"/>
                </a:solidFill>
                <a:latin typeface="Calibra"/>
              </a:rPr>
              <a:t>most/least </a:t>
            </a:r>
            <a:r>
              <a:rPr lang="en-GB" sz="1600" i="1" u="none" strike="noStrike" baseline="0" dirty="0">
                <a:solidFill>
                  <a:srgbClr val="263B50"/>
                </a:solidFill>
                <a:latin typeface="Calibra"/>
              </a:rPr>
              <a:t>to </a:t>
            </a:r>
            <a:r>
              <a:rPr lang="en-GB" sz="1600" i="1" u="none" strike="noStrike" baseline="0" dirty="0">
                <a:solidFill>
                  <a:srgbClr val="FF0000"/>
                </a:solidFill>
                <a:latin typeface="Calibra"/>
              </a:rPr>
              <a:t>revenue gain</a:t>
            </a:r>
            <a:r>
              <a:rPr lang="en-GB" sz="1600" i="1" dirty="0">
                <a:solidFill>
                  <a:srgbClr val="FF0000"/>
                </a:solidFill>
                <a:latin typeface="Calibra"/>
              </a:rPr>
              <a:t>?</a:t>
            </a:r>
            <a:br>
              <a:rPr lang="en-GB" sz="1300" i="1" dirty="0">
                <a:solidFill>
                  <a:srgbClr val="FF0000"/>
                </a:solidFill>
                <a:latin typeface="Calibra"/>
              </a:rPr>
            </a:br>
            <a:br>
              <a:rPr lang="en-GB" sz="400" b="0" dirty="0">
                <a:latin typeface="Calibra"/>
              </a:rPr>
            </a:br>
            <a:r>
              <a:rPr lang="en-GB" sz="1300" b="0" dirty="0">
                <a:latin typeface="Calibra"/>
                <a:cs typeface="Arial" panose="020B0604020202020204" pitchFamily="34" charset="0"/>
              </a:rPr>
              <a:t>- PG-13  rating has the highest sales whilst rating G has lowest Sales.</a:t>
            </a:r>
            <a:br>
              <a:rPr lang="en-GB" sz="1300" b="0" dirty="0">
                <a:latin typeface="Calibra"/>
                <a:cs typeface="Arial" panose="020B0604020202020204" pitchFamily="34" charset="0"/>
              </a:rPr>
            </a:br>
            <a:r>
              <a:rPr lang="en-GB" sz="1300" b="0" dirty="0">
                <a:latin typeface="Calibra"/>
                <a:cs typeface="Arial" panose="020B0604020202020204" pitchFamily="34" charset="0"/>
              </a:rPr>
              <a:t>- Sport, Sci-Fi, Animation, Drama and Comedy are </a:t>
            </a:r>
            <a:r>
              <a:rPr lang="en-GB" sz="1300" dirty="0">
                <a:solidFill>
                  <a:srgbClr val="FF0000"/>
                </a:solidFill>
                <a:latin typeface="Calibra"/>
                <a:cs typeface="Arial" panose="020B0604020202020204" pitchFamily="34" charset="0"/>
              </a:rPr>
              <a:t>top 5 Categories </a:t>
            </a:r>
            <a:r>
              <a:rPr lang="en-GB" sz="1300" b="0" dirty="0">
                <a:latin typeface="Calibra"/>
                <a:cs typeface="Arial" panose="020B0604020202020204" pitchFamily="34" charset="0"/>
              </a:rPr>
              <a:t>whilst Classics, Children, Travel, Music and Thriller are </a:t>
            </a:r>
            <a:r>
              <a:rPr lang="en-GB" sz="1300" dirty="0">
                <a:solidFill>
                  <a:srgbClr val="FF0000"/>
                </a:solidFill>
                <a:latin typeface="Calibra"/>
                <a:cs typeface="Arial" panose="020B0604020202020204" pitchFamily="34" charset="0"/>
              </a:rPr>
              <a:t>bottom 5 Categories.</a:t>
            </a:r>
            <a:br>
              <a:rPr lang="en-GB" sz="1300" b="0" dirty="0">
                <a:latin typeface="Calibra"/>
                <a:cs typeface="Arial" panose="020B0604020202020204" pitchFamily="34" charset="0"/>
              </a:rPr>
            </a:br>
            <a:r>
              <a:rPr lang="en-GB" sz="1300" b="0" dirty="0">
                <a:latin typeface="Calibra"/>
                <a:cs typeface="Arial" panose="020B0604020202020204" pitchFamily="34" charset="0"/>
              </a:rPr>
              <a:t>- The </a:t>
            </a:r>
            <a:r>
              <a:rPr lang="en-GB" sz="1300" dirty="0">
                <a:solidFill>
                  <a:srgbClr val="FF0000"/>
                </a:solidFill>
                <a:latin typeface="Calibra"/>
                <a:cs typeface="Arial" panose="020B0604020202020204" pitchFamily="34" charset="0"/>
              </a:rPr>
              <a:t>Top movies </a:t>
            </a:r>
            <a:r>
              <a:rPr lang="en-GB" sz="1300" b="0" dirty="0">
                <a:latin typeface="Calibra"/>
                <a:cs typeface="Arial" panose="020B0604020202020204" pitchFamily="34" charset="0"/>
              </a:rPr>
              <a:t>are Telegraph Voyage, Zorro Ark and Wife Turn whilst the </a:t>
            </a:r>
            <a:r>
              <a:rPr lang="en-GB" sz="1300" dirty="0">
                <a:solidFill>
                  <a:srgbClr val="FF0000"/>
                </a:solidFill>
                <a:latin typeface="Calibra"/>
                <a:cs typeface="Arial" panose="020B0604020202020204" pitchFamily="34" charset="0"/>
              </a:rPr>
              <a:t>bottom 3</a:t>
            </a:r>
            <a:r>
              <a:rPr lang="en-GB" sz="1300" b="0" dirty="0">
                <a:latin typeface="Calibra"/>
                <a:cs typeface="Arial" panose="020B0604020202020204" pitchFamily="34" charset="0"/>
              </a:rPr>
              <a:t> are Texas Watch, Oklahoma Jumanji and Duffel </a:t>
            </a:r>
            <a:r>
              <a:rPr lang="en-GB" sz="1300" b="0" dirty="0" err="1">
                <a:latin typeface="Calibra"/>
                <a:cs typeface="Arial" panose="020B0604020202020204" pitchFamily="34" charset="0"/>
              </a:rPr>
              <a:t>Apocolypse</a:t>
            </a:r>
            <a:r>
              <a:rPr lang="en-GB" sz="1300" b="0" dirty="0">
                <a:latin typeface="Calibra"/>
                <a:cs typeface="Arial" panose="020B0604020202020204" pitchFamily="34" charset="0"/>
              </a:rPr>
              <a:t>.</a:t>
            </a:r>
            <a:br>
              <a:rPr lang="en-GB" sz="1300" b="0" dirty="0">
                <a:latin typeface="Calibra"/>
                <a:cs typeface="Arial" panose="020B0604020202020204" pitchFamily="34" charset="0"/>
              </a:rPr>
            </a:br>
            <a:br>
              <a:rPr lang="en-GB" sz="1300" b="0" dirty="0">
                <a:latin typeface="Calibra"/>
                <a:cs typeface="Arial" panose="020B0604020202020204" pitchFamily="34" charset="0"/>
              </a:rPr>
            </a:br>
            <a:r>
              <a:rPr lang="en-GB" sz="1300" b="0" dirty="0">
                <a:solidFill>
                  <a:srgbClr val="0070C0"/>
                </a:solidFill>
                <a:latin typeface="Calibra"/>
                <a:cs typeface="Arial" panose="020B0604020202020204" pitchFamily="34" charset="0"/>
              </a:rPr>
              <a:t>From the above insights I would recommend that an increase in range for Thriller movies should be available to increase revenue on that Category. Top Categories do not mean top movies as in the case of “Telegraph Voyage” being in Musical Category, however increasing the top 10 movies in inventory could make more availability for customers and limiting or removing the bottom Movies from the Inventory to allow for this </a:t>
            </a:r>
            <a:br>
              <a:rPr lang="en-GB" sz="1300" dirty="0">
                <a:latin typeface="Calibra"/>
              </a:rPr>
            </a:br>
            <a:br>
              <a:rPr lang="en-GB" sz="1300" dirty="0">
                <a:latin typeface="Calibra"/>
              </a:rPr>
            </a:br>
            <a:r>
              <a:rPr lang="en-GB" sz="1600" i="1" dirty="0">
                <a:solidFill>
                  <a:srgbClr val="263B50"/>
                </a:solidFill>
                <a:latin typeface="Calibra"/>
              </a:rPr>
              <a:t>What was the average </a:t>
            </a:r>
            <a:r>
              <a:rPr lang="en-GB" sz="1600" i="1" dirty="0">
                <a:solidFill>
                  <a:srgbClr val="FF0000"/>
                </a:solidFill>
                <a:latin typeface="Calibra"/>
              </a:rPr>
              <a:t>rental duration </a:t>
            </a:r>
            <a:r>
              <a:rPr lang="en-GB" sz="1600" i="1" dirty="0">
                <a:solidFill>
                  <a:srgbClr val="263B50"/>
                </a:solidFill>
                <a:latin typeface="Calibra"/>
              </a:rPr>
              <a:t>for all videos?</a:t>
            </a:r>
            <a:br>
              <a:rPr lang="en-GB" sz="1300" b="0" i="1" dirty="0">
                <a:solidFill>
                  <a:srgbClr val="263B50"/>
                </a:solidFill>
                <a:latin typeface="Calibra"/>
              </a:rPr>
            </a:br>
            <a:br>
              <a:rPr lang="en-GB" sz="400" dirty="0">
                <a:solidFill>
                  <a:srgbClr val="263B50"/>
                </a:solidFill>
                <a:latin typeface="Calibra"/>
              </a:rPr>
            </a:br>
            <a:r>
              <a:rPr lang="en-GB" sz="1300" dirty="0">
                <a:solidFill>
                  <a:srgbClr val="263B50"/>
                </a:solidFill>
                <a:latin typeface="Calibra"/>
              </a:rPr>
              <a:t>- </a:t>
            </a:r>
            <a:r>
              <a:rPr lang="en-GB" sz="1300" b="0" dirty="0">
                <a:latin typeface="Calibra"/>
              </a:rPr>
              <a:t>Average rental over all categories are </a:t>
            </a:r>
            <a:r>
              <a:rPr lang="en-GB" sz="1300" dirty="0">
                <a:solidFill>
                  <a:srgbClr val="FF0000"/>
                </a:solidFill>
                <a:latin typeface="Calibra"/>
              </a:rPr>
              <a:t>5 days </a:t>
            </a:r>
            <a:r>
              <a:rPr lang="en-GB" sz="1300" b="0" dirty="0">
                <a:latin typeface="Calibra"/>
              </a:rPr>
              <a:t>with Thriller being 7 days the highest</a:t>
            </a:r>
            <a:br>
              <a:rPr lang="en-GB" sz="1300" b="0" dirty="0">
                <a:latin typeface="Calibra"/>
              </a:rPr>
            </a:br>
            <a:br>
              <a:rPr lang="en-GB" sz="1300" b="0" dirty="0">
                <a:latin typeface="Calibra"/>
              </a:rPr>
            </a:br>
            <a:r>
              <a:rPr lang="en-GB" sz="1300" b="0" dirty="0">
                <a:solidFill>
                  <a:srgbClr val="0070C0"/>
                </a:solidFill>
                <a:latin typeface="Calibra"/>
                <a:cs typeface="Arial" panose="020B0604020202020204" pitchFamily="34" charset="0"/>
              </a:rPr>
              <a:t>From the above insight I would recommend that there should be a scale as to renting movies. Possibly 1-2 movies should be 3 days, 3-4 movies 4 days and  5-6 movies 7 days permitted. This will get customers to watch the movies within the time period allocated for online use before expiring and get them to order more frequently the next set of movies.</a:t>
            </a:r>
            <a:endParaRPr lang="en-GB" sz="1600" b="0" dirty="0">
              <a:latin typeface="Calibra"/>
            </a:endParaRPr>
          </a:p>
        </p:txBody>
      </p:sp>
      <p:sp>
        <p:nvSpPr>
          <p:cNvPr id="7" name="Title 5">
            <a:extLst>
              <a:ext uri="{FF2B5EF4-FFF2-40B4-BE49-F238E27FC236}">
                <a16:creationId xmlns:a16="http://schemas.microsoft.com/office/drawing/2014/main" id="{F8252109-2256-DA1E-6047-AAC3D9679096}"/>
              </a:ext>
            </a:extLst>
          </p:cNvPr>
          <p:cNvSpPr txBox="1">
            <a:spLocks/>
          </p:cNvSpPr>
          <p:nvPr/>
        </p:nvSpPr>
        <p:spPr>
          <a:xfrm>
            <a:off x="365760" y="0"/>
            <a:ext cx="5831840" cy="6858000"/>
          </a:xfrm>
          <a:prstGeom prst="rect">
            <a:avLst/>
          </a:prstGeom>
          <a:solidFill>
            <a:schemeClr val="bg1"/>
          </a:solidFill>
        </p:spPr>
        <p:txBody>
          <a:bodyPr vert="horz" lIns="91440" tIns="45720" rIns="91440" bIns="45720" rtlCol="0" anchor="t">
            <a:normAutofit fontScale="97500"/>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marL="0" indent="0">
              <a:lnSpc>
                <a:spcPct val="100000"/>
              </a:lnSpc>
              <a:spcBef>
                <a:spcPts val="0"/>
              </a:spcBef>
              <a:buNone/>
            </a:pPr>
            <a:endParaRPr lang="en-GB" sz="1600" i="1" dirty="0">
              <a:solidFill>
                <a:srgbClr val="263B50"/>
              </a:solidFill>
              <a:latin typeface="Calibra"/>
            </a:endParaRPr>
          </a:p>
          <a:p>
            <a:pPr marL="0" indent="0">
              <a:lnSpc>
                <a:spcPct val="100000"/>
              </a:lnSpc>
              <a:spcBef>
                <a:spcPts val="0"/>
              </a:spcBef>
              <a:buNone/>
            </a:pPr>
            <a:r>
              <a:rPr lang="en-GB" sz="1600" i="1" dirty="0">
                <a:solidFill>
                  <a:srgbClr val="263B50"/>
                </a:solidFill>
                <a:latin typeface="Calibra"/>
              </a:rPr>
              <a:t>Which </a:t>
            </a:r>
            <a:r>
              <a:rPr lang="en-GB" sz="1600" i="1" dirty="0">
                <a:solidFill>
                  <a:srgbClr val="FF0000"/>
                </a:solidFill>
                <a:latin typeface="Calibra"/>
              </a:rPr>
              <a:t>countries</a:t>
            </a:r>
            <a:r>
              <a:rPr lang="en-GB" sz="1600" i="1" dirty="0">
                <a:solidFill>
                  <a:srgbClr val="263B50"/>
                </a:solidFill>
                <a:latin typeface="Calibra"/>
              </a:rPr>
              <a:t> are </a:t>
            </a:r>
            <a:r>
              <a:rPr lang="en-GB" sz="1600" i="1" dirty="0" err="1">
                <a:solidFill>
                  <a:srgbClr val="263B50"/>
                </a:solidFill>
                <a:latin typeface="Calibra"/>
              </a:rPr>
              <a:t>Rockbuster</a:t>
            </a:r>
            <a:r>
              <a:rPr lang="en-GB" sz="1600" i="1" dirty="0">
                <a:solidFill>
                  <a:srgbClr val="263B50"/>
                </a:solidFill>
                <a:latin typeface="Calibra"/>
              </a:rPr>
              <a:t> customers based in?</a:t>
            </a:r>
            <a:br>
              <a:rPr lang="en-GB" sz="1600" b="0" i="1" dirty="0">
                <a:solidFill>
                  <a:srgbClr val="263B50"/>
                </a:solidFill>
                <a:latin typeface="Calibra"/>
              </a:rPr>
            </a:br>
            <a:br>
              <a:rPr lang="en-GB" sz="600" dirty="0">
                <a:solidFill>
                  <a:srgbClr val="263B50"/>
                </a:solidFill>
                <a:latin typeface="Calibra"/>
              </a:rPr>
            </a:br>
            <a:r>
              <a:rPr lang="en-GB" sz="1800" dirty="0">
                <a:solidFill>
                  <a:srgbClr val="263B50"/>
                </a:solidFill>
                <a:latin typeface="Calibra"/>
              </a:rPr>
              <a:t>- </a:t>
            </a:r>
            <a:r>
              <a:rPr lang="en-GB" sz="1300" b="0" dirty="0" err="1">
                <a:latin typeface="Calibra"/>
              </a:rPr>
              <a:t>Rockbuster</a:t>
            </a:r>
            <a:r>
              <a:rPr lang="en-GB" sz="1300" b="0" dirty="0">
                <a:latin typeface="Calibra"/>
              </a:rPr>
              <a:t> has 599 Customers spread over </a:t>
            </a:r>
            <a:r>
              <a:rPr lang="en-GB" sz="1300" dirty="0">
                <a:solidFill>
                  <a:srgbClr val="FF0000"/>
                </a:solidFill>
                <a:latin typeface="Calibra"/>
              </a:rPr>
              <a:t>108</a:t>
            </a:r>
            <a:r>
              <a:rPr lang="en-GB" sz="1300" b="0" dirty="0">
                <a:latin typeface="Calibra"/>
              </a:rPr>
              <a:t> countries worldwide. 315 (52%) come from the top 10 countries. 283 (48%) customers come from the remaining 98 countries. There are ZERO customers in Australia.</a:t>
            </a:r>
            <a:br>
              <a:rPr lang="en-GB" sz="1300" b="0" dirty="0">
                <a:latin typeface="Calibra"/>
              </a:rPr>
            </a:br>
            <a:br>
              <a:rPr lang="en-GB" sz="1300" b="0" dirty="0">
                <a:latin typeface="Calibra"/>
              </a:rPr>
            </a:br>
            <a:r>
              <a:rPr lang="en-GB" sz="1300" b="0" dirty="0">
                <a:solidFill>
                  <a:srgbClr val="0070C0"/>
                </a:solidFill>
                <a:latin typeface="Calibra"/>
                <a:cs typeface="Arial" panose="020B0604020202020204" pitchFamily="34" charset="0"/>
              </a:rPr>
              <a:t>From the above insight I would recommend that a portion of the marketing budget be set aside for the Australia Region to build some customers where </a:t>
            </a:r>
            <a:r>
              <a:rPr lang="en-GB" sz="1300" b="0" dirty="0" err="1">
                <a:solidFill>
                  <a:srgbClr val="0070C0"/>
                </a:solidFill>
                <a:latin typeface="Calibra"/>
                <a:cs typeface="Arial" panose="020B0604020202020204" pitchFamily="34" charset="0"/>
              </a:rPr>
              <a:t>Rockbuster</a:t>
            </a:r>
            <a:r>
              <a:rPr lang="en-GB" sz="1300" b="0" dirty="0">
                <a:solidFill>
                  <a:srgbClr val="0070C0"/>
                </a:solidFill>
                <a:latin typeface="Calibra"/>
                <a:cs typeface="Arial" panose="020B0604020202020204" pitchFamily="34" charset="0"/>
              </a:rPr>
              <a:t> has not reached. Focus should remain on the customers from the top 10 countries and further analysis be done on the remaining 98 countries to increase revenue.</a:t>
            </a:r>
            <a:br>
              <a:rPr lang="en-GB" sz="1300" b="0" dirty="0">
                <a:solidFill>
                  <a:srgbClr val="0070C0"/>
                </a:solidFill>
                <a:latin typeface="Calibra"/>
                <a:cs typeface="Arial" panose="020B0604020202020204" pitchFamily="34" charset="0"/>
              </a:rPr>
            </a:br>
            <a:br>
              <a:rPr lang="en-GB" sz="1300" b="0" dirty="0">
                <a:solidFill>
                  <a:srgbClr val="0070C0"/>
                </a:solidFill>
                <a:latin typeface="Calibra"/>
                <a:cs typeface="Arial" panose="020B0604020202020204" pitchFamily="34" charset="0"/>
              </a:rPr>
            </a:br>
            <a:r>
              <a:rPr lang="en-GB" sz="1600" i="1" dirty="0">
                <a:solidFill>
                  <a:srgbClr val="263B50"/>
                </a:solidFill>
                <a:latin typeface="Calibra"/>
              </a:rPr>
              <a:t>Where are customers with a high lifetime </a:t>
            </a:r>
            <a:r>
              <a:rPr lang="en-GB" sz="1600" i="1" dirty="0">
                <a:solidFill>
                  <a:srgbClr val="FF0000"/>
                </a:solidFill>
                <a:latin typeface="Calibra"/>
              </a:rPr>
              <a:t>value</a:t>
            </a:r>
            <a:r>
              <a:rPr lang="en-GB" sz="1600" i="1" dirty="0">
                <a:solidFill>
                  <a:srgbClr val="263B50"/>
                </a:solidFill>
                <a:latin typeface="Calibra"/>
              </a:rPr>
              <a:t> based?</a:t>
            </a:r>
            <a:br>
              <a:rPr lang="en-GB" sz="1600" b="0" dirty="0">
                <a:solidFill>
                  <a:srgbClr val="263B50"/>
                </a:solidFill>
                <a:latin typeface="Calibra"/>
              </a:rPr>
            </a:br>
            <a:br>
              <a:rPr lang="en-GB" sz="700" dirty="0">
                <a:solidFill>
                  <a:srgbClr val="263B50"/>
                </a:solidFill>
                <a:latin typeface="Calibra"/>
              </a:rPr>
            </a:br>
            <a:r>
              <a:rPr lang="en-GB" sz="1300" b="0" dirty="0">
                <a:latin typeface="Calibra"/>
              </a:rPr>
              <a:t>- </a:t>
            </a:r>
            <a:r>
              <a:rPr lang="en-GB" sz="1300" b="0" dirty="0" err="1">
                <a:latin typeface="Calibra"/>
              </a:rPr>
              <a:t>Rockbusters</a:t>
            </a:r>
            <a:r>
              <a:rPr lang="en-GB" sz="1300" b="0" dirty="0">
                <a:latin typeface="Calibra"/>
              </a:rPr>
              <a:t> top 5 Customers are spread over </a:t>
            </a:r>
            <a:r>
              <a:rPr lang="en-GB" sz="1300" dirty="0">
                <a:solidFill>
                  <a:srgbClr val="FF0000"/>
                </a:solidFill>
                <a:latin typeface="Calibra"/>
              </a:rPr>
              <a:t>5 different countries </a:t>
            </a:r>
            <a:r>
              <a:rPr lang="en-GB" sz="1300" b="0" dirty="0">
                <a:latin typeface="Calibra"/>
              </a:rPr>
              <a:t>worldwide with very little difference in the value of their spend. </a:t>
            </a:r>
            <a:br>
              <a:rPr lang="en-GB" sz="1400" dirty="0">
                <a:latin typeface="Calibra"/>
              </a:rPr>
            </a:br>
            <a:br>
              <a:rPr lang="en-GB" sz="1600" b="0" dirty="0">
                <a:latin typeface="Calibra"/>
              </a:rPr>
            </a:br>
            <a:r>
              <a:rPr lang="en-GB" sz="1300" b="0" dirty="0">
                <a:solidFill>
                  <a:srgbClr val="0070C0"/>
                </a:solidFill>
                <a:latin typeface="Calibra"/>
                <a:cs typeface="Arial" panose="020B0604020202020204" pitchFamily="34" charset="0"/>
              </a:rPr>
              <a:t>To retain the existing customers that are bringing in the most revenue I would recommend incentive programs/coupons for certain spending to keep them interested.</a:t>
            </a:r>
            <a:br>
              <a:rPr lang="en-GB" sz="1300" b="0" dirty="0">
                <a:solidFill>
                  <a:srgbClr val="0070C0"/>
                </a:solidFill>
                <a:latin typeface="Calibra"/>
                <a:cs typeface="Arial" panose="020B0604020202020204" pitchFamily="34" charset="0"/>
              </a:rPr>
            </a:br>
            <a:br>
              <a:rPr lang="en-GB" sz="1500" b="0" dirty="0">
                <a:latin typeface="Calibra"/>
              </a:rPr>
            </a:br>
            <a:r>
              <a:rPr lang="en-GB" sz="1600" i="1" dirty="0">
                <a:solidFill>
                  <a:srgbClr val="263B50"/>
                </a:solidFill>
                <a:latin typeface="Calibra"/>
              </a:rPr>
              <a:t>Do sales figures vary between </a:t>
            </a:r>
            <a:r>
              <a:rPr lang="en-GB" sz="1600" i="1" dirty="0">
                <a:solidFill>
                  <a:srgbClr val="FF0000"/>
                </a:solidFill>
                <a:latin typeface="Calibra"/>
              </a:rPr>
              <a:t>geographic regions?</a:t>
            </a:r>
            <a:br>
              <a:rPr lang="en-GB" sz="1600" b="0" dirty="0">
                <a:latin typeface="Calibra"/>
              </a:rPr>
            </a:br>
            <a:br>
              <a:rPr lang="en-GB" sz="1600" b="0" dirty="0">
                <a:latin typeface="Calibra"/>
              </a:rPr>
            </a:br>
            <a:r>
              <a:rPr lang="en-GB" sz="1300" b="0" dirty="0">
                <a:latin typeface="Calibra"/>
              </a:rPr>
              <a:t>- Total Revenue over the 6 Regions is $61312,04, ASIA tops the list of Regions with 37% of the total global revenue, A big difference from any other Region ranging between 8% and 12 %</a:t>
            </a:r>
          </a:p>
          <a:p>
            <a:pPr>
              <a:lnSpc>
                <a:spcPct val="100000"/>
              </a:lnSpc>
            </a:pPr>
            <a:br>
              <a:rPr lang="en-GB" sz="1600" b="0" dirty="0">
                <a:latin typeface="Calibra"/>
              </a:rPr>
            </a:br>
            <a:r>
              <a:rPr lang="en-GB" sz="1300" b="0" dirty="0">
                <a:solidFill>
                  <a:srgbClr val="0070C0"/>
                </a:solidFill>
                <a:latin typeface="Calibra"/>
                <a:cs typeface="Arial" panose="020B0604020202020204" pitchFamily="34" charset="0"/>
              </a:rPr>
              <a:t>Keep the marketing budget within proportion of where the revenue is in each Region. Focus on ASIA where some of the top customers are in as well. Explore other demographic reasons as to why it could be lower in other Regions. </a:t>
            </a:r>
          </a:p>
        </p:txBody>
      </p:sp>
      <p:sp>
        <p:nvSpPr>
          <p:cNvPr id="8" name="Title 5">
            <a:extLst>
              <a:ext uri="{FF2B5EF4-FFF2-40B4-BE49-F238E27FC236}">
                <a16:creationId xmlns:a16="http://schemas.microsoft.com/office/drawing/2014/main" id="{FD37A462-F3DE-5687-C02D-0B6C13AD522D}"/>
              </a:ext>
            </a:extLst>
          </p:cNvPr>
          <p:cNvSpPr txBox="1">
            <a:spLocks/>
          </p:cNvSpPr>
          <p:nvPr/>
        </p:nvSpPr>
        <p:spPr>
          <a:xfrm>
            <a:off x="0" y="0"/>
            <a:ext cx="365760" cy="6858000"/>
          </a:xfrm>
          <a:prstGeom prst="rect">
            <a:avLst/>
          </a:prstGeom>
          <a:solidFill>
            <a:schemeClr val="bg1"/>
          </a:solidFill>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nSpc>
                <a:spcPct val="100000"/>
              </a:lnSpc>
            </a:pPr>
            <a:endParaRPr lang="en-GB" sz="1600" b="0" dirty="0">
              <a:latin typeface="Calibra"/>
            </a:endParaRPr>
          </a:p>
        </p:txBody>
      </p:sp>
      <p:sp>
        <p:nvSpPr>
          <p:cNvPr id="9" name="Title 5">
            <a:extLst>
              <a:ext uri="{FF2B5EF4-FFF2-40B4-BE49-F238E27FC236}">
                <a16:creationId xmlns:a16="http://schemas.microsoft.com/office/drawing/2014/main" id="{0EF58316-DCAF-6151-F7E4-2B537C0D68EA}"/>
              </a:ext>
            </a:extLst>
          </p:cNvPr>
          <p:cNvSpPr txBox="1">
            <a:spLocks/>
          </p:cNvSpPr>
          <p:nvPr/>
        </p:nvSpPr>
        <p:spPr>
          <a:xfrm>
            <a:off x="11826240" y="0"/>
            <a:ext cx="365760" cy="6858000"/>
          </a:xfrm>
          <a:prstGeom prst="rect">
            <a:avLst/>
          </a:prstGeom>
          <a:solidFill>
            <a:schemeClr val="bg1"/>
          </a:solidFill>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pPr>
              <a:lnSpc>
                <a:spcPct val="100000"/>
              </a:lnSpc>
            </a:pPr>
            <a:endParaRPr lang="en-GB" sz="1600" b="0" dirty="0">
              <a:latin typeface="Calibra"/>
            </a:endParaRPr>
          </a:p>
        </p:txBody>
      </p:sp>
    </p:spTree>
    <p:extLst>
      <p:ext uri="{BB962C8B-B14F-4D97-AF65-F5344CB8AC3E}">
        <p14:creationId xmlns:p14="http://schemas.microsoft.com/office/powerpoint/2010/main" val="387220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8DA0-59D6-EB58-C290-61F086B63B27}"/>
              </a:ext>
            </a:extLst>
          </p:cNvPr>
          <p:cNvSpPr>
            <a:spLocks noGrp="1"/>
          </p:cNvSpPr>
          <p:nvPr>
            <p:ph type="title"/>
          </p:nvPr>
        </p:nvSpPr>
        <p:spPr>
          <a:xfrm>
            <a:off x="20542" y="0"/>
            <a:ext cx="12150916" cy="6858000"/>
          </a:xfrm>
        </p:spPr>
        <p:txBody>
          <a:bodyPr>
            <a:normAutofit/>
          </a:bodyPr>
          <a:lstStyle/>
          <a:p>
            <a:pPr algn="ctr"/>
            <a:r>
              <a:rPr lang="en-GB" sz="4400" dirty="0">
                <a:solidFill>
                  <a:srgbClr val="002060"/>
                </a:solidFill>
                <a:latin typeface="Calibri" panose="020F0502020204030204" pitchFamily="34" charset="0"/>
                <a:ea typeface="ADLaM Display" panose="020F0502020204030204" pitchFamily="2" charset="0"/>
                <a:cs typeface="Calibri" panose="020F0502020204030204" pitchFamily="34" charset="0"/>
              </a:rPr>
              <a:t>	</a:t>
            </a:r>
            <a:br>
              <a:rPr lang="en-GB" sz="4400" dirty="0">
                <a:solidFill>
                  <a:srgbClr val="002060"/>
                </a:solidFill>
                <a:latin typeface="Calibri" panose="020F0502020204030204" pitchFamily="34" charset="0"/>
                <a:ea typeface="ADLaM Display" panose="020F0502020204030204" pitchFamily="2" charset="0"/>
                <a:cs typeface="Calibri" panose="020F0502020204030204" pitchFamily="34" charset="0"/>
              </a:rPr>
            </a:br>
            <a:br>
              <a:rPr lang="en-GB" sz="4400" dirty="0">
                <a:solidFill>
                  <a:srgbClr val="002060"/>
                </a:solidFill>
                <a:latin typeface="Calibri" panose="020F0502020204030204" pitchFamily="34" charset="0"/>
                <a:ea typeface="ADLaM Display" panose="020F0502020204030204" pitchFamily="2" charset="0"/>
                <a:cs typeface="Calibri" panose="020F0502020204030204" pitchFamily="34" charset="0"/>
              </a:rPr>
            </a:br>
            <a:br>
              <a:rPr lang="en-GB" sz="4400" dirty="0">
                <a:solidFill>
                  <a:srgbClr val="002060"/>
                </a:solidFill>
                <a:latin typeface="Calibri" panose="020F0502020204030204" pitchFamily="34" charset="0"/>
                <a:ea typeface="ADLaM Display" panose="020F0502020204030204" pitchFamily="2" charset="0"/>
                <a:cs typeface="Calibri" panose="020F0502020204030204" pitchFamily="34" charset="0"/>
              </a:rPr>
            </a:br>
            <a:br>
              <a:rPr lang="en-GB" sz="440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8800" dirty="0">
                <a:solidFill>
                  <a:srgbClr val="002060"/>
                </a:solidFill>
                <a:latin typeface="Calibri" panose="020F0502020204030204" pitchFamily="34" charset="0"/>
                <a:ea typeface="ADLaM Display" panose="020F0502020204030204" pitchFamily="2" charset="0"/>
                <a:cs typeface="Calibri" panose="020F0502020204030204" pitchFamily="34" charset="0"/>
              </a:rPr>
              <a:t>THANKS!</a:t>
            </a:r>
            <a:br>
              <a:rPr lang="en-GB" sz="8800" dirty="0">
                <a:solidFill>
                  <a:srgbClr val="002060"/>
                </a:solidFill>
                <a:latin typeface="Calibri" panose="020F0502020204030204" pitchFamily="34" charset="0"/>
                <a:ea typeface="ADLaM Display" panose="020F0502020204030204" pitchFamily="2" charset="0"/>
                <a:cs typeface="Calibri" panose="020F0502020204030204" pitchFamily="34" charset="0"/>
              </a:rPr>
            </a:br>
            <a:br>
              <a:rPr lang="en-GB" sz="880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2800" b="0" dirty="0">
                <a:solidFill>
                  <a:srgbClr val="002060"/>
                </a:solidFill>
                <a:latin typeface="Calibri" panose="020F0502020204030204" pitchFamily="34" charset="0"/>
                <a:ea typeface="ADLaM Display" panose="020F0502020204030204" pitchFamily="2" charset="0"/>
                <a:cs typeface="Calibri" panose="020F0502020204030204" pitchFamily="34" charset="0"/>
              </a:rPr>
              <a:t>For any further insights/analysis you may reach out to:</a:t>
            </a:r>
            <a:br>
              <a:rPr lang="en-GB" sz="2800" b="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2800" b="0" dirty="0">
                <a:solidFill>
                  <a:srgbClr val="002060"/>
                </a:solidFill>
                <a:latin typeface="Calibri" panose="020F0502020204030204" pitchFamily="34" charset="0"/>
                <a:ea typeface="ADLaM Display" panose="020F0502020204030204" pitchFamily="2" charset="0"/>
                <a:cs typeface="Calibri" panose="020F0502020204030204" pitchFamily="34" charset="0"/>
              </a:rPr>
              <a:t> </a:t>
            </a:r>
            <a:br>
              <a:rPr lang="en-GB" sz="880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2800" b="0" dirty="0">
                <a:solidFill>
                  <a:srgbClr val="002060"/>
                </a:solidFill>
                <a:latin typeface="Calibri" panose="020F0502020204030204" pitchFamily="34" charset="0"/>
                <a:ea typeface="ADLaM Display" panose="020F0502020204030204" pitchFamily="2" charset="0"/>
                <a:cs typeface="Calibri" panose="020F0502020204030204" pitchFamily="34" charset="0"/>
              </a:rPr>
              <a:t>Data Analyst | Jean-Claude du Sart</a:t>
            </a:r>
            <a:br>
              <a:rPr lang="en-GB" sz="2800" b="0" dirty="0">
                <a:solidFill>
                  <a:srgbClr val="002060"/>
                </a:solidFill>
                <a:latin typeface="Calibri" panose="020F0502020204030204" pitchFamily="34" charset="0"/>
                <a:ea typeface="ADLaM Display" panose="020F0502020204030204" pitchFamily="2" charset="0"/>
                <a:cs typeface="Calibri" panose="020F0502020204030204" pitchFamily="34" charset="0"/>
              </a:rPr>
            </a:br>
            <a:r>
              <a:rPr lang="en-GB" sz="2800" b="0" dirty="0">
                <a:solidFill>
                  <a:srgbClr val="002060"/>
                </a:solidFill>
                <a:latin typeface="Calibri" panose="020F0502020204030204" pitchFamily="34" charset="0"/>
                <a:ea typeface="ADLaM Display" panose="020F0502020204030204" pitchFamily="2" charset="0"/>
                <a:cs typeface="Calibri" panose="020F0502020204030204" pitchFamily="34" charset="0"/>
              </a:rPr>
              <a:t>jeanclauded.jcds@gmail.com</a:t>
            </a:r>
            <a:endParaRPr lang="en-ZA" b="0" dirty="0"/>
          </a:p>
        </p:txBody>
      </p:sp>
      <p:pic>
        <p:nvPicPr>
          <p:cNvPr id="4" name="Graphic 3" descr="Handshake">
            <a:extLst>
              <a:ext uri="{FF2B5EF4-FFF2-40B4-BE49-F238E27FC236}">
                <a16:creationId xmlns:a16="http://schemas.microsoft.com/office/drawing/2014/main" id="{4BF62565-3F37-86F7-ED46-81A1495FC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4161" y="0"/>
            <a:ext cx="3439925" cy="3439925"/>
          </a:xfrm>
          <a:prstGeom prst="rect">
            <a:avLst/>
          </a:prstGeom>
        </p:spPr>
      </p:pic>
      <p:sp>
        <p:nvSpPr>
          <p:cNvPr id="7" name="Title 1">
            <a:extLst>
              <a:ext uri="{FF2B5EF4-FFF2-40B4-BE49-F238E27FC236}">
                <a16:creationId xmlns:a16="http://schemas.microsoft.com/office/drawing/2014/main" id="{4AF1B465-6F32-1D93-D211-2FF55B509C42}"/>
              </a:ext>
            </a:extLst>
          </p:cNvPr>
          <p:cNvSpPr txBox="1">
            <a:spLocks/>
          </p:cNvSpPr>
          <p:nvPr/>
        </p:nvSpPr>
        <p:spPr>
          <a:xfrm>
            <a:off x="20542" y="3392571"/>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GB" dirty="0">
                <a:solidFill>
                  <a:srgbClr val="002060"/>
                </a:solidFill>
                <a:latin typeface="Calibri" panose="020F0502020204030204" pitchFamily="34" charset="0"/>
                <a:ea typeface="ADLaM Display" panose="020F0502020204030204" pitchFamily="2" charset="0"/>
                <a:cs typeface="Calibri" panose="020F0502020204030204" pitchFamily="34" charset="0"/>
              </a:rPr>
              <a:t>	</a:t>
            </a:r>
            <a:endParaRPr lang="en-ZA" dirty="0"/>
          </a:p>
        </p:txBody>
      </p:sp>
    </p:spTree>
    <p:extLst>
      <p:ext uri="{BB962C8B-B14F-4D97-AF65-F5344CB8AC3E}">
        <p14:creationId xmlns:p14="http://schemas.microsoft.com/office/powerpoint/2010/main" val="348244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0" y="1255594"/>
            <a:ext cx="12192000" cy="846161"/>
          </a:xfrm>
        </p:spPr>
        <p:txBody>
          <a:bodyPr anchor="t">
            <a:normAutofit fontScale="90000"/>
          </a:bodyPr>
          <a:lstStyle/>
          <a:p>
            <a:r>
              <a:rPr lang="en-GB" sz="6000" dirty="0">
                <a:solidFill>
                  <a:srgbClr val="002060"/>
                </a:solidFill>
                <a:latin typeface="Calibri" panose="020F0502020204030204" pitchFamily="34" charset="0"/>
                <a:ea typeface="ADLaM Display" panose="020F0502020204030204" pitchFamily="2" charset="0"/>
                <a:cs typeface="Calibri" panose="020F0502020204030204" pitchFamily="34" charset="0"/>
              </a:rPr>
              <a:t>	AGENDA</a:t>
            </a:r>
            <a:endParaRPr lang="en-ZA" sz="6000" dirty="0">
              <a:solidFill>
                <a:srgbClr val="002060"/>
              </a:solidFill>
              <a:latin typeface="Calibri" panose="020F0502020204030204" pitchFamily="34" charset="0"/>
              <a:ea typeface="ADLaM Display" panose="020F0502020204030204" pitchFamily="2" charset="0"/>
              <a:cs typeface="Calibri" panose="020F0502020204030204" pitchFamily="34" charset="0"/>
            </a:endParaRPr>
          </a:p>
        </p:txBody>
      </p:sp>
      <p:sp>
        <p:nvSpPr>
          <p:cNvPr id="3" name="Subtitle 2">
            <a:extLst>
              <a:ext uri="{FF2B5EF4-FFF2-40B4-BE49-F238E27FC236}">
                <a16:creationId xmlns:a16="http://schemas.microsoft.com/office/drawing/2014/main" id="{8F9B9FC3-8937-3C71-5469-405CB223517F}"/>
              </a:ext>
            </a:extLst>
          </p:cNvPr>
          <p:cNvSpPr>
            <a:spLocks noGrp="1"/>
          </p:cNvSpPr>
          <p:nvPr>
            <p:ph type="subTitle" idx="1"/>
          </p:nvPr>
        </p:nvSpPr>
        <p:spPr>
          <a:xfrm>
            <a:off x="0" y="2279176"/>
            <a:ext cx="8532727" cy="2879677"/>
          </a:xfrm>
        </p:spPr>
        <p:txBody>
          <a:bodyPr anchor="b">
            <a:normAutofit/>
          </a:bodyPr>
          <a:lstStyle/>
          <a:p>
            <a:r>
              <a:rPr lang="en-GB" b="1" dirty="0">
                <a:solidFill>
                  <a:srgbClr val="002060"/>
                </a:solidFill>
                <a:latin typeface="Calibra"/>
                <a:cs typeface="Calibri" panose="020F0502020204030204" pitchFamily="34" charset="0"/>
              </a:rPr>
              <a:t>	</a:t>
            </a:r>
            <a:r>
              <a:rPr lang="en-GB" sz="2400" b="0" i="0" u="none" strike="noStrike" baseline="0" dirty="0">
                <a:solidFill>
                  <a:srgbClr val="263B50"/>
                </a:solidFill>
                <a:latin typeface="Calibra"/>
              </a:rPr>
              <a:t>●  Project Objective</a:t>
            </a:r>
          </a:p>
          <a:p>
            <a:r>
              <a:rPr lang="en-GB" sz="2400" b="0" i="0" u="none" strike="noStrike" baseline="0" dirty="0">
                <a:solidFill>
                  <a:srgbClr val="263B50"/>
                </a:solidFill>
                <a:latin typeface="Calibra"/>
              </a:rPr>
              <a:t>	●  Questions to Address</a:t>
            </a:r>
          </a:p>
          <a:p>
            <a:r>
              <a:rPr lang="en-GB" sz="2400" b="0" i="0" u="none" strike="noStrike" baseline="0" dirty="0">
                <a:solidFill>
                  <a:srgbClr val="263B50"/>
                </a:solidFill>
                <a:latin typeface="Calibra"/>
              </a:rPr>
              <a:t>	●  Summary of Take Away Stats and Recommendations</a:t>
            </a:r>
          </a:p>
          <a:p>
            <a:r>
              <a:rPr lang="en-GB" sz="2400" dirty="0">
                <a:solidFill>
                  <a:srgbClr val="263B50"/>
                </a:solidFill>
                <a:latin typeface="Calibra"/>
              </a:rPr>
              <a:t>	</a:t>
            </a:r>
            <a:r>
              <a:rPr lang="en-GB" sz="2400" b="0" i="0" u="none" strike="noStrike" baseline="0" dirty="0">
                <a:solidFill>
                  <a:srgbClr val="263B50"/>
                </a:solidFill>
                <a:latin typeface="Calibra"/>
              </a:rPr>
              <a:t>●  Thank You and Questions</a:t>
            </a:r>
          </a:p>
        </p:txBody>
      </p:sp>
      <p:pic>
        <p:nvPicPr>
          <p:cNvPr id="4" name="Graphic 3" descr="Check List">
            <a:extLst>
              <a:ext uri="{FF2B5EF4-FFF2-40B4-BE49-F238E27FC236}">
                <a16:creationId xmlns:a16="http://schemas.microsoft.com/office/drawing/2014/main" id="{12549F3B-79B4-FA92-C1C2-597FEBAFA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968" y="750626"/>
            <a:ext cx="3571032" cy="3571032"/>
          </a:xfrm>
          <a:prstGeom prst="rect">
            <a:avLst/>
          </a:prstGeom>
        </p:spPr>
      </p:pic>
    </p:spTree>
    <p:extLst>
      <p:ext uri="{BB962C8B-B14F-4D97-AF65-F5344CB8AC3E}">
        <p14:creationId xmlns:p14="http://schemas.microsoft.com/office/powerpoint/2010/main" val="411433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0" y="1255594"/>
            <a:ext cx="12191999" cy="805218"/>
          </a:xfrm>
        </p:spPr>
        <p:txBody>
          <a:bodyPr anchor="t">
            <a:normAutofit fontScale="90000"/>
          </a:bodyPr>
          <a:lstStyle/>
          <a:p>
            <a:r>
              <a:rPr lang="en-GB" sz="6000" dirty="0">
                <a:solidFill>
                  <a:srgbClr val="002060"/>
                </a:solidFill>
                <a:latin typeface="Calibri" panose="020F0502020204030204" pitchFamily="34" charset="0"/>
                <a:ea typeface="ADLaM Display" panose="020F0502020204030204" pitchFamily="2" charset="0"/>
                <a:cs typeface="Calibri" panose="020F0502020204030204" pitchFamily="34" charset="0"/>
              </a:rPr>
              <a:t>	Project objective</a:t>
            </a:r>
            <a:endParaRPr lang="en-ZA" sz="6000" dirty="0">
              <a:solidFill>
                <a:srgbClr val="002060"/>
              </a:solidFill>
              <a:latin typeface="Calibri" panose="020F0502020204030204" pitchFamily="34" charset="0"/>
              <a:ea typeface="ADLaM Display" panose="020F0502020204030204" pitchFamily="2" charset="0"/>
              <a:cs typeface="Calibri" panose="020F0502020204030204" pitchFamily="34" charset="0"/>
            </a:endParaRPr>
          </a:p>
        </p:txBody>
      </p:sp>
      <p:sp>
        <p:nvSpPr>
          <p:cNvPr id="3" name="Subtitle 2">
            <a:extLst>
              <a:ext uri="{FF2B5EF4-FFF2-40B4-BE49-F238E27FC236}">
                <a16:creationId xmlns:a16="http://schemas.microsoft.com/office/drawing/2014/main" id="{8F9B9FC3-8937-3C71-5469-405CB223517F}"/>
              </a:ext>
            </a:extLst>
          </p:cNvPr>
          <p:cNvSpPr>
            <a:spLocks noGrp="1"/>
          </p:cNvSpPr>
          <p:nvPr>
            <p:ph type="subTitle" idx="1"/>
          </p:nvPr>
        </p:nvSpPr>
        <p:spPr>
          <a:xfrm>
            <a:off x="928047" y="2460010"/>
            <a:ext cx="6168788" cy="3312993"/>
          </a:xfrm>
        </p:spPr>
        <p:txBody>
          <a:bodyPr anchor="b">
            <a:noAutofit/>
          </a:bodyPr>
          <a:lstStyle/>
          <a:p>
            <a:pPr algn="just"/>
            <a:r>
              <a:rPr lang="en-GB" dirty="0" err="1">
                <a:solidFill>
                  <a:srgbClr val="002060"/>
                </a:solidFill>
                <a:latin typeface="Calibri" panose="020F0502020204030204" pitchFamily="34" charset="0"/>
                <a:cs typeface="Calibri" panose="020F0502020204030204" pitchFamily="34" charset="0"/>
              </a:rPr>
              <a:t>Rockbuster</a:t>
            </a:r>
            <a:r>
              <a:rPr lang="en-GB" dirty="0">
                <a:solidFill>
                  <a:srgbClr val="002060"/>
                </a:solidFill>
                <a:latin typeface="Calibri" panose="020F0502020204030204" pitchFamily="34" charset="0"/>
                <a:cs typeface="Calibri" panose="020F0502020204030204" pitchFamily="34" charset="0"/>
              </a:rPr>
              <a:t> needs to stay competitive against the likes of Netflix and Amazon Prime.  The aim of this project is thus to help </a:t>
            </a:r>
            <a:r>
              <a:rPr lang="en-GB" dirty="0" err="1">
                <a:solidFill>
                  <a:srgbClr val="002060"/>
                </a:solidFill>
                <a:latin typeface="Calibri" panose="020F0502020204030204" pitchFamily="34" charset="0"/>
                <a:cs typeface="Calibri" panose="020F0502020204030204" pitchFamily="34" charset="0"/>
              </a:rPr>
              <a:t>Rockbuster</a:t>
            </a:r>
            <a:r>
              <a:rPr lang="en-GB" dirty="0">
                <a:solidFill>
                  <a:srgbClr val="002060"/>
                </a:solidFill>
                <a:latin typeface="Calibri" panose="020F0502020204030204" pitchFamily="34" charset="0"/>
                <a:cs typeface="Calibri" panose="020F0502020204030204" pitchFamily="34" charset="0"/>
              </a:rPr>
              <a:t> with the launch strategy for their new online video rental services.</a:t>
            </a:r>
          </a:p>
          <a:p>
            <a:pPr algn="just"/>
            <a:r>
              <a:rPr lang="en-GB" dirty="0" err="1">
                <a:solidFill>
                  <a:srgbClr val="002060"/>
                </a:solidFill>
                <a:latin typeface="Calibri" panose="020F0502020204030204" pitchFamily="34" charset="0"/>
                <a:cs typeface="Calibri" panose="020F0502020204030204" pitchFamily="34" charset="0"/>
              </a:rPr>
              <a:t>Rockbuster</a:t>
            </a:r>
            <a:r>
              <a:rPr lang="en-GB" dirty="0">
                <a:solidFill>
                  <a:srgbClr val="002060"/>
                </a:solidFill>
                <a:latin typeface="Calibri" panose="020F0502020204030204" pitchFamily="34" charset="0"/>
                <a:cs typeface="Calibri" panose="020F0502020204030204" pitchFamily="34" charset="0"/>
              </a:rPr>
              <a:t> Stealth aims to address several business questions with Analysis prior to this launch. Our Objective is to gain insights from the Analysis to provide insights and recommendations for the launch strategy.</a:t>
            </a:r>
            <a:endParaRPr lang="en-GB" dirty="0">
              <a:solidFill>
                <a:srgbClr val="002060"/>
              </a:solidFill>
              <a:latin typeface="Roboto-Regular"/>
              <a:cs typeface="Calibri" panose="020F0502020204030204" pitchFamily="34" charset="0"/>
            </a:endParaRPr>
          </a:p>
        </p:txBody>
      </p:sp>
      <p:pic>
        <p:nvPicPr>
          <p:cNvPr id="5" name="Graphic 4" descr="Bullseye">
            <a:extLst>
              <a:ext uri="{FF2B5EF4-FFF2-40B4-BE49-F238E27FC236}">
                <a16:creationId xmlns:a16="http://schemas.microsoft.com/office/drawing/2014/main" id="{087026EE-4E5D-D2EF-1DAB-E173026B44D2}"/>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0072" y="967578"/>
            <a:ext cx="2984863" cy="2984863"/>
          </a:xfrm>
          <a:prstGeom prst="rect">
            <a:avLst/>
          </a:prstGeom>
        </p:spPr>
      </p:pic>
    </p:spTree>
    <p:extLst>
      <p:ext uri="{BB962C8B-B14F-4D97-AF65-F5344CB8AC3E}">
        <p14:creationId xmlns:p14="http://schemas.microsoft.com/office/powerpoint/2010/main" val="278338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0" y="1294999"/>
            <a:ext cx="8532727" cy="765813"/>
          </a:xfrm>
        </p:spPr>
        <p:txBody>
          <a:bodyPr anchor="t">
            <a:normAutofit/>
          </a:bodyPr>
          <a:lstStyle/>
          <a:p>
            <a:r>
              <a:rPr lang="en-GB" sz="4800" b="1" i="0" u="none" strike="noStrike" baseline="0" dirty="0">
                <a:solidFill>
                  <a:srgbClr val="002060"/>
                </a:solidFill>
                <a:latin typeface="Calibri" panose="020F0502020204030204" pitchFamily="34" charset="0"/>
                <a:cs typeface="Calibri" panose="020F0502020204030204" pitchFamily="34" charset="0"/>
              </a:rPr>
              <a:t>	Questions to address</a:t>
            </a:r>
            <a:endParaRPr lang="en-ZA" sz="4800" b="1" dirty="0">
              <a:solidFill>
                <a:srgbClr val="002060"/>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F9B9FC3-8937-3C71-5469-405CB223517F}"/>
              </a:ext>
            </a:extLst>
          </p:cNvPr>
          <p:cNvSpPr>
            <a:spLocks noGrp="1"/>
          </p:cNvSpPr>
          <p:nvPr>
            <p:ph type="subTitle" idx="1"/>
          </p:nvPr>
        </p:nvSpPr>
        <p:spPr>
          <a:xfrm>
            <a:off x="1191648" y="2388359"/>
            <a:ext cx="7738280" cy="2306471"/>
          </a:xfrm>
        </p:spPr>
        <p:txBody>
          <a:bodyPr anchor="b">
            <a:normAutofit lnSpcReduction="10000"/>
          </a:bodyPr>
          <a:lstStyle/>
          <a:p>
            <a:r>
              <a:rPr lang="en-GB" b="0" i="0" u="none" strike="noStrike" baseline="0" dirty="0">
                <a:solidFill>
                  <a:srgbClr val="263B50"/>
                </a:solidFill>
                <a:latin typeface="Calibra"/>
              </a:rPr>
              <a:t>●  Which movies contributed the most/least to revenue gain?</a:t>
            </a:r>
          </a:p>
          <a:p>
            <a:pPr algn="l"/>
            <a:r>
              <a:rPr lang="en-GB" b="0" i="0" u="none" strike="noStrike" baseline="0" dirty="0">
                <a:solidFill>
                  <a:srgbClr val="263B50"/>
                </a:solidFill>
                <a:latin typeface="Calibra"/>
              </a:rPr>
              <a:t>●  What was the average rental duration for all videos?</a:t>
            </a:r>
          </a:p>
          <a:p>
            <a:pPr algn="l"/>
            <a:r>
              <a:rPr lang="en-GB" b="0" i="0" u="none" strike="noStrike" baseline="0" dirty="0">
                <a:solidFill>
                  <a:srgbClr val="263B50"/>
                </a:solidFill>
                <a:latin typeface="Calibra"/>
              </a:rPr>
              <a:t>●  Which countries are </a:t>
            </a:r>
            <a:r>
              <a:rPr lang="en-GB" b="0" i="0" u="none" strike="noStrike" baseline="0" dirty="0" err="1">
                <a:solidFill>
                  <a:srgbClr val="263B50"/>
                </a:solidFill>
                <a:latin typeface="Calibra"/>
              </a:rPr>
              <a:t>Rockbuster</a:t>
            </a:r>
            <a:r>
              <a:rPr lang="en-GB" b="0" i="0" u="none" strike="noStrike" baseline="0" dirty="0">
                <a:solidFill>
                  <a:srgbClr val="263B50"/>
                </a:solidFill>
                <a:latin typeface="Calibra"/>
              </a:rPr>
              <a:t> customers based in?</a:t>
            </a:r>
          </a:p>
          <a:p>
            <a:pPr algn="l"/>
            <a:r>
              <a:rPr lang="en-GB" b="0" i="0" u="none" strike="noStrike" baseline="0" dirty="0">
                <a:solidFill>
                  <a:srgbClr val="263B50"/>
                </a:solidFill>
                <a:latin typeface="Calibra"/>
              </a:rPr>
              <a:t>●  Where are customers with a high lifetime value based?</a:t>
            </a:r>
          </a:p>
          <a:p>
            <a:pPr algn="l"/>
            <a:r>
              <a:rPr lang="en-GB" b="0" i="0" u="none" strike="noStrike" baseline="0" dirty="0">
                <a:solidFill>
                  <a:srgbClr val="263B50"/>
                </a:solidFill>
                <a:latin typeface="Calibra"/>
              </a:rPr>
              <a:t>●  Do sales figures vary between geographic regions?</a:t>
            </a:r>
            <a:endParaRPr lang="en-ZA" sz="2400" dirty="0">
              <a:latin typeface="Calibra"/>
            </a:endParaRPr>
          </a:p>
        </p:txBody>
      </p:sp>
      <p:pic>
        <p:nvPicPr>
          <p:cNvPr id="5" name="Graphic 4" descr="Help">
            <a:extLst>
              <a:ext uri="{FF2B5EF4-FFF2-40B4-BE49-F238E27FC236}">
                <a16:creationId xmlns:a16="http://schemas.microsoft.com/office/drawing/2014/main" id="{364B3EB7-9D6B-8619-00A7-37A4700C4F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9928" y="221535"/>
            <a:ext cx="3049379" cy="3049379"/>
          </a:xfrm>
          <a:prstGeom prst="rect">
            <a:avLst/>
          </a:prstGeom>
        </p:spPr>
      </p:pic>
    </p:spTree>
    <p:extLst>
      <p:ext uri="{BB962C8B-B14F-4D97-AF65-F5344CB8AC3E}">
        <p14:creationId xmlns:p14="http://schemas.microsoft.com/office/powerpoint/2010/main" val="218928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480081" y="1848379"/>
            <a:ext cx="5463788" cy="2209979"/>
          </a:xfrm>
        </p:spPr>
        <p:txBody>
          <a:bodyPr anchor="t">
            <a:noAutofit/>
          </a:bodyPr>
          <a:lstStyle/>
          <a:p>
            <a:pPr algn="ctr"/>
            <a:r>
              <a:rPr lang="en-GB" sz="4400" b="0" i="0" u="none" strike="noStrike" baseline="0" dirty="0">
                <a:solidFill>
                  <a:srgbClr val="263B50"/>
                </a:solidFill>
                <a:latin typeface="Calibra"/>
              </a:rPr>
              <a:t>Which movies contributed the </a:t>
            </a:r>
            <a:br>
              <a:rPr lang="en-GB" sz="4400" b="0" i="0" u="none" strike="noStrike" baseline="0" dirty="0">
                <a:solidFill>
                  <a:srgbClr val="263B50"/>
                </a:solidFill>
                <a:latin typeface="Calibra"/>
              </a:rPr>
            </a:br>
            <a:r>
              <a:rPr lang="en-GB" sz="4400" b="0" u="sng" dirty="0">
                <a:solidFill>
                  <a:srgbClr val="263B50"/>
                </a:solidFill>
                <a:latin typeface="Calibra"/>
              </a:rPr>
              <a:t>most/least </a:t>
            </a:r>
            <a:r>
              <a:rPr lang="en-GB" sz="4400" b="0" i="0" u="none" strike="noStrike" baseline="0" dirty="0">
                <a:solidFill>
                  <a:srgbClr val="263B50"/>
                </a:solidFill>
                <a:latin typeface="Calibra"/>
              </a:rPr>
              <a:t>to </a:t>
            </a:r>
            <a:r>
              <a:rPr lang="en-GB" sz="4400" i="0" u="none" strike="noStrike" baseline="0" dirty="0">
                <a:solidFill>
                  <a:srgbClr val="FF0000"/>
                </a:solidFill>
                <a:latin typeface="Calibra"/>
              </a:rPr>
              <a:t>revenue gain</a:t>
            </a:r>
            <a:r>
              <a:rPr lang="en-GB" sz="4400" dirty="0">
                <a:solidFill>
                  <a:srgbClr val="FF0000"/>
                </a:solidFill>
                <a:latin typeface="Calibra"/>
              </a:rPr>
              <a:t>?</a:t>
            </a:r>
            <a:br>
              <a:rPr lang="en-GB" sz="2800" i="0" u="none" strike="noStrike" baseline="0" dirty="0">
                <a:solidFill>
                  <a:srgbClr val="263B50"/>
                </a:solidFill>
                <a:latin typeface="Calibra"/>
              </a:rPr>
            </a:br>
            <a:br>
              <a:rPr lang="en-GB" sz="2800" i="0" u="none" strike="noStrike" baseline="0" dirty="0">
                <a:solidFill>
                  <a:srgbClr val="263B50"/>
                </a:solidFill>
                <a:latin typeface="Calibra"/>
              </a:rPr>
            </a:br>
            <a:endParaRPr lang="en-GB" sz="2800" i="0" u="none" strike="noStrike" baseline="0" dirty="0">
              <a:solidFill>
                <a:srgbClr val="263B50"/>
              </a:solidFill>
              <a:latin typeface="Calibra"/>
            </a:endParaRPr>
          </a:p>
        </p:txBody>
      </p:sp>
      <p:pic>
        <p:nvPicPr>
          <p:cNvPr id="5" name="Graphic 4" descr="Upward trend">
            <a:extLst>
              <a:ext uri="{FF2B5EF4-FFF2-40B4-BE49-F238E27FC236}">
                <a16:creationId xmlns:a16="http://schemas.microsoft.com/office/drawing/2014/main" id="{A7D22FE1-9900-E7A0-8E7C-22053033F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7084" y="263522"/>
            <a:ext cx="3794836" cy="3794836"/>
          </a:xfrm>
          <a:prstGeom prst="rect">
            <a:avLst/>
          </a:prstGeom>
        </p:spPr>
      </p:pic>
      <p:pic>
        <p:nvPicPr>
          <p:cNvPr id="4" name="Picture 3" descr="Film reel and slate">
            <a:extLst>
              <a:ext uri="{FF2B5EF4-FFF2-40B4-BE49-F238E27FC236}">
                <a16:creationId xmlns:a16="http://schemas.microsoft.com/office/drawing/2014/main" id="{56836939-2C60-D794-3BC6-F1E59E74FEFE}"/>
              </a:ext>
            </a:extLst>
          </p:cNvPr>
          <p:cNvPicPr>
            <a:picLocks noChangeAspect="1"/>
          </p:cNvPicPr>
          <p:nvPr/>
        </p:nvPicPr>
        <p:blipFill rotWithShape="1">
          <a:blip r:embed="rId4"/>
          <a:srcRect l="7725" r="27379" b="-2"/>
          <a:stretch/>
        </p:blipFill>
        <p:spPr>
          <a:xfrm>
            <a:off x="6577762" y="144958"/>
            <a:ext cx="5492318" cy="6530162"/>
          </a:xfrm>
          <a:prstGeom prst="rect">
            <a:avLst/>
          </a:prstGeom>
        </p:spPr>
      </p:pic>
    </p:spTree>
    <p:extLst>
      <p:ext uri="{BB962C8B-B14F-4D97-AF65-F5344CB8AC3E}">
        <p14:creationId xmlns:p14="http://schemas.microsoft.com/office/powerpoint/2010/main" val="366979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graph&#10;&#10;Description automatically generated">
            <a:extLst>
              <a:ext uri="{FF2B5EF4-FFF2-40B4-BE49-F238E27FC236}">
                <a16:creationId xmlns:a16="http://schemas.microsoft.com/office/drawing/2014/main" id="{89AD807B-7A74-7528-DE9D-94A7C6E1F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373" y="168103"/>
            <a:ext cx="8169981" cy="5387746"/>
          </a:xfrm>
          <a:prstGeom prst="rect">
            <a:avLst/>
          </a:prstGeom>
        </p:spPr>
      </p:pic>
      <p:sp>
        <p:nvSpPr>
          <p:cNvPr id="7" name="TextBox 6">
            <a:hlinkClick r:id="rId3"/>
            <a:extLst>
              <a:ext uri="{FF2B5EF4-FFF2-40B4-BE49-F238E27FC236}">
                <a16:creationId xmlns:a16="http://schemas.microsoft.com/office/drawing/2014/main" id="{D2D4A38D-6CF6-6513-7FD0-576311DB2EEE}"/>
              </a:ext>
            </a:extLst>
          </p:cNvPr>
          <p:cNvSpPr txBox="1"/>
          <p:nvPr/>
        </p:nvSpPr>
        <p:spPr>
          <a:xfrm>
            <a:off x="10664142" y="6244404"/>
            <a:ext cx="1527858" cy="307777"/>
          </a:xfrm>
          <a:prstGeom prst="rect">
            <a:avLst/>
          </a:prstGeom>
          <a:noFill/>
        </p:spPr>
        <p:txBody>
          <a:bodyPr wrap="square">
            <a:spAutoFit/>
          </a:bodyPr>
          <a:lstStyle/>
          <a:p>
            <a:r>
              <a:rPr lang="en-GB" sz="1400" dirty="0">
                <a:hlinkClick r:id="rId3"/>
              </a:rPr>
              <a:t>Link to </a:t>
            </a:r>
            <a:r>
              <a:rPr lang="en-GB" sz="1400" dirty="0" err="1">
                <a:hlinkClick r:id="rId3"/>
              </a:rPr>
              <a:t>Tableu</a:t>
            </a:r>
            <a:endParaRPr lang="en-ZA" sz="1400" dirty="0">
              <a:solidFill>
                <a:srgbClr val="FF0000"/>
              </a:solidFill>
            </a:endParaRPr>
          </a:p>
        </p:txBody>
      </p:sp>
      <p:sp>
        <p:nvSpPr>
          <p:cNvPr id="14" name="Subtitle 2">
            <a:extLst>
              <a:ext uri="{FF2B5EF4-FFF2-40B4-BE49-F238E27FC236}">
                <a16:creationId xmlns:a16="http://schemas.microsoft.com/office/drawing/2014/main" id="{37593BD2-D76F-3908-B6E4-308456B79FCD}"/>
              </a:ext>
            </a:extLst>
          </p:cNvPr>
          <p:cNvSpPr>
            <a:spLocks noGrp="1"/>
          </p:cNvSpPr>
          <p:nvPr>
            <p:ph type="subTitle" idx="1"/>
          </p:nvPr>
        </p:nvSpPr>
        <p:spPr>
          <a:xfrm>
            <a:off x="0" y="5779970"/>
            <a:ext cx="10257354" cy="1078030"/>
          </a:xfrm>
          <a:solidFill>
            <a:srgbClr val="002060"/>
          </a:solidFill>
        </p:spPr>
        <p:txBody>
          <a:bodyPr anchor="b">
            <a:normAutofit/>
          </a:bodyPr>
          <a:lstStyle/>
          <a:p>
            <a:pPr algn="ctr">
              <a:lnSpc>
                <a:spcPct val="100000"/>
              </a:lnSpc>
            </a:pPr>
            <a:r>
              <a:rPr lang="en-GB" sz="2400" b="1" dirty="0">
                <a:solidFill>
                  <a:schemeClr val="bg1"/>
                </a:solidFill>
                <a:latin typeface="Calibra"/>
              </a:rPr>
              <a:t>PG-13  rating has the highest sales whilst </a:t>
            </a:r>
            <a:br>
              <a:rPr lang="en-GB" sz="2400" b="1" dirty="0">
                <a:solidFill>
                  <a:schemeClr val="bg1"/>
                </a:solidFill>
                <a:latin typeface="Calibra"/>
              </a:rPr>
            </a:br>
            <a:r>
              <a:rPr lang="en-GB" sz="2400" b="1" dirty="0">
                <a:solidFill>
                  <a:schemeClr val="bg1"/>
                </a:solidFill>
                <a:latin typeface="Calibra"/>
              </a:rPr>
              <a:t>rating G has lowest Sales</a:t>
            </a:r>
          </a:p>
          <a:p>
            <a:pPr algn="ctr">
              <a:lnSpc>
                <a:spcPct val="100000"/>
              </a:lnSpc>
            </a:pPr>
            <a:endParaRPr lang="en-ZA" sz="300" b="1" dirty="0">
              <a:latin typeface="Calibra"/>
            </a:endParaRPr>
          </a:p>
        </p:txBody>
      </p:sp>
      <p:sp>
        <p:nvSpPr>
          <p:cNvPr id="20" name="Rectangle 19">
            <a:extLst>
              <a:ext uri="{FF2B5EF4-FFF2-40B4-BE49-F238E27FC236}">
                <a16:creationId xmlns:a16="http://schemas.microsoft.com/office/drawing/2014/main" id="{60C7D0C6-5F2C-E814-DF36-277C67635F6C}"/>
              </a:ext>
            </a:extLst>
          </p:cNvPr>
          <p:cNvSpPr/>
          <p:nvPr/>
        </p:nvSpPr>
        <p:spPr>
          <a:xfrm>
            <a:off x="2834640" y="648182"/>
            <a:ext cx="629020" cy="4907667"/>
          </a:xfrm>
          <a:prstGeom prst="rect">
            <a:avLst/>
          </a:prstGeom>
          <a:noFill/>
          <a:ln w="38100">
            <a:solidFill>
              <a:srgbClr val="00B05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2" name="Rectangle 21">
            <a:extLst>
              <a:ext uri="{FF2B5EF4-FFF2-40B4-BE49-F238E27FC236}">
                <a16:creationId xmlns:a16="http://schemas.microsoft.com/office/drawing/2014/main" id="{F2EFCD47-6B65-ADF4-47B0-CA26D83780E9}"/>
              </a:ext>
            </a:extLst>
          </p:cNvPr>
          <p:cNvSpPr/>
          <p:nvPr/>
        </p:nvSpPr>
        <p:spPr>
          <a:xfrm>
            <a:off x="5541444" y="639693"/>
            <a:ext cx="629020" cy="4907667"/>
          </a:xfrm>
          <a:prstGeom prst="rect">
            <a:avLst/>
          </a:prstGeom>
          <a:noFill/>
          <a:ln w="381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26366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765856D5-723A-E47B-35E3-5F074E23C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228" y="176077"/>
            <a:ext cx="10112790" cy="5463250"/>
          </a:xfrm>
          <a:prstGeom prst="rect">
            <a:avLst/>
          </a:prstGeom>
        </p:spPr>
      </p:pic>
      <p:sp>
        <p:nvSpPr>
          <p:cNvPr id="10" name="Subtitle 2">
            <a:extLst>
              <a:ext uri="{FF2B5EF4-FFF2-40B4-BE49-F238E27FC236}">
                <a16:creationId xmlns:a16="http://schemas.microsoft.com/office/drawing/2014/main" id="{53A0481A-B234-C015-44EA-2108B51874CD}"/>
              </a:ext>
            </a:extLst>
          </p:cNvPr>
          <p:cNvSpPr>
            <a:spLocks noGrp="1"/>
          </p:cNvSpPr>
          <p:nvPr>
            <p:ph type="subTitle" idx="1"/>
          </p:nvPr>
        </p:nvSpPr>
        <p:spPr>
          <a:xfrm>
            <a:off x="0" y="5779970"/>
            <a:ext cx="10257354" cy="1078030"/>
          </a:xfrm>
          <a:solidFill>
            <a:srgbClr val="002060"/>
          </a:solidFill>
        </p:spPr>
        <p:txBody>
          <a:bodyPr anchor="b">
            <a:normAutofit/>
          </a:bodyPr>
          <a:lstStyle/>
          <a:p>
            <a:pPr algn="ctr">
              <a:lnSpc>
                <a:spcPct val="100000"/>
              </a:lnSpc>
            </a:pPr>
            <a:r>
              <a:rPr lang="en-GB" sz="2400" b="1" dirty="0">
                <a:solidFill>
                  <a:schemeClr val="bg1"/>
                </a:solidFill>
                <a:latin typeface="Calibra"/>
              </a:rPr>
              <a:t>Sport, Sci-Fi, Animation, Drama and Comedy are the top 5 Categories whilst Classics, Children, Travel, Music and Thriller are the bottom 5 Categories</a:t>
            </a:r>
          </a:p>
          <a:p>
            <a:pPr algn="ctr">
              <a:lnSpc>
                <a:spcPct val="100000"/>
              </a:lnSpc>
            </a:pPr>
            <a:endParaRPr lang="en-ZA" sz="300" b="1" dirty="0">
              <a:latin typeface="Calibra"/>
            </a:endParaRPr>
          </a:p>
        </p:txBody>
      </p:sp>
      <p:sp>
        <p:nvSpPr>
          <p:cNvPr id="11" name="TextBox 10">
            <a:hlinkClick r:id="rId3"/>
            <a:extLst>
              <a:ext uri="{FF2B5EF4-FFF2-40B4-BE49-F238E27FC236}">
                <a16:creationId xmlns:a16="http://schemas.microsoft.com/office/drawing/2014/main" id="{11FDB641-95AD-03B7-C7D5-A9CF747DFCB2}"/>
              </a:ext>
            </a:extLst>
          </p:cNvPr>
          <p:cNvSpPr txBox="1"/>
          <p:nvPr/>
        </p:nvSpPr>
        <p:spPr>
          <a:xfrm>
            <a:off x="10664142" y="6284005"/>
            <a:ext cx="1527858" cy="307777"/>
          </a:xfrm>
          <a:prstGeom prst="rect">
            <a:avLst/>
          </a:prstGeom>
          <a:noFill/>
        </p:spPr>
        <p:txBody>
          <a:bodyPr wrap="square">
            <a:spAutoFit/>
          </a:bodyPr>
          <a:lstStyle/>
          <a:p>
            <a:r>
              <a:rPr lang="en-GB" sz="1400" dirty="0">
                <a:hlinkClick r:id="rId3"/>
              </a:rPr>
              <a:t>Link to </a:t>
            </a:r>
            <a:r>
              <a:rPr lang="en-GB" sz="1400" dirty="0" err="1">
                <a:hlinkClick r:id="rId3"/>
              </a:rPr>
              <a:t>Tableu</a:t>
            </a:r>
            <a:endParaRPr lang="en-ZA" sz="1400" dirty="0">
              <a:solidFill>
                <a:srgbClr val="FF0000"/>
              </a:solidFill>
            </a:endParaRPr>
          </a:p>
        </p:txBody>
      </p:sp>
      <p:sp>
        <p:nvSpPr>
          <p:cNvPr id="12" name="Rectangle 11">
            <a:extLst>
              <a:ext uri="{FF2B5EF4-FFF2-40B4-BE49-F238E27FC236}">
                <a16:creationId xmlns:a16="http://schemas.microsoft.com/office/drawing/2014/main" id="{D42BB16E-1B3D-5C20-D24C-9079811FBC01}"/>
              </a:ext>
            </a:extLst>
          </p:cNvPr>
          <p:cNvSpPr/>
          <p:nvPr/>
        </p:nvSpPr>
        <p:spPr>
          <a:xfrm>
            <a:off x="1493134" y="856527"/>
            <a:ext cx="6667018" cy="1250065"/>
          </a:xfrm>
          <a:prstGeom prst="rect">
            <a:avLst/>
          </a:prstGeom>
          <a:noFill/>
          <a:ln w="38100">
            <a:solidFill>
              <a:srgbClr val="00B05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3" name="Rectangle 12">
            <a:extLst>
              <a:ext uri="{FF2B5EF4-FFF2-40B4-BE49-F238E27FC236}">
                <a16:creationId xmlns:a16="http://schemas.microsoft.com/office/drawing/2014/main" id="{F0227E88-83A3-171F-79FE-7B68ED0FBF56}"/>
              </a:ext>
            </a:extLst>
          </p:cNvPr>
          <p:cNvSpPr/>
          <p:nvPr/>
        </p:nvSpPr>
        <p:spPr>
          <a:xfrm>
            <a:off x="1493134" y="3922064"/>
            <a:ext cx="6667018" cy="1250065"/>
          </a:xfrm>
          <a:prstGeom prst="rect">
            <a:avLst/>
          </a:prstGeom>
          <a:noFill/>
          <a:ln w="381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5" name="Straight Connector 14">
            <a:extLst>
              <a:ext uri="{FF2B5EF4-FFF2-40B4-BE49-F238E27FC236}">
                <a16:creationId xmlns:a16="http://schemas.microsoft.com/office/drawing/2014/main" id="{17D9755E-3641-7547-5763-B6E44984DEA6}"/>
              </a:ext>
            </a:extLst>
          </p:cNvPr>
          <p:cNvCxnSpPr>
            <a:stCxn id="12" idx="3"/>
          </p:cNvCxnSpPr>
          <p:nvPr/>
        </p:nvCxnSpPr>
        <p:spPr>
          <a:xfrm>
            <a:off x="8160152" y="1481560"/>
            <a:ext cx="775504" cy="37038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4F68DE-23FD-BF4F-1D39-9009AE759E4B}"/>
              </a:ext>
            </a:extLst>
          </p:cNvPr>
          <p:cNvCxnSpPr/>
          <p:nvPr/>
        </p:nvCxnSpPr>
        <p:spPr>
          <a:xfrm>
            <a:off x="8160152" y="4176707"/>
            <a:ext cx="775504" cy="3703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A2E4017-A267-51C2-AFDA-18DB28024555}"/>
              </a:ext>
            </a:extLst>
          </p:cNvPr>
          <p:cNvSpPr/>
          <p:nvPr/>
        </p:nvSpPr>
        <p:spPr>
          <a:xfrm>
            <a:off x="8935656" y="1693703"/>
            <a:ext cx="2159848" cy="987590"/>
          </a:xfrm>
          <a:prstGeom prst="rect">
            <a:avLst/>
          </a:prstGeom>
          <a:noFill/>
          <a:ln w="38100">
            <a:solidFill>
              <a:srgbClr val="00B050"/>
            </a:solidFill>
          </a:ln>
        </p:spPr>
        <p:style>
          <a:lnRef idx="0">
            <a:scrgbClr r="0" g="0" b="0"/>
          </a:lnRef>
          <a:fillRef idx="0">
            <a:scrgbClr r="0" g="0" b="0"/>
          </a:fillRef>
          <a:effectRef idx="0">
            <a:scrgbClr r="0" g="0" b="0"/>
          </a:effectRef>
          <a:fontRef idx="minor">
            <a:schemeClr val="dk1"/>
          </a:fontRef>
        </p:style>
        <p:txBody>
          <a:bodyPr rtlCol="0" anchor="ctr"/>
          <a:lstStyle/>
          <a:p>
            <a:pPr algn="ctr"/>
            <a:r>
              <a:rPr lang="en-GB" sz="2000" b="1" dirty="0">
                <a:latin typeface="Calibra"/>
              </a:rPr>
              <a:t>Top 5 </a:t>
            </a:r>
          </a:p>
          <a:p>
            <a:pPr algn="ctr"/>
            <a:r>
              <a:rPr lang="en-GB" sz="2000" b="1" dirty="0">
                <a:latin typeface="Calibra"/>
              </a:rPr>
              <a:t>Categories</a:t>
            </a:r>
            <a:endParaRPr lang="en-ZA" sz="2000" b="1" dirty="0">
              <a:latin typeface="Calibra"/>
            </a:endParaRPr>
          </a:p>
        </p:txBody>
      </p:sp>
      <p:sp>
        <p:nvSpPr>
          <p:cNvPr id="18" name="Rectangle 17">
            <a:extLst>
              <a:ext uri="{FF2B5EF4-FFF2-40B4-BE49-F238E27FC236}">
                <a16:creationId xmlns:a16="http://schemas.microsoft.com/office/drawing/2014/main" id="{510DA5A2-E371-DBEC-A4EC-9311799C84A8}"/>
              </a:ext>
            </a:extLst>
          </p:cNvPr>
          <p:cNvSpPr/>
          <p:nvPr/>
        </p:nvSpPr>
        <p:spPr>
          <a:xfrm>
            <a:off x="8935656" y="4053301"/>
            <a:ext cx="2159848" cy="987590"/>
          </a:xfrm>
          <a:prstGeom prst="rect">
            <a:avLst/>
          </a:prstGeom>
          <a:noFill/>
          <a:ln w="381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GB" sz="2000" b="1" dirty="0">
              <a:latin typeface="Calibra"/>
            </a:endParaRPr>
          </a:p>
          <a:p>
            <a:pPr algn="ctr"/>
            <a:r>
              <a:rPr lang="en-GB" sz="2000" b="1" dirty="0">
                <a:latin typeface="Calibra"/>
              </a:rPr>
              <a:t>Bottom 5 Categories</a:t>
            </a:r>
            <a:endParaRPr lang="en-ZA" sz="2000" b="1" dirty="0">
              <a:latin typeface="Calibra"/>
            </a:endParaRPr>
          </a:p>
          <a:p>
            <a:pPr algn="ctr"/>
            <a:endParaRPr lang="en-ZA" sz="2000" b="1" dirty="0">
              <a:latin typeface="Calibra"/>
            </a:endParaRPr>
          </a:p>
        </p:txBody>
      </p:sp>
    </p:spTree>
    <p:extLst>
      <p:ext uri="{BB962C8B-B14F-4D97-AF65-F5344CB8AC3E}">
        <p14:creationId xmlns:p14="http://schemas.microsoft.com/office/powerpoint/2010/main" val="328958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5D2F4CB0-5C3A-EC52-867A-10890B9B7AA9}"/>
              </a:ext>
            </a:extLst>
          </p:cNvPr>
          <p:cNvSpPr txBox="1">
            <a:spLocks/>
          </p:cNvSpPr>
          <p:nvPr/>
        </p:nvSpPr>
        <p:spPr>
          <a:xfrm>
            <a:off x="0" y="5779970"/>
            <a:ext cx="10257354" cy="1078030"/>
          </a:xfrm>
          <a:prstGeom prst="rect">
            <a:avLst/>
          </a:prstGeom>
          <a:solidFill>
            <a:srgbClr val="002060"/>
          </a:solidFill>
        </p:spPr>
        <p:txBody>
          <a:bodyPr vert="horz" lIns="91440" tIns="45720" rIns="91440" bIns="45720" rtlCol="0" anchor="b">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GB" sz="2000" b="1" dirty="0">
                <a:solidFill>
                  <a:schemeClr val="bg1"/>
                </a:solidFill>
                <a:latin typeface="Calibra"/>
              </a:rPr>
              <a:t>The Top movies are Telegraph Voyage, Zorro Ark and Wife Turn whilst the bottom 3 are Texas Watch, Oklahoma Jumanji and Duffel </a:t>
            </a:r>
            <a:r>
              <a:rPr lang="en-GB" sz="2000" b="1" dirty="0" err="1">
                <a:solidFill>
                  <a:schemeClr val="bg1"/>
                </a:solidFill>
                <a:latin typeface="Calibra"/>
              </a:rPr>
              <a:t>Apocolypse</a:t>
            </a:r>
            <a:endParaRPr lang="en-GB" sz="2000" b="1" dirty="0">
              <a:solidFill>
                <a:schemeClr val="bg1"/>
              </a:solidFill>
              <a:latin typeface="Calibra"/>
            </a:endParaRPr>
          </a:p>
          <a:p>
            <a:pPr marL="0" indent="0" algn="ctr">
              <a:lnSpc>
                <a:spcPct val="100000"/>
              </a:lnSpc>
              <a:buNone/>
            </a:pPr>
            <a:endParaRPr lang="en-ZA" sz="400" b="1" dirty="0">
              <a:solidFill>
                <a:schemeClr val="bg1"/>
              </a:solidFill>
              <a:latin typeface="Calibra"/>
            </a:endParaRPr>
          </a:p>
        </p:txBody>
      </p:sp>
      <p:sp>
        <p:nvSpPr>
          <p:cNvPr id="10" name="TextBox 9">
            <a:extLst>
              <a:ext uri="{FF2B5EF4-FFF2-40B4-BE49-F238E27FC236}">
                <a16:creationId xmlns:a16="http://schemas.microsoft.com/office/drawing/2014/main" id="{268941B2-B5DB-6D24-94BE-101B38932F71}"/>
              </a:ext>
            </a:extLst>
          </p:cNvPr>
          <p:cNvSpPr txBox="1"/>
          <p:nvPr/>
        </p:nvSpPr>
        <p:spPr>
          <a:xfrm>
            <a:off x="10525760" y="6247498"/>
            <a:ext cx="1564640" cy="376822"/>
          </a:xfrm>
          <a:prstGeom prst="rect">
            <a:avLst/>
          </a:prstGeom>
          <a:noFill/>
        </p:spPr>
        <p:txBody>
          <a:bodyPr wrap="square" rtlCol="0">
            <a:spAutoFit/>
          </a:bodyPr>
          <a:lstStyle/>
          <a:p>
            <a:r>
              <a:rPr lang="en-GB" dirty="0">
                <a:latin typeface="Calibra"/>
                <a:hlinkClick r:id="rId2"/>
              </a:rPr>
              <a:t>Link to </a:t>
            </a:r>
            <a:r>
              <a:rPr lang="en-GB" dirty="0" err="1">
                <a:latin typeface="Calibra"/>
                <a:hlinkClick r:id="rId2"/>
              </a:rPr>
              <a:t>Tableu</a:t>
            </a:r>
            <a:endParaRPr lang="en-ZA" dirty="0">
              <a:latin typeface="Calibra"/>
            </a:endParaRPr>
          </a:p>
        </p:txBody>
      </p:sp>
      <p:pic>
        <p:nvPicPr>
          <p:cNvPr id="13" name="Picture 12" descr="A screenshot of a graph&#10;&#10;Description automatically generated">
            <a:extLst>
              <a:ext uri="{FF2B5EF4-FFF2-40B4-BE49-F238E27FC236}">
                <a16:creationId xmlns:a16="http://schemas.microsoft.com/office/drawing/2014/main" id="{3CA56E09-433A-A28A-9752-4814C903E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10" y="233680"/>
            <a:ext cx="11948390" cy="5038290"/>
          </a:xfrm>
          <a:prstGeom prst="rect">
            <a:avLst/>
          </a:prstGeom>
        </p:spPr>
      </p:pic>
    </p:spTree>
    <p:extLst>
      <p:ext uri="{BB962C8B-B14F-4D97-AF65-F5344CB8AC3E}">
        <p14:creationId xmlns:p14="http://schemas.microsoft.com/office/powerpoint/2010/main" val="17237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A9A-C495-B686-3337-1947D5CD5A1B}"/>
              </a:ext>
            </a:extLst>
          </p:cNvPr>
          <p:cNvSpPr>
            <a:spLocks noGrp="1"/>
          </p:cNvSpPr>
          <p:nvPr>
            <p:ph type="ctrTitle"/>
          </p:nvPr>
        </p:nvSpPr>
        <p:spPr>
          <a:xfrm>
            <a:off x="370390" y="1848379"/>
            <a:ext cx="5855123" cy="2209979"/>
          </a:xfrm>
        </p:spPr>
        <p:txBody>
          <a:bodyPr anchor="t">
            <a:noAutofit/>
          </a:bodyPr>
          <a:lstStyle/>
          <a:p>
            <a:pPr algn="ctr"/>
            <a:r>
              <a:rPr lang="en-GB" sz="4400" b="0" dirty="0">
                <a:solidFill>
                  <a:srgbClr val="263B50"/>
                </a:solidFill>
                <a:latin typeface="Calibra"/>
              </a:rPr>
              <a:t>What was the average </a:t>
            </a:r>
            <a:br>
              <a:rPr lang="en-GB" sz="4400" b="0" dirty="0">
                <a:solidFill>
                  <a:srgbClr val="263B50"/>
                </a:solidFill>
                <a:latin typeface="Calibra"/>
              </a:rPr>
            </a:br>
            <a:r>
              <a:rPr lang="en-GB" sz="4400" dirty="0">
                <a:solidFill>
                  <a:srgbClr val="FF0000"/>
                </a:solidFill>
                <a:latin typeface="Calibra"/>
              </a:rPr>
              <a:t>rental duration </a:t>
            </a:r>
            <a:br>
              <a:rPr lang="en-GB" sz="4400" b="0" dirty="0">
                <a:solidFill>
                  <a:srgbClr val="263B50"/>
                </a:solidFill>
                <a:latin typeface="Calibra"/>
              </a:rPr>
            </a:br>
            <a:r>
              <a:rPr lang="en-GB" sz="4400" b="0" dirty="0">
                <a:solidFill>
                  <a:srgbClr val="263B50"/>
                </a:solidFill>
                <a:latin typeface="Calibra"/>
              </a:rPr>
              <a:t>for all videos?</a:t>
            </a:r>
            <a:br>
              <a:rPr lang="en-GB" sz="4400" b="0" dirty="0">
                <a:solidFill>
                  <a:srgbClr val="263B50"/>
                </a:solidFill>
                <a:latin typeface="Calibra"/>
              </a:rPr>
            </a:br>
            <a:br>
              <a:rPr lang="en-GB" sz="2800" i="0" u="none" strike="noStrike" baseline="0" dirty="0">
                <a:solidFill>
                  <a:srgbClr val="263B50"/>
                </a:solidFill>
                <a:latin typeface="Calibra"/>
              </a:rPr>
            </a:br>
            <a:br>
              <a:rPr lang="en-GB" sz="2800" i="0" u="none" strike="noStrike" baseline="0" dirty="0">
                <a:solidFill>
                  <a:srgbClr val="263B50"/>
                </a:solidFill>
                <a:latin typeface="Calibra"/>
              </a:rPr>
            </a:br>
            <a:endParaRPr lang="en-GB" sz="2800" i="0" u="none" strike="noStrike" baseline="0" dirty="0">
              <a:solidFill>
                <a:srgbClr val="263B50"/>
              </a:solidFill>
              <a:latin typeface="Calibra"/>
            </a:endParaRPr>
          </a:p>
        </p:txBody>
      </p:sp>
      <p:pic>
        <p:nvPicPr>
          <p:cNvPr id="5" name="Graphic 4" descr="Upward trend">
            <a:extLst>
              <a:ext uri="{FF2B5EF4-FFF2-40B4-BE49-F238E27FC236}">
                <a16:creationId xmlns:a16="http://schemas.microsoft.com/office/drawing/2014/main" id="{A7D22FE1-9900-E7A0-8E7C-22053033F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7084" y="263522"/>
            <a:ext cx="3794836" cy="3794836"/>
          </a:xfrm>
          <a:prstGeom prst="rect">
            <a:avLst/>
          </a:prstGeom>
        </p:spPr>
      </p:pic>
      <p:pic>
        <p:nvPicPr>
          <p:cNvPr id="4" name="Picture 3" descr="Film reel and slate">
            <a:extLst>
              <a:ext uri="{FF2B5EF4-FFF2-40B4-BE49-F238E27FC236}">
                <a16:creationId xmlns:a16="http://schemas.microsoft.com/office/drawing/2014/main" id="{56836939-2C60-D794-3BC6-F1E59E74FEFE}"/>
              </a:ext>
            </a:extLst>
          </p:cNvPr>
          <p:cNvPicPr>
            <a:picLocks noChangeAspect="1"/>
          </p:cNvPicPr>
          <p:nvPr/>
        </p:nvPicPr>
        <p:blipFill rotWithShape="1">
          <a:blip r:embed="rId4"/>
          <a:srcRect l="7725" r="27379" b="-2"/>
          <a:stretch/>
        </p:blipFill>
        <p:spPr>
          <a:xfrm>
            <a:off x="6577762" y="169119"/>
            <a:ext cx="5471997" cy="6506001"/>
          </a:xfrm>
          <a:prstGeom prst="rect">
            <a:avLst/>
          </a:prstGeom>
        </p:spPr>
      </p:pic>
    </p:spTree>
    <p:extLst>
      <p:ext uri="{BB962C8B-B14F-4D97-AF65-F5344CB8AC3E}">
        <p14:creationId xmlns:p14="http://schemas.microsoft.com/office/powerpoint/2010/main" val="2843349293"/>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
  <TotalTime>1790</TotalTime>
  <Words>1124</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Calibra</vt:lpstr>
      <vt:lpstr>Calibri</vt:lpstr>
      <vt:lpstr>Neue Haas Grotesk Text Pro</vt:lpstr>
      <vt:lpstr>Roboto-Regular</vt:lpstr>
      <vt:lpstr>BjornVTI</vt:lpstr>
      <vt:lpstr>rockbuster  stealth</vt:lpstr>
      <vt:lpstr> AGENDA</vt:lpstr>
      <vt:lpstr> Project objective</vt:lpstr>
      <vt:lpstr> Questions to address</vt:lpstr>
      <vt:lpstr>Which movies contributed the  most/least to revenue gain?  </vt:lpstr>
      <vt:lpstr>PowerPoint Presentation</vt:lpstr>
      <vt:lpstr>PowerPoint Presentation</vt:lpstr>
      <vt:lpstr>PowerPoint Presentation</vt:lpstr>
      <vt:lpstr>What was the average  rental duration  for all videos?   </vt:lpstr>
      <vt:lpstr>PowerPoint Presentation</vt:lpstr>
      <vt:lpstr>Which countries  are Rockbuster customers based in?   </vt:lpstr>
      <vt:lpstr>   </vt:lpstr>
      <vt:lpstr>Where are customers with a  high lifetime value based?   </vt:lpstr>
      <vt:lpstr>PowerPoint Presentation</vt:lpstr>
      <vt:lpstr>Do sales figures vary between  geographic regions?</vt:lpstr>
      <vt:lpstr>    </vt:lpstr>
      <vt:lpstr>Summary of  Take Away Stats and recommendations</vt:lpstr>
      <vt:lpstr> Which movies contributed the most/least to revenue gain?  - PG-13  rating has the highest sales whilst rating G has lowest Sales. - Sport, Sci-Fi, Animation, Drama and Comedy are top 5 Categories whilst Classics, Children, Travel, Music and Thriller are bottom 5 Categories. - The Top movies are Telegraph Voyage, Zorro Ark and Wife Turn whilst the bottom 3 are Texas Watch, Oklahoma Jumanji and Duffel Apocolypse.  From the above insights I would recommend that an increase in range for Thriller movies should be available to increase revenue on that Category. Top Categories do not mean top movies as in the case of “Telegraph Voyage” being in Musical Category, however increasing the top 10 movies in inventory could make more availability for customers and limiting or removing the bottom Movies from the Inventory to allow for this   What was the average rental duration for all videos?  - Average rental over all categories are 5 days with Thriller being 7 days the highest  From the above insight I would recommend that there should be a scale as to renting movies. Possibly 1-2 movies should be 3 days, 3-4 movies 4 days and  5-6 movies 7 days permitted. This will get customers to watch the movies within the time period allocated for online use before expiring and get them to order more frequently the next set of movies.</vt:lpstr>
      <vt:lpstr>     THANKS!  For any further insights/analysis you may reach out to:   Data Analyst | Jean-Claude du Sart jeanclauded.jcds@gmail.com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Rockbuster stealth</dc:title>
  <dc:creator>Jean-Claude Du Sart</dc:creator>
  <cp:lastModifiedBy>Jean-Claude Du Sart</cp:lastModifiedBy>
  <cp:revision>4</cp:revision>
  <dcterms:created xsi:type="dcterms:W3CDTF">2023-08-03T12:39:23Z</dcterms:created>
  <dcterms:modified xsi:type="dcterms:W3CDTF">2023-08-04T18:30:22Z</dcterms:modified>
</cp:coreProperties>
</file>