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82" r:id="rId6"/>
    <p:sldId id="277" r:id="rId7"/>
    <p:sldId id="278" r:id="rId8"/>
    <p:sldId id="262" r:id="rId9"/>
    <p:sldId id="268" r:id="rId10"/>
    <p:sldId id="263" r:id="rId11"/>
    <p:sldId id="281" r:id="rId12"/>
    <p:sldId id="264" r:id="rId13"/>
    <p:sldId id="279" r:id="rId14"/>
    <p:sldId id="269" r:id="rId15"/>
  </p:sldIdLst>
  <p:sldSz cx="15122525" cy="7921625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Montserrat SemiBold" panose="000007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000000"/>
          </p15:clr>
        </p15:guide>
        <p15:guide id="2" pos="4763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iqahxKyyA9P4sTN13lqNjN90CS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32" y="56"/>
      </p:cViewPr>
      <p:guideLst>
        <p:guide orient="horz" pos="2472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7163" y="685800"/>
            <a:ext cx="65436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0ed0b217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80ed0b217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#2 con fotografía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imagen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d7eb645d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7ed7eb645d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404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d7eb645d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7ed7eb645d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ed7eb645d_0_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7ed7eb645d_0_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ed7eb645d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7ed7eb645d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148f40e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8148f40e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148f40e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8148f40e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959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148f40e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8148f40e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828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148f40e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8148f40e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348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ed7eb645d_0_1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7ed7eb645d_0_1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Mostrar porcentajes de resultados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7ed7eb645d_0_1051"/>
          <p:cNvSpPr txBox="1">
            <a:spLocks noGrp="1"/>
          </p:cNvSpPr>
          <p:nvPr>
            <p:ph type="ctrTitle"/>
          </p:nvPr>
        </p:nvSpPr>
        <p:spPr>
          <a:xfrm>
            <a:off x="515509" y="1146737"/>
            <a:ext cx="14091599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15" name="Google Shape;15;g7ed7eb645d_0_1051"/>
          <p:cNvSpPr txBox="1">
            <a:spLocks noGrp="1"/>
          </p:cNvSpPr>
          <p:nvPr>
            <p:ph type="subTitle" idx="1"/>
          </p:nvPr>
        </p:nvSpPr>
        <p:spPr>
          <a:xfrm>
            <a:off x="515496" y="4364902"/>
            <a:ext cx="14091599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6" name="Google Shape;16;g7ed7eb645d_0_105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ed7eb645d_0_1086"/>
          <p:cNvSpPr txBox="1">
            <a:spLocks noGrp="1"/>
          </p:cNvSpPr>
          <p:nvPr>
            <p:ph type="title" hasCustomPrompt="1"/>
          </p:nvPr>
        </p:nvSpPr>
        <p:spPr>
          <a:xfrm>
            <a:off x="515496" y="1703569"/>
            <a:ext cx="14091599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r>
              <a:t>xx%</a:t>
            </a:r>
          </a:p>
        </p:txBody>
      </p:sp>
      <p:sp>
        <p:nvSpPr>
          <p:cNvPr id="50" name="Google Shape;50;g7ed7eb645d_0_1086"/>
          <p:cNvSpPr txBox="1">
            <a:spLocks noGrp="1"/>
          </p:cNvSpPr>
          <p:nvPr>
            <p:ph type="body" idx="1"/>
          </p:nvPr>
        </p:nvSpPr>
        <p:spPr>
          <a:xfrm>
            <a:off x="515496" y="4854816"/>
            <a:ext cx="14091599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ctr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g7ed7eb645d_0_1086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ed7eb645d_0_109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7ed7eb645d_0_1058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7ed7eb645d_0_1058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g7ed7eb645d_0_1058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7ed7eb645d_0_1055"/>
          <p:cNvSpPr txBox="1">
            <a:spLocks noGrp="1"/>
          </p:cNvSpPr>
          <p:nvPr>
            <p:ph type="title"/>
          </p:nvPr>
        </p:nvSpPr>
        <p:spPr>
          <a:xfrm>
            <a:off x="515496" y="3312575"/>
            <a:ext cx="14091599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23" name="Google Shape;23;g7ed7eb645d_0_1055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7ed7eb645d_0_1062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7ed7eb645d_0_1062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7" name="Google Shape;27;g7ed7eb645d_0_1062"/>
          <p:cNvSpPr txBox="1">
            <a:spLocks noGrp="1"/>
          </p:cNvSpPr>
          <p:nvPr>
            <p:ph type="body" idx="2"/>
          </p:nvPr>
        </p:nvSpPr>
        <p:spPr>
          <a:xfrm>
            <a:off x="7991917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8" name="Google Shape;28;g7ed7eb645d_0_106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ed7eb645d_0_1067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7ed7eb645d_0_106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ed7eb645d_0_1070"/>
          <p:cNvSpPr txBox="1">
            <a:spLocks noGrp="1"/>
          </p:cNvSpPr>
          <p:nvPr>
            <p:ph type="title"/>
          </p:nvPr>
        </p:nvSpPr>
        <p:spPr>
          <a:xfrm>
            <a:off x="515496" y="855693"/>
            <a:ext cx="4644000" cy="11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4" name="Google Shape;34;g7ed7eb645d_0_1070"/>
          <p:cNvSpPr txBox="1">
            <a:spLocks noGrp="1"/>
          </p:cNvSpPr>
          <p:nvPr>
            <p:ph type="body" idx="1"/>
          </p:nvPr>
        </p:nvSpPr>
        <p:spPr>
          <a:xfrm>
            <a:off x="515496" y="2140156"/>
            <a:ext cx="4644000" cy="4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5" name="Google Shape;35;g7ed7eb645d_0_107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7ed7eb645d_0_1074"/>
          <p:cNvSpPr txBox="1">
            <a:spLocks noGrp="1"/>
          </p:cNvSpPr>
          <p:nvPr>
            <p:ph type="title"/>
          </p:nvPr>
        </p:nvSpPr>
        <p:spPr>
          <a:xfrm>
            <a:off x="810785" y="693287"/>
            <a:ext cx="10531200" cy="6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>
            <a:endParaRPr/>
          </a:p>
        </p:txBody>
      </p:sp>
      <p:sp>
        <p:nvSpPr>
          <p:cNvPr id="38" name="Google Shape;38;g7ed7eb645d_0_1074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7ed7eb645d_0_1077"/>
          <p:cNvSpPr/>
          <p:nvPr/>
        </p:nvSpPr>
        <p:spPr>
          <a:xfrm>
            <a:off x="7561263" y="-193"/>
            <a:ext cx="7561200" cy="79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7ed7eb645d_0_1077"/>
          <p:cNvSpPr txBox="1">
            <a:spLocks noGrp="1"/>
          </p:cNvSpPr>
          <p:nvPr>
            <p:ph type="title"/>
          </p:nvPr>
        </p:nvSpPr>
        <p:spPr>
          <a:xfrm>
            <a:off x="439089" y="1899242"/>
            <a:ext cx="6690000" cy="22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42" name="Google Shape;42;g7ed7eb645d_0_1077"/>
          <p:cNvSpPr txBox="1">
            <a:spLocks noGrp="1"/>
          </p:cNvSpPr>
          <p:nvPr>
            <p:ph type="subTitle" idx="1"/>
          </p:nvPr>
        </p:nvSpPr>
        <p:spPr>
          <a:xfrm>
            <a:off x="439089" y="4317082"/>
            <a:ext cx="6690000" cy="19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43" name="Google Shape;43;g7ed7eb645d_0_1077"/>
          <p:cNvSpPr txBox="1">
            <a:spLocks noGrp="1"/>
          </p:cNvSpPr>
          <p:nvPr>
            <p:ph type="body" idx="2"/>
          </p:nvPr>
        </p:nvSpPr>
        <p:spPr>
          <a:xfrm>
            <a:off x="8169041" y="1115165"/>
            <a:ext cx="6345600" cy="56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g7ed7eb645d_0_107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7ed7eb645d_0_1083"/>
          <p:cNvSpPr txBox="1">
            <a:spLocks noGrp="1"/>
          </p:cNvSpPr>
          <p:nvPr>
            <p:ph type="body" idx="1"/>
          </p:nvPr>
        </p:nvSpPr>
        <p:spPr>
          <a:xfrm>
            <a:off x="515496" y="6515608"/>
            <a:ext cx="99210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g7ed7eb645d_0_1083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ed7eb645d_0_1047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7ed7eb645d_0_1047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●"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4650" algn="l" rtl="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7ed7eb645d_0_104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C1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ed0b2170_2_0"/>
          <p:cNvSpPr txBox="1"/>
          <p:nvPr/>
        </p:nvSpPr>
        <p:spPr>
          <a:xfrm>
            <a:off x="1131995" y="3307387"/>
            <a:ext cx="11401800" cy="1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MX" sz="6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Julio Cesar Ortiz Jiménez</a:t>
            </a:r>
            <a:endParaRPr sz="6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g80ed0b2170_2_0"/>
          <p:cNvSpPr txBox="1"/>
          <p:nvPr/>
        </p:nvSpPr>
        <p:spPr>
          <a:xfrm>
            <a:off x="1109172" y="4680169"/>
            <a:ext cx="64851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Ingeniero de Datos</a:t>
            </a:r>
            <a:endParaRPr sz="32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g80ed0b2170_2_0"/>
          <p:cNvSpPr txBox="1"/>
          <p:nvPr/>
        </p:nvSpPr>
        <p:spPr>
          <a:xfrm>
            <a:off x="1131995" y="2599687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 dirty="0">
                <a:solidFill>
                  <a:srgbClr val="4B22F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Curso de Procesamiento</a:t>
            </a:r>
            <a:r>
              <a:rPr lang="es-MX" sz="2900" dirty="0">
                <a:solidFill>
                  <a:srgbClr val="4B22F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de Datos</a:t>
            </a:r>
            <a:endParaRPr sz="2900" b="0" i="0" u="none" strike="noStrike" cap="none" dirty="0">
              <a:solidFill>
                <a:srgbClr val="4B22F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1" name="Google Shape;61;g80ed0b2170_2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925971"/>
            <a:ext cx="182144" cy="2553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g80ed0b2170_2_0"/>
          <p:cNvCxnSpPr/>
          <p:nvPr/>
        </p:nvCxnSpPr>
        <p:spPr>
          <a:xfrm>
            <a:off x="1298678" y="4648152"/>
            <a:ext cx="2896800" cy="0"/>
          </a:xfrm>
          <a:prstGeom prst="straightConnector1">
            <a:avLst/>
          </a:prstGeom>
          <a:noFill/>
          <a:ln w="28575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3" name="Google Shape;63;g80ed0b2170_2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50976" y="542299"/>
            <a:ext cx="3437000" cy="188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 txBox="1"/>
          <p:nvPr/>
        </p:nvSpPr>
        <p:spPr>
          <a:xfrm>
            <a:off x="1700960" y="22371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Procesamiento de Datos</a:t>
            </a:r>
            <a:endParaRPr sz="6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" name="Google Shape;134;p2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5" name="Google Shape;135;p2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6" name="Google Shape;13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460" y="3741297"/>
            <a:ext cx="2784389" cy="2791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64110" y="885741"/>
            <a:ext cx="2165350" cy="48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2"/>
          <p:cNvCxnSpPr/>
          <p:nvPr/>
        </p:nvCxnSpPr>
        <p:spPr>
          <a:xfrm rot="10800000">
            <a:off x="646680" y="3031958"/>
            <a:ext cx="0" cy="48896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121;g7ed7eb645d_0_695">
            <a:extLst>
              <a:ext uri="{FF2B5EF4-FFF2-40B4-BE49-F238E27FC236}">
                <a16:creationId xmlns:a16="http://schemas.microsoft.com/office/drawing/2014/main" id="{00D70958-B6FC-4409-B00E-58324AEA0869}"/>
              </a:ext>
            </a:extLst>
          </p:cNvPr>
          <p:cNvSpPr/>
          <p:nvPr/>
        </p:nvSpPr>
        <p:spPr>
          <a:xfrm>
            <a:off x="10106525" y="-13075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323;g7ed7eb645d_0_942">
            <a:extLst>
              <a:ext uri="{FF2B5EF4-FFF2-40B4-BE49-F238E27FC236}">
                <a16:creationId xmlns:a16="http://schemas.microsoft.com/office/drawing/2014/main" id="{6EA2703A-5ED5-4977-85D7-C6611266319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24030" y="1768280"/>
            <a:ext cx="3256231" cy="4115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g7ed7eb645d_0_82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" name="Google Shape;145;g7ed7eb645d_0_82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6" name="Google Shape;146;g7ed7eb645d_0_8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7ed7eb645d_0_82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g7ed7eb645d_0_8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7ed7eb645d_0_8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04;g7ed7eb645d_0_1093">
            <a:extLst>
              <a:ext uri="{FF2B5EF4-FFF2-40B4-BE49-F238E27FC236}">
                <a16:creationId xmlns:a16="http://schemas.microsoft.com/office/drawing/2014/main" id="{F6F7EB1A-8E0B-4CA6-961E-AC3D2ED9A586}"/>
              </a:ext>
            </a:extLst>
          </p:cNvPr>
          <p:cNvSpPr txBox="1"/>
          <p:nvPr/>
        </p:nvSpPr>
        <p:spPr>
          <a:xfrm>
            <a:off x="390299" y="772788"/>
            <a:ext cx="7226295" cy="994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4000" b="1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Definición de Variables</a:t>
            </a:r>
            <a:endParaRPr sz="4000" b="1" i="0" u="none" strike="noStrike" cap="none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E7E4A7A-B100-4480-BC15-7B7F818CE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665" y="1876481"/>
            <a:ext cx="11267179" cy="473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981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g7ed7eb645d_0_82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" name="Google Shape;145;g7ed7eb645d_0_82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6" name="Google Shape;146;g7ed7eb645d_0_8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7ed7eb645d_0_82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g7ed7eb645d_0_8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7ed7eb645d_0_8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1116EFE-C2DA-4486-B8D0-48437C1F91E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4662"/>
          <a:stretch/>
        </p:blipFill>
        <p:spPr>
          <a:xfrm>
            <a:off x="669206" y="1885774"/>
            <a:ext cx="6416454" cy="4150075"/>
          </a:xfrm>
          <a:prstGeom prst="rect">
            <a:avLst/>
          </a:prstGeom>
        </p:spPr>
      </p:pic>
      <p:sp>
        <p:nvSpPr>
          <p:cNvPr id="13" name="Google Shape;204;g7ed7eb645d_0_1093">
            <a:extLst>
              <a:ext uri="{FF2B5EF4-FFF2-40B4-BE49-F238E27FC236}">
                <a16:creationId xmlns:a16="http://schemas.microsoft.com/office/drawing/2014/main" id="{F6F7EB1A-8E0B-4CA6-961E-AC3D2ED9A586}"/>
              </a:ext>
            </a:extLst>
          </p:cNvPr>
          <p:cNvSpPr txBox="1"/>
          <p:nvPr/>
        </p:nvSpPr>
        <p:spPr>
          <a:xfrm>
            <a:off x="390299" y="772788"/>
            <a:ext cx="7226295" cy="994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4000" b="1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Análisis de Datos Nulos</a:t>
            </a:r>
            <a:endParaRPr sz="4000" b="1" i="0" u="none" strike="noStrike" cap="none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D209979-F7AB-45DF-B8A0-990D55F53E77}"/>
              </a:ext>
            </a:extLst>
          </p:cNvPr>
          <p:cNvSpPr/>
          <p:nvPr/>
        </p:nvSpPr>
        <p:spPr>
          <a:xfrm>
            <a:off x="613150" y="4396385"/>
            <a:ext cx="6636998" cy="406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C0CD529-AD17-4FBA-8F52-3FCED0499C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1239" y="2366610"/>
            <a:ext cx="5096957" cy="4359240"/>
          </a:xfrm>
          <a:prstGeom prst="rect">
            <a:avLst/>
          </a:prstGeom>
        </p:spPr>
      </p:pic>
      <p:sp>
        <p:nvSpPr>
          <p:cNvPr id="18" name="Google Shape;199;g7ed7eb645d_0_1093">
            <a:extLst>
              <a:ext uri="{FF2B5EF4-FFF2-40B4-BE49-F238E27FC236}">
                <a16:creationId xmlns:a16="http://schemas.microsoft.com/office/drawing/2014/main" id="{C2A809D0-A975-47BA-B8FC-D27B4E5305F1}"/>
              </a:ext>
            </a:extLst>
          </p:cNvPr>
          <p:cNvSpPr txBox="1"/>
          <p:nvPr/>
        </p:nvSpPr>
        <p:spPr>
          <a:xfrm>
            <a:off x="8014150" y="1133537"/>
            <a:ext cx="6107716" cy="93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MX" sz="1800" b="1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Se concentra en Sexo Masculino y 3 Clase</a:t>
            </a:r>
            <a:endParaRPr sz="1800" b="1" i="0" u="none" strike="noStrike" cap="none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37EED7A-7F51-47B0-9894-D3E72D5CCB62}"/>
              </a:ext>
            </a:extLst>
          </p:cNvPr>
          <p:cNvSpPr/>
          <p:nvPr/>
        </p:nvSpPr>
        <p:spPr>
          <a:xfrm>
            <a:off x="11950700" y="5893610"/>
            <a:ext cx="862048" cy="4563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4;g7ed7eb645d_0_1093">
            <a:extLst>
              <a:ext uri="{FF2B5EF4-FFF2-40B4-BE49-F238E27FC236}">
                <a16:creationId xmlns:a16="http://schemas.microsoft.com/office/drawing/2014/main" id="{D0F4C840-26C1-408B-988D-5EF059804B42}"/>
              </a:ext>
            </a:extLst>
          </p:cNvPr>
          <p:cNvSpPr txBox="1"/>
          <p:nvPr/>
        </p:nvSpPr>
        <p:spPr>
          <a:xfrm>
            <a:off x="390299" y="772788"/>
            <a:ext cx="7226295" cy="994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4000" b="1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Proceso de Asignación</a:t>
            </a:r>
            <a:endParaRPr sz="4000" b="1" i="0" u="none" strike="noStrike" cap="none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199;g7ed7eb645d_0_1093">
            <a:extLst>
              <a:ext uri="{FF2B5EF4-FFF2-40B4-BE49-F238E27FC236}">
                <a16:creationId xmlns:a16="http://schemas.microsoft.com/office/drawing/2014/main" id="{57B166A1-AD72-4D9E-B005-0CB96AA9BF15}"/>
              </a:ext>
            </a:extLst>
          </p:cNvPr>
          <p:cNvSpPr txBox="1"/>
          <p:nvPr/>
        </p:nvSpPr>
        <p:spPr>
          <a:xfrm>
            <a:off x="536703" y="1920937"/>
            <a:ext cx="2822801" cy="93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MX" sz="1800" b="1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Promedio de Edad</a:t>
            </a:r>
            <a:endParaRPr sz="1800" b="1" i="0" u="none" strike="noStrike" cap="none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B9DC2C60-8F1C-4F21-BF9F-ED672361078F}"/>
              </a:ext>
            </a:extLst>
          </p:cNvPr>
          <p:cNvSpPr/>
          <p:nvPr/>
        </p:nvSpPr>
        <p:spPr>
          <a:xfrm>
            <a:off x="3473804" y="1873769"/>
            <a:ext cx="762000" cy="981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41B79B8-6976-4900-AC2F-CF4971A1F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604" y="1920937"/>
            <a:ext cx="1744711" cy="9346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0AA71E6-1951-443B-9B51-1855B6D08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208" y="3835829"/>
            <a:ext cx="5530386" cy="3129834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E0A1865D-9A77-4869-8E21-3E1974DB632D}"/>
              </a:ext>
            </a:extLst>
          </p:cNvPr>
          <p:cNvSpPr/>
          <p:nvPr/>
        </p:nvSpPr>
        <p:spPr>
          <a:xfrm>
            <a:off x="3230088" y="3420094"/>
            <a:ext cx="762000" cy="2386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2BEF217-1EE0-4D0F-9129-97767F16C39C}"/>
              </a:ext>
            </a:extLst>
          </p:cNvPr>
          <p:cNvSpPr/>
          <p:nvPr/>
        </p:nvSpPr>
        <p:spPr>
          <a:xfrm rot="16200000">
            <a:off x="2428976" y="4232564"/>
            <a:ext cx="762000" cy="2386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D84A13F8-C4FB-4F96-AA28-D63C13485060}"/>
              </a:ext>
            </a:extLst>
          </p:cNvPr>
          <p:cNvSpPr/>
          <p:nvPr/>
        </p:nvSpPr>
        <p:spPr>
          <a:xfrm>
            <a:off x="3716977" y="4636166"/>
            <a:ext cx="4773880" cy="4037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Google Shape;204;g7ed7eb645d_0_1093">
            <a:extLst>
              <a:ext uri="{FF2B5EF4-FFF2-40B4-BE49-F238E27FC236}">
                <a16:creationId xmlns:a16="http://schemas.microsoft.com/office/drawing/2014/main" id="{3C926FAA-A68F-4674-9475-C8B886154D9E}"/>
              </a:ext>
            </a:extLst>
          </p:cNvPr>
          <p:cNvSpPr txBox="1"/>
          <p:nvPr/>
        </p:nvSpPr>
        <p:spPr>
          <a:xfrm>
            <a:off x="8755629" y="4415137"/>
            <a:ext cx="5917477" cy="140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2800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Personas que viajan Solas con un promedio de edad de 28 años</a:t>
            </a:r>
            <a:endParaRPr sz="2800" i="0" u="none" strike="noStrike" cap="none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84133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oogle Shape;231;g7ed7eb645d_0_912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2" name="Google Shape;232;g7ed7eb645d_0_912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3" name="Google Shape;233;g7ed7eb645d_0_912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Colores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7B0D15B-7CB8-4F38-B723-01C612FEB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94" y="1476158"/>
            <a:ext cx="7321093" cy="4969308"/>
          </a:xfrm>
          <a:prstGeom prst="rect">
            <a:avLst/>
          </a:prstGeom>
        </p:spPr>
      </p:pic>
      <p:sp>
        <p:nvSpPr>
          <p:cNvPr id="28" name="Google Shape;204;g7ed7eb645d_0_1093">
            <a:extLst>
              <a:ext uri="{FF2B5EF4-FFF2-40B4-BE49-F238E27FC236}">
                <a16:creationId xmlns:a16="http://schemas.microsoft.com/office/drawing/2014/main" id="{54D21455-10ED-4C88-AFA8-2D8CB431E008}"/>
              </a:ext>
            </a:extLst>
          </p:cNvPr>
          <p:cNvSpPr txBox="1"/>
          <p:nvPr/>
        </p:nvSpPr>
        <p:spPr>
          <a:xfrm>
            <a:off x="8198654" y="2141402"/>
            <a:ext cx="5917477" cy="140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2800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Dado lo anterior , infiriendo en los datos, las personas que no viajan solas tienden a ser de manera equivalente su supervivencia , pero en cambio aquellas personas que si viajan solas tienen a no sobrevivir.</a:t>
            </a:r>
            <a:endParaRPr sz="2800" i="0" u="none" strike="noStrike" cap="none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204;g7ed7eb645d_0_1093">
            <a:extLst>
              <a:ext uri="{FF2B5EF4-FFF2-40B4-BE49-F238E27FC236}">
                <a16:creationId xmlns:a16="http://schemas.microsoft.com/office/drawing/2014/main" id="{D3F51E52-71C5-4511-85EF-5C16F50072CD}"/>
              </a:ext>
            </a:extLst>
          </p:cNvPr>
          <p:cNvSpPr txBox="1"/>
          <p:nvPr/>
        </p:nvSpPr>
        <p:spPr>
          <a:xfrm>
            <a:off x="1377537" y="660216"/>
            <a:ext cx="9595261" cy="58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2400" b="1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Análisis después de la Creación de la Variable </a:t>
            </a:r>
            <a:r>
              <a:rPr lang="es-MX" sz="2400" b="1" i="0" u="none" strike="noStrike" cap="none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FlagSolo</a:t>
            </a:r>
            <a:endParaRPr sz="2400" b="1" i="0" u="none" strike="noStrike" cap="none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g7ed7eb645d_0_548"/>
          <p:cNvPicPr preferRelativeResize="0"/>
          <p:nvPr/>
        </p:nvPicPr>
        <p:blipFill rotWithShape="1">
          <a:blip r:embed="rId3">
            <a:alphaModFix amt="50000"/>
          </a:blip>
          <a:srcRect l="18" t="12445" r="9864" b="6948"/>
          <a:stretch/>
        </p:blipFill>
        <p:spPr>
          <a:xfrm>
            <a:off x="5728925" y="0"/>
            <a:ext cx="9393597" cy="79216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7ed7eb645d_0_548"/>
          <p:cNvSpPr txBox="1"/>
          <p:nvPr/>
        </p:nvSpPr>
        <p:spPr>
          <a:xfrm>
            <a:off x="1131995" y="3307387"/>
            <a:ext cx="14959070" cy="1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MX" sz="6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TITANIC - </a:t>
            </a:r>
            <a:r>
              <a:rPr lang="es-MX" sz="3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noche del 14 al 15 de abril de 1912</a:t>
            </a:r>
            <a:endParaRPr sz="6500" b="1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g7ed7eb645d_0_548"/>
          <p:cNvSpPr txBox="1"/>
          <p:nvPr/>
        </p:nvSpPr>
        <p:spPr>
          <a:xfrm>
            <a:off x="1076161" y="4680187"/>
            <a:ext cx="9884763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Fuent</a:t>
            </a:r>
            <a:r>
              <a:rPr lang="es-MX" sz="3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 de Datos  : https://www.kaggle.com/ </a:t>
            </a:r>
            <a:endParaRPr sz="32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" name="Google Shape;71;g7ed7eb645d_0_548"/>
          <p:cNvCxnSpPr/>
          <p:nvPr/>
        </p:nvCxnSpPr>
        <p:spPr>
          <a:xfrm>
            <a:off x="5655525" y="4722365"/>
            <a:ext cx="1906200" cy="0"/>
          </a:xfrm>
          <a:prstGeom prst="straightConnector1">
            <a:avLst/>
          </a:prstGeom>
          <a:noFill/>
          <a:ln w="28575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g7ed7eb645d_0_548"/>
          <p:cNvSpPr txBox="1"/>
          <p:nvPr/>
        </p:nvSpPr>
        <p:spPr>
          <a:xfrm>
            <a:off x="1138749" y="2599684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Procesamiento de Datos</a:t>
            </a:r>
            <a:endParaRPr sz="2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3" name="Google Shape;73;g7ed7eb645d_0_5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07160" y="4925971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g7ed7eb645d_0_548"/>
          <p:cNvCxnSpPr/>
          <p:nvPr/>
        </p:nvCxnSpPr>
        <p:spPr>
          <a:xfrm>
            <a:off x="1298678" y="4648152"/>
            <a:ext cx="2896804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5" name="Google Shape;75;g7ed7eb645d_0_5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40000" y="6300000"/>
            <a:ext cx="2520001" cy="13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"/>
          <p:cNvPicPr preferRelativeResize="0"/>
          <p:nvPr/>
        </p:nvPicPr>
        <p:blipFill rotWithShape="1">
          <a:blip r:embed="rId3">
            <a:alphaModFix amt="50000"/>
          </a:blip>
          <a:srcRect l="18" t="12445" r="9864" b="6948"/>
          <a:stretch/>
        </p:blipFill>
        <p:spPr>
          <a:xfrm>
            <a:off x="5728925" y="0"/>
            <a:ext cx="9393597" cy="792162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"/>
          <p:cNvSpPr txBox="1"/>
          <p:nvPr/>
        </p:nvSpPr>
        <p:spPr>
          <a:xfrm>
            <a:off x="1131995" y="3256848"/>
            <a:ext cx="9131700" cy="1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MX" sz="6500" b="1" i="0" u="none" strike="noStrike" cap="none" dirty="0">
                <a:solidFill>
                  <a:srgbClr val="0C0C0C"/>
                </a:solidFill>
                <a:latin typeface="Montserrat"/>
                <a:ea typeface="Montserrat"/>
                <a:cs typeface="Montserrat"/>
                <a:sym typeface="Montserrat"/>
              </a:rPr>
              <a:t>1. Exploración de Datos</a:t>
            </a:r>
            <a:endParaRPr sz="6500" b="1" i="0" u="none" strike="noStrike" cap="none" dirty="0">
              <a:solidFill>
                <a:srgbClr val="0C0C0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1109172" y="5280284"/>
            <a:ext cx="64851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b="0" i="0" u="none" strike="noStrike" cap="none">
                <a:solidFill>
                  <a:srgbClr val="4B22F4"/>
                </a:solidFill>
                <a:latin typeface="Montserrat"/>
                <a:ea typeface="Montserrat"/>
                <a:cs typeface="Montserrat"/>
                <a:sym typeface="Montserrat"/>
              </a:rPr>
              <a:t>Sesión 01</a:t>
            </a:r>
            <a:endParaRPr sz="3200" b="0" i="0" u="none" strike="noStrike" cap="none">
              <a:solidFill>
                <a:srgbClr val="4B22F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" name="Google Shape;83;p1"/>
          <p:cNvCxnSpPr/>
          <p:nvPr/>
        </p:nvCxnSpPr>
        <p:spPr>
          <a:xfrm>
            <a:off x="1298678" y="5042007"/>
            <a:ext cx="2896804" cy="0"/>
          </a:xfrm>
          <a:prstGeom prst="straightConnector1">
            <a:avLst/>
          </a:prstGeom>
          <a:noFill/>
          <a:ln w="28575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-72735" y="3145847"/>
            <a:ext cx="1430575" cy="1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 t="9" b="7"/>
          <a:stretch/>
        </p:blipFill>
        <p:spPr>
          <a:xfrm>
            <a:off x="12240000" y="6300000"/>
            <a:ext cx="2519999" cy="1382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148f40e0d_1_0"/>
          <p:cNvSpPr/>
          <p:nvPr/>
        </p:nvSpPr>
        <p:spPr>
          <a:xfrm>
            <a:off x="-25" y="7002150"/>
            <a:ext cx="15122400" cy="9327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8148f40e0d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 flipH="1">
            <a:off x="1569468" y="6187609"/>
            <a:ext cx="182144" cy="2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8148f40e0d_1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64548" y="7146000"/>
            <a:ext cx="1315926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86AC122-2D2C-4D97-93FC-9070D3BFBCDF}"/>
              </a:ext>
            </a:extLst>
          </p:cNvPr>
          <p:cNvSpPr txBox="1"/>
          <p:nvPr/>
        </p:nvSpPr>
        <p:spPr>
          <a:xfrm>
            <a:off x="1398262" y="630497"/>
            <a:ext cx="3918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Descripción de Columnas</a:t>
            </a:r>
            <a:endParaRPr lang="es-CO" sz="2000" b="1" dirty="0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89FD356C-03C1-41DB-9EB8-82B9082D66B1}"/>
              </a:ext>
            </a:extLst>
          </p:cNvPr>
          <p:cNvSpPr/>
          <p:nvPr/>
        </p:nvSpPr>
        <p:spPr>
          <a:xfrm>
            <a:off x="4862801" y="519168"/>
            <a:ext cx="724395" cy="558141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2CE73CF-A108-4547-816F-8FE9B611C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0184" y="378071"/>
            <a:ext cx="8595669" cy="932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2F7DB6D-15BE-43EF-8366-4D28D1DD30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0184" y="1671395"/>
            <a:ext cx="1597478" cy="812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2EBF3552-22E6-49B7-B2CB-7589488F584A}"/>
              </a:ext>
            </a:extLst>
          </p:cNvPr>
          <p:cNvSpPr/>
          <p:nvPr/>
        </p:nvSpPr>
        <p:spPr>
          <a:xfrm>
            <a:off x="4862801" y="1761669"/>
            <a:ext cx="724395" cy="558141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AF270DB-255F-4E9E-A073-93010CAA215E}"/>
              </a:ext>
            </a:extLst>
          </p:cNvPr>
          <p:cNvSpPr txBox="1"/>
          <p:nvPr/>
        </p:nvSpPr>
        <p:spPr>
          <a:xfrm>
            <a:off x="1398262" y="1829397"/>
            <a:ext cx="3918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Descripción de Columnas</a:t>
            </a:r>
            <a:endParaRPr lang="es-CO" sz="20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C421910-0CCC-40B7-9920-E7A5549DD985}"/>
              </a:ext>
            </a:extLst>
          </p:cNvPr>
          <p:cNvSpPr txBox="1"/>
          <p:nvPr/>
        </p:nvSpPr>
        <p:spPr>
          <a:xfrm>
            <a:off x="7730650" y="1671395"/>
            <a:ext cx="5818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12 Columnas y 891 Filas</a:t>
            </a:r>
            <a:endParaRPr lang="es-CO" sz="2800" b="1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547BC3E-B30B-46E0-BA94-84D655A22E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8382" y="2823999"/>
            <a:ext cx="4652190" cy="3838057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58C51F3C-5DE7-4223-836E-BEA07F392D88}"/>
              </a:ext>
            </a:extLst>
          </p:cNvPr>
          <p:cNvSpPr txBox="1"/>
          <p:nvPr/>
        </p:nvSpPr>
        <p:spPr>
          <a:xfrm>
            <a:off x="1505140" y="4537816"/>
            <a:ext cx="3918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Análisis de Datos Nulos</a:t>
            </a:r>
            <a:endParaRPr lang="es-CO" sz="2000" b="1" dirty="0"/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9926FF5D-DF83-436D-AE35-A8AEDA2B4E1F}"/>
              </a:ext>
            </a:extLst>
          </p:cNvPr>
          <p:cNvSpPr/>
          <p:nvPr/>
        </p:nvSpPr>
        <p:spPr>
          <a:xfrm>
            <a:off x="4862800" y="4390055"/>
            <a:ext cx="724395" cy="558141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0DCD551-ADDF-4869-BB8C-354B995F50B2}"/>
              </a:ext>
            </a:extLst>
          </p:cNvPr>
          <p:cNvSpPr txBox="1"/>
          <p:nvPr/>
        </p:nvSpPr>
        <p:spPr>
          <a:xfrm>
            <a:off x="9829862" y="3845318"/>
            <a:ext cx="47649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identifica que en el campo </a:t>
            </a:r>
            <a:r>
              <a:rPr lang="es-MX" sz="2800" b="1" dirty="0">
                <a:solidFill>
                  <a:srgbClr val="FF0000"/>
                </a:solidFill>
              </a:rPr>
              <a:t>AGE</a:t>
            </a:r>
            <a:r>
              <a:rPr lang="es-MX" dirty="0"/>
              <a:t> faltan Datos por Diligenciar ,al igual que en </a:t>
            </a:r>
            <a:r>
              <a:rPr lang="es-MX" sz="2800" b="1" dirty="0">
                <a:solidFill>
                  <a:srgbClr val="FF0000"/>
                </a:solidFill>
              </a:rPr>
              <a:t>Cabin </a:t>
            </a:r>
            <a:r>
              <a:rPr lang="es-MX" sz="1600" dirty="0">
                <a:solidFill>
                  <a:schemeClr val="tx1"/>
                </a:solidFill>
              </a:rPr>
              <a:t>y </a:t>
            </a:r>
            <a:r>
              <a:rPr lang="es-MX" sz="2800" b="1" dirty="0" err="1">
                <a:solidFill>
                  <a:srgbClr val="FF0000"/>
                </a:solidFill>
              </a:rPr>
              <a:t>Embarked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4B1B3B6-634B-4BA2-8F5A-2E3C0FFA5632}"/>
              </a:ext>
            </a:extLst>
          </p:cNvPr>
          <p:cNvSpPr/>
          <p:nvPr/>
        </p:nvSpPr>
        <p:spPr>
          <a:xfrm>
            <a:off x="6004985" y="4779883"/>
            <a:ext cx="2478617" cy="196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A96A91C-1455-4839-A478-E3D2B60027BA}"/>
              </a:ext>
            </a:extLst>
          </p:cNvPr>
          <p:cNvSpPr/>
          <p:nvPr/>
        </p:nvSpPr>
        <p:spPr>
          <a:xfrm>
            <a:off x="6028267" y="5731230"/>
            <a:ext cx="2478617" cy="390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148f40e0d_1_0"/>
          <p:cNvSpPr/>
          <p:nvPr/>
        </p:nvSpPr>
        <p:spPr>
          <a:xfrm>
            <a:off x="-25" y="7002150"/>
            <a:ext cx="15122400" cy="9327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8148f40e0d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 flipH="1">
            <a:off x="1569468" y="6187609"/>
            <a:ext cx="182144" cy="2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8148f40e0d_1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64548" y="7146000"/>
            <a:ext cx="1315926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58C51F3C-5DE7-4223-836E-BEA07F392D88}"/>
              </a:ext>
            </a:extLst>
          </p:cNvPr>
          <p:cNvSpPr txBox="1"/>
          <p:nvPr/>
        </p:nvSpPr>
        <p:spPr>
          <a:xfrm>
            <a:off x="1528891" y="1058346"/>
            <a:ext cx="3918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Definición de Variables</a:t>
            </a:r>
            <a:endParaRPr lang="es-CO" sz="2000" b="1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F3A1F1D-4812-4EC0-92D1-30177195D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91" y="1704672"/>
            <a:ext cx="10726444" cy="45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63992777-C0C9-4417-951E-55984BFD79D3}"/>
              </a:ext>
            </a:extLst>
          </p:cNvPr>
          <p:cNvSpPr/>
          <p:nvPr/>
        </p:nvSpPr>
        <p:spPr>
          <a:xfrm>
            <a:off x="4723354" y="988812"/>
            <a:ext cx="724395" cy="539178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4624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148f40e0d_1_0"/>
          <p:cNvSpPr/>
          <p:nvPr/>
        </p:nvSpPr>
        <p:spPr>
          <a:xfrm>
            <a:off x="-25" y="7002150"/>
            <a:ext cx="15122400" cy="9327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8148f40e0d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 flipH="1">
            <a:off x="1569468" y="6187609"/>
            <a:ext cx="182144" cy="2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8148f40e0d_1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64548" y="7146000"/>
            <a:ext cx="1315926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C5DD6B5-40E4-4FEC-87F6-F662B75BF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7140" y="909171"/>
            <a:ext cx="8670028" cy="39615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2E237BD-9E7E-4188-9007-EBDC99262DBA}"/>
              </a:ext>
            </a:extLst>
          </p:cNvPr>
          <p:cNvSpPr txBox="1"/>
          <p:nvPr/>
        </p:nvSpPr>
        <p:spPr>
          <a:xfrm>
            <a:off x="2805107" y="5197747"/>
            <a:ext cx="10839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Cuenta ,  Promedio , desviación Estándar , Min , Max  y Distribución numérica. </a:t>
            </a:r>
            <a:endParaRPr lang="es-CO" sz="28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971A8D5-2C81-4B69-96FE-40F6A4F6AEAB}"/>
              </a:ext>
            </a:extLst>
          </p:cNvPr>
          <p:cNvSpPr/>
          <p:nvPr/>
        </p:nvSpPr>
        <p:spPr>
          <a:xfrm>
            <a:off x="3021915" y="818826"/>
            <a:ext cx="578217" cy="44443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E3BCBCB-FD40-4B8D-A6DC-8231D48C8C30}"/>
              </a:ext>
            </a:extLst>
          </p:cNvPr>
          <p:cNvSpPr/>
          <p:nvPr/>
        </p:nvSpPr>
        <p:spPr>
          <a:xfrm rot="5400000">
            <a:off x="6884726" y="-3418453"/>
            <a:ext cx="578217" cy="9375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1996318-2083-4376-9348-98BAC8AACCD0}"/>
              </a:ext>
            </a:extLst>
          </p:cNvPr>
          <p:cNvSpPr txBox="1"/>
          <p:nvPr/>
        </p:nvSpPr>
        <p:spPr>
          <a:xfrm>
            <a:off x="355135" y="272516"/>
            <a:ext cx="1749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rgbClr val="FF0000"/>
                </a:solidFill>
              </a:rPr>
              <a:t>VARIABLES      NUMERICAS</a:t>
            </a:r>
            <a:endParaRPr lang="es-CO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6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148f40e0d_1_0"/>
          <p:cNvSpPr/>
          <p:nvPr/>
        </p:nvSpPr>
        <p:spPr>
          <a:xfrm>
            <a:off x="-25" y="7002150"/>
            <a:ext cx="15122400" cy="9327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8148f40e0d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 flipH="1">
            <a:off x="1569468" y="6187609"/>
            <a:ext cx="182144" cy="2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8148f40e0d_1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64548" y="7146000"/>
            <a:ext cx="1315926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1996318-2083-4376-9348-98BAC8AACCD0}"/>
              </a:ext>
            </a:extLst>
          </p:cNvPr>
          <p:cNvSpPr txBox="1"/>
          <p:nvPr/>
        </p:nvSpPr>
        <p:spPr>
          <a:xfrm>
            <a:off x="355135" y="272516"/>
            <a:ext cx="2130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rgbClr val="FF0000"/>
                </a:solidFill>
              </a:rPr>
              <a:t>VARIABLES      CATEGORICAS</a:t>
            </a:r>
            <a:endParaRPr lang="es-CO" sz="2000" b="1" dirty="0">
              <a:solidFill>
                <a:srgbClr val="FF000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2754D82-DC66-40FB-B675-6DF43571D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6351" y="1191074"/>
            <a:ext cx="9569647" cy="329696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C20721D-24FB-4329-A9A1-3D6DD8DCBD3D}"/>
              </a:ext>
            </a:extLst>
          </p:cNvPr>
          <p:cNvSpPr txBox="1"/>
          <p:nvPr/>
        </p:nvSpPr>
        <p:spPr>
          <a:xfrm>
            <a:off x="6538586" y="4978215"/>
            <a:ext cx="3607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/>
              <a:t>+ Hombres </a:t>
            </a:r>
            <a:endParaRPr lang="es-CO" sz="3600" b="1" dirty="0"/>
          </a:p>
        </p:txBody>
      </p:sp>
      <p:sp>
        <p:nvSpPr>
          <p:cNvPr id="7" name="Flecha: hacia arriba 6">
            <a:extLst>
              <a:ext uri="{FF2B5EF4-FFF2-40B4-BE49-F238E27FC236}">
                <a16:creationId xmlns:a16="http://schemas.microsoft.com/office/drawing/2014/main" id="{0A959A40-3720-48DA-99D1-8A717D777F4E}"/>
              </a:ext>
            </a:extLst>
          </p:cNvPr>
          <p:cNvSpPr/>
          <p:nvPr/>
        </p:nvSpPr>
        <p:spPr>
          <a:xfrm>
            <a:off x="7265096" y="4417284"/>
            <a:ext cx="1077238" cy="4759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Flecha: hacia arriba 13">
            <a:extLst>
              <a:ext uri="{FF2B5EF4-FFF2-40B4-BE49-F238E27FC236}">
                <a16:creationId xmlns:a16="http://schemas.microsoft.com/office/drawing/2014/main" id="{18E1142B-75B6-4764-A532-C75E4788B747}"/>
              </a:ext>
            </a:extLst>
          </p:cNvPr>
          <p:cNvSpPr/>
          <p:nvPr/>
        </p:nvSpPr>
        <p:spPr>
          <a:xfrm>
            <a:off x="11150252" y="4462984"/>
            <a:ext cx="1077238" cy="11615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554FC0C-3DCB-4A91-800F-5CFF4426D33A}"/>
              </a:ext>
            </a:extLst>
          </p:cNvPr>
          <p:cNvSpPr txBox="1"/>
          <p:nvPr/>
        </p:nvSpPr>
        <p:spPr>
          <a:xfrm>
            <a:off x="9807879" y="5768396"/>
            <a:ext cx="4577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/>
              <a:t>+ Clase Media (S) </a:t>
            </a:r>
            <a:endParaRPr lang="es-CO" sz="3600" b="1" dirty="0"/>
          </a:p>
        </p:txBody>
      </p:sp>
    </p:spTree>
    <p:extLst>
      <p:ext uri="{BB962C8B-B14F-4D97-AF65-F5344CB8AC3E}">
        <p14:creationId xmlns:p14="http://schemas.microsoft.com/office/powerpoint/2010/main" val="214675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d7eb645d_0_695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7ed7eb645d_0_695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Análisis  de Target</a:t>
            </a:r>
            <a:endParaRPr sz="6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g7ed7eb645d_0_6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7ed7eb645d_0_69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5" name="Google Shape;125;g7ed7eb645d_0_6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7ed7eb645d_0_6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g7ed7eb645d_0_695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g7ed7eb645d_0_1093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7" name="Google Shape;197;g7ed7eb645d_0_1093"/>
          <p:cNvCxnSpPr/>
          <p:nvPr/>
        </p:nvCxnSpPr>
        <p:spPr>
          <a:xfrm>
            <a:off x="14938484" y="833246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8" name="Google Shape;198;g7ed7eb645d_0_1093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Datos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g7ed7eb645d_0_1093"/>
          <p:cNvSpPr txBox="1"/>
          <p:nvPr/>
        </p:nvSpPr>
        <p:spPr>
          <a:xfrm>
            <a:off x="6991346" y="1067029"/>
            <a:ext cx="3206600" cy="93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MX" sz="8000" b="1" i="0" u="none" strike="noStrike" cap="none" dirty="0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61%</a:t>
            </a:r>
            <a:endParaRPr sz="8000" b="0" i="0" u="none" strike="noStrike" cap="none" dirty="0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g7ed7eb645d_0_1093"/>
          <p:cNvSpPr txBox="1"/>
          <p:nvPr/>
        </p:nvSpPr>
        <p:spPr>
          <a:xfrm>
            <a:off x="9459837" y="1153279"/>
            <a:ext cx="2725878" cy="93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1" i="0" u="none" strike="noStrike" cap="none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No Sobrevive al Titanic</a:t>
            </a:r>
            <a:endParaRPr sz="1800" b="1" i="0" u="none" strike="noStrike" cap="none"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03A01F55-AE15-4290-ADA4-F86459085B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284"/>
          <a:stretch/>
        </p:blipFill>
        <p:spPr>
          <a:xfrm>
            <a:off x="3248210" y="865502"/>
            <a:ext cx="3958963" cy="147011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1C31028-7871-4F9B-AE3B-B447A746D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599" y="2736875"/>
            <a:ext cx="3981450" cy="1638300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B9F0FA06-2CB9-418B-ABA3-9D4626BCB43D}"/>
              </a:ext>
            </a:extLst>
          </p:cNvPr>
          <p:cNvSpPr/>
          <p:nvPr/>
        </p:nvSpPr>
        <p:spPr>
          <a:xfrm rot="5400000">
            <a:off x="3612324" y="4495158"/>
            <a:ext cx="762000" cy="981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ABCC15E0-97C2-4777-B0A1-CD0D1E4C1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319" y="5596976"/>
            <a:ext cx="3545828" cy="102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76A380F2-7B65-44DF-917F-7742C2DE5905}"/>
              </a:ext>
            </a:extLst>
          </p:cNvPr>
          <p:cNvSpPr txBox="1"/>
          <p:nvPr/>
        </p:nvSpPr>
        <p:spPr>
          <a:xfrm>
            <a:off x="646680" y="622726"/>
            <a:ext cx="2130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rgbClr val="FF0000"/>
                </a:solidFill>
              </a:rPr>
              <a:t>ANALISIS INICIAL</a:t>
            </a:r>
            <a:endParaRPr lang="es-CO" sz="2000" b="1" dirty="0">
              <a:solidFill>
                <a:srgbClr val="FF0000"/>
              </a:solidFill>
            </a:endParaRPr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BF78D3EF-D2CC-4B48-B623-D541749DD84C}"/>
              </a:ext>
            </a:extLst>
          </p:cNvPr>
          <p:cNvSpPr/>
          <p:nvPr/>
        </p:nvSpPr>
        <p:spPr>
          <a:xfrm>
            <a:off x="6509104" y="5288826"/>
            <a:ext cx="762000" cy="981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9C9C951-644E-46DB-AFAE-963BD7B621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1677" y="2956082"/>
            <a:ext cx="6549265" cy="48219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254</Words>
  <Application>Microsoft Office PowerPoint</Application>
  <PresentationFormat>Personalizado</PresentationFormat>
  <Paragraphs>39</Paragraphs>
  <Slides>14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Calibri</vt:lpstr>
      <vt:lpstr>Montserrat SemiBold</vt:lpstr>
      <vt:lpstr>arial</vt:lpstr>
      <vt:lpstr>arial</vt:lpstr>
      <vt:lpstr>Montserrat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CONTENIDOS-41</dc:creator>
  <cp:lastModifiedBy>Cesar Ortiz</cp:lastModifiedBy>
  <cp:revision>2</cp:revision>
  <dcterms:created xsi:type="dcterms:W3CDTF">2019-06-04T15:49:37Z</dcterms:created>
  <dcterms:modified xsi:type="dcterms:W3CDTF">2022-02-11T05:29:12Z</dcterms:modified>
</cp:coreProperties>
</file>