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7" r:id="rId3"/>
    <p:sldId id="268" r:id="rId4"/>
    <p:sldId id="27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464824-7939-93D8-507B-F672B86F4873}" v="11" dt="2024-10-22T02:17:05.410"/>
    <p1510:client id="{88962E6B-922D-8BE1-F0BE-37EC63A9EA7C}" v="10" dt="2024-10-22T02:35:40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21.10.2024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17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Sistema Binário e Booleanos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ustomShape 24">
            <a:extLst>
              <a:ext uri="{FF2B5EF4-FFF2-40B4-BE49-F238E27FC236}">
                <a16:creationId xmlns:a16="http://schemas.microsoft.com/office/drawing/2014/main" id="{370A8051-81FB-1B01-8E06-02CA54D456C7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6" name="Google Shape;191;p14">
            <a:extLst>
              <a:ext uri="{FF2B5EF4-FFF2-40B4-BE49-F238E27FC236}">
                <a16:creationId xmlns:a16="http://schemas.microsoft.com/office/drawing/2014/main" id="{7B0A2444-D561-A3A9-4B26-0C95DA00B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  <p:pic>
        <p:nvPicPr>
          <p:cNvPr id="2" name="Imagem 1" descr="Padrão do plano de fundo&#10;&#10;Descrição gerada automaticamente">
            <a:extLst>
              <a:ext uri="{FF2B5EF4-FFF2-40B4-BE49-F238E27FC236}">
                <a16:creationId xmlns:a16="http://schemas.microsoft.com/office/drawing/2014/main" id="{5356C6A5-930F-C521-9345-E41AFB628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34" y="1584275"/>
            <a:ext cx="8001000" cy="441613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 descr="Padrão do plano de fundo&#10;&#10;Descrição gerada automaticamente">
            <a:extLst>
              <a:ext uri="{FF2B5EF4-FFF2-40B4-BE49-F238E27FC236}">
                <a16:creationId xmlns:a16="http://schemas.microsoft.com/office/drawing/2014/main" id="{1BA84AC8-2146-321E-399F-40D8DF2D6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932" y="2251364"/>
            <a:ext cx="3464319" cy="30826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13D986-76F2-B888-FAAA-1E55C6C034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9750" y="378114"/>
            <a:ext cx="860137" cy="894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022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5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17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Sistema Binário e Booleanos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ustomShape 24">
            <a:extLst>
              <a:ext uri="{FF2B5EF4-FFF2-40B4-BE49-F238E27FC236}">
                <a16:creationId xmlns:a16="http://schemas.microsoft.com/office/drawing/2014/main" id="{370A8051-81FB-1B01-8E06-02CA54D456C7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6" name="Google Shape;191;p14">
            <a:extLst>
              <a:ext uri="{FF2B5EF4-FFF2-40B4-BE49-F238E27FC236}">
                <a16:creationId xmlns:a16="http://schemas.microsoft.com/office/drawing/2014/main" id="{7B0A2444-D561-A3A9-4B26-0C95DA00B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E63A27-9019-0DCA-8349-19DE43158DC9}"/>
              </a:ext>
            </a:extLst>
          </p:cNvPr>
          <p:cNvSpPr txBox="1"/>
          <p:nvPr/>
        </p:nvSpPr>
        <p:spPr>
          <a:xfrm>
            <a:off x="874791" y="1718402"/>
            <a:ext cx="1041626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ea typeface="+mn-lt"/>
                <a:cs typeface="+mn-lt"/>
              </a:rPr>
              <a:t>O sistema binário é um sistema de numeração que utiliza apenas dois dígitos: 0 e 1. Ele é a base para a operação de computadores e dispositivos digitais, pois é simples e pode ser facilmente representado eletronicamente.</a:t>
            </a:r>
            <a:endParaRPr lang="pt-BR" dirty="0">
              <a:ea typeface="+mn-lt"/>
              <a:cs typeface="+mn-lt"/>
            </a:endParaRP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BDF3B9D-4BE5-AF16-9053-BA0A6BFCD7E9}"/>
              </a:ext>
            </a:extLst>
          </p:cNvPr>
          <p:cNvSpPr txBox="1"/>
          <p:nvPr/>
        </p:nvSpPr>
        <p:spPr>
          <a:xfrm>
            <a:off x="5746973" y="3253949"/>
            <a:ext cx="458581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200" b="1" dirty="0">
                <a:ea typeface="+mn-lt"/>
                <a:cs typeface="+mn-lt"/>
              </a:rPr>
              <a:t>0 (zero)</a:t>
            </a:r>
            <a:r>
              <a:rPr lang="pt-BR" sz="2200" dirty="0">
                <a:ea typeface="+mn-lt"/>
                <a:cs typeface="+mn-lt"/>
              </a:rPr>
              <a:t>: Em binário, 0 representa o estado desligado, falso ou ausência de algo.</a:t>
            </a:r>
            <a:endParaRPr lang="pt-BR" dirty="0"/>
          </a:p>
          <a:p>
            <a:pPr marL="285750" indent="-285750">
              <a:buFont typeface="Arial"/>
              <a:buChar char="•"/>
            </a:pPr>
            <a:endParaRPr lang="pt-BR" sz="2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200" b="1" dirty="0">
                <a:ea typeface="+mn-lt"/>
                <a:cs typeface="+mn-lt"/>
              </a:rPr>
              <a:t>1 (um)</a:t>
            </a:r>
            <a:r>
              <a:rPr lang="pt-BR" sz="2200" dirty="0">
                <a:ea typeface="+mn-lt"/>
                <a:cs typeface="+mn-lt"/>
              </a:rPr>
              <a:t>: Em binário, 1 representa o estado ligado, verdadeiro ou a presença de algo.</a:t>
            </a:r>
            <a:endParaRPr lang="pt-BR" dirty="0">
              <a:ea typeface="+mn-lt"/>
              <a:cs typeface="+mn-lt"/>
            </a:endParaRPr>
          </a:p>
          <a:p>
            <a:endParaRPr lang="pt-BR" sz="2200" dirty="0">
              <a:ea typeface="+mn-lt"/>
              <a:cs typeface="+mn-lt"/>
            </a:endParaRPr>
          </a:p>
          <a:p>
            <a:endParaRPr lang="pt-BR" sz="2200" dirty="0"/>
          </a:p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95DF7BC-7555-7CFB-16D2-73B66FB06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758" y="3098511"/>
            <a:ext cx="4323484" cy="279688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05EB580-800D-158E-3A5D-B149F826C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99750" y="378114"/>
            <a:ext cx="860137" cy="894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5264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17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Sistema Binário e Booleanos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ustomShape 24">
            <a:extLst>
              <a:ext uri="{FF2B5EF4-FFF2-40B4-BE49-F238E27FC236}">
                <a16:creationId xmlns:a16="http://schemas.microsoft.com/office/drawing/2014/main" id="{370A8051-81FB-1B01-8E06-02CA54D456C7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6" name="Google Shape;191;p14">
            <a:extLst>
              <a:ext uri="{FF2B5EF4-FFF2-40B4-BE49-F238E27FC236}">
                <a16:creationId xmlns:a16="http://schemas.microsoft.com/office/drawing/2014/main" id="{7B0A2444-D561-A3A9-4B26-0C95DA00B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E63A27-9019-0DCA-8349-19DE43158DC9}"/>
              </a:ext>
            </a:extLst>
          </p:cNvPr>
          <p:cNvSpPr txBox="1"/>
          <p:nvPr/>
        </p:nvSpPr>
        <p:spPr>
          <a:xfrm>
            <a:off x="874791" y="1718402"/>
            <a:ext cx="1041626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ea typeface="+mn-lt"/>
                <a:cs typeface="+mn-lt"/>
              </a:rPr>
              <a:t>Como os números e letras são representados no sistema binário em comparação ao decimal:</a:t>
            </a:r>
            <a:endParaRPr lang="pt-BR" dirty="0"/>
          </a:p>
          <a:p>
            <a:endParaRPr lang="pt-BR" sz="22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200" b="1" dirty="0">
                <a:ea typeface="+mn-lt"/>
                <a:cs typeface="+mn-lt"/>
              </a:rPr>
              <a:t>0:</a:t>
            </a:r>
            <a:r>
              <a:rPr lang="pt-BR" sz="2200" dirty="0">
                <a:ea typeface="+mn-lt"/>
                <a:cs typeface="+mn-lt"/>
              </a:rPr>
              <a:t>Decimal 0 = Binário 0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sz="2200" b="1" dirty="0">
                <a:ea typeface="+mn-lt"/>
                <a:cs typeface="+mn-lt"/>
              </a:rPr>
              <a:t>1:</a:t>
            </a:r>
            <a:r>
              <a:rPr lang="pt-BR" sz="2200" dirty="0">
                <a:ea typeface="+mn-lt"/>
                <a:cs typeface="+mn-lt"/>
              </a:rPr>
              <a:t>Decimal 1 = Binário 1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sz="2200" b="1" dirty="0">
                <a:ea typeface="+mn-lt"/>
                <a:cs typeface="+mn-lt"/>
              </a:rPr>
              <a:t>2:</a:t>
            </a:r>
            <a:r>
              <a:rPr lang="pt-BR" sz="2200" dirty="0">
                <a:ea typeface="+mn-lt"/>
                <a:cs typeface="+mn-lt"/>
              </a:rPr>
              <a:t>Decimal 2 = Binário 10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sz="2200" b="1" dirty="0">
                <a:ea typeface="+mn-lt"/>
                <a:cs typeface="+mn-lt"/>
              </a:rPr>
              <a:t>3:</a:t>
            </a:r>
            <a:r>
              <a:rPr lang="pt-BR" sz="2200" dirty="0">
                <a:ea typeface="+mn-lt"/>
                <a:cs typeface="+mn-lt"/>
              </a:rPr>
              <a:t>Decimal 3 = Binário 11</a:t>
            </a:r>
            <a:endParaRPr lang="pt-BR" dirty="0"/>
          </a:p>
          <a:p>
            <a:pPr marL="285750" indent="-285750">
              <a:buFont typeface="Arial"/>
              <a:buChar char="•"/>
            </a:pPr>
            <a:r>
              <a:rPr lang="pt-BR" sz="2200" b="1" dirty="0">
                <a:ea typeface="+mn-lt"/>
                <a:cs typeface="+mn-lt"/>
              </a:rPr>
              <a:t>4:</a:t>
            </a:r>
            <a:r>
              <a:rPr lang="pt-BR" sz="2200" dirty="0">
                <a:ea typeface="+mn-lt"/>
                <a:cs typeface="+mn-lt"/>
              </a:rPr>
              <a:t>Decimal 4 = Binário 100</a:t>
            </a:r>
            <a:endParaRPr lang="pt-BR" dirty="0"/>
          </a:p>
          <a:p>
            <a:endParaRPr lang="pt-BR" sz="2200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EB32D6-D829-FBC2-890A-FF37A9DD7B1A}"/>
              </a:ext>
            </a:extLst>
          </p:cNvPr>
          <p:cNvSpPr txBox="1"/>
          <p:nvPr/>
        </p:nvSpPr>
        <p:spPr>
          <a:xfrm>
            <a:off x="5555673" y="2773219"/>
            <a:ext cx="5479472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b="1" dirty="0"/>
              <a:t>A</a:t>
            </a:r>
            <a:r>
              <a:rPr lang="en-US" sz="2200" dirty="0"/>
              <a:t>: Decimal 65 = </a:t>
            </a:r>
            <a:r>
              <a:rPr lang="en-US" sz="2200" err="1"/>
              <a:t>Binário</a:t>
            </a:r>
            <a:r>
              <a:rPr lang="en-US" sz="2200" dirty="0"/>
              <a:t> 01000001</a:t>
            </a:r>
            <a:endParaRPr lang="pt-BR"/>
          </a:p>
          <a:p>
            <a:pPr marL="342900" indent="-342900">
              <a:buFont typeface="Arial"/>
              <a:buChar char="•"/>
            </a:pPr>
            <a:r>
              <a:rPr lang="en-US" sz="2200" b="1" dirty="0"/>
              <a:t>B</a:t>
            </a:r>
            <a:r>
              <a:rPr lang="en-US" sz="2200" dirty="0"/>
              <a:t>: Decimal 66 = </a:t>
            </a:r>
            <a:r>
              <a:rPr lang="en-US" sz="2200" err="1"/>
              <a:t>Binário</a:t>
            </a:r>
            <a:r>
              <a:rPr lang="en-US" sz="2200" dirty="0"/>
              <a:t> 01000010</a:t>
            </a:r>
          </a:p>
          <a:p>
            <a:pPr marL="342900" indent="-342900">
              <a:buFont typeface="Arial"/>
              <a:buChar char="•"/>
            </a:pPr>
            <a:r>
              <a:rPr lang="en-US" sz="2200" b="1" dirty="0"/>
              <a:t>C</a:t>
            </a:r>
            <a:r>
              <a:rPr lang="en-US" sz="2200" dirty="0"/>
              <a:t>: Decimal 67 = </a:t>
            </a:r>
            <a:r>
              <a:rPr lang="en-US" sz="2200" err="1"/>
              <a:t>Binário</a:t>
            </a:r>
            <a:r>
              <a:rPr lang="en-US" sz="2200" dirty="0"/>
              <a:t> 01000011</a:t>
            </a:r>
          </a:p>
          <a:p>
            <a:pPr marL="342900" indent="-342900">
              <a:buFont typeface="Arial"/>
              <a:buChar char="•"/>
            </a:pPr>
            <a:r>
              <a:rPr lang="en-US" sz="2200" b="1" dirty="0"/>
              <a:t>D</a:t>
            </a:r>
            <a:r>
              <a:rPr lang="en-US" sz="2200" dirty="0"/>
              <a:t>: Decimal 68 = </a:t>
            </a:r>
            <a:r>
              <a:rPr lang="en-US" sz="2200" err="1"/>
              <a:t>Binário</a:t>
            </a:r>
            <a:r>
              <a:rPr lang="en-US" sz="2200" dirty="0"/>
              <a:t> 01000100</a:t>
            </a:r>
          </a:p>
          <a:p>
            <a:pPr marL="342900" indent="-342900">
              <a:buFont typeface="Arial"/>
              <a:buChar char="•"/>
            </a:pPr>
            <a:r>
              <a:rPr lang="en-US" sz="2200" b="1" dirty="0"/>
              <a:t>E</a:t>
            </a:r>
            <a:r>
              <a:rPr lang="en-US" sz="2200" dirty="0"/>
              <a:t>: Decimal 69 = </a:t>
            </a:r>
            <a:r>
              <a:rPr lang="en-US" sz="2200" err="1"/>
              <a:t>Binário</a:t>
            </a:r>
            <a:r>
              <a:rPr lang="en-US" sz="2200" dirty="0"/>
              <a:t> 01000101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010EB3E-37EB-E6BF-E013-E0D959A57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750" y="378114"/>
            <a:ext cx="860137" cy="894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2075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em preto e branco&#10;&#10;Descrição gerada automaticamente">
            <a:extLst>
              <a:ext uri="{FF2B5EF4-FFF2-40B4-BE49-F238E27FC236}">
                <a16:creationId xmlns:a16="http://schemas.microsoft.com/office/drawing/2014/main" id="{4C69EE8A-6A70-2735-C6C2-4BE996D0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91E4858-7B3F-D33C-5B0C-2A793B562C26}"/>
              </a:ext>
            </a:extLst>
          </p:cNvPr>
          <p:cNvSpPr/>
          <p:nvPr/>
        </p:nvSpPr>
        <p:spPr>
          <a:xfrm>
            <a:off x="-7110" y="263896"/>
            <a:ext cx="12191999" cy="11103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D0137E88-5170-AF10-229E-0AD53B601A7C}"/>
              </a:ext>
            </a:extLst>
          </p:cNvPr>
          <p:cNvSpPr/>
          <p:nvPr/>
        </p:nvSpPr>
        <p:spPr>
          <a:xfrm>
            <a:off x="566803" y="-520310"/>
            <a:ext cx="16907749" cy="17295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45000"/>
              </a:lnSpc>
              <a:tabLst>
                <a:tab pos="0" algn="l"/>
              </a:tabLst>
            </a:pPr>
            <a:r>
              <a:rPr lang="pt-BR" sz="5500" spc="-1" dirty="0">
                <a:solidFill>
                  <a:schemeClr val="bg1"/>
                </a:solidFill>
                <a:latin typeface="Montserrat"/>
              </a:rPr>
              <a:t>Sistema Binário e Booleanos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2" name="CustomShape 24">
            <a:extLst>
              <a:ext uri="{FF2B5EF4-FFF2-40B4-BE49-F238E27FC236}">
                <a16:creationId xmlns:a16="http://schemas.microsoft.com/office/drawing/2014/main" id="{370A8051-81FB-1B01-8E06-02CA54D456C7}"/>
              </a:ext>
            </a:extLst>
          </p:cNvPr>
          <p:cNvSpPr/>
          <p:nvPr/>
        </p:nvSpPr>
        <p:spPr>
          <a:xfrm>
            <a:off x="-2588093" y="6435366"/>
            <a:ext cx="7573124" cy="22852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5000"/>
              </a:lnSpc>
              <a:tabLst>
                <a:tab pos="0" algn="l"/>
              </a:tabLst>
            </a:pP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JAVASCRIPT IMPRESSIONADOR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I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r>
              <a:rPr lang="pt-BR" sz="1100" b="1" strike="noStrike" spc="-1" dirty="0">
                <a:solidFill>
                  <a:srgbClr val="646363"/>
                </a:solidFill>
                <a:latin typeface="Lato"/>
                <a:ea typeface="Lato"/>
              </a:rPr>
              <a:t> HASHTAG PROGRAMAÇÃO</a:t>
            </a:r>
            <a:r>
              <a:rPr lang="pt-BR" sz="1100" b="1" spc="-1" dirty="0">
                <a:solidFill>
                  <a:srgbClr val="646363"/>
                </a:solidFill>
                <a:latin typeface="Lato"/>
                <a:ea typeface="Lato"/>
              </a:rPr>
              <a:t> </a:t>
            </a:r>
            <a:endParaRPr lang="pt-BR" sz="1100" b="1" strike="noStrike" spc="-1">
              <a:latin typeface="Arial"/>
              <a:cs typeface="Arial"/>
            </a:endParaRPr>
          </a:p>
        </p:txBody>
      </p:sp>
      <p:pic>
        <p:nvPicPr>
          <p:cNvPr id="16" name="Google Shape;191;p14">
            <a:extLst>
              <a:ext uri="{FF2B5EF4-FFF2-40B4-BE49-F238E27FC236}">
                <a16:creationId xmlns:a16="http://schemas.microsoft.com/office/drawing/2014/main" id="{7B0A2444-D561-A3A9-4B26-0C95DA00B4D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272073" y="6338863"/>
            <a:ext cx="433702" cy="411931"/>
          </a:xfrm>
          <a:prstGeom prst="rect">
            <a:avLst/>
          </a:prstGeom>
          <a:ln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E63A27-9019-0DCA-8349-19DE43158DC9}"/>
              </a:ext>
            </a:extLst>
          </p:cNvPr>
          <p:cNvSpPr txBox="1"/>
          <p:nvPr/>
        </p:nvSpPr>
        <p:spPr>
          <a:xfrm>
            <a:off x="713155" y="1718402"/>
            <a:ext cx="1041626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200" dirty="0">
                <a:ea typeface="+mn-lt"/>
                <a:cs typeface="+mn-lt"/>
              </a:rPr>
              <a:t>No </a:t>
            </a:r>
            <a:r>
              <a:rPr lang="pt-BR" sz="2200" dirty="0" err="1">
                <a:ea typeface="+mn-lt"/>
                <a:cs typeface="+mn-lt"/>
              </a:rPr>
              <a:t>JavaScript</a:t>
            </a:r>
            <a:r>
              <a:rPr lang="pt-BR" sz="2200" dirty="0">
                <a:ea typeface="+mn-lt"/>
                <a:cs typeface="+mn-lt"/>
              </a:rPr>
              <a:t>, um booleano é um tipo de dado primitivo que pode ter apenas dois valores: </a:t>
            </a:r>
            <a:r>
              <a:rPr lang="pt-BR" sz="2200" dirty="0" err="1">
                <a:latin typeface="Consolas"/>
                <a:ea typeface="+mn-lt"/>
                <a:cs typeface="+mn-lt"/>
              </a:rPr>
              <a:t>true</a:t>
            </a:r>
            <a:r>
              <a:rPr lang="pt-BR" sz="2200" dirty="0">
                <a:ea typeface="+mn-lt"/>
                <a:cs typeface="+mn-lt"/>
              </a:rPr>
              <a:t> ou </a:t>
            </a:r>
            <a:r>
              <a:rPr lang="pt-BR" sz="2200" dirty="0">
                <a:latin typeface="Consolas"/>
                <a:ea typeface="+mn-lt"/>
                <a:cs typeface="+mn-lt"/>
              </a:rPr>
              <a:t>false</a:t>
            </a:r>
            <a:r>
              <a:rPr lang="pt-BR" sz="2200" dirty="0">
                <a:ea typeface="+mn-lt"/>
                <a:cs typeface="+mn-lt"/>
              </a:rPr>
              <a:t>. Esses valores são usados para representar estados binários, como ligado/desligado, sim/não, verdadeiro/falso.</a:t>
            </a:r>
            <a:endParaRPr lang="pt-BR" dirty="0"/>
          </a:p>
          <a:p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010EB3E-37EB-E6BF-E013-E0D959A57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750" y="378114"/>
            <a:ext cx="860137" cy="8947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D9205B0E-4341-375F-40D7-92DC8C31FF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250" y="2995179"/>
            <a:ext cx="2476500" cy="30150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CEFF0F60-FD37-5AC3-B61B-2251CA633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9308" y="2932402"/>
            <a:ext cx="2495839" cy="30829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3863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</cp:revision>
  <dcterms:created xsi:type="dcterms:W3CDTF">2024-10-22T02:14:27Z</dcterms:created>
  <dcterms:modified xsi:type="dcterms:W3CDTF">2024-10-22T02:35:45Z</dcterms:modified>
</cp:coreProperties>
</file>