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ED1"/>
    <a:srgbClr val="00A8EA"/>
    <a:srgbClr val="052566"/>
    <a:srgbClr val="6F297F"/>
    <a:srgbClr val="C759B7"/>
    <a:srgbClr val="D42984"/>
    <a:srgbClr val="9E217A"/>
    <a:srgbClr val="9F2179"/>
    <a:srgbClr val="E765A6"/>
    <a:srgbClr val="CA8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1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3517789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Especificidade no CSS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2810256"/>
            <a:chOff x="2079592" y="1896229"/>
            <a:chExt cx="9254194" cy="2810256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2810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i="0" dirty="0">
                  <a:effectLst/>
                  <a:latin typeface="Montserrat" panose="00000500000000000000" pitchFamily="2" charset="0"/>
                </a:rPr>
                <a:t>!important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latin typeface="Montserrat" panose="00000500000000000000" pitchFamily="2" charset="0"/>
                </a:rPr>
                <a:t>I</a:t>
              </a:r>
              <a:r>
                <a:rPr lang="en-US" sz="2000" i="0" dirty="0">
                  <a:effectLst/>
                  <a:latin typeface="Montserrat" panose="00000500000000000000" pitchFamily="2" charset="0"/>
                </a:rPr>
                <a:t>nline</a:t>
              </a:r>
            </a:p>
            <a:p>
              <a:pPr>
                <a:lnSpc>
                  <a:spcPct val="150000"/>
                </a:lnSpc>
              </a:pPr>
              <a:r>
                <a:rPr lang="en-US" sz="2000" i="0" dirty="0">
                  <a:effectLst/>
                  <a:latin typeface="Montserrat" panose="00000500000000000000" pitchFamily="2" charset="0"/>
                </a:rPr>
                <a:t>ID</a:t>
              </a:r>
            </a:p>
            <a:p>
              <a:pPr>
                <a:lnSpc>
                  <a:spcPct val="150000"/>
                </a:lnSpc>
              </a:pPr>
              <a:r>
                <a:rPr lang="en-US" sz="2000" i="0" dirty="0">
                  <a:effectLst/>
                  <a:latin typeface="Montserrat" panose="00000500000000000000" pitchFamily="2" charset="0"/>
                </a:rPr>
                <a:t>Class/Pseudo Class</a:t>
              </a:r>
            </a:p>
            <a:p>
              <a:pPr>
                <a:lnSpc>
                  <a:spcPct val="150000"/>
                </a:lnSpc>
              </a:pPr>
              <a:r>
                <a:rPr lang="en-US" sz="2000" i="0" dirty="0">
                  <a:effectLst/>
                  <a:latin typeface="Montserrat" panose="00000500000000000000" pitchFamily="2" charset="0"/>
                </a:rPr>
                <a:t>Tag</a:t>
              </a:r>
            </a:p>
            <a:p>
              <a:pPr>
                <a:lnSpc>
                  <a:spcPct val="150000"/>
                </a:lnSpc>
              </a:pPr>
              <a:r>
                <a:rPr lang="en-US" sz="2000" i="0" dirty="0">
                  <a:effectLst/>
                  <a:latin typeface="Montserrat" panose="00000500000000000000" pitchFamily="2" charset="0"/>
                </a:rPr>
                <a:t>Universal</a:t>
              </a:r>
              <a:endParaRPr lang="pt-BR" sz="2000" i="0" dirty="0">
                <a:effectLst/>
                <a:latin typeface="Montserrat" panose="00000500000000000000" pitchFamily="2" charset="0"/>
              </a:endParaRP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F97A6C6-70AB-05E8-CE41-15F1093D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988834"/>
            <a:ext cx="416162" cy="3809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E8B8B1-7CB5-C8AD-9C2C-1D0C43D93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5" y="4445133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-12005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3517789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Especificidade no CSS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DF20682-3FF3-78BE-85E9-901BCF5A4343}"/>
              </a:ext>
            </a:extLst>
          </p:cNvPr>
          <p:cNvCxnSpPr>
            <a:cxnSpLocks/>
          </p:cNvCxnSpPr>
          <p:nvPr/>
        </p:nvCxnSpPr>
        <p:spPr>
          <a:xfrm>
            <a:off x="799687" y="3569313"/>
            <a:ext cx="10592625" cy="0"/>
          </a:xfrm>
          <a:prstGeom prst="straightConnector1">
            <a:avLst/>
          </a:prstGeom>
          <a:ln w="28575">
            <a:solidFill>
              <a:srgbClr val="2D9ED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367F00-7AF3-881F-CD73-28F44901F8A8}"/>
              </a:ext>
            </a:extLst>
          </p:cNvPr>
          <p:cNvSpPr txBox="1"/>
          <p:nvPr/>
        </p:nvSpPr>
        <p:spPr>
          <a:xfrm>
            <a:off x="204238" y="3733642"/>
            <a:ext cx="1437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anose="00000500000000000000" pitchFamily="2" charset="0"/>
              </a:rPr>
              <a:t>Menor prioridade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E20324-E114-B35D-2F75-B19D31AC5A11}"/>
              </a:ext>
            </a:extLst>
          </p:cNvPr>
          <p:cNvSpPr txBox="1"/>
          <p:nvPr/>
        </p:nvSpPr>
        <p:spPr>
          <a:xfrm>
            <a:off x="10673404" y="3728785"/>
            <a:ext cx="1437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anose="00000500000000000000" pitchFamily="2" charset="0"/>
              </a:rPr>
              <a:t>Maior prioridade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83799D-91ED-1F62-73A6-994FAA79E9BD}"/>
              </a:ext>
            </a:extLst>
          </p:cNvPr>
          <p:cNvSpPr txBox="1"/>
          <p:nvPr/>
        </p:nvSpPr>
        <p:spPr>
          <a:xfrm>
            <a:off x="703480" y="2815581"/>
            <a:ext cx="1437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anose="00000500000000000000" pitchFamily="2" charset="0"/>
              </a:rPr>
              <a:t>Universal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F440113-AFBB-C35B-0DAE-A22FD29B59CA}"/>
              </a:ext>
            </a:extLst>
          </p:cNvPr>
          <p:cNvCxnSpPr>
            <a:cxnSpLocks/>
          </p:cNvCxnSpPr>
          <p:nvPr/>
        </p:nvCxnSpPr>
        <p:spPr>
          <a:xfrm flipV="1">
            <a:off x="1431509" y="3168128"/>
            <a:ext cx="0" cy="3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8F7F861-EC7A-C898-785F-2F5994C8F518}"/>
              </a:ext>
            </a:extLst>
          </p:cNvPr>
          <p:cNvCxnSpPr>
            <a:cxnSpLocks/>
          </p:cNvCxnSpPr>
          <p:nvPr/>
        </p:nvCxnSpPr>
        <p:spPr>
          <a:xfrm flipV="1">
            <a:off x="3292891" y="3168128"/>
            <a:ext cx="0" cy="3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593A684-1B9E-B1C4-A070-152D80FF0993}"/>
              </a:ext>
            </a:extLst>
          </p:cNvPr>
          <p:cNvCxnSpPr>
            <a:cxnSpLocks/>
          </p:cNvCxnSpPr>
          <p:nvPr/>
        </p:nvCxnSpPr>
        <p:spPr>
          <a:xfrm flipV="1">
            <a:off x="5154273" y="3168128"/>
            <a:ext cx="0" cy="3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272EF0A-7CBB-271E-CC54-436158C705E3}"/>
              </a:ext>
            </a:extLst>
          </p:cNvPr>
          <p:cNvCxnSpPr>
            <a:cxnSpLocks/>
          </p:cNvCxnSpPr>
          <p:nvPr/>
        </p:nvCxnSpPr>
        <p:spPr>
          <a:xfrm flipV="1">
            <a:off x="7015655" y="3168128"/>
            <a:ext cx="0" cy="3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BB72920-A4BA-20F4-3AE8-71CC7C0AAB50}"/>
              </a:ext>
            </a:extLst>
          </p:cNvPr>
          <p:cNvCxnSpPr>
            <a:cxnSpLocks/>
          </p:cNvCxnSpPr>
          <p:nvPr/>
        </p:nvCxnSpPr>
        <p:spPr>
          <a:xfrm flipV="1">
            <a:off x="8877037" y="3168128"/>
            <a:ext cx="0" cy="3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D448BE4-164D-732C-53B2-7A95CC890F38}"/>
              </a:ext>
            </a:extLst>
          </p:cNvPr>
          <p:cNvCxnSpPr>
            <a:cxnSpLocks/>
          </p:cNvCxnSpPr>
          <p:nvPr/>
        </p:nvCxnSpPr>
        <p:spPr>
          <a:xfrm flipV="1">
            <a:off x="10738420" y="3168128"/>
            <a:ext cx="0" cy="3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6CA5D0-354A-176F-D8D0-AD566B5D847E}"/>
              </a:ext>
            </a:extLst>
          </p:cNvPr>
          <p:cNvSpPr txBox="1"/>
          <p:nvPr/>
        </p:nvSpPr>
        <p:spPr>
          <a:xfrm>
            <a:off x="2910383" y="2815581"/>
            <a:ext cx="75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Montserrat" panose="00000500000000000000" pitchFamily="2" charset="0"/>
              </a:rPr>
              <a:t>Tag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A21C1A-014D-3207-7170-749675BA1119}"/>
              </a:ext>
            </a:extLst>
          </p:cNvPr>
          <p:cNvSpPr txBox="1"/>
          <p:nvPr/>
        </p:nvSpPr>
        <p:spPr>
          <a:xfrm>
            <a:off x="4022495" y="2815581"/>
            <a:ext cx="226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anose="00000500000000000000" pitchFamily="2" charset="0"/>
              </a:rPr>
              <a:t>Classe/</a:t>
            </a:r>
            <a:r>
              <a:rPr lang="pt-BR" sz="1400" dirty="0" err="1">
                <a:latin typeface="Montserrat" panose="00000500000000000000" pitchFamily="2" charset="0"/>
              </a:rPr>
              <a:t>Pseudo-classe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E0AC04-D44A-9425-686D-0C662EEAAAD6}"/>
              </a:ext>
            </a:extLst>
          </p:cNvPr>
          <p:cNvSpPr txBox="1"/>
          <p:nvPr/>
        </p:nvSpPr>
        <p:spPr>
          <a:xfrm>
            <a:off x="6643511" y="2815581"/>
            <a:ext cx="75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anose="00000500000000000000" pitchFamily="2" charset="0"/>
              </a:rPr>
              <a:t>ID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1125B3-974A-4136-3C22-97344FE145BA}"/>
              </a:ext>
            </a:extLst>
          </p:cNvPr>
          <p:cNvSpPr txBox="1"/>
          <p:nvPr/>
        </p:nvSpPr>
        <p:spPr>
          <a:xfrm>
            <a:off x="8506059" y="2815581"/>
            <a:ext cx="75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Montserrat" panose="00000500000000000000" pitchFamily="2" charset="0"/>
              </a:rPr>
              <a:t>Inline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5D4FC96-9571-4B55-F878-A214A3A0546B}"/>
              </a:ext>
            </a:extLst>
          </p:cNvPr>
          <p:cNvSpPr txBox="1"/>
          <p:nvPr/>
        </p:nvSpPr>
        <p:spPr>
          <a:xfrm>
            <a:off x="10059600" y="2815581"/>
            <a:ext cx="136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anose="00000500000000000000" pitchFamily="2" charset="0"/>
              </a:rPr>
              <a:t>!</a:t>
            </a:r>
            <a:r>
              <a:rPr lang="pt-BR" sz="1400" dirty="0" err="1">
                <a:latin typeface="Montserrat" panose="00000500000000000000" pitchFamily="2" charset="0"/>
              </a:rPr>
              <a:t>important</a:t>
            </a:r>
            <a:endParaRPr lang="pt-BR" sz="1400" dirty="0">
              <a:latin typeface="Montserrat" panose="00000500000000000000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AFCFCC-2F55-3E7A-52ED-BE53AA4B6B65}"/>
              </a:ext>
            </a:extLst>
          </p:cNvPr>
          <p:cNvSpPr txBox="1"/>
          <p:nvPr/>
        </p:nvSpPr>
        <p:spPr>
          <a:xfrm>
            <a:off x="519295" y="4700354"/>
            <a:ext cx="1824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ontserrat" panose="00000500000000000000" pitchFamily="2" charset="0"/>
              </a:rPr>
              <a:t>h1 {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  </a:t>
            </a:r>
            <a:r>
              <a:rPr lang="pt-BR" sz="1400" dirty="0" err="1">
                <a:latin typeface="Montserrat" panose="00000500000000000000" pitchFamily="2" charset="0"/>
              </a:rPr>
              <a:t>font-size</a:t>
            </a:r>
            <a:r>
              <a:rPr lang="pt-BR" sz="1400" dirty="0">
                <a:latin typeface="Montserrat" panose="00000500000000000000" pitchFamily="2" charset="0"/>
              </a:rPr>
              <a:t>: 24px;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  color: </a:t>
            </a:r>
            <a:r>
              <a:rPr lang="pt-BR" sz="1400" dirty="0" err="1">
                <a:latin typeface="Montserrat" panose="00000500000000000000" pitchFamily="2" charset="0"/>
              </a:rPr>
              <a:t>red</a:t>
            </a:r>
            <a:r>
              <a:rPr lang="pt-BR" sz="1400" dirty="0">
                <a:latin typeface="Montserrat" panose="00000500000000000000" pitchFamily="2" charset="0"/>
              </a:rPr>
              <a:t>;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  </a:t>
            </a:r>
            <a:r>
              <a:rPr lang="pt-BR" sz="1400" dirty="0" err="1">
                <a:latin typeface="Montserrat" panose="00000500000000000000" pitchFamily="2" charset="0"/>
              </a:rPr>
              <a:t>font-weight</a:t>
            </a:r>
            <a:r>
              <a:rPr lang="pt-BR" sz="1400" dirty="0">
                <a:latin typeface="Montserrat" panose="00000500000000000000" pitchFamily="2" charset="0"/>
              </a:rPr>
              <a:t>: 700;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680C2B-14B6-EC2D-947E-9C51C7DFF7BD}"/>
              </a:ext>
            </a:extLst>
          </p:cNvPr>
          <p:cNvSpPr txBox="1"/>
          <p:nvPr/>
        </p:nvSpPr>
        <p:spPr>
          <a:xfrm>
            <a:off x="3244452" y="4700367"/>
            <a:ext cx="1824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ontserrat" panose="00000500000000000000" pitchFamily="2" charset="0"/>
              </a:rPr>
              <a:t>.titulo {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  </a:t>
            </a:r>
            <a:r>
              <a:rPr lang="pt-BR" sz="1400" dirty="0" err="1">
                <a:latin typeface="Montserrat" panose="00000500000000000000" pitchFamily="2" charset="0"/>
              </a:rPr>
              <a:t>font-size</a:t>
            </a:r>
            <a:r>
              <a:rPr lang="pt-BR" sz="1400" dirty="0">
                <a:latin typeface="Montserrat" panose="00000500000000000000" pitchFamily="2" charset="0"/>
              </a:rPr>
              <a:t>: 32px;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BEBEA62-6FB5-BF93-B165-E545CEF7C823}"/>
              </a:ext>
            </a:extLst>
          </p:cNvPr>
          <p:cNvSpPr txBox="1"/>
          <p:nvPr/>
        </p:nvSpPr>
        <p:spPr>
          <a:xfrm>
            <a:off x="5443433" y="4692780"/>
            <a:ext cx="1824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ontserrat" panose="00000500000000000000" pitchFamily="2" charset="0"/>
              </a:rPr>
              <a:t>#primeiro-titulo {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  color: blue;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7CFA71C-6D86-551D-0A75-283067229D11}"/>
              </a:ext>
            </a:extLst>
          </p:cNvPr>
          <p:cNvSpPr txBox="1"/>
          <p:nvPr/>
        </p:nvSpPr>
        <p:spPr>
          <a:xfrm>
            <a:off x="7642414" y="4704830"/>
            <a:ext cx="2970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ontserrat" panose="00000500000000000000" pitchFamily="2" charset="0"/>
              </a:rPr>
              <a:t>h1 {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  </a:t>
            </a:r>
            <a:r>
              <a:rPr lang="pt-BR" sz="1400" dirty="0" err="1">
                <a:latin typeface="Montserrat" panose="00000500000000000000" pitchFamily="2" charset="0"/>
              </a:rPr>
              <a:t>font-weight</a:t>
            </a:r>
            <a:r>
              <a:rPr lang="pt-BR" sz="1400" dirty="0">
                <a:latin typeface="Montserrat" panose="00000500000000000000" pitchFamily="2" charset="0"/>
              </a:rPr>
              <a:t>: 400 !</a:t>
            </a:r>
            <a:r>
              <a:rPr lang="pt-BR" sz="1400" dirty="0" err="1">
                <a:latin typeface="Montserrat" panose="00000500000000000000" pitchFamily="2" charset="0"/>
              </a:rPr>
              <a:t>important</a:t>
            </a:r>
            <a:r>
              <a:rPr lang="pt-BR" sz="1400" dirty="0">
                <a:latin typeface="Montserrat" panose="00000500000000000000" pitchFamily="2" charset="0"/>
              </a:rPr>
              <a:t>;</a:t>
            </a:r>
          </a:p>
          <a:p>
            <a:r>
              <a:rPr lang="pt-BR" sz="1400" dirty="0"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F0A2D8F-BEB9-CCED-BE53-E873492B1619}"/>
              </a:ext>
            </a:extLst>
          </p:cNvPr>
          <p:cNvSpPr/>
          <p:nvPr/>
        </p:nvSpPr>
        <p:spPr>
          <a:xfrm>
            <a:off x="3292891" y="4950372"/>
            <a:ext cx="1569195" cy="252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41E96B9-37B3-FE78-A78E-BE168BD5831A}"/>
              </a:ext>
            </a:extLst>
          </p:cNvPr>
          <p:cNvSpPr/>
          <p:nvPr/>
        </p:nvSpPr>
        <p:spPr>
          <a:xfrm>
            <a:off x="5521604" y="4935987"/>
            <a:ext cx="1219731" cy="252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D399E0-A553-B47F-12AD-4B3FE97AE905}"/>
              </a:ext>
            </a:extLst>
          </p:cNvPr>
          <p:cNvSpPr/>
          <p:nvPr/>
        </p:nvSpPr>
        <p:spPr>
          <a:xfrm>
            <a:off x="7761930" y="4943574"/>
            <a:ext cx="2662230" cy="252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756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1" grpId="0"/>
      <p:bldP spid="25" grpId="0"/>
      <p:bldP spid="26" grpId="0"/>
      <p:bldP spid="27" grpId="0"/>
      <p:bldP spid="30" grpId="0"/>
      <p:bldP spid="31" grpId="0"/>
      <p:bldP spid="33" grpId="0"/>
      <p:bldP spid="2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81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20</cp:revision>
  <dcterms:created xsi:type="dcterms:W3CDTF">2021-12-27T20:59:15Z</dcterms:created>
  <dcterms:modified xsi:type="dcterms:W3CDTF">2023-08-09T12:12:03Z</dcterms:modified>
</cp:coreProperties>
</file>