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handoutMasterIdLst>
    <p:handoutMasterId r:id="rId42"/>
  </p:handoutMasterIdLst>
  <p:sldIdLst>
    <p:sldId id="281" r:id="rId2"/>
    <p:sldId id="318" r:id="rId3"/>
    <p:sldId id="328" r:id="rId4"/>
    <p:sldId id="303" r:id="rId5"/>
    <p:sldId id="348" r:id="rId6"/>
    <p:sldId id="349" r:id="rId7"/>
    <p:sldId id="351" r:id="rId8"/>
    <p:sldId id="353" r:id="rId9"/>
    <p:sldId id="347" r:id="rId10"/>
    <p:sldId id="354" r:id="rId11"/>
    <p:sldId id="350" r:id="rId12"/>
    <p:sldId id="355" r:id="rId13"/>
    <p:sldId id="356" r:id="rId14"/>
    <p:sldId id="357" r:id="rId15"/>
    <p:sldId id="358" r:id="rId16"/>
    <p:sldId id="359" r:id="rId17"/>
    <p:sldId id="362" r:id="rId18"/>
    <p:sldId id="360" r:id="rId19"/>
    <p:sldId id="361" r:id="rId20"/>
    <p:sldId id="366" r:id="rId21"/>
    <p:sldId id="363" r:id="rId22"/>
    <p:sldId id="365" r:id="rId23"/>
    <p:sldId id="374" r:id="rId24"/>
    <p:sldId id="378" r:id="rId25"/>
    <p:sldId id="379" r:id="rId26"/>
    <p:sldId id="375" r:id="rId27"/>
    <p:sldId id="380" r:id="rId28"/>
    <p:sldId id="364" r:id="rId29"/>
    <p:sldId id="385" r:id="rId30"/>
    <p:sldId id="386" r:id="rId31"/>
    <p:sldId id="381" r:id="rId32"/>
    <p:sldId id="382" r:id="rId33"/>
    <p:sldId id="383" r:id="rId34"/>
    <p:sldId id="384" r:id="rId35"/>
    <p:sldId id="367" r:id="rId36"/>
    <p:sldId id="369" r:id="rId37"/>
    <p:sldId id="368" r:id="rId38"/>
    <p:sldId id="370" r:id="rId39"/>
    <p:sldId id="373" r:id="rId40"/>
  </p:sldIdLst>
  <p:sldSz cx="9144000" cy="5143500" type="screen16x9"/>
  <p:notesSz cx="6858000" cy="9144000"/>
  <p:custDataLst>
    <p:tags r:id="rId4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295" userDrawn="1">
          <p15:clr>
            <a:srgbClr val="A4A3A4"/>
          </p15:clr>
        </p15:guide>
        <p15:guide id="4" orient="horz" pos="146" userDrawn="1">
          <p15:clr>
            <a:srgbClr val="A4A3A4"/>
          </p15:clr>
        </p15:guide>
        <p15:guide id="6" pos="2880" userDrawn="1">
          <p15:clr>
            <a:srgbClr val="A4A3A4"/>
          </p15:clr>
        </p15:guide>
        <p15:guide id="7" pos="5035" userDrawn="1">
          <p15:clr>
            <a:srgbClr val="A4A3A4"/>
          </p15:clr>
        </p15:guide>
        <p15:guide id="8" orient="horz" pos="1688" userDrawn="1">
          <p15:clr>
            <a:srgbClr val="A4A3A4"/>
          </p15:clr>
        </p15:guide>
        <p15:guide id="9" orient="horz" pos="17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23F"/>
    <a:srgbClr val="FFFFFF"/>
    <a:srgbClr val="304371"/>
    <a:srgbClr val="1C72DB"/>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5238" autoAdjust="0"/>
  </p:normalViewPr>
  <p:slideViewPr>
    <p:cSldViewPr snapToGrid="0" showGuides="1">
      <p:cViewPr varScale="1">
        <p:scale>
          <a:sx n="114" d="100"/>
          <a:sy n="114" d="100"/>
        </p:scale>
        <p:origin x="614" y="82"/>
      </p:cViewPr>
      <p:guideLst>
        <p:guide pos="295"/>
        <p:guide orient="horz" pos="146"/>
        <p:guide pos="2880"/>
        <p:guide pos="5035"/>
        <p:guide orient="horz" pos="1688"/>
        <p:guide orient="horz" pos="1788"/>
      </p:guideLst>
    </p:cSldViewPr>
  </p:slideViewPr>
  <p:notesTextViewPr>
    <p:cViewPr>
      <p:scale>
        <a:sx n="1" d="1"/>
        <a:sy n="1" d="1"/>
      </p:scale>
      <p:origin x="0" y="0"/>
    </p:cViewPr>
  </p:notesTextViewPr>
  <p:sorterViewPr>
    <p:cViewPr>
      <p:scale>
        <a:sx n="186" d="100"/>
        <a:sy n="186" d="100"/>
      </p:scale>
      <p:origin x="0" y="0"/>
    </p:cViewPr>
  </p:sorterViewPr>
  <p:notesViewPr>
    <p:cSldViewPr snapToGrid="0" showGuides="1">
      <p:cViewPr varScale="1">
        <p:scale>
          <a:sx n="60" d="100"/>
          <a:sy n="60" d="100"/>
        </p:scale>
        <p:origin x="3187"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46469-C68F-4517-BB95-774FED87DDD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D40885B5-5B14-4E79-9FA2-DA1B97902D64}">
      <dgm:prSet phldrT="[文本]"/>
      <dgm:spPr/>
      <dgm:t>
        <a:bodyPr/>
        <a:lstStyle/>
        <a:p>
          <a:r>
            <a:rPr lang="zh-CN" altLang="en-US" dirty="0"/>
            <a:t>训练词向量</a:t>
          </a:r>
        </a:p>
      </dgm:t>
    </dgm:pt>
    <dgm:pt modelId="{A168D55E-A678-42E7-8B47-1AB61FBC9940}" type="parTrans" cxnId="{391409E5-F307-4DE3-8D17-C5FA63169031}">
      <dgm:prSet/>
      <dgm:spPr/>
      <dgm:t>
        <a:bodyPr/>
        <a:lstStyle/>
        <a:p>
          <a:endParaRPr lang="zh-CN" altLang="en-US"/>
        </a:p>
      </dgm:t>
    </dgm:pt>
    <dgm:pt modelId="{98D03F83-E618-48D1-9B29-ED35BAA28522}" type="sibTrans" cxnId="{391409E5-F307-4DE3-8D17-C5FA63169031}">
      <dgm:prSet/>
      <dgm:spPr/>
      <dgm:t>
        <a:bodyPr/>
        <a:lstStyle/>
        <a:p>
          <a:endParaRPr lang="zh-CN" altLang="en-US"/>
        </a:p>
      </dgm:t>
    </dgm:pt>
    <dgm:pt modelId="{594DD65F-C804-47DF-9D50-2D9620EED110}">
      <dgm:prSet phldrT="[文本]"/>
      <dgm:spPr/>
      <dgm:t>
        <a:bodyPr/>
        <a:lstStyle/>
        <a:p>
          <a:r>
            <a:rPr lang="zh-CN" altLang="en-US" dirty="0"/>
            <a:t>设计运行网络爬虫</a:t>
          </a:r>
        </a:p>
      </dgm:t>
    </dgm:pt>
    <dgm:pt modelId="{55A22EE8-9515-46F0-9012-E4A197F971EB}" type="parTrans" cxnId="{91E7B57D-C954-4B25-B6C8-5E87EFFD6570}">
      <dgm:prSet/>
      <dgm:spPr/>
      <dgm:t>
        <a:bodyPr/>
        <a:lstStyle/>
        <a:p>
          <a:endParaRPr lang="zh-CN" altLang="en-US"/>
        </a:p>
      </dgm:t>
    </dgm:pt>
    <dgm:pt modelId="{557D8EF7-3247-4DB9-A670-BF0D9450013B}" type="sibTrans" cxnId="{91E7B57D-C954-4B25-B6C8-5E87EFFD6570}">
      <dgm:prSet/>
      <dgm:spPr/>
      <dgm:t>
        <a:bodyPr/>
        <a:lstStyle/>
        <a:p>
          <a:endParaRPr lang="zh-CN" altLang="en-US"/>
        </a:p>
      </dgm:t>
    </dgm:pt>
    <dgm:pt modelId="{6CE86ED0-30CA-4C75-8640-8F2C99C769B7}">
      <dgm:prSet phldrT="[文本]"/>
      <dgm:spPr/>
      <dgm:t>
        <a:bodyPr/>
        <a:lstStyle/>
        <a:p>
          <a:endParaRPr lang="zh-CN" altLang="en-US" dirty="0"/>
        </a:p>
      </dgm:t>
    </dgm:pt>
    <dgm:pt modelId="{8D86D6CF-9491-41DC-AFA0-6D470685706E}" type="parTrans" cxnId="{D5D5E1F3-286D-44ED-9375-3170B7CA6F7C}">
      <dgm:prSet/>
      <dgm:spPr/>
      <dgm:t>
        <a:bodyPr/>
        <a:lstStyle/>
        <a:p>
          <a:endParaRPr lang="zh-CN" altLang="en-US"/>
        </a:p>
      </dgm:t>
    </dgm:pt>
    <dgm:pt modelId="{3030E171-1936-4CFF-ACB6-AFFD6C50F36A}" type="sibTrans" cxnId="{D5D5E1F3-286D-44ED-9375-3170B7CA6F7C}">
      <dgm:prSet/>
      <dgm:spPr/>
      <dgm:t>
        <a:bodyPr/>
        <a:lstStyle/>
        <a:p>
          <a:endParaRPr lang="zh-CN" altLang="en-US"/>
        </a:p>
      </dgm:t>
    </dgm:pt>
    <dgm:pt modelId="{0D7FC56F-A282-4DE2-BCDC-1DAE4ADB1D46}">
      <dgm:prSet phldrT="[文本]"/>
      <dgm:spPr/>
      <dgm:t>
        <a:bodyPr/>
        <a:lstStyle/>
        <a:p>
          <a:endParaRPr lang="zh-CN" altLang="en-US" dirty="0"/>
        </a:p>
      </dgm:t>
    </dgm:pt>
    <dgm:pt modelId="{559BC948-3068-4B10-B2DE-E5BC459C4AFF}" type="parTrans" cxnId="{E7F2278B-4A55-4EDB-ACE6-7F85D0D085F5}">
      <dgm:prSet/>
      <dgm:spPr/>
      <dgm:t>
        <a:bodyPr/>
        <a:lstStyle/>
        <a:p>
          <a:endParaRPr lang="zh-CN" altLang="en-US"/>
        </a:p>
      </dgm:t>
    </dgm:pt>
    <dgm:pt modelId="{740C56FF-3E1A-4A72-800B-860D60F5DC9D}" type="sibTrans" cxnId="{E7F2278B-4A55-4EDB-ACE6-7F85D0D085F5}">
      <dgm:prSet/>
      <dgm:spPr/>
      <dgm:t>
        <a:bodyPr/>
        <a:lstStyle/>
        <a:p>
          <a:endParaRPr lang="zh-CN" altLang="en-US"/>
        </a:p>
      </dgm:t>
    </dgm:pt>
    <dgm:pt modelId="{C05DAA7A-DE84-4323-AC8D-90C3B7E44402}">
      <dgm:prSet phldrT="[文本]"/>
      <dgm:spPr/>
      <dgm:t>
        <a:bodyPr/>
        <a:lstStyle/>
        <a:p>
          <a:r>
            <a:rPr lang="en-US" altLang="zh-CN" dirty="0"/>
            <a:t> </a:t>
          </a:r>
          <a:endParaRPr lang="zh-CN" altLang="en-US" dirty="0"/>
        </a:p>
      </dgm:t>
    </dgm:pt>
    <dgm:pt modelId="{16886A08-C5CD-4496-9B09-B1D823B3885D}" type="sibTrans" cxnId="{E33F9036-E221-46C4-98C6-4F8F23FF2EB4}">
      <dgm:prSet/>
      <dgm:spPr/>
      <dgm:t>
        <a:bodyPr/>
        <a:lstStyle/>
        <a:p>
          <a:endParaRPr lang="zh-CN" altLang="en-US"/>
        </a:p>
      </dgm:t>
    </dgm:pt>
    <dgm:pt modelId="{598EB36A-69AA-40A8-9B1D-AB81288462A2}" type="parTrans" cxnId="{E33F9036-E221-46C4-98C6-4F8F23FF2EB4}">
      <dgm:prSet/>
      <dgm:spPr/>
      <dgm:t>
        <a:bodyPr/>
        <a:lstStyle/>
        <a:p>
          <a:endParaRPr lang="zh-CN" altLang="en-US"/>
        </a:p>
      </dgm:t>
    </dgm:pt>
    <dgm:pt modelId="{FB16C496-07FE-4BCB-819F-BBC5D3487D4C}">
      <dgm:prSet phldrT="[文本]"/>
      <dgm:spPr/>
      <dgm:t>
        <a:bodyPr/>
        <a:lstStyle/>
        <a:p>
          <a:r>
            <a:rPr lang="zh-CN" altLang="en-US" dirty="0"/>
            <a:t>选择目标数据</a:t>
          </a:r>
        </a:p>
      </dgm:t>
    </dgm:pt>
    <dgm:pt modelId="{B97E768B-0479-460B-9F99-BED640187B69}" type="parTrans" cxnId="{19B6AF26-C157-4F21-AEC7-0C842D2A13A6}">
      <dgm:prSet/>
      <dgm:spPr/>
      <dgm:t>
        <a:bodyPr/>
        <a:lstStyle/>
        <a:p>
          <a:endParaRPr lang="zh-CN" altLang="en-US"/>
        </a:p>
      </dgm:t>
    </dgm:pt>
    <dgm:pt modelId="{9FD8993F-EA81-43B6-AC3D-69235B203A0B}" type="sibTrans" cxnId="{19B6AF26-C157-4F21-AEC7-0C842D2A13A6}">
      <dgm:prSet/>
      <dgm:spPr/>
      <dgm:t>
        <a:bodyPr/>
        <a:lstStyle/>
        <a:p>
          <a:endParaRPr lang="zh-CN" altLang="en-US"/>
        </a:p>
      </dgm:t>
    </dgm:pt>
    <dgm:pt modelId="{88BD40B3-D7F5-4B4C-9C88-4D31BF729BF7}">
      <dgm:prSet phldrT="[文本]"/>
      <dgm:spPr/>
      <dgm:t>
        <a:bodyPr/>
        <a:lstStyle/>
        <a:p>
          <a:r>
            <a:rPr lang="zh-CN" altLang="en-US" dirty="0"/>
            <a:t>数据清洗</a:t>
          </a:r>
        </a:p>
      </dgm:t>
    </dgm:pt>
    <dgm:pt modelId="{104D73E3-40CE-4065-B8D6-3AED72B2FF82}" type="parTrans" cxnId="{34CFACBB-36EA-49A5-9A5C-0C5341D912D1}">
      <dgm:prSet/>
      <dgm:spPr/>
      <dgm:t>
        <a:bodyPr/>
        <a:lstStyle/>
        <a:p>
          <a:endParaRPr lang="zh-CN" altLang="en-US"/>
        </a:p>
      </dgm:t>
    </dgm:pt>
    <dgm:pt modelId="{081606BE-A9F7-4420-BA54-3F86214F01FC}" type="sibTrans" cxnId="{34CFACBB-36EA-49A5-9A5C-0C5341D912D1}">
      <dgm:prSet/>
      <dgm:spPr/>
      <dgm:t>
        <a:bodyPr/>
        <a:lstStyle/>
        <a:p>
          <a:endParaRPr lang="zh-CN" altLang="en-US"/>
        </a:p>
      </dgm:t>
    </dgm:pt>
    <dgm:pt modelId="{21E01B86-2E9E-4F12-8876-5EBAFE10D571}">
      <dgm:prSet phldrT="[文本]"/>
      <dgm:spPr/>
      <dgm:t>
        <a:bodyPr/>
        <a:lstStyle/>
        <a:p>
          <a:endParaRPr lang="zh-CN" altLang="en-US" dirty="0"/>
        </a:p>
      </dgm:t>
    </dgm:pt>
    <dgm:pt modelId="{3AD24EA5-D625-4A4D-94E5-CF8654321C33}" type="parTrans" cxnId="{168D8F10-EF67-4F24-AE95-7382BC42898C}">
      <dgm:prSet/>
      <dgm:spPr/>
      <dgm:t>
        <a:bodyPr/>
        <a:lstStyle/>
        <a:p>
          <a:endParaRPr lang="zh-CN" altLang="en-US"/>
        </a:p>
      </dgm:t>
    </dgm:pt>
    <dgm:pt modelId="{A743BF1C-82F6-4CE2-866B-D5B9EA58226F}" type="sibTrans" cxnId="{168D8F10-EF67-4F24-AE95-7382BC42898C}">
      <dgm:prSet/>
      <dgm:spPr/>
      <dgm:t>
        <a:bodyPr/>
        <a:lstStyle/>
        <a:p>
          <a:endParaRPr lang="zh-CN" altLang="en-US"/>
        </a:p>
      </dgm:t>
    </dgm:pt>
    <dgm:pt modelId="{72EBAF2E-5B29-43BB-9DCC-B7CC001DF1D0}">
      <dgm:prSet phldrT="[文本]"/>
      <dgm:spPr/>
      <dgm:t>
        <a:bodyPr/>
        <a:lstStyle/>
        <a:p>
          <a:r>
            <a:rPr lang="zh-CN" altLang="en-US" dirty="0"/>
            <a:t>数据库构建和入库</a:t>
          </a:r>
        </a:p>
      </dgm:t>
    </dgm:pt>
    <dgm:pt modelId="{49C3451B-CF4F-49A6-896E-80D7E98ED39F}" type="parTrans" cxnId="{7A0C37AB-69F2-4C1D-A600-0F0C2715D65E}">
      <dgm:prSet/>
      <dgm:spPr/>
      <dgm:t>
        <a:bodyPr/>
        <a:lstStyle/>
        <a:p>
          <a:endParaRPr lang="zh-CN" altLang="en-US"/>
        </a:p>
      </dgm:t>
    </dgm:pt>
    <dgm:pt modelId="{143A4B8C-E2FD-4B2B-8273-126122C54B64}" type="sibTrans" cxnId="{7A0C37AB-69F2-4C1D-A600-0F0C2715D65E}">
      <dgm:prSet/>
      <dgm:spPr/>
      <dgm:t>
        <a:bodyPr/>
        <a:lstStyle/>
        <a:p>
          <a:endParaRPr lang="zh-CN" altLang="en-US"/>
        </a:p>
      </dgm:t>
    </dgm:pt>
    <dgm:pt modelId="{5A2893C0-213B-4BB6-A5C0-E692637FAD16}">
      <dgm:prSet phldrT="[文本]"/>
      <dgm:spPr/>
      <dgm:t>
        <a:bodyPr/>
        <a:lstStyle/>
        <a:p>
          <a:endParaRPr lang="zh-CN" altLang="en-US" dirty="0"/>
        </a:p>
      </dgm:t>
    </dgm:pt>
    <dgm:pt modelId="{FCED31EF-BC0C-4D2F-B9D3-81D696A01275}" type="parTrans" cxnId="{BCC1D45C-75D5-401E-9C28-E366C1CB4644}">
      <dgm:prSet/>
      <dgm:spPr/>
      <dgm:t>
        <a:bodyPr/>
        <a:lstStyle/>
        <a:p>
          <a:endParaRPr lang="zh-CN" altLang="en-US"/>
        </a:p>
      </dgm:t>
    </dgm:pt>
    <dgm:pt modelId="{505CCBD0-3A96-411D-AEF9-A6485D3AF300}" type="sibTrans" cxnId="{BCC1D45C-75D5-401E-9C28-E366C1CB4644}">
      <dgm:prSet/>
      <dgm:spPr/>
      <dgm:t>
        <a:bodyPr/>
        <a:lstStyle/>
        <a:p>
          <a:endParaRPr lang="zh-CN" altLang="en-US"/>
        </a:p>
      </dgm:t>
    </dgm:pt>
    <dgm:pt modelId="{5E32B285-C8BD-48BD-9C00-A1DE7D817731}" type="pres">
      <dgm:prSet presAssocID="{51A46469-C68F-4517-BB95-774FED87DDD8}" presName="linearFlow" presStyleCnt="0">
        <dgm:presLayoutVars>
          <dgm:dir/>
          <dgm:animLvl val="lvl"/>
          <dgm:resizeHandles val="exact"/>
        </dgm:presLayoutVars>
      </dgm:prSet>
      <dgm:spPr/>
    </dgm:pt>
    <dgm:pt modelId="{9A907D9D-7880-4BF4-9E68-79AB60F1DE81}" type="pres">
      <dgm:prSet presAssocID="{C05DAA7A-DE84-4323-AC8D-90C3B7E44402}" presName="composite" presStyleCnt="0"/>
      <dgm:spPr/>
    </dgm:pt>
    <dgm:pt modelId="{2EAFF80A-2F71-42A7-BC9B-724F0811465D}" type="pres">
      <dgm:prSet presAssocID="{C05DAA7A-DE84-4323-AC8D-90C3B7E44402}" presName="parentText" presStyleLbl="alignNode1" presStyleIdx="0" presStyleCnt="5">
        <dgm:presLayoutVars>
          <dgm:chMax val="1"/>
          <dgm:bulletEnabled val="1"/>
        </dgm:presLayoutVars>
      </dgm:prSet>
      <dgm:spPr/>
    </dgm:pt>
    <dgm:pt modelId="{32895226-D4E5-4972-9AD3-D61E46BA3D3B}" type="pres">
      <dgm:prSet presAssocID="{C05DAA7A-DE84-4323-AC8D-90C3B7E44402}" presName="descendantText" presStyleLbl="alignAcc1" presStyleIdx="0" presStyleCnt="5">
        <dgm:presLayoutVars>
          <dgm:bulletEnabled val="1"/>
        </dgm:presLayoutVars>
      </dgm:prSet>
      <dgm:spPr/>
    </dgm:pt>
    <dgm:pt modelId="{D26F1B1F-8568-4259-9827-5C60BB3306DC}" type="pres">
      <dgm:prSet presAssocID="{16886A08-C5CD-4496-9B09-B1D823B3885D}" presName="sp" presStyleCnt="0"/>
      <dgm:spPr/>
    </dgm:pt>
    <dgm:pt modelId="{16778FFE-AF75-4695-9CF7-E0726202681F}" type="pres">
      <dgm:prSet presAssocID="{6CE86ED0-30CA-4C75-8640-8F2C99C769B7}" presName="composite" presStyleCnt="0"/>
      <dgm:spPr/>
    </dgm:pt>
    <dgm:pt modelId="{E041EF25-E7D3-43ED-996B-5BB596133E13}" type="pres">
      <dgm:prSet presAssocID="{6CE86ED0-30CA-4C75-8640-8F2C99C769B7}" presName="parentText" presStyleLbl="alignNode1" presStyleIdx="1" presStyleCnt="5">
        <dgm:presLayoutVars>
          <dgm:chMax val="1"/>
          <dgm:bulletEnabled val="1"/>
        </dgm:presLayoutVars>
      </dgm:prSet>
      <dgm:spPr/>
    </dgm:pt>
    <dgm:pt modelId="{014E17E5-C97C-42B2-B862-3726FAE86F0B}" type="pres">
      <dgm:prSet presAssocID="{6CE86ED0-30CA-4C75-8640-8F2C99C769B7}" presName="descendantText" presStyleLbl="alignAcc1" presStyleIdx="1" presStyleCnt="5">
        <dgm:presLayoutVars>
          <dgm:bulletEnabled val="1"/>
        </dgm:presLayoutVars>
      </dgm:prSet>
      <dgm:spPr/>
    </dgm:pt>
    <dgm:pt modelId="{BC048E91-1208-4A85-9EDB-498CE8F33ED6}" type="pres">
      <dgm:prSet presAssocID="{3030E171-1936-4CFF-ACB6-AFFD6C50F36A}" presName="sp" presStyleCnt="0"/>
      <dgm:spPr/>
    </dgm:pt>
    <dgm:pt modelId="{A9E3AAFE-156D-4C83-B021-6F679311777D}" type="pres">
      <dgm:prSet presAssocID="{0D7FC56F-A282-4DE2-BCDC-1DAE4ADB1D46}" presName="composite" presStyleCnt="0"/>
      <dgm:spPr/>
    </dgm:pt>
    <dgm:pt modelId="{ECF7DFD3-7379-4F63-87FB-FF40377A5A3C}" type="pres">
      <dgm:prSet presAssocID="{0D7FC56F-A282-4DE2-BCDC-1DAE4ADB1D46}" presName="parentText" presStyleLbl="alignNode1" presStyleIdx="2" presStyleCnt="5">
        <dgm:presLayoutVars>
          <dgm:chMax val="1"/>
          <dgm:bulletEnabled val="1"/>
        </dgm:presLayoutVars>
      </dgm:prSet>
      <dgm:spPr/>
    </dgm:pt>
    <dgm:pt modelId="{04BABC5C-91BD-41CC-9A63-3F9B3FCC5C98}" type="pres">
      <dgm:prSet presAssocID="{0D7FC56F-A282-4DE2-BCDC-1DAE4ADB1D46}" presName="descendantText" presStyleLbl="alignAcc1" presStyleIdx="2" presStyleCnt="5">
        <dgm:presLayoutVars>
          <dgm:bulletEnabled val="1"/>
        </dgm:presLayoutVars>
      </dgm:prSet>
      <dgm:spPr/>
    </dgm:pt>
    <dgm:pt modelId="{B7B8BE26-2DA1-46C4-A5D0-04166CD295CE}" type="pres">
      <dgm:prSet presAssocID="{740C56FF-3E1A-4A72-800B-860D60F5DC9D}" presName="sp" presStyleCnt="0"/>
      <dgm:spPr/>
    </dgm:pt>
    <dgm:pt modelId="{ADD2826D-911C-49BC-ACFC-F7CC1763F584}" type="pres">
      <dgm:prSet presAssocID="{21E01B86-2E9E-4F12-8876-5EBAFE10D571}" presName="composite" presStyleCnt="0"/>
      <dgm:spPr/>
    </dgm:pt>
    <dgm:pt modelId="{13AD32A7-98DB-45B9-8DF0-368D3B4EE90A}" type="pres">
      <dgm:prSet presAssocID="{21E01B86-2E9E-4F12-8876-5EBAFE10D571}" presName="parentText" presStyleLbl="alignNode1" presStyleIdx="3" presStyleCnt="5">
        <dgm:presLayoutVars>
          <dgm:chMax val="1"/>
          <dgm:bulletEnabled val="1"/>
        </dgm:presLayoutVars>
      </dgm:prSet>
      <dgm:spPr/>
    </dgm:pt>
    <dgm:pt modelId="{C27D4059-01A5-476D-929E-FB9E64C4A608}" type="pres">
      <dgm:prSet presAssocID="{21E01B86-2E9E-4F12-8876-5EBAFE10D571}" presName="descendantText" presStyleLbl="alignAcc1" presStyleIdx="3" presStyleCnt="5">
        <dgm:presLayoutVars>
          <dgm:bulletEnabled val="1"/>
        </dgm:presLayoutVars>
      </dgm:prSet>
      <dgm:spPr/>
    </dgm:pt>
    <dgm:pt modelId="{0557D630-5898-45A9-B834-EC1242297E26}" type="pres">
      <dgm:prSet presAssocID="{A743BF1C-82F6-4CE2-866B-D5B9EA58226F}" presName="sp" presStyleCnt="0"/>
      <dgm:spPr/>
    </dgm:pt>
    <dgm:pt modelId="{0056271D-1E17-45F1-B6C3-FC265A38448E}" type="pres">
      <dgm:prSet presAssocID="{5A2893C0-213B-4BB6-A5C0-E692637FAD16}" presName="composite" presStyleCnt="0"/>
      <dgm:spPr/>
    </dgm:pt>
    <dgm:pt modelId="{E0C8FCCF-467A-4FD5-933D-D6D0EC75A728}" type="pres">
      <dgm:prSet presAssocID="{5A2893C0-213B-4BB6-A5C0-E692637FAD16}" presName="parentText" presStyleLbl="alignNode1" presStyleIdx="4" presStyleCnt="5">
        <dgm:presLayoutVars>
          <dgm:chMax val="1"/>
          <dgm:bulletEnabled val="1"/>
        </dgm:presLayoutVars>
      </dgm:prSet>
      <dgm:spPr/>
    </dgm:pt>
    <dgm:pt modelId="{B0B687B8-8E44-4BFB-A651-60B0BF905C76}" type="pres">
      <dgm:prSet presAssocID="{5A2893C0-213B-4BB6-A5C0-E692637FAD16}" presName="descendantText" presStyleLbl="alignAcc1" presStyleIdx="4" presStyleCnt="5">
        <dgm:presLayoutVars>
          <dgm:bulletEnabled val="1"/>
        </dgm:presLayoutVars>
      </dgm:prSet>
      <dgm:spPr/>
    </dgm:pt>
  </dgm:ptLst>
  <dgm:cxnLst>
    <dgm:cxn modelId="{168D8F10-EF67-4F24-AE95-7382BC42898C}" srcId="{51A46469-C68F-4517-BB95-774FED87DDD8}" destId="{21E01B86-2E9E-4F12-8876-5EBAFE10D571}" srcOrd="3" destOrd="0" parTransId="{3AD24EA5-D625-4A4D-94E5-CF8654321C33}" sibTransId="{A743BF1C-82F6-4CE2-866B-D5B9EA58226F}"/>
    <dgm:cxn modelId="{3DDBF71F-DE53-4593-96E8-6073DD237A49}" type="presOf" srcId="{FB16C496-07FE-4BCB-819F-BBC5D3487D4C}" destId="{32895226-D4E5-4972-9AD3-D61E46BA3D3B}" srcOrd="0" destOrd="0" presId="urn:microsoft.com/office/officeart/2005/8/layout/chevron2"/>
    <dgm:cxn modelId="{19B6AF26-C157-4F21-AEC7-0C842D2A13A6}" srcId="{C05DAA7A-DE84-4323-AC8D-90C3B7E44402}" destId="{FB16C496-07FE-4BCB-819F-BBC5D3487D4C}" srcOrd="0" destOrd="0" parTransId="{B97E768B-0479-460B-9F99-BED640187B69}" sibTransId="{9FD8993F-EA81-43B6-AC3D-69235B203A0B}"/>
    <dgm:cxn modelId="{B2058F27-2A8D-49CD-9231-94FC4FE4126D}" type="presOf" srcId="{0D7FC56F-A282-4DE2-BCDC-1DAE4ADB1D46}" destId="{ECF7DFD3-7379-4F63-87FB-FF40377A5A3C}" srcOrd="0" destOrd="0" presId="urn:microsoft.com/office/officeart/2005/8/layout/chevron2"/>
    <dgm:cxn modelId="{E33F9036-E221-46C4-98C6-4F8F23FF2EB4}" srcId="{51A46469-C68F-4517-BB95-774FED87DDD8}" destId="{C05DAA7A-DE84-4323-AC8D-90C3B7E44402}" srcOrd="0" destOrd="0" parTransId="{598EB36A-69AA-40A8-9B1D-AB81288462A2}" sibTransId="{16886A08-C5CD-4496-9B09-B1D823B3885D}"/>
    <dgm:cxn modelId="{BCC1D45C-75D5-401E-9C28-E366C1CB4644}" srcId="{51A46469-C68F-4517-BB95-774FED87DDD8}" destId="{5A2893C0-213B-4BB6-A5C0-E692637FAD16}" srcOrd="4" destOrd="0" parTransId="{FCED31EF-BC0C-4D2F-B9D3-81D696A01275}" sibTransId="{505CCBD0-3A96-411D-AEF9-A6485D3AF300}"/>
    <dgm:cxn modelId="{4FA23052-4B6D-4A0D-84F2-F3FBF124ABD1}" type="presOf" srcId="{C05DAA7A-DE84-4323-AC8D-90C3B7E44402}" destId="{2EAFF80A-2F71-42A7-BC9B-724F0811465D}" srcOrd="0" destOrd="0" presId="urn:microsoft.com/office/officeart/2005/8/layout/chevron2"/>
    <dgm:cxn modelId="{E3CBB17B-9624-4086-88C2-BF2B250D98AB}" type="presOf" srcId="{D40885B5-5B14-4E79-9FA2-DA1B97902D64}" destId="{B0B687B8-8E44-4BFB-A651-60B0BF905C76}" srcOrd="0" destOrd="0" presId="urn:microsoft.com/office/officeart/2005/8/layout/chevron2"/>
    <dgm:cxn modelId="{91E7B57D-C954-4B25-B6C8-5E87EFFD6570}" srcId="{6CE86ED0-30CA-4C75-8640-8F2C99C769B7}" destId="{594DD65F-C804-47DF-9D50-2D9620EED110}" srcOrd="0" destOrd="0" parTransId="{55A22EE8-9515-46F0-9012-E4A197F971EB}" sibTransId="{557D8EF7-3247-4DB9-A670-BF0D9450013B}"/>
    <dgm:cxn modelId="{5DDA5284-4693-42D2-A615-DFA0EA4BA84E}" type="presOf" srcId="{51A46469-C68F-4517-BB95-774FED87DDD8}" destId="{5E32B285-C8BD-48BD-9C00-A1DE7D817731}" srcOrd="0" destOrd="0" presId="urn:microsoft.com/office/officeart/2005/8/layout/chevron2"/>
    <dgm:cxn modelId="{E7F2278B-4A55-4EDB-ACE6-7F85D0D085F5}" srcId="{51A46469-C68F-4517-BB95-774FED87DDD8}" destId="{0D7FC56F-A282-4DE2-BCDC-1DAE4ADB1D46}" srcOrd="2" destOrd="0" parTransId="{559BC948-3068-4B10-B2DE-E5BC459C4AFF}" sibTransId="{740C56FF-3E1A-4A72-800B-860D60F5DC9D}"/>
    <dgm:cxn modelId="{1443F28C-9985-4E2A-911D-F856F6B0DDD7}" type="presOf" srcId="{6CE86ED0-30CA-4C75-8640-8F2C99C769B7}" destId="{E041EF25-E7D3-43ED-996B-5BB596133E13}" srcOrd="0" destOrd="0" presId="urn:microsoft.com/office/officeart/2005/8/layout/chevron2"/>
    <dgm:cxn modelId="{7A0C37AB-69F2-4C1D-A600-0F0C2715D65E}" srcId="{21E01B86-2E9E-4F12-8876-5EBAFE10D571}" destId="{72EBAF2E-5B29-43BB-9DCC-B7CC001DF1D0}" srcOrd="0" destOrd="0" parTransId="{49C3451B-CF4F-49A6-896E-80D7E98ED39F}" sibTransId="{143A4B8C-E2FD-4B2B-8273-126122C54B64}"/>
    <dgm:cxn modelId="{A8A4A8B4-E4A3-4819-9F6E-6E1650F08BF2}" type="presOf" srcId="{594DD65F-C804-47DF-9D50-2D9620EED110}" destId="{014E17E5-C97C-42B2-B862-3726FAE86F0B}" srcOrd="0" destOrd="0" presId="urn:microsoft.com/office/officeart/2005/8/layout/chevron2"/>
    <dgm:cxn modelId="{F14E02B5-27EA-45CE-8228-B075625BA4B0}" type="presOf" srcId="{5A2893C0-213B-4BB6-A5C0-E692637FAD16}" destId="{E0C8FCCF-467A-4FD5-933D-D6D0EC75A728}" srcOrd="0" destOrd="0" presId="urn:microsoft.com/office/officeart/2005/8/layout/chevron2"/>
    <dgm:cxn modelId="{34CFACBB-36EA-49A5-9A5C-0C5341D912D1}" srcId="{0D7FC56F-A282-4DE2-BCDC-1DAE4ADB1D46}" destId="{88BD40B3-D7F5-4B4C-9C88-4D31BF729BF7}" srcOrd="0" destOrd="0" parTransId="{104D73E3-40CE-4065-B8D6-3AED72B2FF82}" sibTransId="{081606BE-A9F7-4420-BA54-3F86214F01FC}"/>
    <dgm:cxn modelId="{391409E5-F307-4DE3-8D17-C5FA63169031}" srcId="{5A2893C0-213B-4BB6-A5C0-E692637FAD16}" destId="{D40885B5-5B14-4E79-9FA2-DA1B97902D64}" srcOrd="0" destOrd="0" parTransId="{A168D55E-A678-42E7-8B47-1AB61FBC9940}" sibTransId="{98D03F83-E618-48D1-9B29-ED35BAA28522}"/>
    <dgm:cxn modelId="{9D3A0AEB-9AEB-4A75-BE41-D7365156E25E}" type="presOf" srcId="{72EBAF2E-5B29-43BB-9DCC-B7CC001DF1D0}" destId="{C27D4059-01A5-476D-929E-FB9E64C4A608}" srcOrd="0" destOrd="0" presId="urn:microsoft.com/office/officeart/2005/8/layout/chevron2"/>
    <dgm:cxn modelId="{D5D5E1F3-286D-44ED-9375-3170B7CA6F7C}" srcId="{51A46469-C68F-4517-BB95-774FED87DDD8}" destId="{6CE86ED0-30CA-4C75-8640-8F2C99C769B7}" srcOrd="1" destOrd="0" parTransId="{8D86D6CF-9491-41DC-AFA0-6D470685706E}" sibTransId="{3030E171-1936-4CFF-ACB6-AFFD6C50F36A}"/>
    <dgm:cxn modelId="{CD5890FD-5B56-4627-A0FD-BB12FA4292D2}" type="presOf" srcId="{88BD40B3-D7F5-4B4C-9C88-4D31BF729BF7}" destId="{04BABC5C-91BD-41CC-9A63-3F9B3FCC5C98}" srcOrd="0" destOrd="0" presId="urn:microsoft.com/office/officeart/2005/8/layout/chevron2"/>
    <dgm:cxn modelId="{24E14DFF-CE48-4B8F-8A9A-A939618CEFD0}" type="presOf" srcId="{21E01B86-2E9E-4F12-8876-5EBAFE10D571}" destId="{13AD32A7-98DB-45B9-8DF0-368D3B4EE90A}" srcOrd="0" destOrd="0" presId="urn:microsoft.com/office/officeart/2005/8/layout/chevron2"/>
    <dgm:cxn modelId="{3575A479-3029-4CE3-8A0A-0DE28966948A}" type="presParOf" srcId="{5E32B285-C8BD-48BD-9C00-A1DE7D817731}" destId="{9A907D9D-7880-4BF4-9E68-79AB60F1DE81}" srcOrd="0" destOrd="0" presId="urn:microsoft.com/office/officeart/2005/8/layout/chevron2"/>
    <dgm:cxn modelId="{A28B7700-987A-4FCC-B16E-729935DB7E8E}" type="presParOf" srcId="{9A907D9D-7880-4BF4-9E68-79AB60F1DE81}" destId="{2EAFF80A-2F71-42A7-BC9B-724F0811465D}" srcOrd="0" destOrd="0" presId="urn:microsoft.com/office/officeart/2005/8/layout/chevron2"/>
    <dgm:cxn modelId="{1BDCDD78-3F97-4EFF-ADC2-F8E6FF08AA99}" type="presParOf" srcId="{9A907D9D-7880-4BF4-9E68-79AB60F1DE81}" destId="{32895226-D4E5-4972-9AD3-D61E46BA3D3B}" srcOrd="1" destOrd="0" presId="urn:microsoft.com/office/officeart/2005/8/layout/chevron2"/>
    <dgm:cxn modelId="{A4827C3D-2617-4FB1-AFAB-9C8C6ECBFF26}" type="presParOf" srcId="{5E32B285-C8BD-48BD-9C00-A1DE7D817731}" destId="{D26F1B1F-8568-4259-9827-5C60BB3306DC}" srcOrd="1" destOrd="0" presId="urn:microsoft.com/office/officeart/2005/8/layout/chevron2"/>
    <dgm:cxn modelId="{D2286779-E42D-41AA-A4B6-35BF20DDEB60}" type="presParOf" srcId="{5E32B285-C8BD-48BD-9C00-A1DE7D817731}" destId="{16778FFE-AF75-4695-9CF7-E0726202681F}" srcOrd="2" destOrd="0" presId="urn:microsoft.com/office/officeart/2005/8/layout/chevron2"/>
    <dgm:cxn modelId="{84C34F51-4029-4DF3-A403-FB1BB41AFC11}" type="presParOf" srcId="{16778FFE-AF75-4695-9CF7-E0726202681F}" destId="{E041EF25-E7D3-43ED-996B-5BB596133E13}" srcOrd="0" destOrd="0" presId="urn:microsoft.com/office/officeart/2005/8/layout/chevron2"/>
    <dgm:cxn modelId="{5E980F05-A9E1-41B7-83A2-0B02DA5320D3}" type="presParOf" srcId="{16778FFE-AF75-4695-9CF7-E0726202681F}" destId="{014E17E5-C97C-42B2-B862-3726FAE86F0B}" srcOrd="1" destOrd="0" presId="urn:microsoft.com/office/officeart/2005/8/layout/chevron2"/>
    <dgm:cxn modelId="{C2655D42-35A1-456B-B0B7-1D25D71655C0}" type="presParOf" srcId="{5E32B285-C8BD-48BD-9C00-A1DE7D817731}" destId="{BC048E91-1208-4A85-9EDB-498CE8F33ED6}" srcOrd="3" destOrd="0" presId="urn:microsoft.com/office/officeart/2005/8/layout/chevron2"/>
    <dgm:cxn modelId="{BAC586F3-71B0-4437-B775-81CCC44FAEBD}" type="presParOf" srcId="{5E32B285-C8BD-48BD-9C00-A1DE7D817731}" destId="{A9E3AAFE-156D-4C83-B021-6F679311777D}" srcOrd="4" destOrd="0" presId="urn:microsoft.com/office/officeart/2005/8/layout/chevron2"/>
    <dgm:cxn modelId="{28E12417-F90B-40FD-9BA8-DDB898DFEDB8}" type="presParOf" srcId="{A9E3AAFE-156D-4C83-B021-6F679311777D}" destId="{ECF7DFD3-7379-4F63-87FB-FF40377A5A3C}" srcOrd="0" destOrd="0" presId="urn:microsoft.com/office/officeart/2005/8/layout/chevron2"/>
    <dgm:cxn modelId="{259CE494-DFBC-4259-8C97-685D30D1420F}" type="presParOf" srcId="{A9E3AAFE-156D-4C83-B021-6F679311777D}" destId="{04BABC5C-91BD-41CC-9A63-3F9B3FCC5C98}" srcOrd="1" destOrd="0" presId="urn:microsoft.com/office/officeart/2005/8/layout/chevron2"/>
    <dgm:cxn modelId="{06E73E34-506C-4AC4-A474-A5CFEC13D891}" type="presParOf" srcId="{5E32B285-C8BD-48BD-9C00-A1DE7D817731}" destId="{B7B8BE26-2DA1-46C4-A5D0-04166CD295CE}" srcOrd="5" destOrd="0" presId="urn:microsoft.com/office/officeart/2005/8/layout/chevron2"/>
    <dgm:cxn modelId="{BB141102-0B56-48DC-9906-76F1C3779042}" type="presParOf" srcId="{5E32B285-C8BD-48BD-9C00-A1DE7D817731}" destId="{ADD2826D-911C-49BC-ACFC-F7CC1763F584}" srcOrd="6" destOrd="0" presId="urn:microsoft.com/office/officeart/2005/8/layout/chevron2"/>
    <dgm:cxn modelId="{931E0C8C-55EE-4AD4-9832-AD07B460F7F0}" type="presParOf" srcId="{ADD2826D-911C-49BC-ACFC-F7CC1763F584}" destId="{13AD32A7-98DB-45B9-8DF0-368D3B4EE90A}" srcOrd="0" destOrd="0" presId="urn:microsoft.com/office/officeart/2005/8/layout/chevron2"/>
    <dgm:cxn modelId="{333B3C1D-C50B-44C4-9EA1-AB126611F7BC}" type="presParOf" srcId="{ADD2826D-911C-49BC-ACFC-F7CC1763F584}" destId="{C27D4059-01A5-476D-929E-FB9E64C4A608}" srcOrd="1" destOrd="0" presId="urn:microsoft.com/office/officeart/2005/8/layout/chevron2"/>
    <dgm:cxn modelId="{63E0227F-9879-49CC-BDD0-27CFF357C94A}" type="presParOf" srcId="{5E32B285-C8BD-48BD-9C00-A1DE7D817731}" destId="{0557D630-5898-45A9-B834-EC1242297E26}" srcOrd="7" destOrd="0" presId="urn:microsoft.com/office/officeart/2005/8/layout/chevron2"/>
    <dgm:cxn modelId="{49FD0935-0F0D-4FFA-93D1-5AA4B519C054}" type="presParOf" srcId="{5E32B285-C8BD-48BD-9C00-A1DE7D817731}" destId="{0056271D-1E17-45F1-B6C3-FC265A38448E}" srcOrd="8" destOrd="0" presId="urn:microsoft.com/office/officeart/2005/8/layout/chevron2"/>
    <dgm:cxn modelId="{AABBADCA-70EE-4447-B485-CFF6811D1257}" type="presParOf" srcId="{0056271D-1E17-45F1-B6C3-FC265A38448E}" destId="{E0C8FCCF-467A-4FD5-933D-D6D0EC75A728}" srcOrd="0" destOrd="0" presId="urn:microsoft.com/office/officeart/2005/8/layout/chevron2"/>
    <dgm:cxn modelId="{6F2DE03B-D064-4DB4-AB62-7D4A7D85B353}" type="presParOf" srcId="{0056271D-1E17-45F1-B6C3-FC265A38448E}" destId="{B0B687B8-8E44-4BFB-A651-60B0BF905C7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8D9760-CE26-4C38-911F-62116D6E0E35}" type="doc">
      <dgm:prSet loTypeId="urn:microsoft.com/office/officeart/2005/8/layout/process1" loCatId="process" qsTypeId="urn:microsoft.com/office/officeart/2005/8/quickstyle/simple1" qsCatId="simple" csTypeId="urn:microsoft.com/office/officeart/2005/8/colors/accent1_2" csCatId="accent1" phldr="1"/>
      <dgm:spPr/>
    </dgm:pt>
    <dgm:pt modelId="{28244AFA-B2A2-4E29-AAE5-7A075C751820}">
      <dgm:prSet phldrT="[文本]"/>
      <dgm:spPr/>
      <dgm:t>
        <a:bodyPr/>
        <a:lstStyle/>
        <a:p>
          <a:r>
            <a:rPr lang="zh-CN" altLang="en-US" dirty="0"/>
            <a:t>语料</a:t>
          </a:r>
          <a:r>
            <a:rPr lang="en-US" altLang="zh-CN" dirty="0"/>
            <a:t>&amp;</a:t>
          </a:r>
          <a:r>
            <a:rPr lang="zh-CN" altLang="en-US" dirty="0"/>
            <a:t>词向量</a:t>
          </a:r>
        </a:p>
      </dgm:t>
    </dgm:pt>
    <dgm:pt modelId="{A015C531-B2E0-43C4-B22E-A3F0C26D1676}" type="parTrans" cxnId="{821DBDD4-D669-4A7C-B571-B8DAC9AD241E}">
      <dgm:prSet/>
      <dgm:spPr/>
      <dgm:t>
        <a:bodyPr/>
        <a:lstStyle/>
        <a:p>
          <a:endParaRPr lang="zh-CN" altLang="en-US"/>
        </a:p>
      </dgm:t>
    </dgm:pt>
    <dgm:pt modelId="{192D5D8D-EB27-4DA7-9F84-524882F5C1A4}" type="sibTrans" cxnId="{821DBDD4-D669-4A7C-B571-B8DAC9AD241E}">
      <dgm:prSet/>
      <dgm:spPr/>
      <dgm:t>
        <a:bodyPr/>
        <a:lstStyle/>
        <a:p>
          <a:endParaRPr lang="zh-CN" altLang="en-US"/>
        </a:p>
      </dgm:t>
    </dgm:pt>
    <dgm:pt modelId="{E5AC1CB9-AB1E-4097-B173-F07F435392C8}">
      <dgm:prSet phldrT="[文本]"/>
      <dgm:spPr/>
      <dgm:t>
        <a:bodyPr/>
        <a:lstStyle/>
        <a:p>
          <a:r>
            <a:rPr lang="zh-CN" altLang="en-US" dirty="0"/>
            <a:t>机器学习算法</a:t>
          </a:r>
        </a:p>
      </dgm:t>
    </dgm:pt>
    <dgm:pt modelId="{AB71C65B-98AF-4841-9D2C-E3A6E72E6661}" type="parTrans" cxnId="{B9F5F625-D743-41C8-9FFE-34EF3548FD07}">
      <dgm:prSet/>
      <dgm:spPr/>
      <dgm:t>
        <a:bodyPr/>
        <a:lstStyle/>
        <a:p>
          <a:endParaRPr lang="zh-CN" altLang="en-US"/>
        </a:p>
      </dgm:t>
    </dgm:pt>
    <dgm:pt modelId="{D31FDB89-F2FB-4EF7-905B-64CD38936380}" type="sibTrans" cxnId="{B9F5F625-D743-41C8-9FFE-34EF3548FD07}">
      <dgm:prSet/>
      <dgm:spPr/>
      <dgm:t>
        <a:bodyPr/>
        <a:lstStyle/>
        <a:p>
          <a:endParaRPr lang="zh-CN" altLang="en-US"/>
        </a:p>
      </dgm:t>
    </dgm:pt>
    <dgm:pt modelId="{E79324B1-0DB2-4277-B915-6DE0564D8EDE}">
      <dgm:prSet phldrT="[文本]"/>
      <dgm:spPr/>
      <dgm:t>
        <a:bodyPr/>
        <a:lstStyle/>
        <a:p>
          <a:r>
            <a:rPr lang="zh-CN" altLang="en-US" dirty="0"/>
            <a:t>神经网络</a:t>
          </a:r>
        </a:p>
      </dgm:t>
    </dgm:pt>
    <dgm:pt modelId="{F0575564-AA20-44C9-ABC6-A7C98995FD8B}" type="parTrans" cxnId="{F1CE53DE-961E-4F3D-80DD-83D4CC752C5D}">
      <dgm:prSet/>
      <dgm:spPr/>
      <dgm:t>
        <a:bodyPr/>
        <a:lstStyle/>
        <a:p>
          <a:endParaRPr lang="zh-CN" altLang="en-US"/>
        </a:p>
      </dgm:t>
    </dgm:pt>
    <dgm:pt modelId="{655490C1-B34E-4BB4-ADDA-60969A4126BF}" type="sibTrans" cxnId="{F1CE53DE-961E-4F3D-80DD-83D4CC752C5D}">
      <dgm:prSet/>
      <dgm:spPr/>
      <dgm:t>
        <a:bodyPr/>
        <a:lstStyle/>
        <a:p>
          <a:endParaRPr lang="zh-CN" altLang="en-US"/>
        </a:p>
      </dgm:t>
    </dgm:pt>
    <dgm:pt modelId="{17E33EFE-1718-4250-A623-4BAE905F3ABA}">
      <dgm:prSet phldrT="[文本]"/>
      <dgm:spPr/>
      <dgm:t>
        <a:bodyPr/>
        <a:lstStyle/>
        <a:p>
          <a:r>
            <a:rPr lang="zh-CN" altLang="en-US" dirty="0"/>
            <a:t>文档向量化</a:t>
          </a:r>
        </a:p>
      </dgm:t>
    </dgm:pt>
    <dgm:pt modelId="{D6D49C64-6395-404E-AFD6-8756D63FF1AE}" type="parTrans" cxnId="{32E9F5B7-2AA7-4466-84D1-3FCC6999FB67}">
      <dgm:prSet/>
      <dgm:spPr/>
      <dgm:t>
        <a:bodyPr/>
        <a:lstStyle/>
        <a:p>
          <a:endParaRPr lang="zh-CN" altLang="en-US"/>
        </a:p>
      </dgm:t>
    </dgm:pt>
    <dgm:pt modelId="{D84095AE-D82B-4765-8D6E-63A8C9906C97}" type="sibTrans" cxnId="{32E9F5B7-2AA7-4466-84D1-3FCC6999FB67}">
      <dgm:prSet/>
      <dgm:spPr/>
      <dgm:t>
        <a:bodyPr/>
        <a:lstStyle/>
        <a:p>
          <a:endParaRPr lang="zh-CN" altLang="en-US"/>
        </a:p>
      </dgm:t>
    </dgm:pt>
    <dgm:pt modelId="{52D2B094-6DA0-4292-AEFD-0F51E4568CB8}" type="pres">
      <dgm:prSet presAssocID="{928D9760-CE26-4C38-911F-62116D6E0E35}" presName="Name0" presStyleCnt="0">
        <dgm:presLayoutVars>
          <dgm:dir/>
          <dgm:resizeHandles val="exact"/>
        </dgm:presLayoutVars>
      </dgm:prSet>
      <dgm:spPr/>
    </dgm:pt>
    <dgm:pt modelId="{D3E8B6C8-935A-4E41-BD67-AE702D981C52}" type="pres">
      <dgm:prSet presAssocID="{28244AFA-B2A2-4E29-AAE5-7A075C751820}" presName="node" presStyleLbl="node1" presStyleIdx="0" presStyleCnt="4" custScaleX="112074" custScaleY="42812" custLinFactNeighborX="837" custLinFactNeighborY="-692">
        <dgm:presLayoutVars>
          <dgm:bulletEnabled val="1"/>
        </dgm:presLayoutVars>
      </dgm:prSet>
      <dgm:spPr/>
    </dgm:pt>
    <dgm:pt modelId="{FE823161-500B-4BAC-BB2C-CD35980AE332}" type="pres">
      <dgm:prSet presAssocID="{192D5D8D-EB27-4DA7-9F84-524882F5C1A4}" presName="sibTrans" presStyleLbl="sibTrans2D1" presStyleIdx="0" presStyleCnt="3"/>
      <dgm:spPr/>
    </dgm:pt>
    <dgm:pt modelId="{25EE18EC-DC00-4626-8920-43469CCBE271}" type="pres">
      <dgm:prSet presAssocID="{192D5D8D-EB27-4DA7-9F84-524882F5C1A4}" presName="connectorText" presStyleLbl="sibTrans2D1" presStyleIdx="0" presStyleCnt="3"/>
      <dgm:spPr/>
    </dgm:pt>
    <dgm:pt modelId="{C64612EE-3091-4C22-833D-9FAAB00642C2}" type="pres">
      <dgm:prSet presAssocID="{17E33EFE-1718-4250-A623-4BAE905F3ABA}" presName="node" presStyleLbl="node1" presStyleIdx="1" presStyleCnt="4" custScaleX="112074" custScaleY="42812" custLinFactNeighborX="837" custLinFactNeighborY="-692">
        <dgm:presLayoutVars>
          <dgm:bulletEnabled val="1"/>
        </dgm:presLayoutVars>
      </dgm:prSet>
      <dgm:spPr/>
    </dgm:pt>
    <dgm:pt modelId="{479F66FB-2FE5-4249-9D3B-A9F257610F12}" type="pres">
      <dgm:prSet presAssocID="{D84095AE-D82B-4765-8D6E-63A8C9906C97}" presName="sibTrans" presStyleLbl="sibTrans2D1" presStyleIdx="1" presStyleCnt="3"/>
      <dgm:spPr/>
    </dgm:pt>
    <dgm:pt modelId="{E5DA9460-21AA-4C61-8976-8492EDCD9367}" type="pres">
      <dgm:prSet presAssocID="{D84095AE-D82B-4765-8D6E-63A8C9906C97}" presName="connectorText" presStyleLbl="sibTrans2D1" presStyleIdx="1" presStyleCnt="3"/>
      <dgm:spPr/>
    </dgm:pt>
    <dgm:pt modelId="{2821D46A-D0FC-4D3E-BECE-2AFC7A2BAAAB}" type="pres">
      <dgm:prSet presAssocID="{E5AC1CB9-AB1E-4097-B173-F07F435392C8}" presName="node" presStyleLbl="node1" presStyleIdx="2" presStyleCnt="4" custScaleX="112074" custScaleY="42812" custLinFactNeighborX="11152" custLinFactNeighborY="-51842">
        <dgm:presLayoutVars>
          <dgm:bulletEnabled val="1"/>
        </dgm:presLayoutVars>
      </dgm:prSet>
      <dgm:spPr/>
    </dgm:pt>
    <dgm:pt modelId="{A0FB57CD-19F3-46EC-8231-0C5A9F804F69}" type="pres">
      <dgm:prSet presAssocID="{D31FDB89-F2FB-4EF7-905B-64CD38936380}" presName="sibTrans" presStyleLbl="sibTrans2D1" presStyleIdx="2" presStyleCnt="3" custAng="17306993" custScaleX="114380" custScaleY="101273" custLinFactX="-192249" custLinFactNeighborX="-200000" custLinFactNeighborY="69933"/>
      <dgm:spPr/>
    </dgm:pt>
    <dgm:pt modelId="{A07684C5-46C5-4974-A81B-58D8B2FF6697}" type="pres">
      <dgm:prSet presAssocID="{D31FDB89-F2FB-4EF7-905B-64CD38936380}" presName="connectorText" presStyleLbl="sibTrans2D1" presStyleIdx="2" presStyleCnt="3"/>
      <dgm:spPr/>
    </dgm:pt>
    <dgm:pt modelId="{21D6A3AE-A5AF-4A0A-A23B-19A5C39270EA}" type="pres">
      <dgm:prSet presAssocID="{E79324B1-0DB2-4277-B915-6DE0564D8EDE}" presName="node" presStyleLbl="node1" presStyleIdx="3" presStyleCnt="4" custScaleX="112074" custScaleY="42812" custLinFactX="-100000" custLinFactNeighborX="-132199" custLinFactNeighborY="51898">
        <dgm:presLayoutVars>
          <dgm:bulletEnabled val="1"/>
        </dgm:presLayoutVars>
      </dgm:prSet>
      <dgm:spPr/>
    </dgm:pt>
  </dgm:ptLst>
  <dgm:cxnLst>
    <dgm:cxn modelId="{EEBB4300-1471-4179-B7ED-9361296FDB23}" type="presOf" srcId="{17E33EFE-1718-4250-A623-4BAE905F3ABA}" destId="{C64612EE-3091-4C22-833D-9FAAB00642C2}" srcOrd="0" destOrd="0" presId="urn:microsoft.com/office/officeart/2005/8/layout/process1"/>
    <dgm:cxn modelId="{52B13B06-6A27-4691-BC0B-7FA4EBFCEB89}" type="presOf" srcId="{D31FDB89-F2FB-4EF7-905B-64CD38936380}" destId="{A07684C5-46C5-4974-A81B-58D8B2FF6697}" srcOrd="1" destOrd="0" presId="urn:microsoft.com/office/officeart/2005/8/layout/process1"/>
    <dgm:cxn modelId="{8F346714-6CA2-4D9B-915C-A9BCB6F039DE}" type="presOf" srcId="{D84095AE-D82B-4765-8D6E-63A8C9906C97}" destId="{479F66FB-2FE5-4249-9D3B-A9F257610F12}" srcOrd="0" destOrd="0" presId="urn:microsoft.com/office/officeart/2005/8/layout/process1"/>
    <dgm:cxn modelId="{B9F5F625-D743-41C8-9FFE-34EF3548FD07}" srcId="{928D9760-CE26-4C38-911F-62116D6E0E35}" destId="{E5AC1CB9-AB1E-4097-B173-F07F435392C8}" srcOrd="2" destOrd="0" parTransId="{AB71C65B-98AF-4841-9D2C-E3A6E72E6661}" sibTransId="{D31FDB89-F2FB-4EF7-905B-64CD38936380}"/>
    <dgm:cxn modelId="{5B86D628-5943-40E1-B701-189B4A560879}" type="presOf" srcId="{E79324B1-0DB2-4277-B915-6DE0564D8EDE}" destId="{21D6A3AE-A5AF-4A0A-A23B-19A5C39270EA}" srcOrd="0" destOrd="0" presId="urn:microsoft.com/office/officeart/2005/8/layout/process1"/>
    <dgm:cxn modelId="{AE454D50-1362-40A0-B1B3-E4FB82A8BC67}" type="presOf" srcId="{E5AC1CB9-AB1E-4097-B173-F07F435392C8}" destId="{2821D46A-D0FC-4D3E-BECE-2AFC7A2BAAAB}" srcOrd="0" destOrd="0" presId="urn:microsoft.com/office/officeart/2005/8/layout/process1"/>
    <dgm:cxn modelId="{8F96CB53-FD80-4B26-975D-167B677E3D68}" type="presOf" srcId="{192D5D8D-EB27-4DA7-9F84-524882F5C1A4}" destId="{FE823161-500B-4BAC-BB2C-CD35980AE332}" srcOrd="0" destOrd="0" presId="urn:microsoft.com/office/officeart/2005/8/layout/process1"/>
    <dgm:cxn modelId="{60401B59-B602-4543-8F80-3FC1EDDCF90E}" type="presOf" srcId="{192D5D8D-EB27-4DA7-9F84-524882F5C1A4}" destId="{25EE18EC-DC00-4626-8920-43469CCBE271}" srcOrd="1" destOrd="0" presId="urn:microsoft.com/office/officeart/2005/8/layout/process1"/>
    <dgm:cxn modelId="{B0408080-11C5-4E24-BDC5-D39571D1A09B}" type="presOf" srcId="{D84095AE-D82B-4765-8D6E-63A8C9906C97}" destId="{E5DA9460-21AA-4C61-8976-8492EDCD9367}" srcOrd="1" destOrd="0" presId="urn:microsoft.com/office/officeart/2005/8/layout/process1"/>
    <dgm:cxn modelId="{32E9F5B7-2AA7-4466-84D1-3FCC6999FB67}" srcId="{928D9760-CE26-4C38-911F-62116D6E0E35}" destId="{17E33EFE-1718-4250-A623-4BAE905F3ABA}" srcOrd="1" destOrd="0" parTransId="{D6D49C64-6395-404E-AFD6-8756D63FF1AE}" sibTransId="{D84095AE-D82B-4765-8D6E-63A8C9906C97}"/>
    <dgm:cxn modelId="{40EE90C3-5EDC-4835-9955-896B888602D3}" type="presOf" srcId="{D31FDB89-F2FB-4EF7-905B-64CD38936380}" destId="{A0FB57CD-19F3-46EC-8231-0C5A9F804F69}" srcOrd="0" destOrd="0" presId="urn:microsoft.com/office/officeart/2005/8/layout/process1"/>
    <dgm:cxn modelId="{821DBDD4-D669-4A7C-B571-B8DAC9AD241E}" srcId="{928D9760-CE26-4C38-911F-62116D6E0E35}" destId="{28244AFA-B2A2-4E29-AAE5-7A075C751820}" srcOrd="0" destOrd="0" parTransId="{A015C531-B2E0-43C4-B22E-A3F0C26D1676}" sibTransId="{192D5D8D-EB27-4DA7-9F84-524882F5C1A4}"/>
    <dgm:cxn modelId="{240476DA-57D9-4A04-A63C-D5CA3BE33476}" type="presOf" srcId="{28244AFA-B2A2-4E29-AAE5-7A075C751820}" destId="{D3E8B6C8-935A-4E41-BD67-AE702D981C52}" srcOrd="0" destOrd="0" presId="urn:microsoft.com/office/officeart/2005/8/layout/process1"/>
    <dgm:cxn modelId="{F1CE53DE-961E-4F3D-80DD-83D4CC752C5D}" srcId="{928D9760-CE26-4C38-911F-62116D6E0E35}" destId="{E79324B1-0DB2-4277-B915-6DE0564D8EDE}" srcOrd="3" destOrd="0" parTransId="{F0575564-AA20-44C9-ABC6-A7C98995FD8B}" sibTransId="{655490C1-B34E-4BB4-ADDA-60969A4126BF}"/>
    <dgm:cxn modelId="{E5F753FC-CB06-4132-9FC2-5B063DF54FE0}" type="presOf" srcId="{928D9760-CE26-4C38-911F-62116D6E0E35}" destId="{52D2B094-6DA0-4292-AEFD-0F51E4568CB8}" srcOrd="0" destOrd="0" presId="urn:microsoft.com/office/officeart/2005/8/layout/process1"/>
    <dgm:cxn modelId="{5DA49B2F-6C9E-427C-AB21-23F915F431EC}" type="presParOf" srcId="{52D2B094-6DA0-4292-AEFD-0F51E4568CB8}" destId="{D3E8B6C8-935A-4E41-BD67-AE702D981C52}" srcOrd="0" destOrd="0" presId="urn:microsoft.com/office/officeart/2005/8/layout/process1"/>
    <dgm:cxn modelId="{591BF76A-FFE5-4ED5-90C3-709D37DE1F17}" type="presParOf" srcId="{52D2B094-6DA0-4292-AEFD-0F51E4568CB8}" destId="{FE823161-500B-4BAC-BB2C-CD35980AE332}" srcOrd="1" destOrd="0" presId="urn:microsoft.com/office/officeart/2005/8/layout/process1"/>
    <dgm:cxn modelId="{9909EBE5-8577-4A95-97A2-437C04827C30}" type="presParOf" srcId="{FE823161-500B-4BAC-BB2C-CD35980AE332}" destId="{25EE18EC-DC00-4626-8920-43469CCBE271}" srcOrd="0" destOrd="0" presId="urn:microsoft.com/office/officeart/2005/8/layout/process1"/>
    <dgm:cxn modelId="{EB11AE34-4B8E-42F3-84B1-28B8A415B6C3}" type="presParOf" srcId="{52D2B094-6DA0-4292-AEFD-0F51E4568CB8}" destId="{C64612EE-3091-4C22-833D-9FAAB00642C2}" srcOrd="2" destOrd="0" presId="urn:microsoft.com/office/officeart/2005/8/layout/process1"/>
    <dgm:cxn modelId="{FD4E6799-F801-4D05-9917-CA4E2CF011A6}" type="presParOf" srcId="{52D2B094-6DA0-4292-AEFD-0F51E4568CB8}" destId="{479F66FB-2FE5-4249-9D3B-A9F257610F12}" srcOrd="3" destOrd="0" presId="urn:microsoft.com/office/officeart/2005/8/layout/process1"/>
    <dgm:cxn modelId="{78DE986B-2808-4011-A1A4-DCBBB617B85D}" type="presParOf" srcId="{479F66FB-2FE5-4249-9D3B-A9F257610F12}" destId="{E5DA9460-21AA-4C61-8976-8492EDCD9367}" srcOrd="0" destOrd="0" presId="urn:microsoft.com/office/officeart/2005/8/layout/process1"/>
    <dgm:cxn modelId="{AD3DBC9E-D6B3-472E-82BF-07002B8723B6}" type="presParOf" srcId="{52D2B094-6DA0-4292-AEFD-0F51E4568CB8}" destId="{2821D46A-D0FC-4D3E-BECE-2AFC7A2BAAAB}" srcOrd="4" destOrd="0" presId="urn:microsoft.com/office/officeart/2005/8/layout/process1"/>
    <dgm:cxn modelId="{D48680AD-F198-46EB-BBAF-D43E13306451}" type="presParOf" srcId="{52D2B094-6DA0-4292-AEFD-0F51E4568CB8}" destId="{A0FB57CD-19F3-46EC-8231-0C5A9F804F69}" srcOrd="5" destOrd="0" presId="urn:microsoft.com/office/officeart/2005/8/layout/process1"/>
    <dgm:cxn modelId="{F58D8E01-087D-433E-A576-7A2D3CDECA90}" type="presParOf" srcId="{A0FB57CD-19F3-46EC-8231-0C5A9F804F69}" destId="{A07684C5-46C5-4974-A81B-58D8B2FF6697}" srcOrd="0" destOrd="0" presId="urn:microsoft.com/office/officeart/2005/8/layout/process1"/>
    <dgm:cxn modelId="{858839AA-8A5F-4712-8BA4-4C424AA4F3E8}" type="presParOf" srcId="{52D2B094-6DA0-4292-AEFD-0F51E4568CB8}" destId="{21D6A3AE-A5AF-4A0A-A23B-19A5C39270E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D361B7-D9B2-4664-8744-C8C7DE117BA0}" type="doc">
      <dgm:prSet loTypeId="urn:microsoft.com/office/officeart/2005/8/layout/process1" loCatId="process" qsTypeId="urn:microsoft.com/office/officeart/2005/8/quickstyle/simple1" qsCatId="simple" csTypeId="urn:microsoft.com/office/officeart/2005/8/colors/accent1_2" csCatId="accent1" phldr="1"/>
      <dgm:spPr/>
    </dgm:pt>
    <dgm:pt modelId="{4EB1BBF3-8185-4104-BF4C-B42968DB9EB4}">
      <dgm:prSet phldrT="[文本]"/>
      <dgm:spPr/>
      <dgm:t>
        <a:bodyPr/>
        <a:lstStyle/>
        <a:p>
          <a:r>
            <a:rPr lang="zh-CN" altLang="en-US" dirty="0"/>
            <a:t>语料</a:t>
          </a:r>
        </a:p>
      </dgm:t>
    </dgm:pt>
    <dgm:pt modelId="{2BBF2CF7-9511-45AC-A71E-46EC0FF409C4}" type="parTrans" cxnId="{3BCC6ADB-70BD-4340-870C-6D0F44C5768B}">
      <dgm:prSet/>
      <dgm:spPr/>
      <dgm:t>
        <a:bodyPr/>
        <a:lstStyle/>
        <a:p>
          <a:endParaRPr lang="zh-CN" altLang="en-US"/>
        </a:p>
      </dgm:t>
    </dgm:pt>
    <dgm:pt modelId="{47F34B2C-8A4B-4E19-94CC-6862A6521104}" type="sibTrans" cxnId="{3BCC6ADB-70BD-4340-870C-6D0F44C5768B}">
      <dgm:prSet/>
      <dgm:spPr/>
      <dgm:t>
        <a:bodyPr/>
        <a:lstStyle/>
        <a:p>
          <a:endParaRPr lang="zh-CN" altLang="en-US"/>
        </a:p>
      </dgm:t>
    </dgm:pt>
    <dgm:pt modelId="{3D93F3D1-E8AA-49B8-9C5B-64360C058706}">
      <dgm:prSet phldrT="[文本]"/>
      <dgm:spPr/>
      <dgm:t>
        <a:bodyPr/>
        <a:lstStyle/>
        <a:p>
          <a:r>
            <a:rPr lang="zh-CN" altLang="en-US" dirty="0"/>
            <a:t>语言模型</a:t>
          </a:r>
        </a:p>
      </dgm:t>
    </dgm:pt>
    <dgm:pt modelId="{462B3797-19C7-4004-811F-9D0A39B788E5}" type="parTrans" cxnId="{683D8609-BE15-4EC6-A9DA-4A917628AEBC}">
      <dgm:prSet/>
      <dgm:spPr/>
      <dgm:t>
        <a:bodyPr/>
        <a:lstStyle/>
        <a:p>
          <a:endParaRPr lang="zh-CN" altLang="en-US"/>
        </a:p>
      </dgm:t>
    </dgm:pt>
    <dgm:pt modelId="{84FBAAD8-9B54-4228-8CEF-D3659E4C130E}" type="sibTrans" cxnId="{683D8609-BE15-4EC6-A9DA-4A917628AEBC}">
      <dgm:prSet/>
      <dgm:spPr/>
      <dgm:t>
        <a:bodyPr/>
        <a:lstStyle/>
        <a:p>
          <a:endParaRPr lang="zh-CN" altLang="en-US"/>
        </a:p>
      </dgm:t>
    </dgm:pt>
    <dgm:pt modelId="{EDDD70A7-4936-493F-8B4D-A379575E869F}" type="pres">
      <dgm:prSet presAssocID="{3DD361B7-D9B2-4664-8744-C8C7DE117BA0}" presName="Name0" presStyleCnt="0">
        <dgm:presLayoutVars>
          <dgm:dir/>
          <dgm:resizeHandles val="exact"/>
        </dgm:presLayoutVars>
      </dgm:prSet>
      <dgm:spPr/>
    </dgm:pt>
    <dgm:pt modelId="{5E839F35-AF11-4A88-89E4-BEABC49CADBF}" type="pres">
      <dgm:prSet presAssocID="{4EB1BBF3-8185-4104-BF4C-B42968DB9EB4}" presName="node" presStyleLbl="node1" presStyleIdx="0" presStyleCnt="2" custScaleX="40370" custScaleY="22134">
        <dgm:presLayoutVars>
          <dgm:bulletEnabled val="1"/>
        </dgm:presLayoutVars>
      </dgm:prSet>
      <dgm:spPr/>
    </dgm:pt>
    <dgm:pt modelId="{263C7D80-DD1B-409A-980A-1032CD1DD91B}" type="pres">
      <dgm:prSet presAssocID="{47F34B2C-8A4B-4E19-94CC-6862A6521104}" presName="sibTrans" presStyleLbl="sibTrans2D1" presStyleIdx="0" presStyleCnt="1" custScaleX="74537" custScaleY="98409"/>
      <dgm:spPr/>
    </dgm:pt>
    <dgm:pt modelId="{F1DD94FE-E181-47EC-B99A-7BFC4ECA3BAB}" type="pres">
      <dgm:prSet presAssocID="{47F34B2C-8A4B-4E19-94CC-6862A6521104}" presName="connectorText" presStyleLbl="sibTrans2D1" presStyleIdx="0" presStyleCnt="1"/>
      <dgm:spPr/>
    </dgm:pt>
    <dgm:pt modelId="{D08C6EBA-0322-4CF7-85B8-29DDF5DD8777}" type="pres">
      <dgm:prSet presAssocID="{3D93F3D1-E8AA-49B8-9C5B-64360C058706}" presName="node" presStyleLbl="node1" presStyleIdx="1" presStyleCnt="2" custScaleX="40370" custScaleY="22134" custLinFactNeighborX="-35657" custLinFactNeighborY="318">
        <dgm:presLayoutVars>
          <dgm:bulletEnabled val="1"/>
        </dgm:presLayoutVars>
      </dgm:prSet>
      <dgm:spPr/>
    </dgm:pt>
  </dgm:ptLst>
  <dgm:cxnLst>
    <dgm:cxn modelId="{683D8609-BE15-4EC6-A9DA-4A917628AEBC}" srcId="{3DD361B7-D9B2-4664-8744-C8C7DE117BA0}" destId="{3D93F3D1-E8AA-49B8-9C5B-64360C058706}" srcOrd="1" destOrd="0" parTransId="{462B3797-19C7-4004-811F-9D0A39B788E5}" sibTransId="{84FBAAD8-9B54-4228-8CEF-D3659E4C130E}"/>
    <dgm:cxn modelId="{CF49C011-045C-433D-9DDB-B7528561DE2B}" type="presOf" srcId="{4EB1BBF3-8185-4104-BF4C-B42968DB9EB4}" destId="{5E839F35-AF11-4A88-89E4-BEABC49CADBF}" srcOrd="0" destOrd="0" presId="urn:microsoft.com/office/officeart/2005/8/layout/process1"/>
    <dgm:cxn modelId="{F796F63C-E735-4A75-9E55-244DCEA89EB0}" type="presOf" srcId="{3DD361B7-D9B2-4664-8744-C8C7DE117BA0}" destId="{EDDD70A7-4936-493F-8B4D-A379575E869F}" srcOrd="0" destOrd="0" presId="urn:microsoft.com/office/officeart/2005/8/layout/process1"/>
    <dgm:cxn modelId="{4E4E4541-540A-43E5-A195-4CD88D36BB7A}" type="presOf" srcId="{3D93F3D1-E8AA-49B8-9C5B-64360C058706}" destId="{D08C6EBA-0322-4CF7-85B8-29DDF5DD8777}" srcOrd="0" destOrd="0" presId="urn:microsoft.com/office/officeart/2005/8/layout/process1"/>
    <dgm:cxn modelId="{201AEA95-D95B-496A-BE3E-5AD67188BB20}" type="presOf" srcId="{47F34B2C-8A4B-4E19-94CC-6862A6521104}" destId="{F1DD94FE-E181-47EC-B99A-7BFC4ECA3BAB}" srcOrd="1" destOrd="0" presId="urn:microsoft.com/office/officeart/2005/8/layout/process1"/>
    <dgm:cxn modelId="{3BCC6ADB-70BD-4340-870C-6D0F44C5768B}" srcId="{3DD361B7-D9B2-4664-8744-C8C7DE117BA0}" destId="{4EB1BBF3-8185-4104-BF4C-B42968DB9EB4}" srcOrd="0" destOrd="0" parTransId="{2BBF2CF7-9511-45AC-A71E-46EC0FF409C4}" sibTransId="{47F34B2C-8A4B-4E19-94CC-6862A6521104}"/>
    <dgm:cxn modelId="{BC2146DC-E29C-4B4A-B77A-55934C139307}" type="presOf" srcId="{47F34B2C-8A4B-4E19-94CC-6862A6521104}" destId="{263C7D80-DD1B-409A-980A-1032CD1DD91B}" srcOrd="0" destOrd="0" presId="urn:microsoft.com/office/officeart/2005/8/layout/process1"/>
    <dgm:cxn modelId="{DCC183B0-FC40-4FDC-88A1-CC01B17A5F01}" type="presParOf" srcId="{EDDD70A7-4936-493F-8B4D-A379575E869F}" destId="{5E839F35-AF11-4A88-89E4-BEABC49CADBF}" srcOrd="0" destOrd="0" presId="urn:microsoft.com/office/officeart/2005/8/layout/process1"/>
    <dgm:cxn modelId="{76AD3B2D-192D-4749-B3FD-3B07D9DA11F9}" type="presParOf" srcId="{EDDD70A7-4936-493F-8B4D-A379575E869F}" destId="{263C7D80-DD1B-409A-980A-1032CD1DD91B}" srcOrd="1" destOrd="0" presId="urn:microsoft.com/office/officeart/2005/8/layout/process1"/>
    <dgm:cxn modelId="{C3B380CC-20EC-485D-A96E-A281AB28FE0C}" type="presParOf" srcId="{263C7D80-DD1B-409A-980A-1032CD1DD91B}" destId="{F1DD94FE-E181-47EC-B99A-7BFC4ECA3BAB}" srcOrd="0" destOrd="0" presId="urn:microsoft.com/office/officeart/2005/8/layout/process1"/>
    <dgm:cxn modelId="{013EB8EC-60E1-44C7-A9F7-B54BA4BD5991}" type="presParOf" srcId="{EDDD70A7-4936-493F-8B4D-A379575E869F}" destId="{D08C6EBA-0322-4CF7-85B8-29DDF5DD8777}"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FF80A-2F71-42A7-BC9B-724F0811465D}">
      <dsp:nvSpPr>
        <dsp:cNvPr id="0" name=""/>
        <dsp:cNvSpPr/>
      </dsp:nvSpPr>
      <dsp:spPr>
        <a:xfrm rot="5400000">
          <a:off x="-98099" y="98796"/>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 </a:t>
          </a:r>
          <a:endParaRPr lang="zh-CN" altLang="en-US" sz="1200" kern="1200" dirty="0"/>
        </a:p>
      </dsp:txBody>
      <dsp:txXfrm rot="-5400000">
        <a:off x="1" y="229596"/>
        <a:ext cx="457797" cy="196198"/>
      </dsp:txXfrm>
    </dsp:sp>
    <dsp:sp modelId="{32895226-D4E5-4972-9AD3-D61E46BA3D3B}">
      <dsp:nvSpPr>
        <dsp:cNvPr id="0" name=""/>
        <dsp:cNvSpPr/>
      </dsp:nvSpPr>
      <dsp:spPr>
        <a:xfrm rot="5400000">
          <a:off x="2763093" y="-2304599"/>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选择目标数据</a:t>
          </a:r>
        </a:p>
      </dsp:txBody>
      <dsp:txXfrm rot="-5400000">
        <a:off x="457797" y="21449"/>
        <a:ext cx="5014938" cy="383593"/>
      </dsp:txXfrm>
    </dsp:sp>
    <dsp:sp modelId="{E041EF25-E7D3-43ED-996B-5BB596133E13}">
      <dsp:nvSpPr>
        <dsp:cNvPr id="0" name=""/>
        <dsp:cNvSpPr/>
      </dsp:nvSpPr>
      <dsp:spPr>
        <a:xfrm rot="5400000">
          <a:off x="-98099" y="626065"/>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rot="-5400000">
        <a:off x="1" y="756865"/>
        <a:ext cx="457797" cy="196198"/>
      </dsp:txXfrm>
    </dsp:sp>
    <dsp:sp modelId="{014E17E5-C97C-42B2-B862-3726FAE86F0B}">
      <dsp:nvSpPr>
        <dsp:cNvPr id="0" name=""/>
        <dsp:cNvSpPr/>
      </dsp:nvSpPr>
      <dsp:spPr>
        <a:xfrm rot="5400000">
          <a:off x="2763093" y="-1777330"/>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设计运行网络爬虫</a:t>
          </a:r>
        </a:p>
      </dsp:txBody>
      <dsp:txXfrm rot="-5400000">
        <a:off x="457797" y="548718"/>
        <a:ext cx="5014938" cy="383593"/>
      </dsp:txXfrm>
    </dsp:sp>
    <dsp:sp modelId="{ECF7DFD3-7379-4F63-87FB-FF40377A5A3C}">
      <dsp:nvSpPr>
        <dsp:cNvPr id="0" name=""/>
        <dsp:cNvSpPr/>
      </dsp:nvSpPr>
      <dsp:spPr>
        <a:xfrm rot="5400000">
          <a:off x="-98099" y="1153333"/>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rot="-5400000">
        <a:off x="1" y="1284133"/>
        <a:ext cx="457797" cy="196198"/>
      </dsp:txXfrm>
    </dsp:sp>
    <dsp:sp modelId="{04BABC5C-91BD-41CC-9A63-3F9B3FCC5C98}">
      <dsp:nvSpPr>
        <dsp:cNvPr id="0" name=""/>
        <dsp:cNvSpPr/>
      </dsp:nvSpPr>
      <dsp:spPr>
        <a:xfrm rot="5400000">
          <a:off x="2763093" y="-1250062"/>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数据清洗</a:t>
          </a:r>
        </a:p>
      </dsp:txBody>
      <dsp:txXfrm rot="-5400000">
        <a:off x="457797" y="1075986"/>
        <a:ext cx="5014938" cy="383593"/>
      </dsp:txXfrm>
    </dsp:sp>
    <dsp:sp modelId="{13AD32A7-98DB-45B9-8DF0-368D3B4EE90A}">
      <dsp:nvSpPr>
        <dsp:cNvPr id="0" name=""/>
        <dsp:cNvSpPr/>
      </dsp:nvSpPr>
      <dsp:spPr>
        <a:xfrm rot="5400000">
          <a:off x="-98099" y="1680602"/>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rot="-5400000">
        <a:off x="1" y="1811402"/>
        <a:ext cx="457797" cy="196198"/>
      </dsp:txXfrm>
    </dsp:sp>
    <dsp:sp modelId="{C27D4059-01A5-476D-929E-FB9E64C4A608}">
      <dsp:nvSpPr>
        <dsp:cNvPr id="0" name=""/>
        <dsp:cNvSpPr/>
      </dsp:nvSpPr>
      <dsp:spPr>
        <a:xfrm rot="5400000">
          <a:off x="2763093" y="-722793"/>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数据库构建和入库</a:t>
          </a:r>
        </a:p>
      </dsp:txBody>
      <dsp:txXfrm rot="-5400000">
        <a:off x="457797" y="1603255"/>
        <a:ext cx="5014938" cy="383593"/>
      </dsp:txXfrm>
    </dsp:sp>
    <dsp:sp modelId="{E0C8FCCF-467A-4FD5-933D-D6D0EC75A728}">
      <dsp:nvSpPr>
        <dsp:cNvPr id="0" name=""/>
        <dsp:cNvSpPr/>
      </dsp:nvSpPr>
      <dsp:spPr>
        <a:xfrm rot="5400000">
          <a:off x="-98099" y="2207871"/>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rot="-5400000">
        <a:off x="1" y="2338671"/>
        <a:ext cx="457797" cy="196198"/>
      </dsp:txXfrm>
    </dsp:sp>
    <dsp:sp modelId="{B0B687B8-8E44-4BFB-A651-60B0BF905C76}">
      <dsp:nvSpPr>
        <dsp:cNvPr id="0" name=""/>
        <dsp:cNvSpPr/>
      </dsp:nvSpPr>
      <dsp:spPr>
        <a:xfrm rot="5400000">
          <a:off x="2763093" y="-195524"/>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训练词向量</a:t>
          </a:r>
        </a:p>
      </dsp:txBody>
      <dsp:txXfrm rot="-5400000">
        <a:off x="457797" y="2130524"/>
        <a:ext cx="5014938" cy="38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8B6C8-935A-4E41-BD67-AE702D981C52}">
      <dsp:nvSpPr>
        <dsp:cNvPr id="0" name=""/>
        <dsp:cNvSpPr/>
      </dsp:nvSpPr>
      <dsp:spPr>
        <a:xfrm>
          <a:off x="7574" y="1514671"/>
          <a:ext cx="1344776" cy="322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语料</a:t>
          </a:r>
          <a:r>
            <a:rPr lang="en-US" altLang="zh-CN" sz="1100" kern="1200" dirty="0"/>
            <a:t>&amp;</a:t>
          </a:r>
          <a:r>
            <a:rPr lang="zh-CN" altLang="en-US" sz="1100" kern="1200" dirty="0"/>
            <a:t>词向量</a:t>
          </a:r>
        </a:p>
      </dsp:txBody>
      <dsp:txXfrm>
        <a:off x="17025" y="1524122"/>
        <a:ext cx="1325874" cy="303766"/>
      </dsp:txXfrm>
    </dsp:sp>
    <dsp:sp modelId="{FE823161-500B-4BAC-BB2C-CD35980AE332}">
      <dsp:nvSpPr>
        <dsp:cNvPr id="0" name=""/>
        <dsp:cNvSpPr/>
      </dsp:nvSpPr>
      <dsp:spPr>
        <a:xfrm>
          <a:off x="1472341" y="1527217"/>
          <a:ext cx="254378" cy="2975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472341" y="1586732"/>
        <a:ext cx="178065" cy="178545"/>
      </dsp:txXfrm>
    </dsp:sp>
    <dsp:sp modelId="{C64612EE-3091-4C22-833D-9FAAB00642C2}">
      <dsp:nvSpPr>
        <dsp:cNvPr id="0" name=""/>
        <dsp:cNvSpPr/>
      </dsp:nvSpPr>
      <dsp:spPr>
        <a:xfrm>
          <a:off x="1832311" y="1514671"/>
          <a:ext cx="1344776" cy="322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文档向量化</a:t>
          </a:r>
        </a:p>
      </dsp:txBody>
      <dsp:txXfrm>
        <a:off x="1841762" y="1524122"/>
        <a:ext cx="1325874" cy="303766"/>
      </dsp:txXfrm>
    </dsp:sp>
    <dsp:sp modelId="{479F66FB-2FE5-4249-9D3B-A9F257610F12}">
      <dsp:nvSpPr>
        <dsp:cNvPr id="0" name=""/>
        <dsp:cNvSpPr/>
      </dsp:nvSpPr>
      <dsp:spPr>
        <a:xfrm rot="20900176">
          <a:off x="3304852" y="1332843"/>
          <a:ext cx="282893" cy="2975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305728" y="1400937"/>
        <a:ext cx="198025" cy="178545"/>
      </dsp:txXfrm>
    </dsp:sp>
    <dsp:sp modelId="{2821D46A-D0FC-4D3E-BECE-2AFC7A2BAAAB}">
      <dsp:nvSpPr>
        <dsp:cNvPr id="0" name=""/>
        <dsp:cNvSpPr/>
      </dsp:nvSpPr>
      <dsp:spPr>
        <a:xfrm>
          <a:off x="3699827" y="1129159"/>
          <a:ext cx="1344776" cy="322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机器学习算法</a:t>
          </a:r>
        </a:p>
      </dsp:txBody>
      <dsp:txXfrm>
        <a:off x="3709278" y="1138610"/>
        <a:ext cx="1325874" cy="303766"/>
      </dsp:txXfrm>
    </dsp:sp>
    <dsp:sp modelId="{A0FB57CD-19F3-46EC-8231-0C5A9F804F69}">
      <dsp:nvSpPr>
        <dsp:cNvPr id="0" name=""/>
        <dsp:cNvSpPr/>
      </dsp:nvSpPr>
      <dsp:spPr>
        <a:xfrm rot="1004542">
          <a:off x="3289746" y="1745741"/>
          <a:ext cx="278501" cy="3013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291517" y="1793980"/>
        <a:ext cx="194951" cy="180817"/>
      </dsp:txXfrm>
    </dsp:sp>
    <dsp:sp modelId="{21D6A3AE-A5AF-4A0A-A23B-19A5C39270EA}">
      <dsp:nvSpPr>
        <dsp:cNvPr id="0" name=""/>
        <dsp:cNvSpPr/>
      </dsp:nvSpPr>
      <dsp:spPr>
        <a:xfrm>
          <a:off x="3723135" y="1911035"/>
          <a:ext cx="1344776" cy="322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神经网络</a:t>
          </a:r>
        </a:p>
      </dsp:txBody>
      <dsp:txXfrm>
        <a:off x="3732586" y="1920486"/>
        <a:ext cx="1325874" cy="3037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39F35-AF11-4A88-89E4-BEABC49CADBF}">
      <dsp:nvSpPr>
        <dsp:cNvPr id="0" name=""/>
        <dsp:cNvSpPr/>
      </dsp:nvSpPr>
      <dsp:spPr>
        <a:xfrm>
          <a:off x="2245" y="0"/>
          <a:ext cx="1365808" cy="3192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语料</a:t>
          </a:r>
        </a:p>
      </dsp:txBody>
      <dsp:txXfrm>
        <a:off x="11596" y="9351"/>
        <a:ext cx="1347106" cy="300576"/>
      </dsp:txXfrm>
    </dsp:sp>
    <dsp:sp modelId="{263C7D80-DD1B-409A-980A-1032CD1DD91B}">
      <dsp:nvSpPr>
        <dsp:cNvPr id="0" name=""/>
        <dsp:cNvSpPr/>
      </dsp:nvSpPr>
      <dsp:spPr>
        <a:xfrm>
          <a:off x="1592162" y="2539"/>
          <a:ext cx="278864" cy="3141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592162" y="65379"/>
        <a:ext cx="195205" cy="188518"/>
      </dsp:txXfrm>
    </dsp:sp>
    <dsp:sp modelId="{D08C6EBA-0322-4CF7-85B8-29DDF5DD8777}">
      <dsp:nvSpPr>
        <dsp:cNvPr id="0" name=""/>
        <dsp:cNvSpPr/>
      </dsp:nvSpPr>
      <dsp:spPr>
        <a:xfrm>
          <a:off x="2073958" y="0"/>
          <a:ext cx="1365808" cy="3192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语言模型</a:t>
          </a:r>
        </a:p>
      </dsp:txBody>
      <dsp:txXfrm>
        <a:off x="2083309" y="9351"/>
        <a:ext cx="1347106" cy="3005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AD81A70-1D9B-4ED7-ADCA-C95601914E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7CFB844-9CE7-417D-AFB3-8C5938B550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35AA57-C306-4F1A-8AAC-8B4CA625C3E5}" type="datetimeFigureOut">
              <a:rPr lang="zh-CN" altLang="en-US" smtClean="0"/>
              <a:t>2020/5/27</a:t>
            </a:fld>
            <a:endParaRPr lang="zh-CN" altLang="en-US"/>
          </a:p>
        </p:txBody>
      </p:sp>
      <p:sp>
        <p:nvSpPr>
          <p:cNvPr id="4" name="页脚占位符 3">
            <a:extLst>
              <a:ext uri="{FF2B5EF4-FFF2-40B4-BE49-F238E27FC236}">
                <a16:creationId xmlns:a16="http://schemas.microsoft.com/office/drawing/2014/main" id="{5CC631C0-AA5B-434F-B40D-D1085F003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6039B12-7C19-47D7-B215-D6396F2D90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9905-CD73-4B5E-AA47-7C501D6A2F7C}" type="slidenum">
              <a:rPr lang="zh-CN" altLang="en-US" smtClean="0"/>
              <a:t>‹#›</a:t>
            </a:fld>
            <a:endParaRPr lang="zh-CN" altLang="en-US"/>
          </a:p>
        </p:txBody>
      </p:sp>
    </p:spTree>
    <p:extLst>
      <p:ext uri="{BB962C8B-B14F-4D97-AF65-F5344CB8AC3E}">
        <p14:creationId xmlns:p14="http://schemas.microsoft.com/office/powerpoint/2010/main" val="1658679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13533-CA9C-4616-AB97-7E198DB79BF9}"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47B17-AD01-4D47-BDF4-A13317929404}" type="slidenum">
              <a:rPr lang="zh-CN" altLang="en-US" smtClean="0"/>
              <a:t>‹#›</a:t>
            </a:fld>
            <a:endParaRPr lang="zh-CN" altLang="en-US"/>
          </a:p>
        </p:txBody>
      </p:sp>
    </p:spTree>
    <p:extLst>
      <p:ext uri="{BB962C8B-B14F-4D97-AF65-F5344CB8AC3E}">
        <p14:creationId xmlns:p14="http://schemas.microsoft.com/office/powerpoint/2010/main" val="63844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a:t>
            </a:fld>
            <a:endParaRPr lang="zh-CN" altLang="en-US"/>
          </a:p>
        </p:txBody>
      </p:sp>
    </p:spTree>
    <p:extLst>
      <p:ext uri="{BB962C8B-B14F-4D97-AF65-F5344CB8AC3E}">
        <p14:creationId xmlns:p14="http://schemas.microsoft.com/office/powerpoint/2010/main" val="198280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10</a:t>
            </a:fld>
            <a:endParaRPr lang="zh-CN" altLang="en-US"/>
          </a:p>
        </p:txBody>
      </p:sp>
    </p:spTree>
    <p:extLst>
      <p:ext uri="{BB962C8B-B14F-4D97-AF65-F5344CB8AC3E}">
        <p14:creationId xmlns:p14="http://schemas.microsoft.com/office/powerpoint/2010/main" val="1671495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11</a:t>
            </a:fld>
            <a:endParaRPr lang="zh-CN" altLang="en-US"/>
          </a:p>
        </p:txBody>
      </p:sp>
    </p:spTree>
    <p:extLst>
      <p:ext uri="{BB962C8B-B14F-4D97-AF65-F5344CB8AC3E}">
        <p14:creationId xmlns:p14="http://schemas.microsoft.com/office/powerpoint/2010/main" val="51266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12</a:t>
            </a:fld>
            <a:endParaRPr lang="zh-CN" altLang="en-US"/>
          </a:p>
        </p:txBody>
      </p:sp>
    </p:spTree>
    <p:extLst>
      <p:ext uri="{BB962C8B-B14F-4D97-AF65-F5344CB8AC3E}">
        <p14:creationId xmlns:p14="http://schemas.microsoft.com/office/powerpoint/2010/main" val="3837293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13</a:t>
            </a:fld>
            <a:endParaRPr lang="zh-CN" altLang="en-US"/>
          </a:p>
        </p:txBody>
      </p:sp>
    </p:spTree>
    <p:extLst>
      <p:ext uri="{BB962C8B-B14F-4D97-AF65-F5344CB8AC3E}">
        <p14:creationId xmlns:p14="http://schemas.microsoft.com/office/powerpoint/2010/main" val="2769488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14</a:t>
            </a:fld>
            <a:endParaRPr lang="zh-CN" altLang="en-US"/>
          </a:p>
        </p:txBody>
      </p:sp>
    </p:spTree>
    <p:extLst>
      <p:ext uri="{BB962C8B-B14F-4D97-AF65-F5344CB8AC3E}">
        <p14:creationId xmlns:p14="http://schemas.microsoft.com/office/powerpoint/2010/main" val="694077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15</a:t>
            </a:fld>
            <a:endParaRPr lang="zh-CN" altLang="en-US"/>
          </a:p>
        </p:txBody>
      </p:sp>
    </p:spTree>
    <p:extLst>
      <p:ext uri="{BB962C8B-B14F-4D97-AF65-F5344CB8AC3E}">
        <p14:creationId xmlns:p14="http://schemas.microsoft.com/office/powerpoint/2010/main" val="1070263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16</a:t>
            </a:fld>
            <a:endParaRPr lang="zh-CN" altLang="en-US"/>
          </a:p>
        </p:txBody>
      </p:sp>
    </p:spTree>
    <p:extLst>
      <p:ext uri="{BB962C8B-B14F-4D97-AF65-F5344CB8AC3E}">
        <p14:creationId xmlns:p14="http://schemas.microsoft.com/office/powerpoint/2010/main" val="359868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17</a:t>
            </a:fld>
            <a:endParaRPr lang="zh-CN" altLang="en-US"/>
          </a:p>
        </p:txBody>
      </p:sp>
    </p:spTree>
    <p:extLst>
      <p:ext uri="{BB962C8B-B14F-4D97-AF65-F5344CB8AC3E}">
        <p14:creationId xmlns:p14="http://schemas.microsoft.com/office/powerpoint/2010/main" val="2701018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18</a:t>
            </a:fld>
            <a:endParaRPr lang="zh-CN" altLang="en-US"/>
          </a:p>
        </p:txBody>
      </p:sp>
    </p:spTree>
    <p:extLst>
      <p:ext uri="{BB962C8B-B14F-4D97-AF65-F5344CB8AC3E}">
        <p14:creationId xmlns:p14="http://schemas.microsoft.com/office/powerpoint/2010/main" val="4289934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19</a:t>
            </a:fld>
            <a:endParaRPr lang="zh-CN" altLang="en-US"/>
          </a:p>
        </p:txBody>
      </p:sp>
    </p:spTree>
    <p:extLst>
      <p:ext uri="{BB962C8B-B14F-4D97-AF65-F5344CB8AC3E}">
        <p14:creationId xmlns:p14="http://schemas.microsoft.com/office/powerpoint/2010/main" val="194227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a:t>
            </a:fld>
            <a:endParaRPr lang="zh-CN" altLang="en-US"/>
          </a:p>
        </p:txBody>
      </p:sp>
    </p:spTree>
    <p:extLst>
      <p:ext uri="{BB962C8B-B14F-4D97-AF65-F5344CB8AC3E}">
        <p14:creationId xmlns:p14="http://schemas.microsoft.com/office/powerpoint/2010/main" val="1028493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20</a:t>
            </a:fld>
            <a:endParaRPr lang="zh-CN" altLang="en-US"/>
          </a:p>
        </p:txBody>
      </p:sp>
    </p:spTree>
    <p:extLst>
      <p:ext uri="{BB962C8B-B14F-4D97-AF65-F5344CB8AC3E}">
        <p14:creationId xmlns:p14="http://schemas.microsoft.com/office/powerpoint/2010/main" val="2291378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21</a:t>
            </a:fld>
            <a:endParaRPr lang="zh-CN" altLang="en-US"/>
          </a:p>
        </p:txBody>
      </p:sp>
    </p:spTree>
    <p:extLst>
      <p:ext uri="{BB962C8B-B14F-4D97-AF65-F5344CB8AC3E}">
        <p14:creationId xmlns:p14="http://schemas.microsoft.com/office/powerpoint/2010/main" val="4085728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22</a:t>
            </a:fld>
            <a:endParaRPr lang="zh-CN" altLang="en-US"/>
          </a:p>
        </p:txBody>
      </p:sp>
    </p:spTree>
    <p:extLst>
      <p:ext uri="{BB962C8B-B14F-4D97-AF65-F5344CB8AC3E}">
        <p14:creationId xmlns:p14="http://schemas.microsoft.com/office/powerpoint/2010/main" val="4234607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23</a:t>
            </a:fld>
            <a:endParaRPr lang="zh-CN" altLang="en-US"/>
          </a:p>
        </p:txBody>
      </p:sp>
    </p:spTree>
    <p:extLst>
      <p:ext uri="{BB962C8B-B14F-4D97-AF65-F5344CB8AC3E}">
        <p14:creationId xmlns:p14="http://schemas.microsoft.com/office/powerpoint/2010/main" val="1395309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24</a:t>
            </a:fld>
            <a:endParaRPr lang="zh-CN" altLang="en-US"/>
          </a:p>
        </p:txBody>
      </p:sp>
    </p:spTree>
    <p:extLst>
      <p:ext uri="{BB962C8B-B14F-4D97-AF65-F5344CB8AC3E}">
        <p14:creationId xmlns:p14="http://schemas.microsoft.com/office/powerpoint/2010/main" val="2047175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25</a:t>
            </a:fld>
            <a:endParaRPr lang="zh-CN" altLang="en-US"/>
          </a:p>
        </p:txBody>
      </p:sp>
    </p:spTree>
    <p:extLst>
      <p:ext uri="{BB962C8B-B14F-4D97-AF65-F5344CB8AC3E}">
        <p14:creationId xmlns:p14="http://schemas.microsoft.com/office/powerpoint/2010/main" val="1511332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26</a:t>
            </a:fld>
            <a:endParaRPr lang="zh-CN" altLang="en-US"/>
          </a:p>
        </p:txBody>
      </p:sp>
    </p:spTree>
    <p:extLst>
      <p:ext uri="{BB962C8B-B14F-4D97-AF65-F5344CB8AC3E}">
        <p14:creationId xmlns:p14="http://schemas.microsoft.com/office/powerpoint/2010/main" val="1183067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27</a:t>
            </a:fld>
            <a:endParaRPr lang="zh-CN" altLang="en-US"/>
          </a:p>
        </p:txBody>
      </p:sp>
    </p:spTree>
    <p:extLst>
      <p:ext uri="{BB962C8B-B14F-4D97-AF65-F5344CB8AC3E}">
        <p14:creationId xmlns:p14="http://schemas.microsoft.com/office/powerpoint/2010/main" val="592945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28</a:t>
            </a:fld>
            <a:endParaRPr lang="zh-CN" altLang="en-US"/>
          </a:p>
        </p:txBody>
      </p:sp>
    </p:spTree>
    <p:extLst>
      <p:ext uri="{BB962C8B-B14F-4D97-AF65-F5344CB8AC3E}">
        <p14:creationId xmlns:p14="http://schemas.microsoft.com/office/powerpoint/2010/main" val="1503275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29</a:t>
            </a:fld>
            <a:endParaRPr lang="zh-CN" altLang="en-US"/>
          </a:p>
        </p:txBody>
      </p:sp>
    </p:spTree>
    <p:extLst>
      <p:ext uri="{BB962C8B-B14F-4D97-AF65-F5344CB8AC3E}">
        <p14:creationId xmlns:p14="http://schemas.microsoft.com/office/powerpoint/2010/main" val="1269637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a:t>
            </a:fld>
            <a:endParaRPr lang="zh-CN" altLang="en-US"/>
          </a:p>
        </p:txBody>
      </p:sp>
    </p:spTree>
    <p:extLst>
      <p:ext uri="{BB962C8B-B14F-4D97-AF65-F5344CB8AC3E}">
        <p14:creationId xmlns:p14="http://schemas.microsoft.com/office/powerpoint/2010/main" val="2298334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30</a:t>
            </a:fld>
            <a:endParaRPr lang="zh-CN" altLang="en-US"/>
          </a:p>
        </p:txBody>
      </p:sp>
    </p:spTree>
    <p:extLst>
      <p:ext uri="{BB962C8B-B14F-4D97-AF65-F5344CB8AC3E}">
        <p14:creationId xmlns:p14="http://schemas.microsoft.com/office/powerpoint/2010/main" val="227222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31</a:t>
            </a:fld>
            <a:endParaRPr lang="zh-CN" altLang="en-US"/>
          </a:p>
        </p:txBody>
      </p:sp>
    </p:spTree>
    <p:extLst>
      <p:ext uri="{BB962C8B-B14F-4D97-AF65-F5344CB8AC3E}">
        <p14:creationId xmlns:p14="http://schemas.microsoft.com/office/powerpoint/2010/main" val="3831569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32</a:t>
            </a:fld>
            <a:endParaRPr lang="zh-CN" altLang="en-US"/>
          </a:p>
        </p:txBody>
      </p:sp>
    </p:spTree>
    <p:extLst>
      <p:ext uri="{BB962C8B-B14F-4D97-AF65-F5344CB8AC3E}">
        <p14:creationId xmlns:p14="http://schemas.microsoft.com/office/powerpoint/2010/main" val="809690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33</a:t>
            </a:fld>
            <a:endParaRPr lang="zh-CN" altLang="en-US"/>
          </a:p>
        </p:txBody>
      </p:sp>
    </p:spTree>
    <p:extLst>
      <p:ext uri="{BB962C8B-B14F-4D97-AF65-F5344CB8AC3E}">
        <p14:creationId xmlns:p14="http://schemas.microsoft.com/office/powerpoint/2010/main" val="1656722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34</a:t>
            </a:fld>
            <a:endParaRPr lang="zh-CN" altLang="en-US"/>
          </a:p>
        </p:txBody>
      </p:sp>
    </p:spTree>
    <p:extLst>
      <p:ext uri="{BB962C8B-B14F-4D97-AF65-F5344CB8AC3E}">
        <p14:creationId xmlns:p14="http://schemas.microsoft.com/office/powerpoint/2010/main" val="3504054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35</a:t>
            </a:fld>
            <a:endParaRPr lang="zh-CN" altLang="en-US"/>
          </a:p>
        </p:txBody>
      </p:sp>
    </p:spTree>
    <p:extLst>
      <p:ext uri="{BB962C8B-B14F-4D97-AF65-F5344CB8AC3E}">
        <p14:creationId xmlns:p14="http://schemas.microsoft.com/office/powerpoint/2010/main" val="2605439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36</a:t>
            </a:fld>
            <a:endParaRPr lang="zh-CN" altLang="en-US"/>
          </a:p>
        </p:txBody>
      </p:sp>
    </p:spTree>
    <p:extLst>
      <p:ext uri="{BB962C8B-B14F-4D97-AF65-F5344CB8AC3E}">
        <p14:creationId xmlns:p14="http://schemas.microsoft.com/office/powerpoint/2010/main" val="4225617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37</a:t>
            </a:fld>
            <a:endParaRPr lang="zh-CN" altLang="en-US"/>
          </a:p>
        </p:txBody>
      </p:sp>
    </p:spTree>
    <p:extLst>
      <p:ext uri="{BB962C8B-B14F-4D97-AF65-F5344CB8AC3E}">
        <p14:creationId xmlns:p14="http://schemas.microsoft.com/office/powerpoint/2010/main" val="33794807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38</a:t>
            </a:fld>
            <a:endParaRPr lang="zh-CN" altLang="en-US"/>
          </a:p>
        </p:txBody>
      </p:sp>
    </p:spTree>
    <p:extLst>
      <p:ext uri="{BB962C8B-B14F-4D97-AF65-F5344CB8AC3E}">
        <p14:creationId xmlns:p14="http://schemas.microsoft.com/office/powerpoint/2010/main" val="2549674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39</a:t>
            </a:fld>
            <a:endParaRPr lang="zh-CN" altLang="en-US"/>
          </a:p>
        </p:txBody>
      </p:sp>
    </p:spTree>
    <p:extLst>
      <p:ext uri="{BB962C8B-B14F-4D97-AF65-F5344CB8AC3E}">
        <p14:creationId xmlns:p14="http://schemas.microsoft.com/office/powerpoint/2010/main" val="424517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4</a:t>
            </a:fld>
            <a:endParaRPr lang="zh-CN" altLang="en-US"/>
          </a:p>
        </p:txBody>
      </p:sp>
    </p:spTree>
    <p:extLst>
      <p:ext uri="{BB962C8B-B14F-4D97-AF65-F5344CB8AC3E}">
        <p14:creationId xmlns:p14="http://schemas.microsoft.com/office/powerpoint/2010/main" val="422104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5</a:t>
            </a:fld>
            <a:endParaRPr lang="zh-CN" altLang="en-US"/>
          </a:p>
        </p:txBody>
      </p:sp>
    </p:spTree>
    <p:extLst>
      <p:ext uri="{BB962C8B-B14F-4D97-AF65-F5344CB8AC3E}">
        <p14:creationId xmlns:p14="http://schemas.microsoft.com/office/powerpoint/2010/main" val="2467592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6</a:t>
            </a:fld>
            <a:endParaRPr lang="zh-CN" altLang="en-US"/>
          </a:p>
        </p:txBody>
      </p:sp>
    </p:spTree>
    <p:extLst>
      <p:ext uri="{BB962C8B-B14F-4D97-AF65-F5344CB8AC3E}">
        <p14:creationId xmlns:p14="http://schemas.microsoft.com/office/powerpoint/2010/main" val="96701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7</a:t>
            </a:fld>
            <a:endParaRPr lang="zh-CN" altLang="en-US"/>
          </a:p>
        </p:txBody>
      </p:sp>
    </p:spTree>
    <p:extLst>
      <p:ext uri="{BB962C8B-B14F-4D97-AF65-F5344CB8AC3E}">
        <p14:creationId xmlns:p14="http://schemas.microsoft.com/office/powerpoint/2010/main" val="3020315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8</a:t>
            </a:fld>
            <a:endParaRPr lang="zh-CN" altLang="en-US"/>
          </a:p>
        </p:txBody>
      </p:sp>
    </p:spTree>
    <p:extLst>
      <p:ext uri="{BB962C8B-B14F-4D97-AF65-F5344CB8AC3E}">
        <p14:creationId xmlns:p14="http://schemas.microsoft.com/office/powerpoint/2010/main" val="315547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9</a:t>
            </a:fld>
            <a:endParaRPr lang="zh-CN" altLang="en-US"/>
          </a:p>
        </p:txBody>
      </p:sp>
    </p:spTree>
    <p:extLst>
      <p:ext uri="{BB962C8B-B14F-4D97-AF65-F5344CB8AC3E}">
        <p14:creationId xmlns:p14="http://schemas.microsoft.com/office/powerpoint/2010/main" val="1340273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2D85EC8-1AB7-4FE1-A46A-6F574E5861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3" y="0"/>
            <a:ext cx="9141713" cy="5143500"/>
          </a:xfrm>
          <a:prstGeom prst="rect">
            <a:avLst/>
          </a:prstGeom>
        </p:spPr>
      </p:pic>
      <p:sp>
        <p:nvSpPr>
          <p:cNvPr id="4" name="矩形 3">
            <a:extLst>
              <a:ext uri="{FF2B5EF4-FFF2-40B4-BE49-F238E27FC236}">
                <a16:creationId xmlns:a16="http://schemas.microsoft.com/office/drawing/2014/main" id="{1072B4B3-6AAF-4F07-B651-231C2A87BFAD}"/>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950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9B64E34A-AE4A-4C23-A7F0-5AFCAAE2AD02}"/>
              </a:ext>
            </a:extLst>
          </p:cNvPr>
          <p:cNvGrpSpPr/>
          <p:nvPr userDrawn="1"/>
        </p:nvGrpSpPr>
        <p:grpSpPr>
          <a:xfrm flipV="1">
            <a:off x="247135" y="694529"/>
            <a:ext cx="8402950" cy="53009"/>
            <a:chOff x="247135" y="747537"/>
            <a:chExt cx="7745928" cy="45719"/>
          </a:xfrm>
        </p:grpSpPr>
        <p:cxnSp>
          <p:nvCxnSpPr>
            <p:cNvPr id="54" name="直接连接符 53">
              <a:extLst>
                <a:ext uri="{FF2B5EF4-FFF2-40B4-BE49-F238E27FC236}">
                  <a16:creationId xmlns:a16="http://schemas.microsoft.com/office/drawing/2014/main"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24C4B4FA-2140-4375-9E36-AF710C86ED41}"/>
              </a:ext>
            </a:extLst>
          </p:cNvPr>
          <p:cNvPicPr>
            <a:picLocks noChangeAspect="1"/>
          </p:cNvPicPr>
          <p:nvPr userDrawn="1"/>
        </p:nvPicPr>
        <p:blipFill>
          <a:blip r:embed="rId2"/>
          <a:stretch>
            <a:fillRect/>
          </a:stretch>
        </p:blipFill>
        <p:spPr>
          <a:xfrm>
            <a:off x="6824870" y="120544"/>
            <a:ext cx="1825215" cy="554108"/>
          </a:xfrm>
          <a:prstGeom prst="rect">
            <a:avLst/>
          </a:prstGeom>
        </p:spPr>
      </p:pic>
    </p:spTree>
    <p:extLst>
      <p:ext uri="{BB962C8B-B14F-4D97-AF65-F5344CB8AC3E}">
        <p14:creationId xmlns:p14="http://schemas.microsoft.com/office/powerpoint/2010/main" val="40634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7A8D5348-E989-42FA-B7D4-C58E00863EAE}"/>
              </a:ext>
            </a:extLst>
          </p:cNvPr>
          <p:cNvGrpSpPr/>
          <p:nvPr userDrawn="1"/>
        </p:nvGrpSpPr>
        <p:grpSpPr>
          <a:xfrm>
            <a:off x="8186057" y="116187"/>
            <a:ext cx="822019" cy="694358"/>
            <a:chOff x="2992437" y="0"/>
            <a:chExt cx="2543175" cy="2148217"/>
          </a:xfrm>
          <a:solidFill>
            <a:schemeClr val="accent1"/>
          </a:solidFill>
        </p:grpSpPr>
        <p:grpSp>
          <p:nvGrpSpPr>
            <p:cNvPr id="30" name="组合 29">
              <a:extLst>
                <a:ext uri="{FF2B5EF4-FFF2-40B4-BE49-F238E27FC236}">
                  <a16:creationId xmlns:a16="http://schemas.microsoft.com/office/drawing/2014/main" id="{027F470D-8132-42F2-A008-1ABB17FDDADB}"/>
                </a:ext>
              </a:extLst>
            </p:cNvPr>
            <p:cNvGrpSpPr/>
            <p:nvPr/>
          </p:nvGrpSpPr>
          <p:grpSpPr>
            <a:xfrm>
              <a:off x="2992437" y="1183017"/>
              <a:ext cx="2543175" cy="965200"/>
              <a:chOff x="3297238" y="2879725"/>
              <a:chExt cx="2543175" cy="965200"/>
            </a:xfrm>
            <a:grpFill/>
          </p:grpSpPr>
          <p:sp>
            <p:nvSpPr>
              <p:cNvPr id="42" name="Freeform 5">
                <a:extLst>
                  <a:ext uri="{FF2B5EF4-FFF2-40B4-BE49-F238E27FC236}">
                    <a16:creationId xmlns:a16="http://schemas.microsoft.com/office/drawing/2014/main" id="{B1656870-3824-49C9-AA9D-CE77DA5AED16}"/>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a:extLst>
                  <a:ext uri="{FF2B5EF4-FFF2-40B4-BE49-F238E27FC236}">
                    <a16:creationId xmlns:a16="http://schemas.microsoft.com/office/drawing/2014/main" id="{0608BD11-CD48-4926-BACE-8E9E8E8A6EFE}"/>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a:extLst>
                  <a:ext uri="{FF2B5EF4-FFF2-40B4-BE49-F238E27FC236}">
                    <a16:creationId xmlns:a16="http://schemas.microsoft.com/office/drawing/2014/main" id="{0C8725E6-492E-4429-B1B2-EBAC34C9E019}"/>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a:extLst>
                  <a:ext uri="{FF2B5EF4-FFF2-40B4-BE49-F238E27FC236}">
                    <a16:creationId xmlns:a16="http://schemas.microsoft.com/office/drawing/2014/main" id="{87615C0D-97C1-4DA6-A8EC-76B8A1A6F234}"/>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a:extLst>
                  <a:ext uri="{FF2B5EF4-FFF2-40B4-BE49-F238E27FC236}">
                    <a16:creationId xmlns:a16="http://schemas.microsoft.com/office/drawing/2014/main" id="{D3F95B1D-1DC3-4CF3-9192-44E74116A071}"/>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a:extLst>
                  <a:ext uri="{FF2B5EF4-FFF2-40B4-BE49-F238E27FC236}">
                    <a16:creationId xmlns:a16="http://schemas.microsoft.com/office/drawing/2014/main" id="{4541F51A-8623-4B9F-88BE-1BCBDB1A4463}"/>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a:extLst>
                  <a:ext uri="{FF2B5EF4-FFF2-40B4-BE49-F238E27FC236}">
                    <a16:creationId xmlns:a16="http://schemas.microsoft.com/office/drawing/2014/main" id="{26EBE101-2814-4AA1-8736-C151128C46E4}"/>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a:extLst>
                  <a:ext uri="{FF2B5EF4-FFF2-40B4-BE49-F238E27FC236}">
                    <a16:creationId xmlns:a16="http://schemas.microsoft.com/office/drawing/2014/main" id="{81B67C17-DAAE-4381-9472-D3C0E56C29A0}"/>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a:extLst>
                  <a:ext uri="{FF2B5EF4-FFF2-40B4-BE49-F238E27FC236}">
                    <a16:creationId xmlns:a16="http://schemas.microsoft.com/office/drawing/2014/main" id="{2CDDE72A-50D1-407E-B075-F749B1D78F4C}"/>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a:extLst>
                  <a:ext uri="{FF2B5EF4-FFF2-40B4-BE49-F238E27FC236}">
                    <a16:creationId xmlns:a16="http://schemas.microsoft.com/office/drawing/2014/main" id="{EC543BF7-5296-4F8D-9816-7E453DE5D710}"/>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a:extLst>
                <a:ext uri="{FF2B5EF4-FFF2-40B4-BE49-F238E27FC236}">
                  <a16:creationId xmlns:a16="http://schemas.microsoft.com/office/drawing/2014/main" id="{9A6E39A1-333B-4607-A236-6B775F1ED34B}"/>
                </a:ext>
              </a:extLst>
            </p:cNvPr>
            <p:cNvGrpSpPr/>
            <p:nvPr/>
          </p:nvGrpSpPr>
          <p:grpSpPr>
            <a:xfrm>
              <a:off x="3763962" y="0"/>
              <a:ext cx="1069105" cy="1067923"/>
              <a:chOff x="3851276" y="1292225"/>
              <a:chExt cx="1435100" cy="1433513"/>
            </a:xfrm>
            <a:grpFill/>
          </p:grpSpPr>
          <p:sp>
            <p:nvSpPr>
              <p:cNvPr id="32" name="Freeform 15">
                <a:extLst>
                  <a:ext uri="{FF2B5EF4-FFF2-40B4-BE49-F238E27FC236}">
                    <a16:creationId xmlns:a16="http://schemas.microsoft.com/office/drawing/2014/main" id="{048CE7C5-BFE8-4DE3-8EE5-528AD761AE98}"/>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a:extLst>
                  <a:ext uri="{FF2B5EF4-FFF2-40B4-BE49-F238E27FC236}">
                    <a16:creationId xmlns:a16="http://schemas.microsoft.com/office/drawing/2014/main" id="{4FA153E6-8FEE-4538-B682-B08C8A9BA115}"/>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a:extLst>
                  <a:ext uri="{FF2B5EF4-FFF2-40B4-BE49-F238E27FC236}">
                    <a16:creationId xmlns:a16="http://schemas.microsoft.com/office/drawing/2014/main" id="{9D42E07F-B2BA-45E8-A412-00A13422B59E}"/>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a:extLst>
                  <a:ext uri="{FF2B5EF4-FFF2-40B4-BE49-F238E27FC236}">
                    <a16:creationId xmlns:a16="http://schemas.microsoft.com/office/drawing/2014/main" id="{03957356-CA92-4453-9B21-F714FE6592C1}"/>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a:extLst>
                  <a:ext uri="{FF2B5EF4-FFF2-40B4-BE49-F238E27FC236}">
                    <a16:creationId xmlns:a16="http://schemas.microsoft.com/office/drawing/2014/main" id="{F91ABDC8-FB21-4792-B650-FA43639D45D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a:extLst>
                  <a:ext uri="{FF2B5EF4-FFF2-40B4-BE49-F238E27FC236}">
                    <a16:creationId xmlns:a16="http://schemas.microsoft.com/office/drawing/2014/main" id="{4C489B71-0610-4245-9666-28E89FEE8BDE}"/>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a:extLst>
                  <a:ext uri="{FF2B5EF4-FFF2-40B4-BE49-F238E27FC236}">
                    <a16:creationId xmlns:a16="http://schemas.microsoft.com/office/drawing/2014/main" id="{D580E815-498F-43EC-8BEE-E63DFBF6DE24}"/>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a:extLst>
                  <a:ext uri="{FF2B5EF4-FFF2-40B4-BE49-F238E27FC236}">
                    <a16:creationId xmlns:a16="http://schemas.microsoft.com/office/drawing/2014/main" id="{FD931399-E117-4DD4-AF0C-2A6A0ECD9B2B}"/>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a:extLst>
                  <a:ext uri="{FF2B5EF4-FFF2-40B4-BE49-F238E27FC236}">
                    <a16:creationId xmlns:a16="http://schemas.microsoft.com/office/drawing/2014/main" id="{43963475-C828-41C8-BE78-15C427CD658C}"/>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a:extLst>
                  <a:ext uri="{FF2B5EF4-FFF2-40B4-BE49-F238E27FC236}">
                    <a16:creationId xmlns:a16="http://schemas.microsoft.com/office/drawing/2014/main" id="{962216C1-F785-4BD2-92DC-21322760129F}"/>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52" name="矩形 51">
            <a:extLst>
              <a:ext uri="{FF2B5EF4-FFF2-40B4-BE49-F238E27FC236}">
                <a16:creationId xmlns:a16="http://schemas.microsoft.com/office/drawing/2014/main"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9B64E34A-AE4A-4C23-A7F0-5AFCAAE2AD02}"/>
              </a:ext>
            </a:extLst>
          </p:cNvPr>
          <p:cNvGrpSpPr/>
          <p:nvPr userDrawn="1"/>
        </p:nvGrpSpPr>
        <p:grpSpPr>
          <a:xfrm>
            <a:off x="247135" y="747537"/>
            <a:ext cx="7745928" cy="45719"/>
            <a:chOff x="247135" y="747537"/>
            <a:chExt cx="7745928" cy="45719"/>
          </a:xfrm>
        </p:grpSpPr>
        <p:cxnSp>
          <p:nvCxnSpPr>
            <p:cNvPr id="54" name="直接连接符 53">
              <a:extLst>
                <a:ext uri="{FF2B5EF4-FFF2-40B4-BE49-F238E27FC236}">
                  <a16:creationId xmlns:a16="http://schemas.microsoft.com/office/drawing/2014/main"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Picture Placeholder 7">
            <a:extLst>
              <a:ext uri="{FF2B5EF4-FFF2-40B4-BE49-F238E27FC236}">
                <a16:creationId xmlns:a16="http://schemas.microsoft.com/office/drawing/2014/main" id="{F7944363-AB73-4CA9-85C2-7E531FBDE8CC}"/>
              </a:ext>
            </a:extLst>
          </p:cNvPr>
          <p:cNvSpPr>
            <a:spLocks noGrp="1"/>
          </p:cNvSpPr>
          <p:nvPr>
            <p:ph type="pic" sz="quarter" idx="14"/>
          </p:nvPr>
        </p:nvSpPr>
        <p:spPr>
          <a:xfrm>
            <a:off x="247135" y="131798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7" name="Picture Placeholder 7">
            <a:extLst>
              <a:ext uri="{FF2B5EF4-FFF2-40B4-BE49-F238E27FC236}">
                <a16:creationId xmlns:a16="http://schemas.microsoft.com/office/drawing/2014/main" id="{EA5BFDE1-28A0-4709-BD16-3B5B680525F3}"/>
              </a:ext>
            </a:extLst>
          </p:cNvPr>
          <p:cNvSpPr>
            <a:spLocks noGrp="1"/>
          </p:cNvSpPr>
          <p:nvPr>
            <p:ph type="pic" sz="quarter" idx="15"/>
          </p:nvPr>
        </p:nvSpPr>
        <p:spPr>
          <a:xfrm>
            <a:off x="3237386" y="1309339"/>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8" name="Picture Placeholder 7">
            <a:extLst>
              <a:ext uri="{FF2B5EF4-FFF2-40B4-BE49-F238E27FC236}">
                <a16:creationId xmlns:a16="http://schemas.microsoft.com/office/drawing/2014/main" id="{77E3D78E-48CD-45A4-A9CC-CCC38B4FB17D}"/>
              </a:ext>
            </a:extLst>
          </p:cNvPr>
          <p:cNvSpPr>
            <a:spLocks noGrp="1"/>
          </p:cNvSpPr>
          <p:nvPr>
            <p:ph type="pic" sz="quarter" idx="16"/>
          </p:nvPr>
        </p:nvSpPr>
        <p:spPr>
          <a:xfrm>
            <a:off x="6227637" y="132320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Tree>
    <p:extLst>
      <p:ext uri="{BB962C8B-B14F-4D97-AF65-F5344CB8AC3E}">
        <p14:creationId xmlns:p14="http://schemas.microsoft.com/office/powerpoint/2010/main" val="385082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68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2020/5/27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
        <p:nvSpPr>
          <p:cNvPr id="9" name="矩形 8"/>
          <p:cNvSpPr/>
          <p:nvPr userDrawn="1"/>
        </p:nvSpPr>
        <p:spPr>
          <a:xfrm>
            <a:off x="7154796" y="477758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2458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2020/5/27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9564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536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85555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2020/5/27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7980047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7" r:id="rId3"/>
    <p:sldLayoutId id="2147483667" r:id="rId4"/>
    <p:sldLayoutId id="2147483668" r:id="rId5"/>
    <p:sldLayoutId id="2147483669" r:id="rId6"/>
    <p:sldLayoutId id="2147483670" r:id="rId7"/>
    <p:sldLayoutId id="214748367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E9D7F5-3868-4E42-AA53-801CFDA8F185}"/>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E8B9CC7-7DE6-41EC-957A-3C9CC4F70307}"/>
              </a:ext>
            </a:extLst>
          </p:cNvPr>
          <p:cNvSpPr/>
          <p:nvPr/>
        </p:nvSpPr>
        <p:spPr bwMode="auto">
          <a:xfrm>
            <a:off x="1376255" y="2130264"/>
            <a:ext cx="6391494"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古典诗词意境的自动识别</a:t>
            </a:r>
          </a:p>
        </p:txBody>
      </p:sp>
      <p:sp>
        <p:nvSpPr>
          <p:cNvPr id="46" name="矩形 45">
            <a:extLst>
              <a:ext uri="{FF2B5EF4-FFF2-40B4-BE49-F238E27FC236}">
                <a16:creationId xmlns:a16="http://schemas.microsoft.com/office/drawing/2014/main" id="{586FC654-F32C-4253-A90E-17C3BCAF512E}"/>
              </a:ext>
            </a:extLst>
          </p:cNvPr>
          <p:cNvSpPr/>
          <p:nvPr/>
        </p:nvSpPr>
        <p:spPr>
          <a:xfrm>
            <a:off x="1083733" y="2913897"/>
            <a:ext cx="6976533" cy="261610"/>
          </a:xfrm>
          <a:prstGeom prst="rect">
            <a:avLst/>
          </a:prstGeom>
        </p:spPr>
        <p:txBody>
          <a:bodyPr wrap="square">
            <a:spAutoFit/>
          </a:bodyPr>
          <a:lstStyle/>
          <a:p>
            <a:pPr algn="ctr"/>
            <a:r>
              <a:rPr lang="en-US" altLang="zh-CN" sz="1100" spc="300" dirty="0">
                <a:solidFill>
                  <a:schemeClr val="bg1"/>
                </a:solidFill>
                <a:latin typeface="Arial"/>
              </a:rPr>
              <a:t>Automatic Recognition of Classical Poetry Artistic Conception</a:t>
            </a:r>
            <a:endParaRPr lang="zh-CN" altLang="en-US" sz="1100" spc="300" dirty="0">
              <a:solidFill>
                <a:schemeClr val="bg1"/>
              </a:solidFill>
              <a:latin typeface="Arial"/>
            </a:endParaRPr>
          </a:p>
        </p:txBody>
      </p:sp>
      <p:sp>
        <p:nvSpPr>
          <p:cNvPr id="52" name="矩形 51">
            <a:extLst>
              <a:ext uri="{FF2B5EF4-FFF2-40B4-BE49-F238E27FC236}">
                <a16:creationId xmlns:a16="http://schemas.microsoft.com/office/drawing/2014/main" id="{AC9A0686-7B29-4038-9658-1C51DF2E9691}"/>
              </a:ext>
            </a:extLst>
          </p:cNvPr>
          <p:cNvSpPr/>
          <p:nvPr/>
        </p:nvSpPr>
        <p:spPr>
          <a:xfrm>
            <a:off x="2827749" y="3563936"/>
            <a:ext cx="1647818" cy="276999"/>
          </a:xfrm>
          <a:prstGeom prst="rect">
            <a:avLst/>
          </a:prstGeom>
        </p:spPr>
        <p:txBody>
          <a:bodyPr wrap="square">
            <a:spAutoFit/>
          </a:bodyPr>
          <a:lstStyle/>
          <a:p>
            <a:pPr lvl="0" algn="ctr"/>
            <a:r>
              <a:rPr lang="zh-CN" altLang="en-US" sz="1200" dirty="0">
                <a:solidFill>
                  <a:schemeClr val="bg1"/>
                </a:solidFill>
              </a:rPr>
              <a:t>答辩人：蒋俊成</a:t>
            </a:r>
            <a:endParaRPr lang="en-US" altLang="zh-CN" sz="1200" dirty="0">
              <a:solidFill>
                <a:schemeClr val="bg1"/>
              </a:solidFill>
            </a:endParaRPr>
          </a:p>
        </p:txBody>
      </p:sp>
      <p:sp>
        <p:nvSpPr>
          <p:cNvPr id="54" name="矩形 53">
            <a:extLst>
              <a:ext uri="{FF2B5EF4-FFF2-40B4-BE49-F238E27FC236}">
                <a16:creationId xmlns:a16="http://schemas.microsoft.com/office/drawing/2014/main" id="{E02D32DF-45A8-48B1-AA2B-0259A6ADC413}"/>
              </a:ext>
            </a:extLst>
          </p:cNvPr>
          <p:cNvSpPr/>
          <p:nvPr/>
        </p:nvSpPr>
        <p:spPr>
          <a:xfrm>
            <a:off x="4572000" y="3563936"/>
            <a:ext cx="1647818" cy="276999"/>
          </a:xfrm>
          <a:prstGeom prst="rect">
            <a:avLst/>
          </a:prstGeom>
        </p:spPr>
        <p:txBody>
          <a:bodyPr wrap="square">
            <a:spAutoFit/>
          </a:bodyPr>
          <a:lstStyle/>
          <a:p>
            <a:pPr lvl="0" algn="ctr"/>
            <a:r>
              <a:rPr lang="zh-CN" altLang="en-US" sz="1200" dirty="0">
                <a:solidFill>
                  <a:schemeClr val="bg1"/>
                </a:solidFill>
              </a:rPr>
              <a:t>指导老师：李宇</a:t>
            </a:r>
            <a:endParaRPr lang="en-US" altLang="zh-CN" sz="1200" dirty="0">
              <a:solidFill>
                <a:schemeClr val="bg1"/>
              </a:solidFill>
            </a:endParaRPr>
          </a:p>
        </p:txBody>
      </p:sp>
      <p:sp>
        <p:nvSpPr>
          <p:cNvPr id="37" name="椭圆 36">
            <a:extLst>
              <a:ext uri="{FF2B5EF4-FFF2-40B4-BE49-F238E27FC236}">
                <a16:creationId xmlns:a16="http://schemas.microsoft.com/office/drawing/2014/main" id="{18D12958-F885-4688-B5CD-ECDEC576A2E3}"/>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 name="直接连接符 5">
            <a:extLst>
              <a:ext uri="{FF2B5EF4-FFF2-40B4-BE49-F238E27FC236}">
                <a16:creationId xmlns:a16="http://schemas.microsoft.com/office/drawing/2014/main" id="{81458E36-A01D-4018-A2FF-8CC27BED20FF}"/>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EA231E0A-4ABA-42D4-9F72-81AAB3495C6C}"/>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2818222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graphicFrame>
        <p:nvGraphicFramePr>
          <p:cNvPr id="2" name="图示 1">
            <a:extLst>
              <a:ext uri="{FF2B5EF4-FFF2-40B4-BE49-F238E27FC236}">
                <a16:creationId xmlns:a16="http://schemas.microsoft.com/office/drawing/2014/main" id="{0645EAEB-34F2-479D-9099-2CB589BB94C8}"/>
              </a:ext>
            </a:extLst>
          </p:cNvPr>
          <p:cNvGraphicFramePr/>
          <p:nvPr>
            <p:extLst>
              <p:ext uri="{D42A27DB-BD31-4B8C-83A1-F6EECF244321}">
                <p14:modId xmlns:p14="http://schemas.microsoft.com/office/powerpoint/2010/main" val="185096919"/>
              </p:ext>
            </p:extLst>
          </p:nvPr>
        </p:nvGraphicFramePr>
        <p:xfrm>
          <a:off x="1524000" y="1587796"/>
          <a:ext cx="5493488" cy="2764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C7C40A8A-2D9B-441D-8D4C-21CE05D9F898}"/>
              </a:ext>
            </a:extLst>
          </p:cNvPr>
          <p:cNvSpPr txBox="1"/>
          <p:nvPr/>
        </p:nvSpPr>
        <p:spPr>
          <a:xfrm>
            <a:off x="701749" y="1162494"/>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总体流程</a:t>
            </a:r>
          </a:p>
        </p:txBody>
      </p:sp>
    </p:spTree>
    <p:extLst>
      <p:ext uri="{BB962C8B-B14F-4D97-AF65-F5344CB8AC3E}">
        <p14:creationId xmlns:p14="http://schemas.microsoft.com/office/powerpoint/2010/main" val="2319481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14" name="文本框 13">
            <a:extLst>
              <a:ext uri="{FF2B5EF4-FFF2-40B4-BE49-F238E27FC236}">
                <a16:creationId xmlns:a16="http://schemas.microsoft.com/office/drawing/2014/main" id="{BE5AD86D-5F40-4744-A4FD-7B4E0CD30148}"/>
              </a:ext>
            </a:extLst>
          </p:cNvPr>
          <p:cNvSpPr txBox="1"/>
          <p:nvPr/>
        </p:nvSpPr>
        <p:spPr>
          <a:xfrm>
            <a:off x="701749" y="1162494"/>
            <a:ext cx="1415772"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选择目标数据</a:t>
            </a:r>
          </a:p>
        </p:txBody>
      </p:sp>
      <p:sp>
        <p:nvSpPr>
          <p:cNvPr id="15" name="文本框 14">
            <a:extLst>
              <a:ext uri="{FF2B5EF4-FFF2-40B4-BE49-F238E27FC236}">
                <a16:creationId xmlns:a16="http://schemas.microsoft.com/office/drawing/2014/main" id="{66A0F33D-7B6E-480E-BDDF-7601F1A9CEF1}"/>
              </a:ext>
            </a:extLst>
          </p:cNvPr>
          <p:cNvSpPr txBox="1"/>
          <p:nvPr/>
        </p:nvSpPr>
        <p:spPr>
          <a:xfrm>
            <a:off x="1071957" y="1671504"/>
            <a:ext cx="6340548" cy="2277547"/>
          </a:xfrm>
          <a:prstGeom prst="rect">
            <a:avLst/>
          </a:prstGeom>
          <a:noFill/>
        </p:spPr>
        <p:txBody>
          <a:bodyPr wrap="square" rtlCol="0">
            <a:spAutoFit/>
          </a:bodyPr>
          <a:lstStyle/>
          <a:p>
            <a:pP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带标注数据</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用于训练分类算法</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古诗文网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https://www.gushiwen.org/</a:t>
            </a:r>
          </a:p>
          <a:p>
            <a:pPr lvl="4"/>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诗词名句网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https://www.shicimingju.com/</a:t>
            </a:r>
          </a:p>
          <a:p>
            <a:pPr lvl="4"/>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古诗大全网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https://www.gushimi.org/</a:t>
            </a:r>
          </a:p>
          <a:p>
            <a:pPr lvl="4"/>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中华诗词网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https://www.zhsc.net/</a:t>
            </a:r>
          </a:p>
          <a:p>
            <a:pPr lvl="4"/>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无标注数据</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用于训练词向量</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GitHub</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中文诗歌数据集，累计</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35</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万首</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https://github.com/chinese-poetry/chinese-poetry/</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6437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DEAF3F13-7455-4552-A765-D8BD740EC6AC}"/>
              </a:ext>
            </a:extLst>
          </p:cNvPr>
          <p:cNvSpPr txBox="1"/>
          <p:nvPr/>
        </p:nvSpPr>
        <p:spPr>
          <a:xfrm>
            <a:off x="701749" y="1162494"/>
            <a:ext cx="1415772"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选择目标数据</a:t>
            </a:r>
          </a:p>
        </p:txBody>
      </p:sp>
      <p:sp>
        <p:nvSpPr>
          <p:cNvPr id="7" name="文本框 6">
            <a:extLst>
              <a:ext uri="{FF2B5EF4-FFF2-40B4-BE49-F238E27FC236}">
                <a16:creationId xmlns:a16="http://schemas.microsoft.com/office/drawing/2014/main" id="{02DF14FD-9CD4-4215-9F0F-71E409E4BB23}"/>
              </a:ext>
            </a:extLst>
          </p:cNvPr>
          <p:cNvSpPr txBox="1"/>
          <p:nvPr/>
        </p:nvSpPr>
        <p:spPr>
          <a:xfrm>
            <a:off x="1071956" y="1699856"/>
            <a:ext cx="6959169" cy="1815882"/>
          </a:xfrm>
          <a:prstGeom prst="rect">
            <a:avLst/>
          </a:prstGeom>
          <a:noFill/>
        </p:spPr>
        <p:txBody>
          <a:bodyPr wrap="square" rtlCol="0">
            <a:spAutoFit/>
          </a:bodyPr>
          <a:lstStyle/>
          <a:p>
            <a:pP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补充数据 </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四库全书</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a:t>
            </a:r>
          </a:p>
          <a:p>
            <a:pPr>
              <a:spcAft>
                <a:spcPts val="600"/>
              </a:spcAft>
            </a:pP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用于训练词向量的无标注数据略显不足，考虑将古文加入词向量训练中。</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四库全书是中国最大最全的古典书目百科全书，共收书</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3503</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种，</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79337</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卷，</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36304</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册，近</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230</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万页，约</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8</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亿字。可将其近似看作所有古文的集合。</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国学大师网</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四库全书部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http://www.guoxuedashi.com/SiKuQuanShu/</a:t>
            </a:r>
          </a:p>
        </p:txBody>
      </p:sp>
    </p:spTree>
    <p:extLst>
      <p:ext uri="{BB962C8B-B14F-4D97-AF65-F5344CB8AC3E}">
        <p14:creationId xmlns:p14="http://schemas.microsoft.com/office/powerpoint/2010/main" val="3126124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BA72A41F-83EA-459F-9100-FF8309A849DF}"/>
              </a:ext>
            </a:extLst>
          </p:cNvPr>
          <p:cNvSpPr txBox="1"/>
          <p:nvPr/>
        </p:nvSpPr>
        <p:spPr>
          <a:xfrm>
            <a:off x="701749" y="1162494"/>
            <a:ext cx="1826141"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设计运行网络爬虫</a:t>
            </a:r>
          </a:p>
        </p:txBody>
      </p:sp>
      <p:sp>
        <p:nvSpPr>
          <p:cNvPr id="7" name="文本框 6">
            <a:extLst>
              <a:ext uri="{FF2B5EF4-FFF2-40B4-BE49-F238E27FC236}">
                <a16:creationId xmlns:a16="http://schemas.microsoft.com/office/drawing/2014/main" id="{3D62DEE0-2173-4018-99CD-6530095DCACE}"/>
              </a:ext>
            </a:extLst>
          </p:cNvPr>
          <p:cNvSpPr txBox="1"/>
          <p:nvPr/>
        </p:nvSpPr>
        <p:spPr>
          <a:xfrm>
            <a:off x="1071956" y="1699856"/>
            <a:ext cx="6959169" cy="307777"/>
          </a:xfrm>
          <a:prstGeom prst="rect">
            <a:avLst/>
          </a:prstGeom>
          <a:noFill/>
        </p:spPr>
        <p:txBody>
          <a:bodyPr wrap="square" rtlCol="0">
            <a:spAutoFit/>
          </a:bodyPr>
          <a:lstStyle/>
          <a:p>
            <a:pPr>
              <a:spcAft>
                <a:spcPts val="600"/>
              </a:spcAft>
            </a:pP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Request</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模块爬取 </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 Beautiful Soup</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解析提取 </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1400" kern="100" dirty="0" err="1">
                <a:solidFill>
                  <a:schemeClr val="accent1"/>
                </a:solidFill>
                <a:latin typeface="黑体" panose="02010609060101010101" pitchFamily="49" charset="-122"/>
                <a:ea typeface="黑体" panose="02010609060101010101" pitchFamily="49" charset="-122"/>
                <a:cs typeface="Times New Roman" panose="02020603050405020304" pitchFamily="18" charset="0"/>
              </a:rPr>
              <a:t>Asyncio</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异步</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IO</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提高效率</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 </a:t>
            </a:r>
          </a:p>
        </p:txBody>
      </p:sp>
      <p:pic>
        <p:nvPicPr>
          <p:cNvPr id="2" name="图片 1">
            <a:extLst>
              <a:ext uri="{FF2B5EF4-FFF2-40B4-BE49-F238E27FC236}">
                <a16:creationId xmlns:a16="http://schemas.microsoft.com/office/drawing/2014/main" id="{10C9C4C5-CDF9-4470-8B32-3890A7DA3D21}"/>
              </a:ext>
            </a:extLst>
          </p:cNvPr>
          <p:cNvPicPr>
            <a:picLocks noChangeAspect="1"/>
          </p:cNvPicPr>
          <p:nvPr/>
        </p:nvPicPr>
        <p:blipFill>
          <a:blip r:embed="rId3"/>
          <a:stretch>
            <a:fillRect/>
          </a:stretch>
        </p:blipFill>
        <p:spPr>
          <a:xfrm>
            <a:off x="344363" y="2076893"/>
            <a:ext cx="4227638" cy="2694929"/>
          </a:xfrm>
          <a:prstGeom prst="rect">
            <a:avLst/>
          </a:prstGeom>
        </p:spPr>
      </p:pic>
      <p:pic>
        <p:nvPicPr>
          <p:cNvPr id="8" name="图片 7">
            <a:extLst>
              <a:ext uri="{FF2B5EF4-FFF2-40B4-BE49-F238E27FC236}">
                <a16:creationId xmlns:a16="http://schemas.microsoft.com/office/drawing/2014/main" id="{3AA18ED6-5E71-46E0-A3DD-B90D35407752}"/>
              </a:ext>
            </a:extLst>
          </p:cNvPr>
          <p:cNvPicPr>
            <a:picLocks noChangeAspect="1"/>
          </p:cNvPicPr>
          <p:nvPr/>
        </p:nvPicPr>
        <p:blipFill>
          <a:blip r:embed="rId4"/>
          <a:stretch>
            <a:fillRect/>
          </a:stretch>
        </p:blipFill>
        <p:spPr>
          <a:xfrm>
            <a:off x="4758094" y="2076893"/>
            <a:ext cx="3875474" cy="2694929"/>
          </a:xfrm>
          <a:prstGeom prst="rect">
            <a:avLst/>
          </a:prstGeom>
        </p:spPr>
      </p:pic>
    </p:spTree>
    <p:extLst>
      <p:ext uri="{BB962C8B-B14F-4D97-AF65-F5344CB8AC3E}">
        <p14:creationId xmlns:p14="http://schemas.microsoft.com/office/powerpoint/2010/main" val="70661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5B9B143B-B3C2-48E0-8F3E-D344663FFE18}"/>
              </a:ext>
            </a:extLst>
          </p:cNvPr>
          <p:cNvSpPr txBox="1"/>
          <p:nvPr/>
        </p:nvSpPr>
        <p:spPr>
          <a:xfrm>
            <a:off x="701749" y="1162494"/>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数据清洗</a:t>
            </a:r>
          </a:p>
        </p:txBody>
      </p:sp>
      <p:sp>
        <p:nvSpPr>
          <p:cNvPr id="7" name="文本框 6">
            <a:extLst>
              <a:ext uri="{FF2B5EF4-FFF2-40B4-BE49-F238E27FC236}">
                <a16:creationId xmlns:a16="http://schemas.microsoft.com/office/drawing/2014/main" id="{705F348C-5178-48F4-AE36-41A1F5FA610A}"/>
              </a:ext>
            </a:extLst>
          </p:cNvPr>
          <p:cNvSpPr txBox="1"/>
          <p:nvPr/>
        </p:nvSpPr>
        <p:spPr>
          <a:xfrm>
            <a:off x="1071956" y="1501383"/>
            <a:ext cx="6959169" cy="2877711"/>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去除冗余信息</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各种括号</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等</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“注：”、“注释：”、“译文：”、“赏析：” “编者按：”</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各种非标准字符</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格式化</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将标题，作者，朝代，内容分别提取。</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词牌名与题目合并  （念奴娇</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赤壁怀古）</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4745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数据清洗</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01383"/>
            <a:ext cx="6959169" cy="784830"/>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关于简体与繁体的讨论</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汉字简化过程中损失了一定的古文细节，对古诗词的研究益用繁体字，即传统中文进行。</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 name="表格 2">
            <a:extLst>
              <a:ext uri="{FF2B5EF4-FFF2-40B4-BE49-F238E27FC236}">
                <a16:creationId xmlns:a16="http://schemas.microsoft.com/office/drawing/2014/main" id="{74A71D7F-CDA1-48FF-AF00-ED12A322270B}"/>
              </a:ext>
            </a:extLst>
          </p:cNvPr>
          <p:cNvGraphicFramePr>
            <a:graphicFrameLocks noGrp="1"/>
          </p:cNvGraphicFramePr>
          <p:nvPr>
            <p:extLst>
              <p:ext uri="{D42A27DB-BD31-4B8C-83A1-F6EECF244321}">
                <p14:modId xmlns:p14="http://schemas.microsoft.com/office/powerpoint/2010/main" val="4150719296"/>
              </p:ext>
            </p:extLst>
          </p:nvPr>
        </p:nvGraphicFramePr>
        <p:xfrm>
          <a:off x="2104673" y="2571750"/>
          <a:ext cx="3984238" cy="1815790"/>
        </p:xfrm>
        <a:graphic>
          <a:graphicData uri="http://schemas.openxmlformats.org/drawingml/2006/table">
            <a:tbl>
              <a:tblPr firstRow="1" bandRow="1">
                <a:tableStyleId>{5C22544A-7EE6-4342-B048-85BDC9FD1C3A}</a:tableStyleId>
              </a:tblPr>
              <a:tblGrid>
                <a:gridCol w="2382267">
                  <a:extLst>
                    <a:ext uri="{9D8B030D-6E8A-4147-A177-3AD203B41FA5}">
                      <a16:colId xmlns:a16="http://schemas.microsoft.com/office/drawing/2014/main" val="1230337429"/>
                    </a:ext>
                  </a:extLst>
                </a:gridCol>
                <a:gridCol w="1601971">
                  <a:extLst>
                    <a:ext uri="{9D8B030D-6E8A-4147-A177-3AD203B41FA5}">
                      <a16:colId xmlns:a16="http://schemas.microsoft.com/office/drawing/2014/main" val="2944780762"/>
                    </a:ext>
                  </a:extLst>
                </a:gridCol>
              </a:tblGrid>
              <a:tr h="363158">
                <a:tc>
                  <a:txBody>
                    <a:bodyPr/>
                    <a:lstStyle/>
                    <a:p>
                      <a:pPr algn="ctr"/>
                      <a:r>
                        <a:rPr lang="zh-CN" altLang="en-US" dirty="0">
                          <a:latin typeface="+mj-ea"/>
                          <a:ea typeface="+mj-ea"/>
                        </a:rPr>
                        <a:t>繁体字</a:t>
                      </a:r>
                    </a:p>
                  </a:txBody>
                  <a:tcPr anchor="ctr"/>
                </a:tc>
                <a:tc>
                  <a:txBody>
                    <a:bodyPr/>
                    <a:lstStyle/>
                    <a:p>
                      <a:pPr algn="ctr"/>
                      <a:r>
                        <a:rPr lang="zh-CN" altLang="en-US" dirty="0">
                          <a:latin typeface="+mj-ea"/>
                          <a:ea typeface="+mj-ea"/>
                        </a:rPr>
                        <a:t>简体字</a:t>
                      </a:r>
                    </a:p>
                  </a:txBody>
                  <a:tcPr anchor="ctr"/>
                </a:tc>
                <a:extLst>
                  <a:ext uri="{0D108BD9-81ED-4DB2-BD59-A6C34878D82A}">
                    <a16:rowId xmlns:a16="http://schemas.microsoft.com/office/drawing/2014/main" val="1229254903"/>
                  </a:ext>
                </a:extLst>
              </a:tr>
              <a:tr h="363158">
                <a:tc>
                  <a:txBody>
                    <a:bodyPr/>
                    <a:lstStyle/>
                    <a:p>
                      <a:pPr algn="ctr"/>
                      <a:r>
                        <a:rPr lang="zh-CN" altLang="zh-CN" sz="1350" kern="1200" dirty="0">
                          <a:solidFill>
                            <a:schemeClr val="dk1"/>
                          </a:solidFill>
                          <a:effectLst/>
                          <a:latin typeface="宋体" panose="02010600030101010101" pitchFamily="2" charset="-122"/>
                          <a:ea typeface="宋体" panose="02010600030101010101" pitchFamily="2" charset="-122"/>
                          <a:cs typeface="+mn-cs"/>
                        </a:rPr>
                        <a:t>發</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髮</a:t>
                      </a:r>
                      <a:endParaRPr lang="zh-CN" altLang="en-US" dirty="0">
                        <a:latin typeface="宋体" panose="02010600030101010101" pitchFamily="2" charset="-122"/>
                        <a:ea typeface="宋体" panose="02010600030101010101" pitchFamily="2" charset="-122"/>
                      </a:endParaRPr>
                    </a:p>
                  </a:txBody>
                  <a:tcPr anchor="ctr"/>
                </a:tc>
                <a:tc>
                  <a:txBody>
                    <a:bodyPr/>
                    <a:lstStyle/>
                    <a:p>
                      <a:pPr algn="ctr"/>
                      <a:r>
                        <a:rPr lang="zh-CN" altLang="en-US" dirty="0">
                          <a:latin typeface="宋体" panose="02010600030101010101" pitchFamily="2" charset="-122"/>
                          <a:ea typeface="宋体" panose="02010600030101010101" pitchFamily="2" charset="-122"/>
                        </a:rPr>
                        <a:t>发</a:t>
                      </a:r>
                    </a:p>
                  </a:txBody>
                  <a:tcPr anchor="ctr"/>
                </a:tc>
                <a:extLst>
                  <a:ext uri="{0D108BD9-81ED-4DB2-BD59-A6C34878D82A}">
                    <a16:rowId xmlns:a16="http://schemas.microsoft.com/office/drawing/2014/main" val="877397397"/>
                  </a:ext>
                </a:extLst>
              </a:tr>
              <a:tr h="363158">
                <a:tc>
                  <a:txBody>
                    <a:bodyPr/>
                    <a:lstStyle/>
                    <a:p>
                      <a:pPr algn="ctr"/>
                      <a:r>
                        <a:rPr lang="zh-CN" altLang="zh-CN" sz="1350" kern="1200" dirty="0">
                          <a:solidFill>
                            <a:schemeClr val="dk1"/>
                          </a:solidFill>
                          <a:effectLst/>
                          <a:latin typeface="宋体" panose="02010600030101010101" pitchFamily="2" charset="-122"/>
                          <a:ea typeface="宋体" panose="02010600030101010101" pitchFamily="2" charset="-122"/>
                          <a:cs typeface="+mn-cs"/>
                        </a:rPr>
                        <a:t>複</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復</a:t>
                      </a:r>
                      <a:endParaRPr lang="zh-CN" altLang="en-US" dirty="0">
                        <a:latin typeface="宋体" panose="02010600030101010101" pitchFamily="2" charset="-122"/>
                        <a:ea typeface="宋体" panose="02010600030101010101" pitchFamily="2" charset="-122"/>
                      </a:endParaRPr>
                    </a:p>
                  </a:txBody>
                  <a:tcPr anchor="ctr"/>
                </a:tc>
                <a:tc>
                  <a:txBody>
                    <a:bodyPr/>
                    <a:lstStyle/>
                    <a:p>
                      <a:pPr algn="ctr"/>
                      <a:r>
                        <a:rPr lang="zh-CN" altLang="en-US" dirty="0">
                          <a:latin typeface="宋体" panose="02010600030101010101" pitchFamily="2" charset="-122"/>
                          <a:ea typeface="宋体" panose="02010600030101010101" pitchFamily="2" charset="-122"/>
                        </a:rPr>
                        <a:t>复</a:t>
                      </a:r>
                    </a:p>
                  </a:txBody>
                  <a:tcPr anchor="ctr"/>
                </a:tc>
                <a:extLst>
                  <a:ext uri="{0D108BD9-81ED-4DB2-BD59-A6C34878D82A}">
                    <a16:rowId xmlns:a16="http://schemas.microsoft.com/office/drawing/2014/main" val="1050134697"/>
                  </a:ext>
                </a:extLst>
              </a:tr>
              <a:tr h="363158">
                <a:tc>
                  <a:txBody>
                    <a:bodyPr/>
                    <a:lstStyle/>
                    <a:p>
                      <a:pPr algn="ctr"/>
                      <a:r>
                        <a:rPr lang="zh-CN" altLang="zh-CN" sz="1350" kern="1200" dirty="0">
                          <a:solidFill>
                            <a:schemeClr val="dk1"/>
                          </a:solidFill>
                          <a:effectLst/>
                          <a:latin typeface="宋体" panose="02010600030101010101" pitchFamily="2" charset="-122"/>
                          <a:ea typeface="宋体" panose="02010600030101010101" pitchFamily="2" charset="-122"/>
                          <a:cs typeface="+mn-cs"/>
                        </a:rPr>
                        <a:t>乾</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幹</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干</a:t>
                      </a:r>
                      <a:endParaRPr lang="zh-CN" altLang="en-US" dirty="0">
                        <a:latin typeface="宋体" panose="02010600030101010101" pitchFamily="2" charset="-122"/>
                        <a:ea typeface="宋体" panose="02010600030101010101" pitchFamily="2" charset="-122"/>
                      </a:endParaRPr>
                    </a:p>
                  </a:txBody>
                  <a:tcPr anchor="ctr"/>
                </a:tc>
                <a:tc>
                  <a:txBody>
                    <a:bodyPr/>
                    <a:lstStyle/>
                    <a:p>
                      <a:pPr algn="ctr"/>
                      <a:r>
                        <a:rPr lang="zh-CN" altLang="en-US" dirty="0">
                          <a:latin typeface="宋体" panose="02010600030101010101" pitchFamily="2" charset="-122"/>
                          <a:ea typeface="宋体" panose="02010600030101010101" pitchFamily="2" charset="-122"/>
                        </a:rPr>
                        <a:t>干</a:t>
                      </a:r>
                    </a:p>
                  </a:txBody>
                  <a:tcPr anchor="ctr"/>
                </a:tc>
                <a:extLst>
                  <a:ext uri="{0D108BD9-81ED-4DB2-BD59-A6C34878D82A}">
                    <a16:rowId xmlns:a16="http://schemas.microsoft.com/office/drawing/2014/main" val="3923401355"/>
                  </a:ext>
                </a:extLst>
              </a:tr>
              <a:tr h="363158">
                <a:tc>
                  <a:txBody>
                    <a:bodyPr/>
                    <a:lstStyle/>
                    <a:p>
                      <a:pPr algn="ctr"/>
                      <a:r>
                        <a:rPr lang="zh-CN" altLang="zh-CN" sz="1350" kern="1200" dirty="0">
                          <a:solidFill>
                            <a:schemeClr val="dk1"/>
                          </a:solidFill>
                          <a:effectLst/>
                          <a:latin typeface="宋体" panose="02010600030101010101" pitchFamily="2" charset="-122"/>
                          <a:ea typeface="宋体" panose="02010600030101010101" pitchFamily="2" charset="-122"/>
                          <a:cs typeface="+mn-cs"/>
                        </a:rPr>
                        <a:t>蘇</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蘓</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穌</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甦</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囌</a:t>
                      </a:r>
                      <a:endParaRPr lang="zh-CN" altLang="en-US" dirty="0">
                        <a:latin typeface="宋体" panose="02010600030101010101" pitchFamily="2" charset="-122"/>
                        <a:ea typeface="宋体" panose="02010600030101010101" pitchFamily="2" charset="-122"/>
                      </a:endParaRPr>
                    </a:p>
                  </a:txBody>
                  <a:tcPr anchor="ctr"/>
                </a:tc>
                <a:tc>
                  <a:txBody>
                    <a:bodyPr/>
                    <a:lstStyle/>
                    <a:p>
                      <a:pPr algn="ctr"/>
                      <a:r>
                        <a:rPr lang="zh-CN" altLang="en-US" dirty="0">
                          <a:latin typeface="宋体" panose="02010600030101010101" pitchFamily="2" charset="-122"/>
                          <a:ea typeface="宋体" panose="02010600030101010101" pitchFamily="2" charset="-122"/>
                        </a:rPr>
                        <a:t>苏</a:t>
                      </a:r>
                    </a:p>
                  </a:txBody>
                  <a:tcPr anchor="ctr"/>
                </a:tc>
                <a:extLst>
                  <a:ext uri="{0D108BD9-81ED-4DB2-BD59-A6C34878D82A}">
                    <a16:rowId xmlns:a16="http://schemas.microsoft.com/office/drawing/2014/main" val="2599034754"/>
                  </a:ext>
                </a:extLst>
              </a:tr>
            </a:tbl>
          </a:graphicData>
        </a:graphic>
      </p:graphicFrame>
    </p:spTree>
    <p:extLst>
      <p:ext uri="{BB962C8B-B14F-4D97-AF65-F5344CB8AC3E}">
        <p14:creationId xmlns:p14="http://schemas.microsoft.com/office/powerpoint/2010/main" val="114496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1826141"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数据库构建和入库</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01383"/>
            <a:ext cx="6959169" cy="276999"/>
          </a:xfrm>
          <a:prstGeom prst="rect">
            <a:avLst/>
          </a:prstGeom>
          <a:noFill/>
        </p:spPr>
        <p:txBody>
          <a:bodyPr wrap="square" rtlCol="0">
            <a:spAutoFit/>
          </a:bodyPr>
          <a:lstStyle/>
          <a:p>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标注诗词、未标注诗词、四库全书。</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F71BE383-C906-4570-92D9-4EBF7809C5F8}"/>
              </a:ext>
            </a:extLst>
          </p:cNvPr>
          <p:cNvPicPr>
            <a:picLocks noChangeAspect="1"/>
          </p:cNvPicPr>
          <p:nvPr/>
        </p:nvPicPr>
        <p:blipFill>
          <a:blip r:embed="rId3"/>
          <a:stretch>
            <a:fillRect/>
          </a:stretch>
        </p:blipFill>
        <p:spPr>
          <a:xfrm>
            <a:off x="382773" y="2284328"/>
            <a:ext cx="4096814" cy="1347565"/>
          </a:xfrm>
          <a:prstGeom prst="rect">
            <a:avLst/>
          </a:prstGeom>
        </p:spPr>
      </p:pic>
      <p:pic>
        <p:nvPicPr>
          <p:cNvPr id="8" name="图片 7">
            <a:extLst>
              <a:ext uri="{FF2B5EF4-FFF2-40B4-BE49-F238E27FC236}">
                <a16:creationId xmlns:a16="http://schemas.microsoft.com/office/drawing/2014/main" id="{6A1392BD-6865-4E34-B7A1-E1028B792793}"/>
              </a:ext>
            </a:extLst>
          </p:cNvPr>
          <p:cNvPicPr>
            <a:picLocks noChangeAspect="1"/>
          </p:cNvPicPr>
          <p:nvPr/>
        </p:nvPicPr>
        <p:blipFill>
          <a:blip r:embed="rId4"/>
          <a:stretch>
            <a:fillRect/>
          </a:stretch>
        </p:blipFill>
        <p:spPr>
          <a:xfrm>
            <a:off x="4551541" y="1797042"/>
            <a:ext cx="4297171" cy="842374"/>
          </a:xfrm>
          <a:prstGeom prst="rect">
            <a:avLst/>
          </a:prstGeom>
        </p:spPr>
      </p:pic>
      <p:pic>
        <p:nvPicPr>
          <p:cNvPr id="9" name="图片 8">
            <a:extLst>
              <a:ext uri="{FF2B5EF4-FFF2-40B4-BE49-F238E27FC236}">
                <a16:creationId xmlns:a16="http://schemas.microsoft.com/office/drawing/2014/main" id="{BA40083F-3D15-47D7-A290-3AD36FB5D355}"/>
              </a:ext>
            </a:extLst>
          </p:cNvPr>
          <p:cNvPicPr>
            <a:picLocks noChangeAspect="1"/>
          </p:cNvPicPr>
          <p:nvPr/>
        </p:nvPicPr>
        <p:blipFill>
          <a:blip r:embed="rId5"/>
          <a:stretch>
            <a:fillRect/>
          </a:stretch>
        </p:blipFill>
        <p:spPr>
          <a:xfrm>
            <a:off x="4551540" y="2814060"/>
            <a:ext cx="4297173" cy="1112898"/>
          </a:xfrm>
          <a:prstGeom prst="rect">
            <a:avLst/>
          </a:prstGeom>
        </p:spPr>
      </p:pic>
    </p:spTree>
    <p:extLst>
      <p:ext uri="{BB962C8B-B14F-4D97-AF65-F5344CB8AC3E}">
        <p14:creationId xmlns:p14="http://schemas.microsoft.com/office/powerpoint/2010/main" val="2047418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1210588"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词向量训练</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28279"/>
            <a:ext cx="6959169" cy="1461490"/>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词向量：更丰富的语义关联性，更便于使用经典机器学习算法</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使用</a:t>
            </a:r>
            <a:r>
              <a:rPr lang="en-US" altLang="zh-CN" sz="1400" kern="100" dirty="0" err="1">
                <a:solidFill>
                  <a:schemeClr val="accent1"/>
                </a:solidFill>
                <a:latin typeface="黑体" panose="02010609060101010101" pitchFamily="49" charset="-122"/>
                <a:ea typeface="黑体" panose="02010609060101010101" pitchFamily="49" charset="-122"/>
                <a:cs typeface="Times New Roman" panose="02020603050405020304" pitchFamily="18" charset="0"/>
              </a:rPr>
              <a:t>Gensim</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 Word2Vec</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进行向量训练</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a:lnSpc>
                <a:spcPct val="200000"/>
              </a:lnSpc>
              <a:spcAft>
                <a:spcPts val="600"/>
              </a:spcAft>
            </a:pP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DA5B4E7C-4B43-40E0-933C-F284CC979385}"/>
              </a:ext>
            </a:extLst>
          </p:cNvPr>
          <p:cNvSpPr txBox="1"/>
          <p:nvPr/>
        </p:nvSpPr>
        <p:spPr>
          <a:xfrm>
            <a:off x="701749" y="2862982"/>
            <a:ext cx="1800493" cy="307777"/>
          </a:xfrm>
          <a:prstGeom prst="rect">
            <a:avLst/>
          </a:prstGeom>
          <a:noFill/>
        </p:spPr>
        <p:txBody>
          <a:bodyPr wrap="none" rtlCol="0">
            <a:spAutoFit/>
          </a:bodyPr>
          <a:lstStyle/>
          <a:p>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字本位还是词本位？</a:t>
            </a:r>
          </a:p>
        </p:txBody>
      </p:sp>
      <p:sp>
        <p:nvSpPr>
          <p:cNvPr id="13" name="文本框 12">
            <a:extLst>
              <a:ext uri="{FF2B5EF4-FFF2-40B4-BE49-F238E27FC236}">
                <a16:creationId xmlns:a16="http://schemas.microsoft.com/office/drawing/2014/main" id="{779B9740-DC30-4B16-A49E-0B95C49AB86A}"/>
              </a:ext>
            </a:extLst>
          </p:cNvPr>
          <p:cNvSpPr txBox="1"/>
          <p:nvPr/>
        </p:nvSpPr>
        <p:spPr>
          <a:xfrm>
            <a:off x="1071956" y="3235491"/>
            <a:ext cx="6959169" cy="977191"/>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天</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生</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我</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材</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必</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有</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用</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	    </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天生</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我</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材</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必</a:t>
            </a:r>
            <a:r>
              <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a:t>
            </a:r>
            <a:r>
              <a:rPr lang="zh-CN" altLang="en-US"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rPr>
              <a:t>有用</a:t>
            </a:r>
            <a:endParaRPr lang="en-US" altLang="zh-CN" sz="1400" kern="100" dirty="0">
              <a:solidFill>
                <a:schemeClr val="accent1"/>
              </a:solidFill>
              <a:latin typeface="华光行楷_CNKI" panose="02000500000000000000" pitchFamily="2" charset="-122"/>
              <a:ea typeface="华光行楷_CNKI" panose="02000500000000000000" pitchFamily="2" charset="-122"/>
              <a:cs typeface="Times New Roman" panose="02020603050405020304" pitchFamily="18" charset="0"/>
            </a:endParaRPr>
          </a:p>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各自独立训练两套词向量模型后续比较</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8926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1210588"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词向量训练</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01383"/>
            <a:ext cx="6959169" cy="2591800"/>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参数调整</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size</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：训练好后词向量的维度，设置为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100</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window</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：训练过程中扫描上下文的窗口的宽度，设置为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，也就是考虑目标词的前</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个词和后</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个词；</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min-count</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：每个词语在所有文档中的最小出现次数，如果小于该值则被丢弃。默认值为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5</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workers</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：训练模型时的线程数，设置为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sg ({0, 1}, optional)</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：模型的训练算法，</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0</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使用</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CBOW</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使用</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Skip - gram</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alpha</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：训练的初始学习率，设置为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err="1">
                <a:solidFill>
                  <a:schemeClr val="accent1"/>
                </a:solidFill>
                <a:latin typeface="宋体" panose="02010600030101010101" pitchFamily="2" charset="-122"/>
                <a:ea typeface="宋体" panose="02010600030101010101" pitchFamily="2" charset="-122"/>
                <a:cs typeface="Times New Roman" panose="02020603050405020304" pitchFamily="18" charset="0"/>
              </a:rPr>
              <a:t>min_alpha</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：随着训练的进行，学习率线性递减的最小值，默认为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0.0001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err="1">
                <a:solidFill>
                  <a:schemeClr val="accent1"/>
                </a:solidFill>
                <a:latin typeface="宋体" panose="02010600030101010101" pitchFamily="2" charset="-122"/>
                <a:ea typeface="宋体" panose="02010600030101010101" pitchFamily="2" charset="-122"/>
                <a:cs typeface="Times New Roman" panose="02020603050405020304" pitchFamily="18" charset="0"/>
              </a:rPr>
              <a:t>iter</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：训练中的迭代次数，默认为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5</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10</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45447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2504771" y="2130264"/>
            <a:ext cx="4134466"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算法实验与优化</a:t>
            </a:r>
          </a:p>
        </p:txBody>
      </p:sp>
      <p:sp>
        <p:nvSpPr>
          <p:cNvPr id="31" name="矩形 30">
            <a:extLst>
              <a:ext uri="{FF2B5EF4-FFF2-40B4-BE49-F238E27FC236}">
                <a16:creationId xmlns:a16="http://schemas.microsoft.com/office/drawing/2014/main" id="{2AA75E1D-E7E7-4D07-8BE2-EF0436F169E0}"/>
              </a:ext>
            </a:extLst>
          </p:cNvPr>
          <p:cNvSpPr/>
          <p:nvPr/>
        </p:nvSpPr>
        <p:spPr>
          <a:xfrm>
            <a:off x="2715569" y="2953381"/>
            <a:ext cx="3712876"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ALGORITHM EXPERIMENT AND OPTIMIZING</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FOUR</a:t>
            </a:r>
            <a:endParaRPr lang="zh-CN" altLang="en-US" sz="1400" dirty="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2446430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3EBB16A-0AD6-482D-AA2F-E4C5A81E44B2}"/>
              </a:ext>
            </a:extLst>
          </p:cNvPr>
          <p:cNvSpPr/>
          <p:nvPr/>
        </p:nvSpPr>
        <p:spPr>
          <a:xfrm>
            <a:off x="0" y="-14015"/>
            <a:ext cx="9144001" cy="997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bwMode="auto">
          <a:xfrm>
            <a:off x="1347683" y="249409"/>
            <a:ext cx="1877437" cy="461665"/>
          </a:xfrm>
          <a:prstGeom prst="rect">
            <a:avLst/>
          </a:prstGeom>
        </p:spPr>
        <p:txBody>
          <a:bodyPr wrap="none">
            <a:spAutoFit/>
          </a:bodyPr>
          <a:lstStyle/>
          <a:p>
            <a:pPr>
              <a:defRPr/>
            </a:pPr>
            <a:r>
              <a:rPr lang="en-US" altLang="zh-CN" sz="2400" kern="100" dirty="0">
                <a:solidFill>
                  <a:schemeClr val="bg1"/>
                </a:solidFill>
                <a:latin typeface="+mj-lt"/>
                <a:ea typeface="微软雅黑" panose="020B0503020204020204" pitchFamily="34" charset="-122"/>
                <a:cs typeface="Times New Roman" panose="02020603050405020304" pitchFamily="18" charset="0"/>
              </a:rPr>
              <a:t>CONTENTS</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sp>
        <p:nvSpPr>
          <p:cNvPr id="44" name="矩形 43">
            <a:extLst>
              <a:ext uri="{FF2B5EF4-FFF2-40B4-BE49-F238E27FC236}">
                <a16:creationId xmlns:a16="http://schemas.microsoft.com/office/drawing/2014/main" id="{0F1B35CB-F420-4CAB-92EA-0DE5D093E3F6}"/>
              </a:ext>
            </a:extLst>
          </p:cNvPr>
          <p:cNvSpPr/>
          <p:nvPr/>
        </p:nvSpPr>
        <p:spPr bwMode="auto">
          <a:xfrm>
            <a:off x="92770" y="157076"/>
            <a:ext cx="1236237" cy="646331"/>
          </a:xfrm>
          <a:prstGeom prst="rect">
            <a:avLst/>
          </a:prstGeom>
        </p:spPr>
        <p:txBody>
          <a:bodyPr wrap="none">
            <a:spAutoFit/>
          </a:bodyPr>
          <a:lstStyle/>
          <a:p>
            <a:pPr algn="ctr">
              <a:defRPr/>
            </a:pPr>
            <a:r>
              <a:rPr lang="zh-CN" altLang="en-US" sz="3600" kern="100" dirty="0">
                <a:solidFill>
                  <a:schemeClr val="bg1"/>
                </a:solidFill>
                <a:latin typeface="+mj-lt"/>
                <a:ea typeface="微软雅黑" panose="020B0503020204020204" pitchFamily="34" charset="-122"/>
                <a:cs typeface="Times New Roman" panose="02020603050405020304" pitchFamily="18" charset="0"/>
              </a:rPr>
              <a:t>目 录</a:t>
            </a:r>
          </a:p>
        </p:txBody>
      </p:sp>
      <p:cxnSp>
        <p:nvCxnSpPr>
          <p:cNvPr id="4" name="直接连接符 3">
            <a:extLst>
              <a:ext uri="{FF2B5EF4-FFF2-40B4-BE49-F238E27FC236}">
                <a16:creationId xmlns:a16="http://schemas.microsoft.com/office/drawing/2014/main" id="{CB4DAF5A-F0C7-46AF-96C4-255D76C773F0}"/>
              </a:ext>
            </a:extLst>
          </p:cNvPr>
          <p:cNvCxnSpPr/>
          <p:nvPr/>
        </p:nvCxnSpPr>
        <p:spPr>
          <a:xfrm>
            <a:off x="1329007" y="307242"/>
            <a:ext cx="0" cy="3459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08DBBDA6-A305-485F-BD13-6D3802AB9326}"/>
              </a:ext>
            </a:extLst>
          </p:cNvPr>
          <p:cNvSpPr/>
          <p:nvPr/>
        </p:nvSpPr>
        <p:spPr>
          <a:xfrm>
            <a:off x="772437" y="1473905"/>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1</a:t>
            </a:r>
            <a:endParaRPr lang="zh-CN" altLang="en-US" sz="2400" dirty="0">
              <a:latin typeface="+mj-lt"/>
            </a:endParaRPr>
          </a:p>
        </p:txBody>
      </p:sp>
      <p:sp>
        <p:nvSpPr>
          <p:cNvPr id="22" name="文本框 6">
            <a:extLst>
              <a:ext uri="{FF2B5EF4-FFF2-40B4-BE49-F238E27FC236}">
                <a16:creationId xmlns:a16="http://schemas.microsoft.com/office/drawing/2014/main" id="{94D1CB4E-C486-4282-9166-ACE60101FCE1}"/>
              </a:ext>
            </a:extLst>
          </p:cNvPr>
          <p:cNvSpPr txBox="1">
            <a:spLocks noChangeArrowheads="1"/>
          </p:cNvSpPr>
          <p:nvPr/>
        </p:nvSpPr>
        <p:spPr bwMode="auto">
          <a:xfrm>
            <a:off x="1425303" y="160363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选题背景与意义</a:t>
            </a:r>
          </a:p>
        </p:txBody>
      </p:sp>
      <p:sp>
        <p:nvSpPr>
          <p:cNvPr id="33" name="椭圆 32">
            <a:extLst>
              <a:ext uri="{FF2B5EF4-FFF2-40B4-BE49-F238E27FC236}">
                <a16:creationId xmlns:a16="http://schemas.microsoft.com/office/drawing/2014/main" id="{19F991D0-4251-47A0-ACF1-0F6558802814}"/>
              </a:ext>
            </a:extLst>
          </p:cNvPr>
          <p:cNvSpPr/>
          <p:nvPr/>
        </p:nvSpPr>
        <p:spPr>
          <a:xfrm>
            <a:off x="772437" y="2323892"/>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2</a:t>
            </a:r>
            <a:endParaRPr lang="zh-CN" altLang="en-US" sz="2400" dirty="0">
              <a:latin typeface="+mj-lt"/>
            </a:endParaRPr>
          </a:p>
        </p:txBody>
      </p:sp>
      <p:sp>
        <p:nvSpPr>
          <p:cNvPr id="34" name="文本框 6">
            <a:extLst>
              <a:ext uri="{FF2B5EF4-FFF2-40B4-BE49-F238E27FC236}">
                <a16:creationId xmlns:a16="http://schemas.microsoft.com/office/drawing/2014/main" id="{64D0CBF0-63F7-418B-A247-AB27F366D666}"/>
              </a:ext>
            </a:extLst>
          </p:cNvPr>
          <p:cNvSpPr txBox="1">
            <a:spLocks noChangeArrowheads="1"/>
          </p:cNvSpPr>
          <p:nvPr/>
        </p:nvSpPr>
        <p:spPr bwMode="auto">
          <a:xfrm>
            <a:off x="1425303" y="244675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问题定义</a:t>
            </a:r>
          </a:p>
        </p:txBody>
      </p:sp>
      <p:sp>
        <p:nvSpPr>
          <p:cNvPr id="37" name="椭圆 36">
            <a:extLst>
              <a:ext uri="{FF2B5EF4-FFF2-40B4-BE49-F238E27FC236}">
                <a16:creationId xmlns:a16="http://schemas.microsoft.com/office/drawing/2014/main" id="{BB253840-7B67-41F1-BBE1-F0822D3F2757}"/>
              </a:ext>
            </a:extLst>
          </p:cNvPr>
          <p:cNvSpPr/>
          <p:nvPr/>
        </p:nvSpPr>
        <p:spPr>
          <a:xfrm>
            <a:off x="772437" y="3183384"/>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3</a:t>
            </a:r>
            <a:endParaRPr lang="zh-CN" altLang="en-US" sz="2400" dirty="0">
              <a:latin typeface="+mj-lt"/>
            </a:endParaRPr>
          </a:p>
        </p:txBody>
      </p:sp>
      <p:sp>
        <p:nvSpPr>
          <p:cNvPr id="38" name="文本框 6">
            <a:extLst>
              <a:ext uri="{FF2B5EF4-FFF2-40B4-BE49-F238E27FC236}">
                <a16:creationId xmlns:a16="http://schemas.microsoft.com/office/drawing/2014/main" id="{F54B091F-C68D-4BB1-880E-48CA5872416E}"/>
              </a:ext>
            </a:extLst>
          </p:cNvPr>
          <p:cNvSpPr txBox="1">
            <a:spLocks noChangeArrowheads="1"/>
          </p:cNvSpPr>
          <p:nvPr/>
        </p:nvSpPr>
        <p:spPr bwMode="auto">
          <a:xfrm>
            <a:off x="1425303" y="330624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数据准备工作</a:t>
            </a:r>
          </a:p>
        </p:txBody>
      </p:sp>
      <p:sp>
        <p:nvSpPr>
          <p:cNvPr id="12" name="椭圆 11">
            <a:extLst>
              <a:ext uri="{FF2B5EF4-FFF2-40B4-BE49-F238E27FC236}">
                <a16:creationId xmlns:a16="http://schemas.microsoft.com/office/drawing/2014/main" id="{A46CDDDA-F07D-46C1-A53D-D57EEE5E523B}"/>
              </a:ext>
            </a:extLst>
          </p:cNvPr>
          <p:cNvSpPr/>
          <p:nvPr/>
        </p:nvSpPr>
        <p:spPr>
          <a:xfrm>
            <a:off x="4572000" y="1473905"/>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4</a:t>
            </a:r>
            <a:endParaRPr lang="zh-CN" altLang="en-US" sz="2400" dirty="0">
              <a:latin typeface="+mj-lt"/>
            </a:endParaRPr>
          </a:p>
        </p:txBody>
      </p:sp>
      <p:sp>
        <p:nvSpPr>
          <p:cNvPr id="13" name="文本框 6">
            <a:extLst>
              <a:ext uri="{FF2B5EF4-FFF2-40B4-BE49-F238E27FC236}">
                <a16:creationId xmlns:a16="http://schemas.microsoft.com/office/drawing/2014/main" id="{943891F6-6DB1-464F-92BC-CA12AC65DFB5}"/>
              </a:ext>
            </a:extLst>
          </p:cNvPr>
          <p:cNvSpPr txBox="1">
            <a:spLocks noChangeArrowheads="1"/>
          </p:cNvSpPr>
          <p:nvPr/>
        </p:nvSpPr>
        <p:spPr bwMode="auto">
          <a:xfrm>
            <a:off x="5224866" y="160363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算法实验与优化</a:t>
            </a:r>
          </a:p>
        </p:txBody>
      </p:sp>
      <p:sp>
        <p:nvSpPr>
          <p:cNvPr id="14" name="椭圆 13">
            <a:extLst>
              <a:ext uri="{FF2B5EF4-FFF2-40B4-BE49-F238E27FC236}">
                <a16:creationId xmlns:a16="http://schemas.microsoft.com/office/drawing/2014/main" id="{3D83E02C-EEF3-4069-995E-6EEB792C6068}"/>
              </a:ext>
            </a:extLst>
          </p:cNvPr>
          <p:cNvSpPr/>
          <p:nvPr/>
        </p:nvSpPr>
        <p:spPr>
          <a:xfrm>
            <a:off x="4572000" y="2323892"/>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5</a:t>
            </a:r>
            <a:endParaRPr lang="zh-CN" altLang="en-US" sz="2400" dirty="0">
              <a:latin typeface="+mj-lt"/>
            </a:endParaRPr>
          </a:p>
        </p:txBody>
      </p:sp>
      <p:sp>
        <p:nvSpPr>
          <p:cNvPr id="15" name="文本框 6">
            <a:extLst>
              <a:ext uri="{FF2B5EF4-FFF2-40B4-BE49-F238E27FC236}">
                <a16:creationId xmlns:a16="http://schemas.microsoft.com/office/drawing/2014/main" id="{2308A30E-4F93-4B81-91BF-6937E9DC2656}"/>
              </a:ext>
            </a:extLst>
          </p:cNvPr>
          <p:cNvSpPr txBox="1">
            <a:spLocks noChangeArrowheads="1"/>
          </p:cNvSpPr>
          <p:nvPr/>
        </p:nvSpPr>
        <p:spPr bwMode="auto">
          <a:xfrm>
            <a:off x="5224866" y="2446751"/>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成果展示与系统实现</a:t>
            </a:r>
          </a:p>
        </p:txBody>
      </p:sp>
      <p:sp>
        <p:nvSpPr>
          <p:cNvPr id="16" name="椭圆 15">
            <a:extLst>
              <a:ext uri="{FF2B5EF4-FFF2-40B4-BE49-F238E27FC236}">
                <a16:creationId xmlns:a16="http://schemas.microsoft.com/office/drawing/2014/main" id="{ECDA4FC0-E540-4C0E-A874-BA275B9E8166}"/>
              </a:ext>
            </a:extLst>
          </p:cNvPr>
          <p:cNvSpPr/>
          <p:nvPr/>
        </p:nvSpPr>
        <p:spPr>
          <a:xfrm>
            <a:off x="4572000" y="3183384"/>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6</a:t>
            </a:r>
            <a:endParaRPr lang="zh-CN" altLang="en-US" sz="2400" dirty="0">
              <a:latin typeface="+mj-lt"/>
            </a:endParaRPr>
          </a:p>
        </p:txBody>
      </p:sp>
      <p:sp>
        <p:nvSpPr>
          <p:cNvPr id="18" name="文本框 6">
            <a:extLst>
              <a:ext uri="{FF2B5EF4-FFF2-40B4-BE49-F238E27FC236}">
                <a16:creationId xmlns:a16="http://schemas.microsoft.com/office/drawing/2014/main" id="{AF26B363-C29C-413F-B272-65D615ED471D}"/>
              </a:ext>
            </a:extLst>
          </p:cNvPr>
          <p:cNvSpPr txBox="1">
            <a:spLocks noChangeArrowheads="1"/>
          </p:cNvSpPr>
          <p:nvPr/>
        </p:nvSpPr>
        <p:spPr bwMode="auto">
          <a:xfrm>
            <a:off x="5224866" y="3306243"/>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总结与展望</a:t>
            </a:r>
          </a:p>
        </p:txBody>
      </p:sp>
    </p:spTree>
    <p:extLst>
      <p:ext uri="{BB962C8B-B14F-4D97-AF65-F5344CB8AC3E}">
        <p14:creationId xmlns:p14="http://schemas.microsoft.com/office/powerpoint/2010/main" val="3414285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954655"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第四部分：算法实验与优化</a:t>
            </a:r>
          </a:p>
        </p:txBody>
      </p:sp>
      <p:sp>
        <p:nvSpPr>
          <p:cNvPr id="5" name="矩形 4"/>
          <p:cNvSpPr/>
          <p:nvPr/>
        </p:nvSpPr>
        <p:spPr>
          <a:xfrm>
            <a:off x="148441" y="480139"/>
            <a:ext cx="2366353"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ALGORITHM EXPERIMENT AND OPTIMIZING</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095254"/>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研究流程</a:t>
            </a:r>
          </a:p>
        </p:txBody>
      </p:sp>
      <p:graphicFrame>
        <p:nvGraphicFramePr>
          <p:cNvPr id="3" name="图示 2">
            <a:extLst>
              <a:ext uri="{FF2B5EF4-FFF2-40B4-BE49-F238E27FC236}">
                <a16:creationId xmlns:a16="http://schemas.microsoft.com/office/drawing/2014/main" id="{4180284F-F84D-45E5-817D-6D3AB2E676D5}"/>
              </a:ext>
            </a:extLst>
          </p:cNvPr>
          <p:cNvGraphicFramePr/>
          <p:nvPr>
            <p:extLst>
              <p:ext uri="{D42A27DB-BD31-4B8C-83A1-F6EECF244321}">
                <p14:modId xmlns:p14="http://schemas.microsoft.com/office/powerpoint/2010/main" val="1820403703"/>
              </p:ext>
            </p:extLst>
          </p:nvPr>
        </p:nvGraphicFramePr>
        <p:xfrm>
          <a:off x="1044337" y="891877"/>
          <a:ext cx="6826103" cy="3362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图示 15">
            <a:extLst>
              <a:ext uri="{FF2B5EF4-FFF2-40B4-BE49-F238E27FC236}">
                <a16:creationId xmlns:a16="http://schemas.microsoft.com/office/drawing/2014/main" id="{85B1A497-74F4-4781-8632-977278CEF948}"/>
              </a:ext>
            </a:extLst>
          </p:cNvPr>
          <p:cNvGraphicFramePr/>
          <p:nvPr>
            <p:extLst>
              <p:ext uri="{D42A27DB-BD31-4B8C-83A1-F6EECF244321}">
                <p14:modId xmlns:p14="http://schemas.microsoft.com/office/powerpoint/2010/main" val="4130974405"/>
              </p:ext>
            </p:extLst>
          </p:nvPr>
        </p:nvGraphicFramePr>
        <p:xfrm>
          <a:off x="2270834" y="3607269"/>
          <a:ext cx="4089400" cy="3192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箭头: 右 16">
            <a:extLst>
              <a:ext uri="{FF2B5EF4-FFF2-40B4-BE49-F238E27FC236}">
                <a16:creationId xmlns:a16="http://schemas.microsoft.com/office/drawing/2014/main" id="{81D2A508-AD84-4620-A9E6-C1CBE23F87AA}"/>
              </a:ext>
            </a:extLst>
          </p:cNvPr>
          <p:cNvSpPr/>
          <p:nvPr/>
        </p:nvSpPr>
        <p:spPr>
          <a:xfrm>
            <a:off x="6360234" y="2007728"/>
            <a:ext cx="388037" cy="371855"/>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8BF9E850-F55E-4667-9F6F-F950557CF1A8}"/>
              </a:ext>
            </a:extLst>
          </p:cNvPr>
          <p:cNvSpPr/>
          <p:nvPr/>
        </p:nvSpPr>
        <p:spPr>
          <a:xfrm>
            <a:off x="6360233" y="2783700"/>
            <a:ext cx="388037" cy="371855"/>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03F4F225-7200-4A70-88CA-185E05BEB082}"/>
              </a:ext>
            </a:extLst>
          </p:cNvPr>
          <p:cNvSpPr/>
          <p:nvPr/>
        </p:nvSpPr>
        <p:spPr>
          <a:xfrm>
            <a:off x="6360233" y="3584829"/>
            <a:ext cx="388037" cy="371855"/>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0E0D8D75-395E-4162-9928-49BD8C229D2C}"/>
              </a:ext>
            </a:extLst>
          </p:cNvPr>
          <p:cNvCxnSpPr>
            <a:cxnSpLocks/>
          </p:cNvCxnSpPr>
          <p:nvPr/>
        </p:nvCxnSpPr>
        <p:spPr>
          <a:xfrm>
            <a:off x="6498336" y="1367204"/>
            <a:ext cx="0" cy="3251509"/>
          </a:xfrm>
          <a:prstGeom prst="line">
            <a:avLst/>
          </a:prstGeom>
          <a:ln w="9525">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092B7C05-451C-4E78-BF3F-B95850B9AFCC}"/>
              </a:ext>
            </a:extLst>
          </p:cNvPr>
          <p:cNvSpPr/>
          <p:nvPr/>
        </p:nvSpPr>
        <p:spPr>
          <a:xfrm>
            <a:off x="7016304" y="2007728"/>
            <a:ext cx="336169" cy="1918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算法评估</a:t>
            </a:r>
          </a:p>
        </p:txBody>
      </p:sp>
    </p:spTree>
    <p:extLst>
      <p:ext uri="{BB962C8B-B14F-4D97-AF65-F5344CB8AC3E}">
        <p14:creationId xmlns:p14="http://schemas.microsoft.com/office/powerpoint/2010/main" val="2762196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954655"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第四部分：算法实验与优化</a:t>
            </a:r>
          </a:p>
        </p:txBody>
      </p:sp>
      <p:sp>
        <p:nvSpPr>
          <p:cNvPr id="5" name="矩形 4"/>
          <p:cNvSpPr/>
          <p:nvPr/>
        </p:nvSpPr>
        <p:spPr>
          <a:xfrm>
            <a:off x="148441" y="480139"/>
            <a:ext cx="2366353"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ALGORITHM EXPERIMENT AND OPTIMIZING</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095254"/>
            <a:ext cx="1210588"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文档向量化</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7" y="1434143"/>
            <a:ext cx="5355738" cy="3412024"/>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横向扩展</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lvl="0" indent="-171450">
              <a:lnSpc>
                <a:spcPct val="150000"/>
              </a:lnSpc>
              <a:buFont typeface="Arial" panose="020B0604020202020204" pitchFamily="34" charset="0"/>
              <a:buChar char="•"/>
            </a:pP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将文档转化为词向量后直接相加。</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横向加权扩展</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lvl="0" indent="-171450">
              <a:lnSpc>
                <a:spcPct val="150000"/>
              </a:lnSpc>
              <a:buFont typeface="Arial" panose="020B0604020202020204" pitchFamily="34" charset="0"/>
              <a:buChar char="•"/>
            </a:pP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在横向扩展的基础上，降低高频词和低频词的权重，增加中频词的权重。 </a:t>
            </a: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lvl="0">
              <a:lnSpc>
                <a:spcPct val="200000"/>
              </a:lnSpc>
              <a:spcAft>
                <a:spcPts val="600"/>
              </a:spcAft>
            </a:pPr>
            <a:r>
              <a:rPr lang="zh-CN" altLang="en-US" sz="1400" kern="100" dirty="0">
                <a:solidFill>
                  <a:srgbClr val="29323F"/>
                </a:solidFill>
                <a:latin typeface="黑体" panose="02010609060101010101" pitchFamily="49" charset="-122"/>
                <a:ea typeface="黑体" panose="02010609060101010101" pitchFamily="49" charset="-122"/>
                <a:cs typeface="Times New Roman" panose="02020603050405020304" pitchFamily="18" charset="0"/>
              </a:rPr>
              <a:t>纵向扩展</a:t>
            </a:r>
            <a:endParaRPr lang="en-US" altLang="zh-CN" sz="1400" kern="100" dirty="0">
              <a:solidFill>
                <a:srgbClr val="29323F"/>
              </a:solidFill>
              <a:latin typeface="黑体" panose="02010609060101010101" pitchFamily="49" charset="-122"/>
              <a:ea typeface="黑体" panose="02010609060101010101" pitchFamily="49" charset="-122"/>
              <a:cs typeface="Times New Roman" panose="02020603050405020304" pitchFamily="18" charset="0"/>
            </a:endParaRPr>
          </a:p>
          <a:p>
            <a:pPr marL="171450" lvl="0" indent="-171450">
              <a:lnSpc>
                <a:spcPct val="150000"/>
              </a:lnSpc>
              <a:buFont typeface="Arial" panose="020B0604020202020204" pitchFamily="34" charset="0"/>
              <a:buChar char="•"/>
            </a:pP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将所有词向量首尾相连，超出部分截断，不足补</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0</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，构造一个</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4000/7000</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维向量。 </a:t>
            </a:r>
            <a:endParaRPr lang="en-US" altLang="zh-CN" sz="1400" kern="100" dirty="0">
              <a:solidFill>
                <a:srgbClr val="29323F"/>
              </a:solidFill>
              <a:latin typeface="黑体" panose="02010609060101010101" pitchFamily="49" charset="-122"/>
              <a:ea typeface="黑体" panose="02010609060101010101" pitchFamily="49" charset="-122"/>
              <a:cs typeface="Times New Roman" panose="02020603050405020304" pitchFamily="18" charset="0"/>
            </a:endParaRPr>
          </a:p>
          <a:p>
            <a:pPr lvl="0">
              <a:lnSpc>
                <a:spcPct val="200000"/>
              </a:lnSpc>
              <a:spcAft>
                <a:spcPts val="600"/>
              </a:spcAft>
            </a:pPr>
            <a:r>
              <a:rPr lang="en-US" altLang="zh-CN" sz="1400" kern="100" dirty="0">
                <a:solidFill>
                  <a:srgbClr val="29323F"/>
                </a:solidFill>
                <a:latin typeface="黑体" panose="02010609060101010101" pitchFamily="49" charset="-122"/>
                <a:ea typeface="黑体" panose="02010609060101010101" pitchFamily="49" charset="-122"/>
                <a:cs typeface="Times New Roman" panose="02020603050405020304" pitchFamily="18" charset="0"/>
              </a:rPr>
              <a:t>Doc2Vec</a:t>
            </a:r>
          </a:p>
          <a:p>
            <a:pPr marL="171450" lvl="0" indent="-171450">
              <a:lnSpc>
                <a:spcPct val="150000"/>
              </a:lnSpc>
              <a:buFont typeface="Arial" panose="020B0604020202020204" pitchFamily="34" charset="0"/>
              <a:buChar char="•"/>
            </a:pP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谷歌团队的文档向量化方法，基于上下文嵌入的概率分布计算。 </a:t>
            </a:r>
            <a:endParaRPr lang="en-US" altLang="zh-CN" sz="1400" kern="100" dirty="0">
              <a:solidFill>
                <a:srgbClr val="29323F"/>
              </a:solidFill>
              <a:latin typeface="黑体" panose="02010609060101010101" pitchFamily="49" charset="-122"/>
              <a:ea typeface="黑体" panose="02010609060101010101" pitchFamily="49" charset="-122"/>
              <a:cs typeface="Times New Roman" panose="02020603050405020304" pitchFamily="18" charset="0"/>
            </a:endParaRPr>
          </a:p>
          <a:p>
            <a:pPr marL="171450" lvl="0" indent="-171450">
              <a:lnSpc>
                <a:spcPct val="150000"/>
              </a:lnSpc>
              <a:buFont typeface="Arial" panose="020B0604020202020204" pitchFamily="34" charset="0"/>
              <a:buChar char="•"/>
            </a:pPr>
            <a:endParaRPr lang="en-US" altLang="zh-CN" sz="1400" kern="100" dirty="0">
              <a:solidFill>
                <a:srgbClr val="29323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4ACBEFA8-5141-4E41-865F-7EF1033CF138}"/>
              </a:ext>
            </a:extLst>
          </p:cNvPr>
          <p:cNvSpPr/>
          <p:nvPr/>
        </p:nvSpPr>
        <p:spPr>
          <a:xfrm>
            <a:off x="6707580" y="1433808"/>
            <a:ext cx="1364463" cy="67907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华文仿宋" panose="02010600040101010101" pitchFamily="2" charset="-122"/>
                <a:ea typeface="华文仿宋" panose="02010600040101010101" pitchFamily="2" charset="-122"/>
              </a:rPr>
              <a:t>四种方法</a:t>
            </a:r>
            <a:endParaRPr lang="en-US" altLang="zh-CN" sz="1200" dirty="0">
              <a:solidFill>
                <a:schemeClr val="tx1"/>
              </a:solidFill>
              <a:latin typeface="华文仿宋" panose="02010600040101010101" pitchFamily="2" charset="-122"/>
              <a:ea typeface="华文仿宋" panose="02010600040101010101" pitchFamily="2" charset="-122"/>
            </a:endParaRPr>
          </a:p>
          <a:p>
            <a:pPr algn="ctr"/>
            <a:r>
              <a:rPr lang="zh-CN" altLang="en-US" sz="1200" dirty="0">
                <a:solidFill>
                  <a:schemeClr val="tx1"/>
                </a:solidFill>
                <a:latin typeface="华文仿宋" panose="02010600040101010101" pitchFamily="2" charset="-122"/>
                <a:ea typeface="华文仿宋" panose="02010600040101010101" pitchFamily="2" charset="-122"/>
              </a:rPr>
              <a:t>共同使用</a:t>
            </a:r>
            <a:endParaRPr lang="en-US" altLang="zh-CN" sz="1200" dirty="0">
              <a:solidFill>
                <a:schemeClr val="tx1"/>
              </a:solidFill>
              <a:latin typeface="华文仿宋" panose="02010600040101010101" pitchFamily="2" charset="-122"/>
              <a:ea typeface="华文仿宋" panose="02010600040101010101" pitchFamily="2" charset="-122"/>
            </a:endParaRPr>
          </a:p>
          <a:p>
            <a:pPr algn="ctr"/>
            <a:r>
              <a:rPr lang="zh-CN" altLang="en-US" sz="1200" dirty="0">
                <a:solidFill>
                  <a:schemeClr val="tx1"/>
                </a:solidFill>
                <a:latin typeface="华文仿宋" panose="02010600040101010101" pitchFamily="2" charset="-122"/>
                <a:ea typeface="华文仿宋" panose="02010600040101010101" pitchFamily="2" charset="-122"/>
              </a:rPr>
              <a:t>后续比较</a:t>
            </a:r>
          </a:p>
        </p:txBody>
      </p:sp>
    </p:spTree>
    <p:extLst>
      <p:ext uri="{BB962C8B-B14F-4D97-AF65-F5344CB8AC3E}">
        <p14:creationId xmlns:p14="http://schemas.microsoft.com/office/powerpoint/2010/main" val="1223338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454804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：经典机器学习算法实验与优化</a:t>
            </a:r>
          </a:p>
        </p:txBody>
      </p:sp>
      <p:sp>
        <p:nvSpPr>
          <p:cNvPr id="5" name="矩形 4"/>
          <p:cNvSpPr/>
          <p:nvPr/>
        </p:nvSpPr>
        <p:spPr>
          <a:xfrm>
            <a:off x="148441" y="480139"/>
            <a:ext cx="3393878"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MACHINE LEARNING ALGORITHM EXPERIMENT AND OPTIMIZING</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095254"/>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算法选择</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434143"/>
            <a:ext cx="7238326" cy="1969322"/>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朴素贝叶斯，</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k</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最近邻，支持向量机</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六大主题分类</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训练集和测试集按</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3:1</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划分，调用</a:t>
            </a:r>
            <a:r>
              <a:rPr lang="en-US" altLang="zh-CN" sz="1400" kern="100" dirty="0" err="1">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Sklearn</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库训练</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与不同向量化方法相结合比较实验数据。</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a:lnSpc>
                <a:spcPct val="200000"/>
              </a:lnSpc>
              <a:spcAft>
                <a:spcPts val="600"/>
              </a:spcAft>
            </a:pP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1574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454804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：经典机器学习算法实验与优化</a:t>
            </a:r>
          </a:p>
        </p:txBody>
      </p:sp>
      <p:sp>
        <p:nvSpPr>
          <p:cNvPr id="5" name="矩形 4"/>
          <p:cNvSpPr/>
          <p:nvPr/>
        </p:nvSpPr>
        <p:spPr>
          <a:xfrm>
            <a:off x="148441" y="480139"/>
            <a:ext cx="3393878"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MACHINE LEARNING ALGORITHM EXPERIMENT AND OPTIMIZING</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041462"/>
            <a:ext cx="3262432"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朴素贝叶斯算法实验（主题分类）</a:t>
            </a:r>
          </a:p>
        </p:txBody>
      </p:sp>
      <p:pic>
        <p:nvPicPr>
          <p:cNvPr id="13" name="图片 12">
            <a:extLst>
              <a:ext uri="{FF2B5EF4-FFF2-40B4-BE49-F238E27FC236}">
                <a16:creationId xmlns:a16="http://schemas.microsoft.com/office/drawing/2014/main" id="{00A82DD6-85CA-428A-A447-6DD27E16FA4D}"/>
              </a:ext>
            </a:extLst>
          </p:cNvPr>
          <p:cNvPicPr>
            <a:picLocks noChangeAspect="1"/>
          </p:cNvPicPr>
          <p:nvPr/>
        </p:nvPicPr>
        <p:blipFill rotWithShape="1">
          <a:blip r:embed="rId3"/>
          <a:srcRect t="9221"/>
          <a:stretch/>
        </p:blipFill>
        <p:spPr>
          <a:xfrm>
            <a:off x="1445559" y="1653984"/>
            <a:ext cx="6004112" cy="2630805"/>
          </a:xfrm>
          <a:prstGeom prst="rect">
            <a:avLst/>
          </a:prstGeom>
        </p:spPr>
      </p:pic>
      <p:sp>
        <p:nvSpPr>
          <p:cNvPr id="14" name="文本框 13">
            <a:extLst>
              <a:ext uri="{FF2B5EF4-FFF2-40B4-BE49-F238E27FC236}">
                <a16:creationId xmlns:a16="http://schemas.microsoft.com/office/drawing/2014/main" id="{EE8DD707-7B28-410C-9CE3-4DD218EE930A}"/>
              </a:ext>
            </a:extLst>
          </p:cNvPr>
          <p:cNvSpPr txBox="1"/>
          <p:nvPr/>
        </p:nvSpPr>
        <p:spPr>
          <a:xfrm>
            <a:off x="2479119" y="1420356"/>
            <a:ext cx="4185761" cy="292388"/>
          </a:xfrm>
          <a:prstGeom prst="rect">
            <a:avLst/>
          </a:prstGeom>
          <a:noFill/>
        </p:spPr>
        <p:txBody>
          <a:bodyPr wrap="none" rtlCol="0">
            <a:spAutoFit/>
          </a:bodyPr>
          <a:lstStyle/>
          <a:p>
            <a:pPr algn="ctr"/>
            <a:r>
              <a:rPr lang="zh-CN" altLang="en-US" sz="1300" dirty="0">
                <a:latin typeface="宋体" panose="02010600030101010101" pitchFamily="2" charset="-122"/>
                <a:ea typeface="宋体" panose="02010600030101010101" pitchFamily="2" charset="-122"/>
              </a:rPr>
              <a:t>高斯朴素贝叶斯分类器对不同向量化古诗词的分类效果</a:t>
            </a:r>
          </a:p>
        </p:txBody>
      </p:sp>
      <p:sp>
        <p:nvSpPr>
          <p:cNvPr id="15" name="文本框 14">
            <a:extLst>
              <a:ext uri="{FF2B5EF4-FFF2-40B4-BE49-F238E27FC236}">
                <a16:creationId xmlns:a16="http://schemas.microsoft.com/office/drawing/2014/main" id="{540D25A4-2D6B-41F7-A5F6-8F9D1ACC6465}"/>
              </a:ext>
            </a:extLst>
          </p:cNvPr>
          <p:cNvSpPr txBox="1"/>
          <p:nvPr/>
        </p:nvSpPr>
        <p:spPr>
          <a:xfrm>
            <a:off x="1445559" y="4379917"/>
            <a:ext cx="4955203" cy="276999"/>
          </a:xfrm>
          <a:prstGeom prst="rect">
            <a:avLst/>
          </a:prstGeom>
          <a:noFill/>
        </p:spPr>
        <p:txBody>
          <a:bodyPr wrap="none" rtlCol="0">
            <a:spAutoFit/>
          </a:bodyPr>
          <a:lstStyle/>
          <a:p>
            <a:r>
              <a:rPr lang="zh-CN" altLang="zh-CN" sz="1200" dirty="0"/>
              <a:t>伯努利朴素贝叶斯和多项式朴素贝叶斯</a:t>
            </a:r>
            <a:r>
              <a:rPr lang="zh-CN" altLang="en-US" sz="1200" dirty="0"/>
              <a:t>效果相对不如高斯朴素贝叶斯。</a:t>
            </a:r>
          </a:p>
        </p:txBody>
      </p:sp>
    </p:spTree>
    <p:extLst>
      <p:ext uri="{BB962C8B-B14F-4D97-AF65-F5344CB8AC3E}">
        <p14:creationId xmlns:p14="http://schemas.microsoft.com/office/powerpoint/2010/main" val="2656279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454804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：经典机器学习算法实验与优化</a:t>
            </a:r>
          </a:p>
        </p:txBody>
      </p:sp>
      <p:sp>
        <p:nvSpPr>
          <p:cNvPr id="5" name="矩形 4"/>
          <p:cNvSpPr/>
          <p:nvPr/>
        </p:nvSpPr>
        <p:spPr>
          <a:xfrm>
            <a:off x="148441" y="480139"/>
            <a:ext cx="3393878"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MACHINE LEARNING ALGORITHM EXPERIMENT AND OPTIMIZING</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041462"/>
            <a:ext cx="2964273" cy="338554"/>
          </a:xfrm>
          <a:prstGeom prst="rect">
            <a:avLst/>
          </a:prstGeom>
          <a:noFill/>
        </p:spPr>
        <p:txBody>
          <a:bodyPr wrap="none" rtlCol="0">
            <a:spAutoFit/>
          </a:bodyPr>
          <a:lstStyle/>
          <a:p>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最近邻算法实验（主题分类）</a:t>
            </a:r>
          </a:p>
        </p:txBody>
      </p:sp>
      <p:sp>
        <p:nvSpPr>
          <p:cNvPr id="14" name="文本框 13">
            <a:extLst>
              <a:ext uri="{FF2B5EF4-FFF2-40B4-BE49-F238E27FC236}">
                <a16:creationId xmlns:a16="http://schemas.microsoft.com/office/drawing/2014/main" id="{EE8DD707-7B28-410C-9CE3-4DD218EE930A}"/>
              </a:ext>
            </a:extLst>
          </p:cNvPr>
          <p:cNvSpPr txBox="1"/>
          <p:nvPr/>
        </p:nvSpPr>
        <p:spPr>
          <a:xfrm>
            <a:off x="2503678" y="1406810"/>
            <a:ext cx="3935693" cy="292388"/>
          </a:xfrm>
          <a:prstGeom prst="rect">
            <a:avLst/>
          </a:prstGeom>
          <a:noFill/>
        </p:spPr>
        <p:txBody>
          <a:bodyPr wrap="none" rtlCol="0">
            <a:spAutoFit/>
          </a:bodyPr>
          <a:lstStyle/>
          <a:p>
            <a:pPr algn="ctr"/>
            <a:r>
              <a:rPr lang="en-US" altLang="zh-CN" sz="1300" dirty="0">
                <a:latin typeface="宋体" panose="02010600030101010101" pitchFamily="2" charset="-122"/>
                <a:ea typeface="宋体" panose="02010600030101010101" pitchFamily="2" charset="-122"/>
              </a:rPr>
              <a:t>k</a:t>
            </a:r>
            <a:r>
              <a:rPr lang="zh-CN" altLang="en-US" sz="1300" dirty="0">
                <a:latin typeface="宋体" panose="02010600030101010101" pitchFamily="2" charset="-122"/>
                <a:ea typeface="宋体" panose="02010600030101010101" pitchFamily="2" charset="-122"/>
              </a:rPr>
              <a:t>加权最近邻分类器对不同向量化古诗词的分类效果</a:t>
            </a:r>
          </a:p>
        </p:txBody>
      </p:sp>
      <p:sp>
        <p:nvSpPr>
          <p:cNvPr id="15" name="文本框 14">
            <a:extLst>
              <a:ext uri="{FF2B5EF4-FFF2-40B4-BE49-F238E27FC236}">
                <a16:creationId xmlns:a16="http://schemas.microsoft.com/office/drawing/2014/main" id="{540D25A4-2D6B-41F7-A5F6-8F9D1ACC6465}"/>
              </a:ext>
            </a:extLst>
          </p:cNvPr>
          <p:cNvSpPr txBox="1"/>
          <p:nvPr/>
        </p:nvSpPr>
        <p:spPr>
          <a:xfrm>
            <a:off x="1524760" y="4270153"/>
            <a:ext cx="407484" cy="276999"/>
          </a:xfrm>
          <a:prstGeom prst="rect">
            <a:avLst/>
          </a:prstGeom>
          <a:noFill/>
        </p:spPr>
        <p:txBody>
          <a:bodyPr wrap="none" rtlCol="0">
            <a:spAutoFit/>
          </a:bodyPr>
          <a:lstStyle/>
          <a:p>
            <a:r>
              <a:rPr lang="en-US" altLang="zh-CN" sz="1200" dirty="0"/>
              <a:t>k=6</a:t>
            </a:r>
            <a:endParaRPr lang="zh-CN" altLang="en-US" sz="1200" dirty="0"/>
          </a:p>
        </p:txBody>
      </p:sp>
      <p:pic>
        <p:nvPicPr>
          <p:cNvPr id="2" name="图片 1">
            <a:extLst>
              <a:ext uri="{FF2B5EF4-FFF2-40B4-BE49-F238E27FC236}">
                <a16:creationId xmlns:a16="http://schemas.microsoft.com/office/drawing/2014/main" id="{410857B9-40D4-414E-A3C4-CB425743D303}"/>
              </a:ext>
            </a:extLst>
          </p:cNvPr>
          <p:cNvPicPr>
            <a:picLocks noChangeAspect="1"/>
          </p:cNvPicPr>
          <p:nvPr/>
        </p:nvPicPr>
        <p:blipFill>
          <a:blip r:embed="rId3"/>
          <a:stretch>
            <a:fillRect/>
          </a:stretch>
        </p:blipFill>
        <p:spPr>
          <a:xfrm>
            <a:off x="1597601" y="1699198"/>
            <a:ext cx="5747848" cy="2528772"/>
          </a:xfrm>
          <a:prstGeom prst="rect">
            <a:avLst/>
          </a:prstGeom>
        </p:spPr>
      </p:pic>
    </p:spTree>
    <p:extLst>
      <p:ext uri="{BB962C8B-B14F-4D97-AF65-F5344CB8AC3E}">
        <p14:creationId xmlns:p14="http://schemas.microsoft.com/office/powerpoint/2010/main" val="195823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454804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：经典机器学习算法实验与优化</a:t>
            </a:r>
          </a:p>
        </p:txBody>
      </p:sp>
      <p:sp>
        <p:nvSpPr>
          <p:cNvPr id="5" name="矩形 4"/>
          <p:cNvSpPr/>
          <p:nvPr/>
        </p:nvSpPr>
        <p:spPr>
          <a:xfrm>
            <a:off x="148441" y="480139"/>
            <a:ext cx="3393878"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MACHINE LEARNING ALGORITHM EXPERIMENT AND OPTIMIZING</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041462"/>
            <a:ext cx="285206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支持向量机实验（主题分类）</a:t>
            </a:r>
          </a:p>
        </p:txBody>
      </p:sp>
      <p:sp>
        <p:nvSpPr>
          <p:cNvPr id="14" name="文本框 13">
            <a:extLst>
              <a:ext uri="{FF2B5EF4-FFF2-40B4-BE49-F238E27FC236}">
                <a16:creationId xmlns:a16="http://schemas.microsoft.com/office/drawing/2014/main" id="{EE8DD707-7B28-410C-9CE3-4DD218EE930A}"/>
              </a:ext>
            </a:extLst>
          </p:cNvPr>
          <p:cNvSpPr txBox="1"/>
          <p:nvPr/>
        </p:nvSpPr>
        <p:spPr>
          <a:xfrm>
            <a:off x="2440495" y="1406810"/>
            <a:ext cx="4102405" cy="292388"/>
          </a:xfrm>
          <a:prstGeom prst="rect">
            <a:avLst/>
          </a:prstGeom>
          <a:noFill/>
        </p:spPr>
        <p:txBody>
          <a:bodyPr wrap="none" rtlCol="0">
            <a:spAutoFit/>
          </a:bodyPr>
          <a:lstStyle/>
          <a:p>
            <a:pPr algn="ctr"/>
            <a:r>
              <a:rPr lang="en-US" altLang="zh-CN" sz="1300" dirty="0">
                <a:latin typeface="宋体" panose="02010600030101010101" pitchFamily="2" charset="-122"/>
                <a:ea typeface="宋体" panose="02010600030101010101" pitchFamily="2" charset="-122"/>
              </a:rPr>
              <a:t>SVM</a:t>
            </a:r>
            <a:r>
              <a:rPr lang="zh-CN" altLang="en-US" sz="1300" dirty="0">
                <a:latin typeface="宋体" panose="02010600030101010101" pitchFamily="2" charset="-122"/>
                <a:ea typeface="宋体" panose="02010600030101010101" pitchFamily="2" charset="-122"/>
              </a:rPr>
              <a:t>分类器对不同向量化古诗词的分类效果（高斯核）</a:t>
            </a:r>
          </a:p>
        </p:txBody>
      </p:sp>
      <p:sp>
        <p:nvSpPr>
          <p:cNvPr id="15" name="文本框 14">
            <a:extLst>
              <a:ext uri="{FF2B5EF4-FFF2-40B4-BE49-F238E27FC236}">
                <a16:creationId xmlns:a16="http://schemas.microsoft.com/office/drawing/2014/main" id="{540D25A4-2D6B-41F7-A5F6-8F9D1ACC6465}"/>
              </a:ext>
            </a:extLst>
          </p:cNvPr>
          <p:cNvSpPr txBox="1"/>
          <p:nvPr/>
        </p:nvSpPr>
        <p:spPr>
          <a:xfrm>
            <a:off x="846368" y="4343263"/>
            <a:ext cx="7700225" cy="430887"/>
          </a:xfrm>
          <a:prstGeom prst="rect">
            <a:avLst/>
          </a:prstGeom>
          <a:noFill/>
        </p:spPr>
        <p:txBody>
          <a:bodyPr wrap="square" rtlCol="0">
            <a:spAutoFit/>
          </a:bodyPr>
          <a:lstStyle/>
          <a:p>
            <a:r>
              <a:rPr lang="zh-CN" altLang="en-US" sz="1100" dirty="0"/>
              <a:t>核函数：在线性核（</a:t>
            </a:r>
            <a:r>
              <a:rPr lang="en-US" altLang="zh-CN" sz="1100" dirty="0"/>
              <a:t>Linear Kernel</a:t>
            </a:r>
            <a:r>
              <a:rPr lang="zh-CN" altLang="en-US" sz="1100" dirty="0"/>
              <a:t>）、多项式核（</a:t>
            </a:r>
            <a:r>
              <a:rPr lang="en-US" altLang="zh-CN" sz="1100" dirty="0"/>
              <a:t>Polynomial Kernel</a:t>
            </a:r>
            <a:r>
              <a:rPr lang="zh-CN" altLang="en-US" sz="1100" dirty="0"/>
              <a:t>）、高斯核（</a:t>
            </a:r>
            <a:r>
              <a:rPr lang="en-US" altLang="zh-CN" sz="1100" dirty="0"/>
              <a:t>Gaussian Kernel</a:t>
            </a:r>
            <a:r>
              <a:rPr lang="zh-CN" altLang="en-US" sz="1100" dirty="0"/>
              <a:t>）、拉普拉斯核（</a:t>
            </a:r>
            <a:r>
              <a:rPr lang="en-US" altLang="zh-CN" sz="1100" dirty="0"/>
              <a:t>Laplacian Kernel</a:t>
            </a:r>
            <a:r>
              <a:rPr lang="zh-CN" altLang="en-US" sz="1100" dirty="0"/>
              <a:t>）、西格玛核（</a:t>
            </a:r>
            <a:r>
              <a:rPr lang="en-US" altLang="zh-CN" sz="1100" dirty="0"/>
              <a:t>Sigmoid Kernel</a:t>
            </a:r>
            <a:r>
              <a:rPr lang="zh-CN" altLang="en-US" sz="1100" dirty="0"/>
              <a:t>）中，高斯核表现最佳。</a:t>
            </a:r>
          </a:p>
        </p:txBody>
      </p:sp>
      <p:pic>
        <p:nvPicPr>
          <p:cNvPr id="7" name="图片 6">
            <a:extLst>
              <a:ext uri="{FF2B5EF4-FFF2-40B4-BE49-F238E27FC236}">
                <a16:creationId xmlns:a16="http://schemas.microsoft.com/office/drawing/2014/main" id="{444903E8-DDDD-4A46-B033-53A4400CDD29}"/>
              </a:ext>
            </a:extLst>
          </p:cNvPr>
          <p:cNvPicPr>
            <a:picLocks noChangeAspect="1"/>
          </p:cNvPicPr>
          <p:nvPr/>
        </p:nvPicPr>
        <p:blipFill>
          <a:blip r:embed="rId3"/>
          <a:stretch>
            <a:fillRect/>
          </a:stretch>
        </p:blipFill>
        <p:spPr>
          <a:xfrm>
            <a:off x="1647658" y="1712646"/>
            <a:ext cx="5590615" cy="2508925"/>
          </a:xfrm>
          <a:prstGeom prst="rect">
            <a:avLst/>
          </a:prstGeom>
        </p:spPr>
      </p:pic>
    </p:spTree>
    <p:extLst>
      <p:ext uri="{BB962C8B-B14F-4D97-AF65-F5344CB8AC3E}">
        <p14:creationId xmlns:p14="http://schemas.microsoft.com/office/powerpoint/2010/main" val="805084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454804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：经典机器学习算法实验与优化</a:t>
            </a:r>
          </a:p>
        </p:txBody>
      </p:sp>
      <p:sp>
        <p:nvSpPr>
          <p:cNvPr id="5" name="矩形 4"/>
          <p:cNvSpPr/>
          <p:nvPr/>
        </p:nvSpPr>
        <p:spPr>
          <a:xfrm>
            <a:off x="148441" y="480139"/>
            <a:ext cx="3393878"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MACHINE LEARNING ALGORITHM EXPERIMENT AND OPTIMIZING</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095254"/>
            <a:ext cx="203132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算法优劣比较和小结</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434143"/>
            <a:ext cx="7352626" cy="2845715"/>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字本位的表现明显优于词本位</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spcAft>
                <a:spcPts val="600"/>
              </a:spcAft>
              <a:buFont typeface="Arial" panose="020B0604020202020204" pitchFamily="34" charset="0"/>
              <a:buChar char="•"/>
            </a:pP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古诗讲究“炼字”，大多数复数词可以拆分成单字</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spcAft>
                <a:spcPts val="600"/>
              </a:spcAft>
              <a:buFont typeface="Arial" panose="020B0604020202020204" pitchFamily="34" charset="0"/>
              <a:buChar char="•"/>
            </a:pP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现有分词工具效果较差   </a:t>
            </a: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Jieba</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a:t>
            </a: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PkuSeg</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a:t>
            </a: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SnowNLP</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a:t>
            </a: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ThuLAC</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a:t>
            </a: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HanLP</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spcAft>
                <a:spcPts val="600"/>
              </a:spcAft>
            </a:pP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    </a:t>
            </a:r>
            <a:r>
              <a:rPr lang="zh-CN" altLang="en-US"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rPr>
              <a:t>君 不见 黄河 之 水 天上 来 ， 奔流 到 海不复 回 。 君 不见 高堂 明镜 悲 白发 ， 朝如 青丝 暮成 雪 。 人生 得意 须 尽欢 ， 莫使 金樽空 对 月 。 天生我材必有用 ， 千金 散尽 还 复来 。</a:t>
            </a:r>
            <a:endParaRPr lang="en-US" altLang="zh-CN"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Aft>
                <a:spcPts val="600"/>
              </a:spcAft>
            </a:pPr>
            <a:endParaRPr lang="en-US" altLang="zh-CN"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Aft>
                <a:spcPts val="600"/>
              </a:spcAft>
            </a:pPr>
            <a:r>
              <a:rPr lang="zh-CN" altLang="en-US"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rPr>
              <a:t>    千呼万唤</a:t>
            </a:r>
            <a:r>
              <a:rPr lang="en-US" altLang="zh-CN"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rPr>
              <a:t>始</a:t>
            </a:r>
            <a:r>
              <a:rPr lang="en-US" altLang="zh-CN"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rPr>
              <a:t>出来，犹抱琵琶半遮面。</a:t>
            </a:r>
            <a:endParaRPr lang="en-US" altLang="zh-CN"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Aft>
                <a:spcPts val="600"/>
              </a:spcAft>
            </a:pPr>
            <a:r>
              <a:rPr lang="en-US" altLang="zh-CN"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rPr>
              <a:t>同是天涯沦落人，相逢 何必 曾 相识。</a:t>
            </a:r>
            <a:endParaRPr lang="en-US" altLang="zh-CN" sz="1100" kern="100" dirty="0">
              <a:solidFill>
                <a:srgbClr val="29323F"/>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88815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454804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：经典机器学习算法实验与优化</a:t>
            </a:r>
          </a:p>
        </p:txBody>
      </p:sp>
      <p:sp>
        <p:nvSpPr>
          <p:cNvPr id="5" name="矩形 4"/>
          <p:cNvSpPr/>
          <p:nvPr/>
        </p:nvSpPr>
        <p:spPr>
          <a:xfrm>
            <a:off x="148441" y="480139"/>
            <a:ext cx="3393878"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MACHINE LEARNING ALGORITHM EXPERIMENT AND OPTIMIZING</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095254"/>
            <a:ext cx="203132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算法优劣比较和小结</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434143"/>
            <a:ext cx="7352626" cy="769441"/>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文档向量化效果</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spcAft>
                <a:spcPts val="600"/>
              </a:spcAft>
              <a:buFont typeface="Arial" panose="020B0604020202020204" pitchFamily="34" charset="0"/>
              <a:buChar char="•"/>
            </a:pP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横向加权扩展 </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&gt; </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横向扩展 </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&gt; Doc2Vec &gt; </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纵向扩展</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7E0CF90E-E426-4E6C-822D-A0FE639B91AB}"/>
              </a:ext>
            </a:extLst>
          </p:cNvPr>
          <p:cNvSpPr txBox="1"/>
          <p:nvPr/>
        </p:nvSpPr>
        <p:spPr>
          <a:xfrm>
            <a:off x="1071956" y="2571750"/>
            <a:ext cx="7352626" cy="1015663"/>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算法比较</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spcAft>
                <a:spcPts val="600"/>
              </a:spcAft>
              <a:buFont typeface="Arial" panose="020B0604020202020204" pitchFamily="34" charset="0"/>
              <a:buChar char="•"/>
            </a:pP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SVM &gt; </a:t>
            </a: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kNN</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 </a:t>
            </a:r>
            <a:r>
              <a:rPr lang="zh-CN" altLang="en-US" sz="1100" kern="100" dirty="0">
                <a:solidFill>
                  <a:srgbClr val="29323F"/>
                </a:solidFill>
                <a:ea typeface="宋体" panose="02010600030101010101" pitchFamily="2" charset="-122"/>
                <a:cs typeface="Times New Roman" panose="02020603050405020304" pitchFamily="18" charset="0"/>
              </a:rPr>
              <a:t>≈</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 Naïve Bayes</a:t>
            </a:r>
          </a:p>
          <a:p>
            <a:pPr marL="171450" indent="-171450">
              <a:spcAft>
                <a:spcPts val="600"/>
              </a:spcAft>
              <a:buFont typeface="Arial" panose="020B0604020202020204" pitchFamily="34" charset="0"/>
              <a:buChar char="•"/>
            </a:pP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字向量 </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 </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横向加权扩展 </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 </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高斯核函数</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SVM </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取得最高</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F1</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评分</a:t>
            </a: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76.68%</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56601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4086375"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：深度学习算法实验与优化</a:t>
            </a:r>
          </a:p>
        </p:txBody>
      </p:sp>
      <p:sp>
        <p:nvSpPr>
          <p:cNvPr id="5" name="矩形 4"/>
          <p:cNvSpPr/>
          <p:nvPr/>
        </p:nvSpPr>
        <p:spPr>
          <a:xfrm>
            <a:off x="148441" y="480139"/>
            <a:ext cx="323037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DEEP LEARNING ALGORITHM EXPERIMENT AND OPTIMIZING</a:t>
            </a:r>
          </a:p>
        </p:txBody>
      </p:sp>
      <p:sp>
        <p:nvSpPr>
          <p:cNvPr id="8" name="文本框 7">
            <a:extLst>
              <a:ext uri="{FF2B5EF4-FFF2-40B4-BE49-F238E27FC236}">
                <a16:creationId xmlns:a16="http://schemas.microsoft.com/office/drawing/2014/main" id="{E1A34011-B61D-4361-A1AB-12052C00B95A}"/>
              </a:ext>
            </a:extLst>
          </p:cNvPr>
          <p:cNvSpPr txBox="1"/>
          <p:nvPr/>
        </p:nvSpPr>
        <p:spPr>
          <a:xfrm>
            <a:off x="701749" y="1095254"/>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模型选择</a:t>
            </a:r>
          </a:p>
        </p:txBody>
      </p:sp>
      <p:sp>
        <p:nvSpPr>
          <p:cNvPr id="10" name="文本框 9">
            <a:extLst>
              <a:ext uri="{FF2B5EF4-FFF2-40B4-BE49-F238E27FC236}">
                <a16:creationId xmlns:a16="http://schemas.microsoft.com/office/drawing/2014/main" id="{4871A717-943C-40FB-B916-503C2CD077DA}"/>
              </a:ext>
            </a:extLst>
          </p:cNvPr>
          <p:cNvSpPr txBox="1"/>
          <p:nvPr/>
        </p:nvSpPr>
        <p:spPr>
          <a:xfrm>
            <a:off x="1071956" y="1434143"/>
            <a:ext cx="2363768" cy="1308050"/>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神经网络</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spcAft>
                <a:spcPts val="600"/>
              </a:spcAft>
              <a:buFont typeface="Arial" panose="020B0604020202020204" pitchFamily="34" charset="0"/>
              <a:buChar char="•"/>
            </a:pP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FastText</a:t>
            </a: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TextCNN</a:t>
            </a: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RNN: LSTM &amp; </a:t>
            </a: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BiLSTM</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E541AAED-570B-4DF0-B879-5BA81CCE1670}"/>
              </a:ext>
            </a:extLst>
          </p:cNvPr>
          <p:cNvSpPr txBox="1"/>
          <p:nvPr/>
        </p:nvSpPr>
        <p:spPr>
          <a:xfrm>
            <a:off x="1071956" y="2742193"/>
            <a:ext cx="2431003" cy="1308050"/>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语言模型</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spcAft>
                <a:spcPts val="600"/>
              </a:spcAft>
              <a:buFont typeface="Arial" panose="020B0604020202020204" pitchFamily="34" charset="0"/>
              <a:buChar char="•"/>
            </a:pP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ELMo</a:t>
            </a: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GPT</a:t>
            </a:r>
          </a:p>
          <a:p>
            <a:pPr marL="171450" indent="-171450">
              <a:spcAft>
                <a:spcPts val="600"/>
              </a:spcAft>
              <a:buFont typeface="Arial" panose="020B0604020202020204" pitchFamily="34" charset="0"/>
              <a:buChar char="•"/>
            </a:pP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BERT</a:t>
            </a:r>
          </a:p>
        </p:txBody>
      </p:sp>
      <p:pic>
        <p:nvPicPr>
          <p:cNvPr id="2" name="图片 1">
            <a:extLst>
              <a:ext uri="{FF2B5EF4-FFF2-40B4-BE49-F238E27FC236}">
                <a16:creationId xmlns:a16="http://schemas.microsoft.com/office/drawing/2014/main" id="{7A5B0AFF-1A41-4208-80DC-9DDEDBAC3EFC}"/>
              </a:ext>
            </a:extLst>
          </p:cNvPr>
          <p:cNvPicPr>
            <a:picLocks noChangeAspect="1"/>
          </p:cNvPicPr>
          <p:nvPr/>
        </p:nvPicPr>
        <p:blipFill>
          <a:blip r:embed="rId3"/>
          <a:stretch>
            <a:fillRect/>
          </a:stretch>
        </p:blipFill>
        <p:spPr>
          <a:xfrm>
            <a:off x="4778639" y="874737"/>
            <a:ext cx="3079854" cy="1858382"/>
          </a:xfrm>
          <a:prstGeom prst="rect">
            <a:avLst/>
          </a:prstGeom>
        </p:spPr>
      </p:pic>
      <p:pic>
        <p:nvPicPr>
          <p:cNvPr id="3" name="图片 2">
            <a:extLst>
              <a:ext uri="{FF2B5EF4-FFF2-40B4-BE49-F238E27FC236}">
                <a16:creationId xmlns:a16="http://schemas.microsoft.com/office/drawing/2014/main" id="{8195FEB5-5949-453F-98D6-4D2708EDF718}"/>
              </a:ext>
            </a:extLst>
          </p:cNvPr>
          <p:cNvPicPr>
            <a:picLocks noChangeAspect="1"/>
          </p:cNvPicPr>
          <p:nvPr/>
        </p:nvPicPr>
        <p:blipFill>
          <a:blip r:embed="rId4"/>
          <a:stretch>
            <a:fillRect/>
          </a:stretch>
        </p:blipFill>
        <p:spPr>
          <a:xfrm>
            <a:off x="4775182" y="3018865"/>
            <a:ext cx="3083311" cy="1600199"/>
          </a:xfrm>
          <a:prstGeom prst="rect">
            <a:avLst/>
          </a:prstGeom>
        </p:spPr>
      </p:pic>
    </p:spTree>
    <p:extLst>
      <p:ext uri="{BB962C8B-B14F-4D97-AF65-F5344CB8AC3E}">
        <p14:creationId xmlns:p14="http://schemas.microsoft.com/office/powerpoint/2010/main" val="1743313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4086375"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：深度学习算法实验与优化</a:t>
            </a:r>
          </a:p>
        </p:txBody>
      </p:sp>
      <p:sp>
        <p:nvSpPr>
          <p:cNvPr id="5" name="矩形 4"/>
          <p:cNvSpPr/>
          <p:nvPr/>
        </p:nvSpPr>
        <p:spPr>
          <a:xfrm>
            <a:off x="148441" y="480139"/>
            <a:ext cx="323037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DEEP LEARNING ALGORITHM EXPERIMENT AND OPTIMIZING</a:t>
            </a:r>
          </a:p>
        </p:txBody>
      </p:sp>
      <p:pic>
        <p:nvPicPr>
          <p:cNvPr id="2" name="图片 1">
            <a:extLst>
              <a:ext uri="{FF2B5EF4-FFF2-40B4-BE49-F238E27FC236}">
                <a16:creationId xmlns:a16="http://schemas.microsoft.com/office/drawing/2014/main" id="{37655049-12E0-440D-94D0-B2BDD8E21242}"/>
              </a:ext>
            </a:extLst>
          </p:cNvPr>
          <p:cNvPicPr>
            <a:picLocks noChangeAspect="1"/>
          </p:cNvPicPr>
          <p:nvPr/>
        </p:nvPicPr>
        <p:blipFill>
          <a:blip r:embed="rId3"/>
          <a:stretch>
            <a:fillRect/>
          </a:stretch>
        </p:blipFill>
        <p:spPr>
          <a:xfrm>
            <a:off x="1225229" y="1663227"/>
            <a:ext cx="6019174" cy="2088360"/>
          </a:xfrm>
          <a:prstGeom prst="rect">
            <a:avLst/>
          </a:prstGeom>
        </p:spPr>
      </p:pic>
      <p:sp>
        <p:nvSpPr>
          <p:cNvPr id="12" name="文本框 11">
            <a:extLst>
              <a:ext uri="{FF2B5EF4-FFF2-40B4-BE49-F238E27FC236}">
                <a16:creationId xmlns:a16="http://schemas.microsoft.com/office/drawing/2014/main" id="{5A6D83E2-48F3-476E-A6BB-F3B2E76ABCE5}"/>
              </a:ext>
            </a:extLst>
          </p:cNvPr>
          <p:cNvSpPr txBox="1"/>
          <p:nvPr/>
        </p:nvSpPr>
        <p:spPr>
          <a:xfrm>
            <a:off x="3256712" y="1266763"/>
            <a:ext cx="1956208" cy="307777"/>
          </a:xfrm>
          <a:prstGeom prst="rect">
            <a:avLst/>
          </a:prstGeom>
          <a:noFill/>
        </p:spPr>
        <p:txBody>
          <a:bodyPr wrap="square" rtlCol="0">
            <a:spAutoFit/>
          </a:bodyPr>
          <a:lstStyle/>
          <a:p>
            <a:pPr algn="ct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各分类模型效果评估</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49477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2504767" y="2130264"/>
            <a:ext cx="4134465"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选题背景与意义</a:t>
            </a:r>
          </a:p>
        </p:txBody>
      </p:sp>
      <p:sp>
        <p:nvSpPr>
          <p:cNvPr id="31" name="矩形 30">
            <a:extLst>
              <a:ext uri="{FF2B5EF4-FFF2-40B4-BE49-F238E27FC236}">
                <a16:creationId xmlns:a16="http://schemas.microsoft.com/office/drawing/2014/main" id="{2AA75E1D-E7E7-4D07-8BE2-EF0436F169E0}"/>
              </a:ext>
            </a:extLst>
          </p:cNvPr>
          <p:cNvSpPr/>
          <p:nvPr/>
        </p:nvSpPr>
        <p:spPr>
          <a:xfrm>
            <a:off x="2006234" y="2953381"/>
            <a:ext cx="5131533"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BACKGROUND AND SIGNIFICANCE OF THE SELECTED TOPIC</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ONE</a:t>
            </a:r>
            <a:endParaRPr lang="zh-CN" altLang="en-US" sz="140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3324161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4086375"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：深度学习算法实验与优化</a:t>
            </a:r>
          </a:p>
        </p:txBody>
      </p:sp>
      <p:sp>
        <p:nvSpPr>
          <p:cNvPr id="5" name="矩形 4"/>
          <p:cNvSpPr/>
          <p:nvPr/>
        </p:nvSpPr>
        <p:spPr>
          <a:xfrm>
            <a:off x="148441" y="480139"/>
            <a:ext cx="323037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DEEP LEARNING ALGORITHM EXPERIMENT AND OPTIMIZING</a:t>
            </a:r>
          </a:p>
        </p:txBody>
      </p:sp>
      <p:sp>
        <p:nvSpPr>
          <p:cNvPr id="6" name="文本框 5">
            <a:extLst>
              <a:ext uri="{FF2B5EF4-FFF2-40B4-BE49-F238E27FC236}">
                <a16:creationId xmlns:a16="http://schemas.microsoft.com/office/drawing/2014/main" id="{3F0C4D31-949E-4F03-8115-EB4490939F1D}"/>
              </a:ext>
            </a:extLst>
          </p:cNvPr>
          <p:cNvSpPr txBox="1"/>
          <p:nvPr/>
        </p:nvSpPr>
        <p:spPr>
          <a:xfrm>
            <a:off x="667087" y="943603"/>
            <a:ext cx="7352626" cy="2739211"/>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各分类模型效果评估</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spcAft>
                <a:spcPts val="600"/>
              </a:spcAft>
              <a:buFont typeface="Arial" panose="020B0604020202020204" pitchFamily="34" charset="0"/>
              <a:buChar char="•"/>
            </a:pPr>
            <a:r>
              <a:rPr lang="en-US" altLang="zh-CN" sz="1100" kern="100" dirty="0" err="1">
                <a:solidFill>
                  <a:srgbClr val="29323F"/>
                </a:solidFill>
                <a:latin typeface="宋体" panose="02010600030101010101" pitchFamily="2" charset="-122"/>
                <a:ea typeface="宋体" panose="02010600030101010101" pitchFamily="2" charset="-122"/>
                <a:cs typeface="Times New Roman" panose="02020603050405020304" pitchFamily="18" charset="0"/>
              </a:rPr>
              <a:t>FastText</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表现较好</a:t>
            </a: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神经网络过拟合较为严重，推测原因是训练数据不足</a:t>
            </a: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spcAft>
                <a:spcPts val="600"/>
              </a:spcAft>
              <a:buFont typeface="Arial" panose="020B0604020202020204" pitchFamily="34" charset="0"/>
              <a:buChar char="•"/>
            </a:pPr>
            <a:r>
              <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BERT</a:t>
            </a:r>
            <a:r>
              <a:rPr lang="zh-CN" altLang="en-US"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rPr>
              <a:t>预训练模型基于现代汉语，在古汉语上表现不佳。</a:t>
            </a:r>
            <a:endParaRPr lang="en-US" altLang="zh-CN" sz="1100" kern="100" dirty="0">
              <a:solidFill>
                <a:srgbClr val="29323F"/>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310D155C-3071-4BF2-9174-52CBFA265A00}"/>
              </a:ext>
            </a:extLst>
          </p:cNvPr>
          <p:cNvPicPr/>
          <p:nvPr/>
        </p:nvPicPr>
        <p:blipFill>
          <a:blip r:embed="rId3"/>
          <a:stretch>
            <a:fillRect/>
          </a:stretch>
        </p:blipFill>
        <p:spPr>
          <a:xfrm>
            <a:off x="1354266" y="2080819"/>
            <a:ext cx="5400040" cy="913765"/>
          </a:xfrm>
          <a:prstGeom prst="rect">
            <a:avLst/>
          </a:prstGeom>
        </p:spPr>
      </p:pic>
      <p:pic>
        <p:nvPicPr>
          <p:cNvPr id="8" name="图片 7">
            <a:extLst>
              <a:ext uri="{FF2B5EF4-FFF2-40B4-BE49-F238E27FC236}">
                <a16:creationId xmlns:a16="http://schemas.microsoft.com/office/drawing/2014/main" id="{9CD159CC-8A78-4478-85B8-478EC16F239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54266" y="2994584"/>
            <a:ext cx="2895600" cy="154305"/>
          </a:xfrm>
          <a:prstGeom prst="rect">
            <a:avLst/>
          </a:prstGeom>
          <a:noFill/>
          <a:ln>
            <a:noFill/>
          </a:ln>
        </p:spPr>
      </p:pic>
    </p:spTree>
    <p:extLst>
      <p:ext uri="{BB962C8B-B14F-4D97-AF65-F5344CB8AC3E}">
        <p14:creationId xmlns:p14="http://schemas.microsoft.com/office/powerpoint/2010/main" val="3549937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93221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：情感分类实验</a:t>
            </a:r>
          </a:p>
        </p:txBody>
      </p:sp>
      <p:sp>
        <p:nvSpPr>
          <p:cNvPr id="5" name="矩形 4"/>
          <p:cNvSpPr/>
          <p:nvPr/>
        </p:nvSpPr>
        <p:spPr>
          <a:xfrm>
            <a:off x="148441" y="480139"/>
            <a:ext cx="2305439"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EMOTION CLASSIFICATION EXPERIMENT</a:t>
            </a:r>
          </a:p>
        </p:txBody>
      </p:sp>
      <p:sp>
        <p:nvSpPr>
          <p:cNvPr id="8" name="文本框 7">
            <a:extLst>
              <a:ext uri="{FF2B5EF4-FFF2-40B4-BE49-F238E27FC236}">
                <a16:creationId xmlns:a16="http://schemas.microsoft.com/office/drawing/2014/main" id="{E1A34011-B61D-4361-A1AB-12052C00B95A}"/>
              </a:ext>
            </a:extLst>
          </p:cNvPr>
          <p:cNvSpPr txBox="1"/>
          <p:nvPr/>
        </p:nvSpPr>
        <p:spPr>
          <a:xfrm>
            <a:off x="701749" y="109525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难点</a:t>
            </a:r>
          </a:p>
        </p:txBody>
      </p:sp>
      <p:sp>
        <p:nvSpPr>
          <p:cNvPr id="10" name="文本框 9">
            <a:extLst>
              <a:ext uri="{FF2B5EF4-FFF2-40B4-BE49-F238E27FC236}">
                <a16:creationId xmlns:a16="http://schemas.microsoft.com/office/drawing/2014/main" id="{4871A717-943C-40FB-B916-503C2CD077DA}"/>
              </a:ext>
            </a:extLst>
          </p:cNvPr>
          <p:cNvSpPr txBox="1"/>
          <p:nvPr/>
        </p:nvSpPr>
        <p:spPr>
          <a:xfrm>
            <a:off x="999266" y="1555437"/>
            <a:ext cx="7352626" cy="677108"/>
          </a:xfrm>
          <a:prstGeom prst="rect">
            <a:avLst/>
          </a:prstGeom>
          <a:noFill/>
        </p:spPr>
        <p:txBody>
          <a:bodyPr wrap="square" rtlCol="0">
            <a:spAutoFit/>
          </a:bodyPr>
          <a:lstStyle/>
          <a:p>
            <a:pPr>
              <a:spcAft>
                <a:spcPts val="1200"/>
              </a:spcAft>
            </a:pP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，没有带标注的诗词数据；</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a:spcAft>
                <a:spcPts val="1200"/>
              </a:spcAft>
            </a:pP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，基于现代汉语训练的模型无法迁移到古汉语上。</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2B8A7B17-1729-4D91-A1D4-E9A479D49375}"/>
              </a:ext>
            </a:extLst>
          </p:cNvPr>
          <p:cNvSpPr txBox="1"/>
          <p:nvPr/>
        </p:nvSpPr>
        <p:spPr>
          <a:xfrm>
            <a:off x="701749" y="2572402"/>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解决方案</a:t>
            </a:r>
          </a:p>
        </p:txBody>
      </p:sp>
      <p:sp>
        <p:nvSpPr>
          <p:cNvPr id="9" name="文本框 8">
            <a:extLst>
              <a:ext uri="{FF2B5EF4-FFF2-40B4-BE49-F238E27FC236}">
                <a16:creationId xmlns:a16="http://schemas.microsoft.com/office/drawing/2014/main" id="{ACC12A29-3F2C-4FA9-B69A-0250D969803E}"/>
              </a:ext>
            </a:extLst>
          </p:cNvPr>
          <p:cNvSpPr txBox="1"/>
          <p:nvPr/>
        </p:nvSpPr>
        <p:spPr>
          <a:xfrm>
            <a:off x="999266" y="3032585"/>
            <a:ext cx="7352626" cy="307777"/>
          </a:xfrm>
          <a:prstGeom prst="rect">
            <a:avLst/>
          </a:prstGeom>
          <a:noFill/>
        </p:spPr>
        <p:txBody>
          <a:bodyPr wrap="square" rtlCol="0">
            <a:spAutoFit/>
          </a:bodyPr>
          <a:lstStyle/>
          <a:p>
            <a:pPr>
              <a:spcAft>
                <a:spcPts val="12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构建“基于词向量的情绪字典匹配法”</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0768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93221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：情感分类实验</a:t>
            </a:r>
          </a:p>
        </p:txBody>
      </p:sp>
      <p:sp>
        <p:nvSpPr>
          <p:cNvPr id="5" name="矩形 4"/>
          <p:cNvSpPr/>
          <p:nvPr/>
        </p:nvSpPr>
        <p:spPr>
          <a:xfrm>
            <a:off x="148441" y="480139"/>
            <a:ext cx="2305439"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EMOTION CLASSIFICATION EXPERIMENT</a:t>
            </a:r>
          </a:p>
        </p:txBody>
      </p:sp>
      <p:sp>
        <p:nvSpPr>
          <p:cNvPr id="10" name="文本框 9">
            <a:extLst>
              <a:ext uri="{FF2B5EF4-FFF2-40B4-BE49-F238E27FC236}">
                <a16:creationId xmlns:a16="http://schemas.microsoft.com/office/drawing/2014/main" id="{4871A717-943C-40FB-B916-503C2CD077DA}"/>
              </a:ext>
            </a:extLst>
          </p:cNvPr>
          <p:cNvSpPr txBox="1"/>
          <p:nvPr/>
        </p:nvSpPr>
        <p:spPr>
          <a:xfrm>
            <a:off x="3716848" y="1097766"/>
            <a:ext cx="1280010" cy="307777"/>
          </a:xfrm>
          <a:prstGeom prst="rect">
            <a:avLst/>
          </a:prstGeom>
          <a:noFill/>
        </p:spPr>
        <p:txBody>
          <a:bodyPr wrap="square" rtlCol="0">
            <a:spAutoFit/>
          </a:bodyPr>
          <a:lstStyle/>
          <a:p>
            <a:pPr algn="ctr">
              <a:spcAft>
                <a:spcPts val="12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情绪字典示例</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D67949A9-5204-4187-9F83-2974191AEE98}"/>
              </a:ext>
            </a:extLst>
          </p:cNvPr>
          <p:cNvPicPr>
            <a:picLocks noChangeAspect="1"/>
          </p:cNvPicPr>
          <p:nvPr/>
        </p:nvPicPr>
        <p:blipFill>
          <a:blip r:embed="rId3"/>
          <a:stretch>
            <a:fillRect/>
          </a:stretch>
        </p:blipFill>
        <p:spPr>
          <a:xfrm>
            <a:off x="1284200" y="1405543"/>
            <a:ext cx="5970494" cy="1488974"/>
          </a:xfrm>
          <a:prstGeom prst="rect">
            <a:avLst/>
          </a:prstGeom>
        </p:spPr>
      </p:pic>
      <p:sp>
        <p:nvSpPr>
          <p:cNvPr id="11" name="文本框 10">
            <a:extLst>
              <a:ext uri="{FF2B5EF4-FFF2-40B4-BE49-F238E27FC236}">
                <a16:creationId xmlns:a16="http://schemas.microsoft.com/office/drawing/2014/main" id="{DE1B0E01-3297-4600-BEB9-F5E67A9E6F51}"/>
              </a:ext>
            </a:extLst>
          </p:cNvPr>
          <p:cNvSpPr txBox="1"/>
          <p:nvPr/>
        </p:nvSpPr>
        <p:spPr>
          <a:xfrm>
            <a:off x="1069048" y="3296700"/>
            <a:ext cx="3032306" cy="307777"/>
          </a:xfrm>
          <a:prstGeom prst="rect">
            <a:avLst/>
          </a:prstGeom>
          <a:noFill/>
        </p:spPr>
        <p:txBody>
          <a:bodyPr wrap="square" rtlCol="0">
            <a:spAutoFit/>
          </a:bodyPr>
          <a:lstStyle/>
          <a:p>
            <a:pPr algn="ctr">
              <a:spcAft>
                <a:spcPts val="12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字与字相似度：余弦相似度计算</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63039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93221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：情感分类实验</a:t>
            </a:r>
          </a:p>
        </p:txBody>
      </p:sp>
      <p:sp>
        <p:nvSpPr>
          <p:cNvPr id="5" name="矩形 4"/>
          <p:cNvSpPr/>
          <p:nvPr/>
        </p:nvSpPr>
        <p:spPr>
          <a:xfrm>
            <a:off x="148441" y="480139"/>
            <a:ext cx="2305439"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EMOTION CLASSIFICATION EXPERIMENT</a:t>
            </a:r>
          </a:p>
        </p:txBody>
      </p:sp>
      <p:sp>
        <p:nvSpPr>
          <p:cNvPr id="10" name="文本框 9">
            <a:extLst>
              <a:ext uri="{FF2B5EF4-FFF2-40B4-BE49-F238E27FC236}">
                <a16:creationId xmlns:a16="http://schemas.microsoft.com/office/drawing/2014/main" id="{4871A717-943C-40FB-B916-503C2CD077DA}"/>
              </a:ext>
            </a:extLst>
          </p:cNvPr>
          <p:cNvSpPr txBox="1"/>
          <p:nvPr/>
        </p:nvSpPr>
        <p:spPr>
          <a:xfrm>
            <a:off x="3716848" y="1057422"/>
            <a:ext cx="1280010" cy="307777"/>
          </a:xfrm>
          <a:prstGeom prst="rect">
            <a:avLst/>
          </a:prstGeom>
          <a:noFill/>
        </p:spPr>
        <p:txBody>
          <a:bodyPr wrap="square" rtlCol="0">
            <a:spAutoFit/>
          </a:bodyPr>
          <a:lstStyle/>
          <a:p>
            <a:pPr algn="ctr">
              <a:spcAft>
                <a:spcPts val="12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情绪匹配</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 name="椭圆 1">
            <a:extLst>
              <a:ext uri="{FF2B5EF4-FFF2-40B4-BE49-F238E27FC236}">
                <a16:creationId xmlns:a16="http://schemas.microsoft.com/office/drawing/2014/main" id="{41D2CC32-0CEF-416E-B037-0F9FD256B483}"/>
              </a:ext>
            </a:extLst>
          </p:cNvPr>
          <p:cNvSpPr/>
          <p:nvPr/>
        </p:nvSpPr>
        <p:spPr>
          <a:xfrm>
            <a:off x="1203513"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愁</a:t>
            </a:r>
          </a:p>
        </p:txBody>
      </p:sp>
      <p:sp>
        <p:nvSpPr>
          <p:cNvPr id="6" name="椭圆 5">
            <a:extLst>
              <a:ext uri="{FF2B5EF4-FFF2-40B4-BE49-F238E27FC236}">
                <a16:creationId xmlns:a16="http://schemas.microsoft.com/office/drawing/2014/main" id="{A4EFC6FF-FED3-42BE-9426-792B9FA9E3E9}"/>
              </a:ext>
            </a:extLst>
          </p:cNvPr>
          <p:cNvSpPr/>
          <p:nvPr/>
        </p:nvSpPr>
        <p:spPr>
          <a:xfrm>
            <a:off x="1887072"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悶</a:t>
            </a:r>
          </a:p>
        </p:txBody>
      </p:sp>
      <p:sp>
        <p:nvSpPr>
          <p:cNvPr id="13" name="椭圆 12">
            <a:extLst>
              <a:ext uri="{FF2B5EF4-FFF2-40B4-BE49-F238E27FC236}">
                <a16:creationId xmlns:a16="http://schemas.microsoft.com/office/drawing/2014/main" id="{9F6F81EB-DBB2-4B3C-B383-9F017DA652EE}"/>
              </a:ext>
            </a:extLst>
          </p:cNvPr>
          <p:cNvSpPr/>
          <p:nvPr/>
        </p:nvSpPr>
        <p:spPr>
          <a:xfrm>
            <a:off x="2570631"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憊</a:t>
            </a:r>
          </a:p>
        </p:txBody>
      </p:sp>
      <p:sp>
        <p:nvSpPr>
          <p:cNvPr id="14" name="椭圆 13">
            <a:extLst>
              <a:ext uri="{FF2B5EF4-FFF2-40B4-BE49-F238E27FC236}">
                <a16:creationId xmlns:a16="http://schemas.microsoft.com/office/drawing/2014/main" id="{B8B48A45-D7FD-49ED-B8DB-51CDA815642B}"/>
              </a:ext>
            </a:extLst>
          </p:cNvPr>
          <p:cNvSpPr/>
          <p:nvPr/>
        </p:nvSpPr>
        <p:spPr>
          <a:xfrm>
            <a:off x="3254190"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憂 </a:t>
            </a:r>
          </a:p>
        </p:txBody>
      </p:sp>
      <p:sp>
        <p:nvSpPr>
          <p:cNvPr id="15" name="椭圆 14">
            <a:extLst>
              <a:ext uri="{FF2B5EF4-FFF2-40B4-BE49-F238E27FC236}">
                <a16:creationId xmlns:a16="http://schemas.microsoft.com/office/drawing/2014/main" id="{5BE0D974-D7E6-473E-BC36-F3EA94B920D5}"/>
              </a:ext>
            </a:extLst>
          </p:cNvPr>
          <p:cNvSpPr/>
          <p:nvPr/>
        </p:nvSpPr>
        <p:spPr>
          <a:xfrm>
            <a:off x="3937749"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患 </a:t>
            </a:r>
          </a:p>
        </p:txBody>
      </p:sp>
      <p:sp>
        <p:nvSpPr>
          <p:cNvPr id="16" name="椭圆 15">
            <a:extLst>
              <a:ext uri="{FF2B5EF4-FFF2-40B4-BE49-F238E27FC236}">
                <a16:creationId xmlns:a16="http://schemas.microsoft.com/office/drawing/2014/main" id="{E42A1956-5115-4EA0-B377-9AD97CAC3BE8}"/>
              </a:ext>
            </a:extLst>
          </p:cNvPr>
          <p:cNvSpPr/>
          <p:nvPr/>
        </p:nvSpPr>
        <p:spPr>
          <a:xfrm>
            <a:off x="4621308"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艱</a:t>
            </a:r>
          </a:p>
        </p:txBody>
      </p:sp>
      <p:sp>
        <p:nvSpPr>
          <p:cNvPr id="17" name="椭圆 16">
            <a:extLst>
              <a:ext uri="{FF2B5EF4-FFF2-40B4-BE49-F238E27FC236}">
                <a16:creationId xmlns:a16="http://schemas.microsoft.com/office/drawing/2014/main" id="{41567E04-1458-4B04-8B9E-01B205FDC4B2}"/>
              </a:ext>
            </a:extLst>
          </p:cNvPr>
          <p:cNvSpPr/>
          <p:nvPr/>
        </p:nvSpPr>
        <p:spPr>
          <a:xfrm>
            <a:off x="5304867"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殫</a:t>
            </a:r>
          </a:p>
        </p:txBody>
      </p:sp>
      <p:sp>
        <p:nvSpPr>
          <p:cNvPr id="18" name="椭圆 17">
            <a:extLst>
              <a:ext uri="{FF2B5EF4-FFF2-40B4-BE49-F238E27FC236}">
                <a16:creationId xmlns:a16="http://schemas.microsoft.com/office/drawing/2014/main" id="{76E6D32C-6E2D-4B54-B9C1-97ADB722D4BE}"/>
              </a:ext>
            </a:extLst>
          </p:cNvPr>
          <p:cNvSpPr/>
          <p:nvPr/>
        </p:nvSpPr>
        <p:spPr>
          <a:xfrm>
            <a:off x="5988426"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嘆</a:t>
            </a:r>
          </a:p>
        </p:txBody>
      </p:sp>
      <p:sp>
        <p:nvSpPr>
          <p:cNvPr id="19" name="椭圆 18">
            <a:extLst>
              <a:ext uri="{FF2B5EF4-FFF2-40B4-BE49-F238E27FC236}">
                <a16:creationId xmlns:a16="http://schemas.microsoft.com/office/drawing/2014/main" id="{7B791EE0-CFB1-4BAD-A82F-DB2C25912776}"/>
              </a:ext>
            </a:extLst>
          </p:cNvPr>
          <p:cNvSpPr/>
          <p:nvPr/>
        </p:nvSpPr>
        <p:spPr>
          <a:xfrm>
            <a:off x="6671985"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mj-ea"/>
                <a:ea typeface="+mj-ea"/>
              </a:rPr>
              <a:t>苦</a:t>
            </a:r>
            <a:endParaRPr lang="zh-CN" altLang="en-US" dirty="0">
              <a:latin typeface="+mj-ea"/>
              <a:ea typeface="+mj-ea"/>
            </a:endParaRPr>
          </a:p>
        </p:txBody>
      </p:sp>
      <p:sp>
        <p:nvSpPr>
          <p:cNvPr id="20" name="椭圆 19">
            <a:extLst>
              <a:ext uri="{FF2B5EF4-FFF2-40B4-BE49-F238E27FC236}">
                <a16:creationId xmlns:a16="http://schemas.microsoft.com/office/drawing/2014/main" id="{544071E5-AD0C-4551-950C-95B45F2FF0AD}"/>
              </a:ext>
            </a:extLst>
          </p:cNvPr>
          <p:cNvSpPr/>
          <p:nvPr/>
        </p:nvSpPr>
        <p:spPr>
          <a:xfrm>
            <a:off x="7355544" y="1848971"/>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憊</a:t>
            </a:r>
          </a:p>
        </p:txBody>
      </p:sp>
      <p:sp>
        <p:nvSpPr>
          <p:cNvPr id="22" name="椭圆 21">
            <a:extLst>
              <a:ext uri="{FF2B5EF4-FFF2-40B4-BE49-F238E27FC236}">
                <a16:creationId xmlns:a16="http://schemas.microsoft.com/office/drawing/2014/main" id="{11A366C4-8DA3-4046-BF8F-D70654E8D5D5}"/>
              </a:ext>
            </a:extLst>
          </p:cNvPr>
          <p:cNvSpPr/>
          <p:nvPr/>
        </p:nvSpPr>
        <p:spPr>
          <a:xfrm>
            <a:off x="1203513" y="3070629"/>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艱</a:t>
            </a:r>
          </a:p>
        </p:txBody>
      </p:sp>
      <p:sp>
        <p:nvSpPr>
          <p:cNvPr id="23" name="椭圆 22">
            <a:extLst>
              <a:ext uri="{FF2B5EF4-FFF2-40B4-BE49-F238E27FC236}">
                <a16:creationId xmlns:a16="http://schemas.microsoft.com/office/drawing/2014/main" id="{33EC3549-3A23-4624-A59F-BE4A9F2C2E31}"/>
              </a:ext>
            </a:extLst>
          </p:cNvPr>
          <p:cNvSpPr/>
          <p:nvPr/>
        </p:nvSpPr>
        <p:spPr>
          <a:xfrm>
            <a:off x="1887072" y="3070629"/>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難</a:t>
            </a:r>
          </a:p>
        </p:txBody>
      </p:sp>
      <p:sp>
        <p:nvSpPr>
          <p:cNvPr id="24" name="椭圆 23">
            <a:extLst>
              <a:ext uri="{FF2B5EF4-FFF2-40B4-BE49-F238E27FC236}">
                <a16:creationId xmlns:a16="http://schemas.microsoft.com/office/drawing/2014/main" id="{710C72CF-26C2-4244-86DC-7CC6DD7D856F}"/>
              </a:ext>
            </a:extLst>
          </p:cNvPr>
          <p:cNvSpPr/>
          <p:nvPr/>
        </p:nvSpPr>
        <p:spPr>
          <a:xfrm>
            <a:off x="2570631" y="3070629"/>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苦</a:t>
            </a:r>
          </a:p>
        </p:txBody>
      </p:sp>
      <p:sp>
        <p:nvSpPr>
          <p:cNvPr id="25" name="椭圆 24">
            <a:extLst>
              <a:ext uri="{FF2B5EF4-FFF2-40B4-BE49-F238E27FC236}">
                <a16:creationId xmlns:a16="http://schemas.microsoft.com/office/drawing/2014/main" id="{EF6FB20A-38CD-450B-89B2-A4C9E16D4F27}"/>
              </a:ext>
            </a:extLst>
          </p:cNvPr>
          <p:cNvSpPr/>
          <p:nvPr/>
        </p:nvSpPr>
        <p:spPr>
          <a:xfrm>
            <a:off x="3254190" y="3070629"/>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恨</a:t>
            </a:r>
          </a:p>
        </p:txBody>
      </p:sp>
      <p:sp>
        <p:nvSpPr>
          <p:cNvPr id="26" name="椭圆 25">
            <a:extLst>
              <a:ext uri="{FF2B5EF4-FFF2-40B4-BE49-F238E27FC236}">
                <a16:creationId xmlns:a16="http://schemas.microsoft.com/office/drawing/2014/main" id="{A9622F4D-E241-4621-B6F8-7022BF6C1EA5}"/>
              </a:ext>
            </a:extLst>
          </p:cNvPr>
          <p:cNvSpPr/>
          <p:nvPr/>
        </p:nvSpPr>
        <p:spPr>
          <a:xfrm>
            <a:off x="3937749" y="3070629"/>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繁</a:t>
            </a:r>
          </a:p>
        </p:txBody>
      </p:sp>
      <p:sp>
        <p:nvSpPr>
          <p:cNvPr id="27" name="椭圆 26">
            <a:extLst>
              <a:ext uri="{FF2B5EF4-FFF2-40B4-BE49-F238E27FC236}">
                <a16:creationId xmlns:a16="http://schemas.microsoft.com/office/drawing/2014/main" id="{610947DA-11D8-4D6C-8985-05B7C8A97FCD}"/>
              </a:ext>
            </a:extLst>
          </p:cNvPr>
          <p:cNvSpPr/>
          <p:nvPr/>
        </p:nvSpPr>
        <p:spPr>
          <a:xfrm>
            <a:off x="4621308" y="3070629"/>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霜</a:t>
            </a:r>
          </a:p>
        </p:txBody>
      </p:sp>
      <p:sp>
        <p:nvSpPr>
          <p:cNvPr id="28" name="椭圆 27">
            <a:extLst>
              <a:ext uri="{FF2B5EF4-FFF2-40B4-BE49-F238E27FC236}">
                <a16:creationId xmlns:a16="http://schemas.microsoft.com/office/drawing/2014/main" id="{0EF48C6E-5ACE-4120-8BDE-245D23A7B58B}"/>
              </a:ext>
            </a:extLst>
          </p:cNvPr>
          <p:cNvSpPr/>
          <p:nvPr/>
        </p:nvSpPr>
        <p:spPr>
          <a:xfrm>
            <a:off x="5304867" y="3070629"/>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鬢</a:t>
            </a:r>
          </a:p>
        </p:txBody>
      </p:sp>
      <p:cxnSp>
        <p:nvCxnSpPr>
          <p:cNvPr id="32" name="直接连接符 31">
            <a:extLst>
              <a:ext uri="{FF2B5EF4-FFF2-40B4-BE49-F238E27FC236}">
                <a16:creationId xmlns:a16="http://schemas.microsoft.com/office/drawing/2014/main" id="{C7E14B62-459D-4036-86DA-EC89EC2EEABC}"/>
              </a:ext>
            </a:extLst>
          </p:cNvPr>
          <p:cNvCxnSpPr>
            <a:cxnSpLocks/>
            <a:stCxn id="22" idx="0"/>
            <a:endCxn id="2" idx="4"/>
          </p:cNvCxnSpPr>
          <p:nvPr/>
        </p:nvCxnSpPr>
        <p:spPr>
          <a:xfrm flipV="1">
            <a:off x="1401513" y="2244971"/>
            <a:ext cx="0" cy="825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B4325782-8955-4453-BB75-5C6F11FF5B6D}"/>
              </a:ext>
            </a:extLst>
          </p:cNvPr>
          <p:cNvCxnSpPr>
            <a:cxnSpLocks/>
            <a:stCxn id="22" idx="0"/>
            <a:endCxn id="6" idx="4"/>
          </p:cNvCxnSpPr>
          <p:nvPr/>
        </p:nvCxnSpPr>
        <p:spPr>
          <a:xfrm flipV="1">
            <a:off x="1401513" y="2244971"/>
            <a:ext cx="683559" cy="825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2B05FB0-6345-40EE-B78C-024D3A2A0C27}"/>
              </a:ext>
            </a:extLst>
          </p:cNvPr>
          <p:cNvCxnSpPr>
            <a:cxnSpLocks/>
            <a:stCxn id="22" idx="0"/>
            <a:endCxn id="13" idx="4"/>
          </p:cNvCxnSpPr>
          <p:nvPr/>
        </p:nvCxnSpPr>
        <p:spPr>
          <a:xfrm flipV="1">
            <a:off x="1401513" y="2244971"/>
            <a:ext cx="1367118" cy="825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64F9A913-9919-4A25-BF64-E5DD47C7B88A}"/>
              </a:ext>
            </a:extLst>
          </p:cNvPr>
          <p:cNvCxnSpPr>
            <a:cxnSpLocks/>
            <a:stCxn id="22" idx="0"/>
            <a:endCxn id="14" idx="4"/>
          </p:cNvCxnSpPr>
          <p:nvPr/>
        </p:nvCxnSpPr>
        <p:spPr>
          <a:xfrm flipV="1">
            <a:off x="1401513" y="2244971"/>
            <a:ext cx="2050677" cy="825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8E3750D-02C9-44FE-B182-4429EBC629B9}"/>
              </a:ext>
            </a:extLst>
          </p:cNvPr>
          <p:cNvCxnSpPr>
            <a:cxnSpLocks/>
            <a:stCxn id="22" idx="0"/>
            <a:endCxn id="15" idx="4"/>
          </p:cNvCxnSpPr>
          <p:nvPr/>
        </p:nvCxnSpPr>
        <p:spPr>
          <a:xfrm flipV="1">
            <a:off x="1401513" y="2244971"/>
            <a:ext cx="2734236" cy="825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09FDD3A-3D69-4DA7-A9A7-0DDF88A75FED}"/>
              </a:ext>
            </a:extLst>
          </p:cNvPr>
          <p:cNvCxnSpPr>
            <a:cxnSpLocks/>
            <a:stCxn id="22" idx="0"/>
            <a:endCxn id="16" idx="4"/>
          </p:cNvCxnSpPr>
          <p:nvPr/>
        </p:nvCxnSpPr>
        <p:spPr>
          <a:xfrm flipV="1">
            <a:off x="1401513" y="2244971"/>
            <a:ext cx="3417795" cy="825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74A98247-09C8-41CF-8630-2F644BD904AE}"/>
              </a:ext>
            </a:extLst>
          </p:cNvPr>
          <p:cNvCxnSpPr>
            <a:cxnSpLocks/>
            <a:stCxn id="22" idx="0"/>
            <a:endCxn id="17" idx="4"/>
          </p:cNvCxnSpPr>
          <p:nvPr/>
        </p:nvCxnSpPr>
        <p:spPr>
          <a:xfrm flipV="1">
            <a:off x="1401513" y="2244971"/>
            <a:ext cx="4101354" cy="825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3CF6DF67-F97F-488B-ACB4-4DA8D0D3BE28}"/>
              </a:ext>
            </a:extLst>
          </p:cNvPr>
          <p:cNvCxnSpPr>
            <a:cxnSpLocks/>
            <a:stCxn id="22" idx="0"/>
            <a:endCxn id="18" idx="4"/>
          </p:cNvCxnSpPr>
          <p:nvPr/>
        </p:nvCxnSpPr>
        <p:spPr>
          <a:xfrm flipV="1">
            <a:off x="1401513" y="2244971"/>
            <a:ext cx="4784913" cy="825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90F27A37-D735-4573-BD19-925375EADB5E}"/>
              </a:ext>
            </a:extLst>
          </p:cNvPr>
          <p:cNvCxnSpPr>
            <a:cxnSpLocks/>
            <a:stCxn id="22" idx="0"/>
            <a:endCxn id="19" idx="4"/>
          </p:cNvCxnSpPr>
          <p:nvPr/>
        </p:nvCxnSpPr>
        <p:spPr>
          <a:xfrm flipV="1">
            <a:off x="1401513" y="2244971"/>
            <a:ext cx="5468472" cy="825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22229AA-BB54-41D1-940E-7EF51FFA2608}"/>
              </a:ext>
            </a:extLst>
          </p:cNvPr>
          <p:cNvCxnSpPr>
            <a:cxnSpLocks/>
            <a:stCxn id="22" idx="0"/>
            <a:endCxn id="20" idx="4"/>
          </p:cNvCxnSpPr>
          <p:nvPr/>
        </p:nvCxnSpPr>
        <p:spPr>
          <a:xfrm flipV="1">
            <a:off x="1401513" y="2244971"/>
            <a:ext cx="6152031" cy="82565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10C145D8-FD2B-4495-A77F-820A626E1BEB}"/>
              </a:ext>
            </a:extLst>
          </p:cNvPr>
          <p:cNvSpPr txBox="1"/>
          <p:nvPr/>
        </p:nvSpPr>
        <p:spPr>
          <a:xfrm>
            <a:off x="417198" y="1893082"/>
            <a:ext cx="642535" cy="307777"/>
          </a:xfrm>
          <a:prstGeom prst="rect">
            <a:avLst/>
          </a:prstGeom>
          <a:noFill/>
        </p:spPr>
        <p:txBody>
          <a:bodyPr wrap="square" rtlCol="0">
            <a:spAutoFit/>
          </a:bodyPr>
          <a:lstStyle/>
          <a:p>
            <a:pP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字典</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9" name="文本框 68">
            <a:extLst>
              <a:ext uri="{FF2B5EF4-FFF2-40B4-BE49-F238E27FC236}">
                <a16:creationId xmlns:a16="http://schemas.microsoft.com/office/drawing/2014/main" id="{4DA4A58F-8916-4BA0-8CA5-C35DABA3BA35}"/>
              </a:ext>
            </a:extLst>
          </p:cNvPr>
          <p:cNvSpPr txBox="1"/>
          <p:nvPr/>
        </p:nvSpPr>
        <p:spPr>
          <a:xfrm>
            <a:off x="417197" y="3114740"/>
            <a:ext cx="642535" cy="307777"/>
          </a:xfrm>
          <a:prstGeom prst="rect">
            <a:avLst/>
          </a:prstGeom>
          <a:noFill/>
        </p:spPr>
        <p:txBody>
          <a:bodyPr wrap="square" rtlCol="0">
            <a:spAutoFit/>
          </a:bodyPr>
          <a:lstStyle/>
          <a:p>
            <a:pP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诗句</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0" name="箭头: 下 69">
            <a:extLst>
              <a:ext uri="{FF2B5EF4-FFF2-40B4-BE49-F238E27FC236}">
                <a16:creationId xmlns:a16="http://schemas.microsoft.com/office/drawing/2014/main" id="{A854A631-396D-4227-82D6-124463B77953}"/>
              </a:ext>
            </a:extLst>
          </p:cNvPr>
          <p:cNvSpPr/>
          <p:nvPr/>
        </p:nvSpPr>
        <p:spPr>
          <a:xfrm>
            <a:off x="1324349" y="3650879"/>
            <a:ext cx="164569" cy="197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5080BA21-F18C-46EC-BE07-27CCC0E66BC8}"/>
              </a:ext>
            </a:extLst>
          </p:cNvPr>
          <p:cNvSpPr txBox="1"/>
          <p:nvPr/>
        </p:nvSpPr>
        <p:spPr>
          <a:xfrm>
            <a:off x="934055" y="3950401"/>
            <a:ext cx="934916" cy="307777"/>
          </a:xfrm>
          <a:prstGeom prst="rect">
            <a:avLst/>
          </a:prstGeom>
          <a:noFill/>
        </p:spPr>
        <p:txBody>
          <a:bodyPr wrap="square" rtlCol="0">
            <a:spAutoFit/>
          </a:bodyPr>
          <a:lstStyle/>
          <a:p>
            <a:pPr algn="ct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匹配度</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67160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93221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：情感分类实验</a:t>
            </a:r>
          </a:p>
        </p:txBody>
      </p:sp>
      <p:sp>
        <p:nvSpPr>
          <p:cNvPr id="5" name="矩形 4"/>
          <p:cNvSpPr/>
          <p:nvPr/>
        </p:nvSpPr>
        <p:spPr>
          <a:xfrm>
            <a:off x="148441" y="480139"/>
            <a:ext cx="2305439"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EMOTION CLASSIFICATION EXPERIMENT</a:t>
            </a:r>
          </a:p>
        </p:txBody>
      </p:sp>
      <p:pic>
        <p:nvPicPr>
          <p:cNvPr id="6" name="图片 5">
            <a:extLst>
              <a:ext uri="{FF2B5EF4-FFF2-40B4-BE49-F238E27FC236}">
                <a16:creationId xmlns:a16="http://schemas.microsoft.com/office/drawing/2014/main" id="{587B7E74-3675-45FB-B377-268A6E4821AE}"/>
              </a:ext>
            </a:extLst>
          </p:cNvPr>
          <p:cNvPicPr/>
          <p:nvPr/>
        </p:nvPicPr>
        <p:blipFill>
          <a:blip r:embed="rId3"/>
          <a:stretch>
            <a:fillRect/>
          </a:stretch>
        </p:blipFill>
        <p:spPr>
          <a:xfrm>
            <a:off x="1759631" y="1321924"/>
            <a:ext cx="5194443" cy="3169396"/>
          </a:xfrm>
          <a:prstGeom prst="rect">
            <a:avLst/>
          </a:prstGeom>
        </p:spPr>
      </p:pic>
      <p:sp>
        <p:nvSpPr>
          <p:cNvPr id="8" name="文本框 7">
            <a:extLst>
              <a:ext uri="{FF2B5EF4-FFF2-40B4-BE49-F238E27FC236}">
                <a16:creationId xmlns:a16="http://schemas.microsoft.com/office/drawing/2014/main" id="{A7BE86D0-9925-4B32-BCB9-2CBBE0D600F2}"/>
              </a:ext>
            </a:extLst>
          </p:cNvPr>
          <p:cNvSpPr txBox="1"/>
          <p:nvPr/>
        </p:nvSpPr>
        <p:spPr>
          <a:xfrm>
            <a:off x="3716848" y="1057422"/>
            <a:ext cx="1280010" cy="307777"/>
          </a:xfrm>
          <a:prstGeom prst="rect">
            <a:avLst/>
          </a:prstGeom>
          <a:noFill/>
        </p:spPr>
        <p:txBody>
          <a:bodyPr wrap="square" rtlCol="0">
            <a:spAutoFit/>
          </a:bodyPr>
          <a:lstStyle/>
          <a:p>
            <a:pPr algn="ctr">
              <a:spcAft>
                <a:spcPts val="12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情绪匹配</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10038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1940517" y="2130264"/>
            <a:ext cx="5262980"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成果展示与系统实现</a:t>
            </a:r>
          </a:p>
        </p:txBody>
      </p:sp>
      <p:sp>
        <p:nvSpPr>
          <p:cNvPr id="31" name="矩形 30">
            <a:extLst>
              <a:ext uri="{FF2B5EF4-FFF2-40B4-BE49-F238E27FC236}">
                <a16:creationId xmlns:a16="http://schemas.microsoft.com/office/drawing/2014/main" id="{2AA75E1D-E7E7-4D07-8BE2-EF0436F169E0}"/>
              </a:ext>
            </a:extLst>
          </p:cNvPr>
          <p:cNvSpPr/>
          <p:nvPr/>
        </p:nvSpPr>
        <p:spPr>
          <a:xfrm>
            <a:off x="2367718" y="2953381"/>
            <a:ext cx="4408579"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ACHIEVEMENT DISPLAY AND SYSTEM REALIZATION</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FIVE</a:t>
            </a:r>
            <a:endParaRPr lang="zh-CN" altLang="en-US" sz="1400" dirty="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54509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3416320" cy="646331"/>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第五部分：成果展示与系统实现</a:t>
            </a:r>
          </a:p>
          <a:p>
            <a:pPr>
              <a:defRPr/>
            </a:pP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148441" y="480139"/>
            <a:ext cx="279275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ACHIEVEMENT DISPLAY AND SYSTEM REALIZATION</a:t>
            </a:r>
          </a:p>
        </p:txBody>
      </p:sp>
    </p:spTree>
    <p:extLst>
      <p:ext uri="{BB962C8B-B14F-4D97-AF65-F5344CB8AC3E}">
        <p14:creationId xmlns:p14="http://schemas.microsoft.com/office/powerpoint/2010/main" val="63500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3069033" y="2130264"/>
            <a:ext cx="3005951"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总结与展望</a:t>
            </a:r>
          </a:p>
        </p:txBody>
      </p:sp>
      <p:sp>
        <p:nvSpPr>
          <p:cNvPr id="31" name="矩形 30">
            <a:extLst>
              <a:ext uri="{FF2B5EF4-FFF2-40B4-BE49-F238E27FC236}">
                <a16:creationId xmlns:a16="http://schemas.microsoft.com/office/drawing/2014/main" id="{2AA75E1D-E7E7-4D07-8BE2-EF0436F169E0}"/>
              </a:ext>
            </a:extLst>
          </p:cNvPr>
          <p:cNvSpPr/>
          <p:nvPr/>
        </p:nvSpPr>
        <p:spPr>
          <a:xfrm>
            <a:off x="3412881" y="2953381"/>
            <a:ext cx="2318263"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SUMMARY AND PROSPECT</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SIX</a:t>
            </a:r>
            <a:endParaRPr lang="zh-CN" altLang="en-US" sz="1400" dirty="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2087558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492990" cy="646331"/>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第六部分：总结与展望</a:t>
            </a:r>
          </a:p>
          <a:p>
            <a:pPr>
              <a:defRPr/>
            </a:pP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148441" y="480139"/>
            <a:ext cx="154882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SUMMARY AND PROSPECT</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总结</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01383"/>
            <a:ext cx="6959169" cy="132222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将意境分析定义为主题与情感分类问题，收集清洗数据；</a:t>
            </a:r>
            <a:endPar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采用不同向量化方法，使用经典机器学习算法，神经网络模型和</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NLP</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预训练模型进行分类实验，调参优化，比较各算法的准确率，总结出有效的主题分类算法；</a:t>
            </a:r>
          </a:p>
          <a:p>
            <a:pPr marL="171450" indent="-171450">
              <a:lnSpc>
                <a:spcPct val="150000"/>
              </a:lnSpc>
              <a:buFont typeface="Arial" panose="020B0604020202020204" pitchFamily="34" charset="0"/>
              <a:buChar char="•"/>
            </a:pP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设计基于词向量的情感字典匹配法用于情感分类；</a:t>
            </a:r>
          </a:p>
          <a:p>
            <a:pPr marL="171450" indent="-171450">
              <a:lnSpc>
                <a:spcPct val="150000"/>
              </a:lnSpc>
              <a:buFont typeface="Arial" panose="020B0604020202020204" pitchFamily="34" charset="0"/>
              <a:buChar char="•"/>
            </a:pP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开发出一套古典诗词意境分析与相似推荐系统。</a:t>
            </a:r>
          </a:p>
        </p:txBody>
      </p:sp>
      <p:sp>
        <p:nvSpPr>
          <p:cNvPr id="8" name="文本框 7">
            <a:extLst>
              <a:ext uri="{FF2B5EF4-FFF2-40B4-BE49-F238E27FC236}">
                <a16:creationId xmlns:a16="http://schemas.microsoft.com/office/drawing/2014/main" id="{B212B9A4-2717-4B2E-8F3E-BA8AFB17F0BF}"/>
              </a:ext>
            </a:extLst>
          </p:cNvPr>
          <p:cNvSpPr txBox="1"/>
          <p:nvPr/>
        </p:nvSpPr>
        <p:spPr>
          <a:xfrm>
            <a:off x="701749" y="2935278"/>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展望</a:t>
            </a:r>
          </a:p>
        </p:txBody>
      </p:sp>
      <p:sp>
        <p:nvSpPr>
          <p:cNvPr id="9" name="文本框 8">
            <a:extLst>
              <a:ext uri="{FF2B5EF4-FFF2-40B4-BE49-F238E27FC236}">
                <a16:creationId xmlns:a16="http://schemas.microsoft.com/office/drawing/2014/main" id="{05CA79DA-E1B5-4589-B441-55B95E8A384C}"/>
              </a:ext>
            </a:extLst>
          </p:cNvPr>
          <p:cNvSpPr txBox="1"/>
          <p:nvPr/>
        </p:nvSpPr>
        <p:spPr>
          <a:xfrm>
            <a:off x="1071956" y="3274167"/>
            <a:ext cx="6959169" cy="81439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古汉语文本用作自然语言处理研究的语料库有待建立；</a:t>
            </a:r>
          </a:p>
          <a:p>
            <a:pPr marL="171450" indent="-171450">
              <a:lnSpc>
                <a:spcPct val="150000"/>
              </a:lnSpc>
              <a:buFont typeface="Arial" panose="020B0604020202020204" pitchFamily="34" charset="0"/>
              <a:buChar char="•"/>
            </a:pP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古汉语文本的分词方法有待进一步研究；</a:t>
            </a:r>
            <a:endPar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BERT</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潜力很大，有充裕算力者可进行多次完全基于古汉语的</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BERT</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预训练，对于相关研究将很有价值。</a:t>
            </a:r>
          </a:p>
        </p:txBody>
      </p:sp>
    </p:spTree>
    <p:extLst>
      <p:ext uri="{BB962C8B-B14F-4D97-AF65-F5344CB8AC3E}">
        <p14:creationId xmlns:p14="http://schemas.microsoft.com/office/powerpoint/2010/main" val="230063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2222647" y="2130264"/>
            <a:ext cx="4698723"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感谢各位批评指正</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
        <p:nvSpPr>
          <p:cNvPr id="9" name="矩形 8">
            <a:extLst>
              <a:ext uri="{FF2B5EF4-FFF2-40B4-BE49-F238E27FC236}">
                <a16:creationId xmlns:a16="http://schemas.microsoft.com/office/drawing/2014/main" id="{EF6B9B04-2E74-460F-A214-68612106D670}"/>
              </a:ext>
            </a:extLst>
          </p:cNvPr>
          <p:cNvSpPr/>
          <p:nvPr/>
        </p:nvSpPr>
        <p:spPr>
          <a:xfrm>
            <a:off x="2827749" y="3563936"/>
            <a:ext cx="1647818" cy="276999"/>
          </a:xfrm>
          <a:prstGeom prst="rect">
            <a:avLst/>
          </a:prstGeom>
        </p:spPr>
        <p:txBody>
          <a:bodyPr wrap="square">
            <a:spAutoFit/>
          </a:bodyPr>
          <a:lstStyle/>
          <a:p>
            <a:pPr lvl="0" algn="ctr"/>
            <a:r>
              <a:rPr lang="zh-CN" altLang="en-US" sz="1200" dirty="0">
                <a:solidFill>
                  <a:schemeClr val="bg1"/>
                </a:solidFill>
              </a:rPr>
              <a:t>答辩人：蒋俊成</a:t>
            </a:r>
            <a:endParaRPr lang="en-US" altLang="zh-CN" sz="1200" dirty="0">
              <a:solidFill>
                <a:schemeClr val="bg1"/>
              </a:solidFill>
            </a:endParaRPr>
          </a:p>
        </p:txBody>
      </p:sp>
      <p:sp>
        <p:nvSpPr>
          <p:cNvPr id="10" name="矩形 9">
            <a:extLst>
              <a:ext uri="{FF2B5EF4-FFF2-40B4-BE49-F238E27FC236}">
                <a16:creationId xmlns:a16="http://schemas.microsoft.com/office/drawing/2014/main" id="{E9AF6AE2-780F-4BB8-A57E-05B33FC21A6F}"/>
              </a:ext>
            </a:extLst>
          </p:cNvPr>
          <p:cNvSpPr/>
          <p:nvPr/>
        </p:nvSpPr>
        <p:spPr>
          <a:xfrm>
            <a:off x="4572000" y="3563936"/>
            <a:ext cx="1647818" cy="276999"/>
          </a:xfrm>
          <a:prstGeom prst="rect">
            <a:avLst/>
          </a:prstGeom>
        </p:spPr>
        <p:txBody>
          <a:bodyPr wrap="square">
            <a:spAutoFit/>
          </a:bodyPr>
          <a:lstStyle/>
          <a:p>
            <a:pPr lvl="0" algn="ctr"/>
            <a:r>
              <a:rPr lang="zh-CN" altLang="en-US" sz="1200" dirty="0">
                <a:solidFill>
                  <a:schemeClr val="bg1"/>
                </a:solidFill>
              </a:rPr>
              <a:t>指导老师：李宇</a:t>
            </a:r>
            <a:endParaRPr lang="en-US" altLang="zh-CN" sz="1200" dirty="0">
              <a:solidFill>
                <a:schemeClr val="bg1"/>
              </a:solidFill>
            </a:endParaRPr>
          </a:p>
        </p:txBody>
      </p:sp>
      <p:sp>
        <p:nvSpPr>
          <p:cNvPr id="11" name="矩形 10">
            <a:extLst>
              <a:ext uri="{FF2B5EF4-FFF2-40B4-BE49-F238E27FC236}">
                <a16:creationId xmlns:a16="http://schemas.microsoft.com/office/drawing/2014/main" id="{43402C56-7610-4AC9-9B2E-9FC79DB9DB5B}"/>
              </a:ext>
            </a:extLst>
          </p:cNvPr>
          <p:cNvSpPr/>
          <p:nvPr/>
        </p:nvSpPr>
        <p:spPr>
          <a:xfrm>
            <a:off x="1083733" y="2913897"/>
            <a:ext cx="6976533" cy="261610"/>
          </a:xfrm>
          <a:prstGeom prst="rect">
            <a:avLst/>
          </a:prstGeom>
        </p:spPr>
        <p:txBody>
          <a:bodyPr wrap="square">
            <a:spAutoFit/>
          </a:bodyPr>
          <a:lstStyle/>
          <a:p>
            <a:pPr algn="ctr"/>
            <a:r>
              <a:rPr lang="en-US" altLang="zh-CN" sz="1100" spc="600" dirty="0">
                <a:solidFill>
                  <a:schemeClr val="bg1"/>
                </a:solidFill>
                <a:latin typeface="Arial"/>
              </a:rPr>
              <a:t>THANK YOU FOR WATCHING</a:t>
            </a:r>
          </a:p>
        </p:txBody>
      </p:sp>
    </p:spTree>
    <p:extLst>
      <p:ext uri="{BB962C8B-B14F-4D97-AF65-F5344CB8AC3E}">
        <p14:creationId xmlns:p14="http://schemas.microsoft.com/office/powerpoint/2010/main" val="844009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3185487"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148441" y="480139"/>
            <a:ext cx="324640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SIGNIFICANCE OF THE SELECTED TOPIC</a:t>
            </a:r>
          </a:p>
        </p:txBody>
      </p:sp>
      <p:sp>
        <p:nvSpPr>
          <p:cNvPr id="2" name="文本框 1">
            <a:extLst>
              <a:ext uri="{FF2B5EF4-FFF2-40B4-BE49-F238E27FC236}">
                <a16:creationId xmlns:a16="http://schemas.microsoft.com/office/drawing/2014/main" id="{371B5A80-7DA4-494B-8673-2CC4919DF13A}"/>
              </a:ext>
            </a:extLst>
          </p:cNvPr>
          <p:cNvSpPr txBox="1"/>
          <p:nvPr/>
        </p:nvSpPr>
        <p:spPr>
          <a:xfrm>
            <a:off x="701749" y="116249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背景</a:t>
            </a:r>
          </a:p>
        </p:txBody>
      </p:sp>
      <p:sp>
        <p:nvSpPr>
          <p:cNvPr id="12" name="文本框 11">
            <a:extLst>
              <a:ext uri="{FF2B5EF4-FFF2-40B4-BE49-F238E27FC236}">
                <a16:creationId xmlns:a16="http://schemas.microsoft.com/office/drawing/2014/main" id="{5109F6DD-9CE5-4BD1-B473-5A25B366E0B0}"/>
              </a:ext>
            </a:extLst>
          </p:cNvPr>
          <p:cNvSpPr txBox="1"/>
          <p:nvPr/>
        </p:nvSpPr>
        <p:spPr>
          <a:xfrm>
            <a:off x="701748" y="2165496"/>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意义</a:t>
            </a:r>
          </a:p>
        </p:txBody>
      </p:sp>
      <p:sp>
        <p:nvSpPr>
          <p:cNvPr id="13" name="文本框 12">
            <a:extLst>
              <a:ext uri="{FF2B5EF4-FFF2-40B4-BE49-F238E27FC236}">
                <a16:creationId xmlns:a16="http://schemas.microsoft.com/office/drawing/2014/main" id="{A490FCEE-2B0B-4D5A-934E-7001FF2E748C}"/>
              </a:ext>
            </a:extLst>
          </p:cNvPr>
          <p:cNvSpPr txBox="1"/>
          <p:nvPr/>
        </p:nvSpPr>
        <p:spPr>
          <a:xfrm>
            <a:off x="882503" y="1658044"/>
            <a:ext cx="3057247" cy="307777"/>
          </a:xfrm>
          <a:prstGeom prst="rect">
            <a:avLst/>
          </a:prstGeom>
          <a:noFill/>
        </p:spPr>
        <p:txBody>
          <a:bodyPr wrap="none" rtlCol="0">
            <a:spAutoFit/>
          </a:bodyPr>
          <a:lstStyle/>
          <a:p>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融科阳光公司的拓展研究项目。</a:t>
            </a:r>
          </a:p>
        </p:txBody>
      </p:sp>
      <p:sp>
        <p:nvSpPr>
          <p:cNvPr id="16" name="文本框 15">
            <a:extLst>
              <a:ext uri="{FF2B5EF4-FFF2-40B4-BE49-F238E27FC236}">
                <a16:creationId xmlns:a16="http://schemas.microsoft.com/office/drawing/2014/main" id="{9F5CB7F1-1103-49BF-B035-AA39CAB0AE14}"/>
              </a:ext>
            </a:extLst>
          </p:cNvPr>
          <p:cNvSpPr txBox="1"/>
          <p:nvPr/>
        </p:nvSpPr>
        <p:spPr>
          <a:xfrm>
            <a:off x="882502" y="2666578"/>
            <a:ext cx="7219507" cy="738664"/>
          </a:xfrm>
          <a:prstGeom prst="rect">
            <a:avLst/>
          </a:prstGeom>
          <a:noFill/>
        </p:spPr>
        <p:txBody>
          <a:bodyPr wrap="square" rtlCol="0">
            <a:spAutoFit/>
          </a:bodyPr>
          <a:lstStyle/>
          <a:p>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古典诗词是中华文明的瑰宝，有着极大的文化价值，但其数量庞大内容繁复，如果能使用现代计算机技术协助研究古典诗词，将对我们弘扬传统文化，发扬文化自信具有一定的积极意义。</a:t>
            </a:r>
          </a:p>
        </p:txBody>
      </p:sp>
    </p:spTree>
    <p:extLst>
      <p:ext uri="{BB962C8B-B14F-4D97-AF65-F5344CB8AC3E}">
        <p14:creationId xmlns:p14="http://schemas.microsoft.com/office/powerpoint/2010/main" val="3903047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3351153" y="2130264"/>
            <a:ext cx="2441694"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问题定义</a:t>
            </a:r>
          </a:p>
        </p:txBody>
      </p:sp>
      <p:sp>
        <p:nvSpPr>
          <p:cNvPr id="31" name="矩形 30">
            <a:extLst>
              <a:ext uri="{FF2B5EF4-FFF2-40B4-BE49-F238E27FC236}">
                <a16:creationId xmlns:a16="http://schemas.microsoft.com/office/drawing/2014/main" id="{2AA75E1D-E7E7-4D07-8BE2-EF0436F169E0}"/>
              </a:ext>
            </a:extLst>
          </p:cNvPr>
          <p:cNvSpPr/>
          <p:nvPr/>
        </p:nvSpPr>
        <p:spPr>
          <a:xfrm>
            <a:off x="3359974" y="2953381"/>
            <a:ext cx="2424062"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DEFINATION OF RESEARCH</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TWO</a:t>
            </a:r>
            <a:endParaRPr lang="zh-CN" altLang="en-US" sz="1400" dirty="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386812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262158"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第二部分：问题定义</a:t>
            </a:r>
          </a:p>
        </p:txBody>
      </p:sp>
      <p:sp>
        <p:nvSpPr>
          <p:cNvPr id="5" name="矩形 4"/>
          <p:cNvSpPr/>
          <p:nvPr/>
        </p:nvSpPr>
        <p:spPr>
          <a:xfrm>
            <a:off x="148441" y="480139"/>
            <a:ext cx="157767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DEFINATION OF RESEARCH</a:t>
            </a:r>
          </a:p>
        </p:txBody>
      </p:sp>
      <p:sp>
        <p:nvSpPr>
          <p:cNvPr id="6" name="文本框 5">
            <a:extLst>
              <a:ext uri="{FF2B5EF4-FFF2-40B4-BE49-F238E27FC236}">
                <a16:creationId xmlns:a16="http://schemas.microsoft.com/office/drawing/2014/main" id="{AC791AE4-8A5C-4D21-875A-017B9BBE2A03}"/>
              </a:ext>
            </a:extLst>
          </p:cNvPr>
          <p:cNvSpPr txBox="1"/>
          <p:nvPr/>
        </p:nvSpPr>
        <p:spPr>
          <a:xfrm>
            <a:off x="701749" y="116249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意境</a:t>
            </a:r>
          </a:p>
        </p:txBody>
      </p:sp>
      <p:sp>
        <p:nvSpPr>
          <p:cNvPr id="7" name="文本框 6">
            <a:extLst>
              <a:ext uri="{FF2B5EF4-FFF2-40B4-BE49-F238E27FC236}">
                <a16:creationId xmlns:a16="http://schemas.microsoft.com/office/drawing/2014/main" id="{693574C8-1C8E-4E7C-A81C-4E529CBAC966}"/>
              </a:ext>
            </a:extLst>
          </p:cNvPr>
          <p:cNvSpPr txBox="1"/>
          <p:nvPr/>
        </p:nvSpPr>
        <p:spPr>
          <a:xfrm>
            <a:off x="882503" y="1658044"/>
            <a:ext cx="6340548" cy="1815882"/>
          </a:xfrm>
          <a:prstGeom prst="rect">
            <a:avLst/>
          </a:prstGeom>
          <a:noFill/>
        </p:spPr>
        <p:txBody>
          <a:bodyPr wrap="square" rtlCol="0">
            <a:spAutoFit/>
          </a:bodyPr>
          <a:lstStyle/>
          <a:p>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意境是指文艺作品中描绘的生活图景与所表现的思想情感融为一体而形成的艺术境界。特点是景中有情，情中有景，情景交融。</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定义：主题 </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情感</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意境分析 </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-&gt;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文本分类</a:t>
            </a:r>
          </a:p>
        </p:txBody>
      </p:sp>
    </p:spTree>
    <p:extLst>
      <p:ext uri="{BB962C8B-B14F-4D97-AF65-F5344CB8AC3E}">
        <p14:creationId xmlns:p14="http://schemas.microsoft.com/office/powerpoint/2010/main" val="1200760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262158"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第二部分：问题定义</a:t>
            </a:r>
          </a:p>
        </p:txBody>
      </p:sp>
      <p:sp>
        <p:nvSpPr>
          <p:cNvPr id="5" name="矩形 4"/>
          <p:cNvSpPr/>
          <p:nvPr/>
        </p:nvSpPr>
        <p:spPr>
          <a:xfrm>
            <a:off x="148441" y="480139"/>
            <a:ext cx="157767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DEFINATION OF RESEARCH</a:t>
            </a:r>
          </a:p>
        </p:txBody>
      </p:sp>
      <p:sp>
        <p:nvSpPr>
          <p:cNvPr id="6" name="文本框 5">
            <a:extLst>
              <a:ext uri="{FF2B5EF4-FFF2-40B4-BE49-F238E27FC236}">
                <a16:creationId xmlns:a16="http://schemas.microsoft.com/office/drawing/2014/main" id="{AC791AE4-8A5C-4D21-875A-017B9BBE2A03}"/>
              </a:ext>
            </a:extLst>
          </p:cNvPr>
          <p:cNvSpPr txBox="1"/>
          <p:nvPr/>
        </p:nvSpPr>
        <p:spPr>
          <a:xfrm>
            <a:off x="701749" y="116249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主题</a:t>
            </a:r>
          </a:p>
        </p:txBody>
      </p:sp>
      <p:sp>
        <p:nvSpPr>
          <p:cNvPr id="7" name="文本框 6">
            <a:extLst>
              <a:ext uri="{FF2B5EF4-FFF2-40B4-BE49-F238E27FC236}">
                <a16:creationId xmlns:a16="http://schemas.microsoft.com/office/drawing/2014/main" id="{693574C8-1C8E-4E7C-A81C-4E529CBAC966}"/>
              </a:ext>
            </a:extLst>
          </p:cNvPr>
          <p:cNvSpPr txBox="1"/>
          <p:nvPr/>
        </p:nvSpPr>
        <p:spPr>
          <a:xfrm>
            <a:off x="1071957" y="1587162"/>
            <a:ext cx="6340548" cy="2623795"/>
          </a:xfrm>
          <a:prstGeom prst="rect">
            <a:avLst/>
          </a:prstGeom>
          <a:noFill/>
        </p:spPr>
        <p:txBody>
          <a:bodyPr wrap="square" rtlCol="0">
            <a:spAutoFit/>
          </a:bodyPr>
          <a:lstStyle/>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咏史怀古</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商女不知亡国恨，隔江犹唱后庭花。</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离别送别</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桃花潭水深千尺，不及汪伦送我情。</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战争边塞</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但使龙城飞将在，不教胡马度阴山。</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山水景致</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窗含西岭千秋雪，门泊东吴万里船。</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行旅思乡</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春风又绿江南岸，明月何时照我还。</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爱情闺怨</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在天愿做比翼鸟，在地愿为连理枝。</a:t>
            </a:r>
          </a:p>
        </p:txBody>
      </p:sp>
    </p:spTree>
    <p:extLst>
      <p:ext uri="{BB962C8B-B14F-4D97-AF65-F5344CB8AC3E}">
        <p14:creationId xmlns:p14="http://schemas.microsoft.com/office/powerpoint/2010/main" val="1380074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262158"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第二部分：问题定义</a:t>
            </a:r>
          </a:p>
        </p:txBody>
      </p:sp>
      <p:sp>
        <p:nvSpPr>
          <p:cNvPr id="5" name="矩形 4"/>
          <p:cNvSpPr/>
          <p:nvPr/>
        </p:nvSpPr>
        <p:spPr>
          <a:xfrm>
            <a:off x="148441" y="480139"/>
            <a:ext cx="157767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DEFINATION OF RESEARCH</a:t>
            </a:r>
          </a:p>
        </p:txBody>
      </p:sp>
      <p:sp>
        <p:nvSpPr>
          <p:cNvPr id="6" name="文本框 5">
            <a:extLst>
              <a:ext uri="{FF2B5EF4-FFF2-40B4-BE49-F238E27FC236}">
                <a16:creationId xmlns:a16="http://schemas.microsoft.com/office/drawing/2014/main" id="{AC791AE4-8A5C-4D21-875A-017B9BBE2A03}"/>
              </a:ext>
            </a:extLst>
          </p:cNvPr>
          <p:cNvSpPr txBox="1"/>
          <p:nvPr/>
        </p:nvSpPr>
        <p:spPr>
          <a:xfrm>
            <a:off x="701749" y="116249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情感</a:t>
            </a:r>
          </a:p>
        </p:txBody>
      </p:sp>
      <p:sp>
        <p:nvSpPr>
          <p:cNvPr id="7" name="文本框 6">
            <a:extLst>
              <a:ext uri="{FF2B5EF4-FFF2-40B4-BE49-F238E27FC236}">
                <a16:creationId xmlns:a16="http://schemas.microsoft.com/office/drawing/2014/main" id="{693574C8-1C8E-4E7C-A81C-4E529CBAC966}"/>
              </a:ext>
            </a:extLst>
          </p:cNvPr>
          <p:cNvSpPr txBox="1"/>
          <p:nvPr/>
        </p:nvSpPr>
        <p:spPr>
          <a:xfrm>
            <a:off x="1071957" y="1587162"/>
            <a:ext cx="6340548" cy="2191306"/>
          </a:xfrm>
          <a:prstGeom prst="rect">
            <a:avLst/>
          </a:prstGeom>
          <a:noFill/>
        </p:spPr>
        <p:txBody>
          <a:bodyPr wrap="square" rtlCol="0">
            <a:spAutoFit/>
          </a:bodyPr>
          <a:lstStyle/>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悲伤</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感时花溅泪，恨别鸟惊心。</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喜悦</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春风得意马蹄疾，一日看尽长安花。</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忧愁</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无边落木萧萧下，不尽长江滚滚来。</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豪迈</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男儿何不带吴钩，收取关山五十州。</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愤怒</a:t>
            </a:r>
            <a:r>
              <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	      </a:t>
            </a:r>
            <a:r>
              <a:rPr lang="zh-TW"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怒发冲冠凭栏处，潇潇雨歇，抬望眼仰天长啸，壮怀激烈</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926102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2786897" y="2130264"/>
            <a:ext cx="3570209"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数据准备工作</a:t>
            </a:r>
          </a:p>
        </p:txBody>
      </p:sp>
      <p:sp>
        <p:nvSpPr>
          <p:cNvPr id="31" name="矩形 30">
            <a:extLst>
              <a:ext uri="{FF2B5EF4-FFF2-40B4-BE49-F238E27FC236}">
                <a16:creationId xmlns:a16="http://schemas.microsoft.com/office/drawing/2014/main" id="{2AA75E1D-E7E7-4D07-8BE2-EF0436F169E0}"/>
              </a:ext>
            </a:extLst>
          </p:cNvPr>
          <p:cNvSpPr/>
          <p:nvPr/>
        </p:nvSpPr>
        <p:spPr>
          <a:xfrm>
            <a:off x="3651720" y="2953381"/>
            <a:ext cx="1840568"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DATA PREPARATION</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THREE</a:t>
            </a:r>
            <a:endParaRPr lang="zh-CN" altLang="en-US" sz="1400" dirty="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2003677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9C6BC8E-C144-42D0-9A3B-7AC7D04EE7A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毕业答辩"/>
</p:tagLst>
</file>

<file path=ppt/theme/theme1.xml><?xml version="1.0" encoding="utf-8"?>
<a:theme xmlns:a="http://schemas.openxmlformats.org/drawingml/2006/main" name="第一PPT，www.1ppt.com">
  <a:themeElements>
    <a:clrScheme name="答辩蓝色">
      <a:dk1>
        <a:sysClr val="windowText" lastClr="000000"/>
      </a:dk1>
      <a:lt1>
        <a:sysClr val="window" lastClr="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1876</TotalTime>
  <Words>2066</Words>
  <Application>Microsoft Office PowerPoint</Application>
  <PresentationFormat>全屏显示(16:9)</PresentationFormat>
  <Paragraphs>342</Paragraphs>
  <Slides>39</Slides>
  <Notes>39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等线</vt:lpstr>
      <vt:lpstr>黑体</vt:lpstr>
      <vt:lpstr>华光行楷_CNKI</vt:lpstr>
      <vt:lpstr>华文仿宋</vt:lpstr>
      <vt:lpstr>华文行楷</vt:lpstr>
      <vt:lpstr>华文隶书</vt:lpstr>
      <vt:lpstr>楷体</vt:lpstr>
      <vt:lpstr>宋体</vt:lpstr>
      <vt:lpstr>微软雅黑</vt:lpstr>
      <vt:lpstr>Arial</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Administrator</cp:lastModifiedBy>
  <cp:revision>392</cp:revision>
  <dcterms:created xsi:type="dcterms:W3CDTF">2017-05-01T12:27:42Z</dcterms:created>
  <dcterms:modified xsi:type="dcterms:W3CDTF">2020-05-27T08:52:40Z</dcterms:modified>
</cp:coreProperties>
</file>