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72" r:id="rId2"/>
    <p:sldId id="257" r:id="rId3"/>
    <p:sldId id="273" r:id="rId4"/>
    <p:sldId id="258" r:id="rId5"/>
    <p:sldId id="281" r:id="rId6"/>
    <p:sldId id="274" r:id="rId7"/>
    <p:sldId id="261" r:id="rId8"/>
    <p:sldId id="292" r:id="rId9"/>
    <p:sldId id="296" r:id="rId10"/>
    <p:sldId id="297" r:id="rId11"/>
    <p:sldId id="298" r:id="rId12"/>
    <p:sldId id="282" r:id="rId13"/>
    <p:sldId id="293" r:id="rId14"/>
    <p:sldId id="294" r:id="rId15"/>
    <p:sldId id="289" r:id="rId16"/>
    <p:sldId id="295" r:id="rId17"/>
    <p:sldId id="290" r:id="rId18"/>
    <p:sldId id="278" r:id="rId19"/>
    <p:sldId id="284" r:id="rId20"/>
    <p:sldId id="285" r:id="rId21"/>
    <p:sldId id="299" r:id="rId22"/>
    <p:sldId id="300" r:id="rId23"/>
    <p:sldId id="301" r:id="rId24"/>
    <p:sldId id="302" r:id="rId25"/>
    <p:sldId id="305" r:id="rId26"/>
    <p:sldId id="320" r:id="rId27"/>
    <p:sldId id="321" r:id="rId28"/>
    <p:sldId id="303" r:id="rId29"/>
    <p:sldId id="306" r:id="rId30"/>
    <p:sldId id="311" r:id="rId31"/>
    <p:sldId id="307" r:id="rId32"/>
    <p:sldId id="308" r:id="rId33"/>
    <p:sldId id="309" r:id="rId34"/>
    <p:sldId id="310" r:id="rId35"/>
    <p:sldId id="312" r:id="rId36"/>
    <p:sldId id="313" r:id="rId37"/>
    <p:sldId id="314" r:id="rId38"/>
    <p:sldId id="315" r:id="rId39"/>
    <p:sldId id="280" r:id="rId40"/>
    <p:sldId id="269" r:id="rId41"/>
    <p:sldId id="316" r:id="rId42"/>
    <p:sldId id="317" r:id="rId43"/>
    <p:sldId id="318" r:id="rId44"/>
    <p:sldId id="319" r:id="rId45"/>
    <p:sldId id="275" r:id="rId46"/>
    <p:sldId id="304" r:id="rId47"/>
    <p:sldId id="288" r:id="rId48"/>
  </p:sldIdLst>
  <p:sldSz cx="9144000" cy="6858000" type="screen4x3"/>
  <p:notesSz cx="6858000" cy="9144000"/>
  <p:embeddedFontLst>
    <p:embeddedFont>
      <p:font typeface="Calibri Light" panose="020F0302020204030204" pitchFamily="34" charset="0"/>
      <p:regular r:id="rId49"/>
      <p:italic r:id="rId50"/>
    </p:embeddedFont>
    <p:embeddedFont>
      <p:font typeface="华文中宋" panose="02010600040101010101" pitchFamily="2" charset="-122"/>
      <p:regular r:id="rId51"/>
    </p:embeddedFont>
    <p:embeddedFont>
      <p:font typeface="Calibri" panose="020F0502020204030204" pitchFamily="34" charset="0"/>
      <p:regular r:id="rId52"/>
      <p:bold r:id="rId53"/>
      <p:italic r:id="rId54"/>
      <p:boldItalic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heng" initials="J" lastIdx="3" clrIdx="0">
    <p:extLst>
      <p:ext uri="{19B8F6BF-5375-455C-9EA6-DF929625EA0E}">
        <p15:presenceInfo xmlns:p15="http://schemas.microsoft.com/office/powerpoint/2012/main" userId="JChe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406C"/>
    <a:srgbClr val="032951"/>
    <a:srgbClr val="8AABCA"/>
    <a:srgbClr val="16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showGuides="1">
      <p:cViewPr varScale="1">
        <p:scale>
          <a:sx n="89" d="100"/>
          <a:sy n="89" d="100"/>
        </p:scale>
        <p:origin x="1334" y="72"/>
      </p:cViewPr>
      <p:guideLst>
        <p:guide orient="horz" pos="2183"/>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332456590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282475675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319485219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24399730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170989350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1067581715"/>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6142344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331339332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259405868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333291550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6D79DC-E8DB-4FCC-9CD8-FD893B527179}" type="datetimeFigureOut">
              <a:rPr lang="zh-CN" altLang="en-US" smtClean="0"/>
              <a:t>2016/6/2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302663533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D79DC-E8DB-4FCC-9CD8-FD893B527179}" type="datetimeFigureOut">
              <a:rPr lang="zh-CN" altLang="en-US" smtClean="0"/>
              <a:t>2016/6/2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0F3F2-2499-4B6B-A66A-78277AC8427A}" type="slidenum">
              <a:rPr lang="zh-CN" altLang="en-US" smtClean="0"/>
              <a:t>‹#›</a:t>
            </a:fld>
            <a:endParaRPr lang="zh-CN" altLang="en-US"/>
          </a:p>
        </p:txBody>
      </p:sp>
    </p:spTree>
    <p:extLst>
      <p:ext uri="{BB962C8B-B14F-4D97-AF65-F5344CB8AC3E}">
        <p14:creationId xmlns:p14="http://schemas.microsoft.com/office/powerpoint/2010/main" val="3383230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rgbClr val="16548C"/>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rot="5400000">
            <a:off x="3541686" y="516965"/>
            <a:ext cx="2060625" cy="9144001"/>
          </a:xfrm>
          <a:prstGeom prst="rect">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899475" y="-677390"/>
            <a:ext cx="1513063" cy="1304365"/>
          </a:xfrm>
          <a:prstGeom prst="hexagon">
            <a:avLst/>
          </a:prstGeom>
          <a:noFill/>
          <a:ln w="28575">
            <a:solidFill>
              <a:srgbClr val="03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123157" y="-1683"/>
            <a:ext cx="1513063" cy="1304365"/>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899475" y="672345"/>
            <a:ext cx="1513063" cy="1304365"/>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336177" y="-1683"/>
            <a:ext cx="1513063" cy="1304365"/>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36177" y="1344682"/>
            <a:ext cx="1513063" cy="1304365"/>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350336" y="-655549"/>
            <a:ext cx="1513063" cy="1304365"/>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3350336" y="680705"/>
            <a:ext cx="1513063" cy="1304365"/>
          </a:xfrm>
          <a:prstGeom prst="hexagon">
            <a:avLst/>
          </a:prstGeom>
          <a:noFill/>
          <a:ln w="28575">
            <a:solidFill>
              <a:srgbClr val="03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176886" y="4365691"/>
            <a:ext cx="7765409" cy="1446550"/>
          </a:xfrm>
          <a:prstGeom prst="rect">
            <a:avLst/>
          </a:prstGeom>
          <a:noFill/>
        </p:spPr>
        <p:txBody>
          <a:bodyPr wrap="square" rtlCol="0">
            <a:spAutoFit/>
          </a:bodyPr>
          <a:lstStyle/>
          <a:p>
            <a:pPr algn="r"/>
            <a:r>
              <a:rPr lang="en-US" altLang="zh-CN" sz="4400" dirty="0">
                <a:latin typeface="华文中宋" panose="02010600040101010101" pitchFamily="2" charset="-122"/>
                <a:ea typeface="华文中宋" panose="02010600040101010101" pitchFamily="2" charset="-122"/>
                <a:cs typeface="Times New Roman" panose="02020603050405020304" pitchFamily="18" charset="0"/>
              </a:rPr>
              <a:t>Python</a:t>
            </a:r>
            <a:r>
              <a:rPr lang="zh-CN" altLang="en-US" sz="4400" dirty="0">
                <a:latin typeface="华文中宋" panose="02010600040101010101" pitchFamily="2" charset="-122"/>
                <a:ea typeface="华文中宋" panose="02010600040101010101" pitchFamily="2" charset="-122"/>
              </a:rPr>
              <a:t>数据分析包</a:t>
            </a:r>
            <a:r>
              <a:rPr lang="en-US" altLang="zh-CN" sz="4400" dirty="0">
                <a:latin typeface="华文中宋" panose="02010600040101010101" pitchFamily="2" charset="-122"/>
                <a:ea typeface="华文中宋" panose="02010600040101010101" pitchFamily="2" charset="-122"/>
              </a:rPr>
              <a:t/>
            </a:r>
            <a:br>
              <a:rPr lang="en-US" altLang="zh-CN" sz="4400" dirty="0">
                <a:latin typeface="华文中宋" panose="02010600040101010101" pitchFamily="2" charset="-122"/>
                <a:ea typeface="华文中宋" panose="02010600040101010101" pitchFamily="2" charset="-122"/>
              </a:rPr>
            </a:br>
            <a:r>
              <a:rPr lang="zh-CN" altLang="en-US" sz="4400" dirty="0">
                <a:latin typeface="华文中宋" panose="02010600040101010101" pitchFamily="2" charset="-122"/>
                <a:ea typeface="华文中宋" panose="02010600040101010101" pitchFamily="2" charset="-122"/>
              </a:rPr>
              <a:t>在电池数据分析中的</a:t>
            </a:r>
            <a:r>
              <a:rPr lang="zh-CN" altLang="en-US" sz="4400" dirty="0" smtClean="0">
                <a:latin typeface="华文中宋" panose="02010600040101010101" pitchFamily="2" charset="-122"/>
                <a:ea typeface="华文中宋" panose="02010600040101010101" pitchFamily="2" charset="-122"/>
              </a:rPr>
              <a:t>应用 </a:t>
            </a:r>
            <a:endParaRPr lang="en-US" altLang="zh-CN" sz="2000" b="1" dirty="0">
              <a:solidFill>
                <a:srgbClr val="032951"/>
              </a:solidFill>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0228220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2.2  Python</a:t>
            </a:r>
            <a:r>
              <a:rPr lang="zh-CN" altLang="en-US" sz="2400" b="1" dirty="0">
                <a:solidFill>
                  <a:schemeClr val="bg1"/>
                </a:solidFill>
                <a:latin typeface="微软雅黑" panose="020B0503020204020204" pitchFamily="34" charset="-122"/>
                <a:ea typeface="微软雅黑" panose="020B0503020204020204" pitchFamily="34" charset="-122"/>
              </a:rPr>
              <a:t>数据分析包</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00996" y="1820174"/>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1013358" y="1831722"/>
            <a:ext cx="7360037" cy="3332772"/>
          </a:xfrm>
          <a:prstGeom prst="rect">
            <a:avLst/>
          </a:prstGeom>
          <a:noFill/>
        </p:spPr>
        <p:txBody>
          <a:bodyPr wrap="square" rtlCol="0">
            <a:spAutoFit/>
          </a:bodyPr>
          <a:lstStyle/>
          <a:p>
            <a:pPr>
              <a:lnSpc>
                <a:spcPct val="200000"/>
              </a:lnSpc>
              <a:spcAft>
                <a:spcPts val="1200"/>
              </a:spcAft>
            </a:pPr>
            <a:r>
              <a:rPr lang="en-US" altLang="zh-CN" dirty="0">
                <a:solidFill>
                  <a:srgbClr val="11406C"/>
                </a:solidFill>
                <a:latin typeface="微软雅黑" panose="020B0503020204020204" pitchFamily="34" charset="-122"/>
                <a:ea typeface="微软雅黑" panose="020B0503020204020204" pitchFamily="34" charset="-122"/>
              </a:rPr>
              <a:t>       Pandas</a:t>
            </a:r>
            <a:r>
              <a:rPr lang="zh-CN" altLang="en-US" dirty="0">
                <a:solidFill>
                  <a:srgbClr val="11406C"/>
                </a:solidFill>
                <a:latin typeface="微软雅黑" panose="020B0503020204020204" pitchFamily="34" charset="-122"/>
                <a:ea typeface="微软雅黑" panose="020B0503020204020204" pitchFamily="34" charset="-122"/>
              </a:rPr>
              <a:t>提供了相当多的基于结构化数据的操作，表格型数据是其主要的数据处理对象。</a:t>
            </a:r>
            <a:r>
              <a:rPr lang="en-US" altLang="zh-CN" dirty="0">
                <a:solidFill>
                  <a:srgbClr val="11406C"/>
                </a:solidFill>
                <a:latin typeface="微软雅黑" panose="020B0503020204020204" pitchFamily="34" charset="-122"/>
                <a:ea typeface="微软雅黑" panose="020B0503020204020204" pitchFamily="34" charset="-122"/>
              </a:rPr>
              <a:t>Pandas</a:t>
            </a:r>
            <a:r>
              <a:rPr lang="zh-CN" altLang="en-US" dirty="0">
                <a:solidFill>
                  <a:srgbClr val="11406C"/>
                </a:solidFill>
                <a:latin typeface="微软雅黑" panose="020B0503020204020204" pitchFamily="34" charset="-122"/>
                <a:ea typeface="微软雅黑" panose="020B0503020204020204" pitchFamily="34" charset="-122"/>
              </a:rPr>
              <a:t>集合了</a:t>
            </a:r>
            <a:r>
              <a:rPr lang="en-US" altLang="zh-CN" dirty="0" err="1">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中的多维数组表现能力以及关系型数据库语言中的数据表达能力，同时提供了复杂的索引操作以方便对数据的维度改变、切割、合并以及子数据的选择。其中分组数据的操作对电池分析十分帮助，如对各个子数据组应用函数算法时，其分组功能可以方便的为每个分组生成相应输出值。</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
        <p:nvSpPr>
          <p:cNvPr id="17" name="等腰三角形 16"/>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48883" y="1363459"/>
            <a:ext cx="1104085" cy="400110"/>
          </a:xfrm>
          <a:prstGeom prst="rect">
            <a:avLst/>
          </a:prstGeom>
          <a:noFill/>
        </p:spPr>
        <p:txBody>
          <a:bodyPr wrap="none" rtlCol="0">
            <a:spAutoFit/>
          </a:bodyPr>
          <a:lstStyle/>
          <a:p>
            <a:r>
              <a:rPr lang="en-US" altLang="zh-CN" sz="2000" b="1" dirty="0" smtClean="0">
                <a:solidFill>
                  <a:srgbClr val="032951"/>
                </a:solidFill>
                <a:latin typeface="微软雅黑" panose="020B0503020204020204" pitchFamily="34" charset="-122"/>
                <a:ea typeface="微软雅黑" panose="020B0503020204020204" pitchFamily="34" charset="-122"/>
              </a:rPr>
              <a:t>Pandas</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223563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2.2  Python</a:t>
            </a:r>
            <a:r>
              <a:rPr lang="zh-CN" altLang="en-US" sz="2400" b="1" dirty="0">
                <a:solidFill>
                  <a:schemeClr val="bg1"/>
                </a:solidFill>
                <a:latin typeface="微软雅黑" panose="020B0503020204020204" pitchFamily="34" charset="-122"/>
                <a:ea typeface="微软雅黑" panose="020B0503020204020204" pitchFamily="34" charset="-122"/>
              </a:rPr>
              <a:t>数据分析包</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00996" y="1820174"/>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1013358" y="1831722"/>
            <a:ext cx="7360037" cy="2778774"/>
          </a:xfrm>
          <a:prstGeom prst="rect">
            <a:avLst/>
          </a:prstGeom>
          <a:noFill/>
        </p:spPr>
        <p:txBody>
          <a:bodyPr wrap="square" rtlCol="0">
            <a:spAutoFit/>
          </a:bodyPr>
          <a:lstStyle/>
          <a:p>
            <a:pPr>
              <a:lnSpc>
                <a:spcPct val="200000"/>
              </a:lnSpc>
              <a:spcAft>
                <a:spcPts val="1200"/>
              </a:spcAft>
            </a:pPr>
            <a:r>
              <a:rPr lang="en-US" altLang="zh-CN" dirty="0">
                <a:solidFill>
                  <a:srgbClr val="11406C"/>
                </a:solidFill>
                <a:latin typeface="微软雅黑" panose="020B0503020204020204" pitchFamily="34" charset="-122"/>
                <a:ea typeface="微软雅黑" panose="020B0503020204020204" pitchFamily="34" charset="-122"/>
              </a:rPr>
              <a:t>       </a:t>
            </a:r>
            <a:r>
              <a:rPr lang="en-US" altLang="zh-CN" dirty="0" err="1">
                <a:solidFill>
                  <a:srgbClr val="11406C"/>
                </a:solidFill>
                <a:latin typeface="微软雅黑" panose="020B0503020204020204" pitchFamily="34" charset="-122"/>
                <a:ea typeface="微软雅黑" panose="020B0503020204020204" pitchFamily="34" charset="-122"/>
              </a:rPr>
              <a:t>Ipython</a:t>
            </a:r>
            <a:r>
              <a:rPr lang="zh-CN" altLang="en-US" dirty="0">
                <a:solidFill>
                  <a:srgbClr val="11406C"/>
                </a:solidFill>
                <a:latin typeface="微软雅黑" panose="020B0503020204020204" pitchFamily="34" charset="-122"/>
                <a:ea typeface="微软雅黑" panose="020B0503020204020204" pitchFamily="34" charset="-122"/>
              </a:rPr>
              <a:t>为一个基于</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的交互命令行程序，支持变量自动补全，自动缩进，支持</a:t>
            </a:r>
            <a:r>
              <a:rPr lang="en-US" altLang="zh-CN" dirty="0">
                <a:solidFill>
                  <a:srgbClr val="11406C"/>
                </a:solidFill>
                <a:latin typeface="微软雅黑" panose="020B0503020204020204" pitchFamily="34" charset="-122"/>
                <a:ea typeface="微软雅黑" panose="020B0503020204020204" pitchFamily="34" charset="-122"/>
              </a:rPr>
              <a:t>bash shell </a:t>
            </a:r>
            <a:r>
              <a:rPr lang="zh-CN" altLang="en-US" dirty="0">
                <a:solidFill>
                  <a:srgbClr val="11406C"/>
                </a:solidFill>
                <a:latin typeface="微软雅黑" panose="020B0503020204020204" pitchFamily="34" charset="-122"/>
                <a:ea typeface="微软雅黑" panose="020B0503020204020204" pitchFamily="34" charset="-122"/>
              </a:rPr>
              <a:t>命令，内置了许多很有用的功能和函数。比如其中的</a:t>
            </a:r>
            <a:r>
              <a:rPr lang="en-US" altLang="zh-CN" dirty="0">
                <a:solidFill>
                  <a:srgbClr val="11406C"/>
                </a:solidFill>
                <a:latin typeface="微软雅黑" panose="020B0503020204020204" pitchFamily="34" charset="-122"/>
                <a:ea typeface="微软雅黑" panose="020B0503020204020204" pitchFamily="34" charset="-122"/>
              </a:rPr>
              <a:t>Notebook</a:t>
            </a:r>
            <a:r>
              <a:rPr lang="zh-CN" altLang="en-US" dirty="0">
                <a:solidFill>
                  <a:srgbClr val="11406C"/>
                </a:solidFill>
                <a:latin typeface="微软雅黑" panose="020B0503020204020204" pitchFamily="34" charset="-122"/>
                <a:ea typeface="微软雅黑" panose="020B0503020204020204" pitchFamily="34" charset="-122"/>
              </a:rPr>
              <a:t>模块可以在运行</a:t>
            </a:r>
            <a:r>
              <a:rPr lang="en-US" altLang="zh-CN" dirty="0" err="1">
                <a:solidFill>
                  <a:srgbClr val="11406C"/>
                </a:solidFill>
                <a:latin typeface="微软雅黑" panose="020B0503020204020204" pitchFamily="34" charset="-122"/>
                <a:ea typeface="微软雅黑" panose="020B0503020204020204" pitchFamily="34" charset="-122"/>
              </a:rPr>
              <a:t>Ipython</a:t>
            </a:r>
            <a:r>
              <a:rPr lang="zh-CN" altLang="en-US" dirty="0">
                <a:solidFill>
                  <a:srgbClr val="11406C"/>
                </a:solidFill>
                <a:latin typeface="微软雅黑" panose="020B0503020204020204" pitchFamily="34" charset="-122"/>
                <a:ea typeface="微软雅黑" panose="020B0503020204020204" pitchFamily="34" charset="-122"/>
              </a:rPr>
              <a:t>的主机上启动一个</a:t>
            </a:r>
            <a:r>
              <a:rPr lang="en-US" altLang="zh-CN" dirty="0">
                <a:solidFill>
                  <a:srgbClr val="11406C"/>
                </a:solidFill>
                <a:latin typeface="微软雅黑" panose="020B0503020204020204" pitchFamily="34" charset="-122"/>
                <a:ea typeface="微软雅黑" panose="020B0503020204020204" pitchFamily="34" charset="-122"/>
              </a:rPr>
              <a:t>http</a:t>
            </a:r>
            <a:r>
              <a:rPr lang="zh-CN" altLang="en-US" dirty="0">
                <a:solidFill>
                  <a:srgbClr val="11406C"/>
                </a:solidFill>
                <a:latin typeface="微软雅黑" panose="020B0503020204020204" pitchFamily="34" charset="-122"/>
                <a:ea typeface="微软雅黑" panose="020B0503020204020204" pitchFamily="34" charset="-122"/>
              </a:rPr>
              <a:t>服务，将本机的数据处理环境开放给拥有相应权限的与该计算机联网的所有计算机。</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
        <p:nvSpPr>
          <p:cNvPr id="17" name="等腰三角形 16"/>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48883" y="1363459"/>
            <a:ext cx="2574103" cy="400110"/>
          </a:xfrm>
          <a:prstGeom prst="rect">
            <a:avLst/>
          </a:prstGeom>
          <a:noFill/>
        </p:spPr>
        <p:txBody>
          <a:bodyPr wrap="none" rtlCol="0">
            <a:spAutoFit/>
          </a:bodyPr>
          <a:lstStyle/>
          <a:p>
            <a:r>
              <a:rPr lang="en-US" altLang="zh-CN" sz="2000" b="1" dirty="0" err="1" smtClean="0">
                <a:solidFill>
                  <a:srgbClr val="032951"/>
                </a:solidFill>
                <a:latin typeface="微软雅黑" panose="020B0503020204020204" pitchFamily="34" charset="-122"/>
                <a:ea typeface="微软雅黑" panose="020B0503020204020204" pitchFamily="34" charset="-122"/>
              </a:rPr>
              <a:t>Ipython</a:t>
            </a:r>
            <a:r>
              <a:rPr lang="en-US" altLang="zh-CN" sz="2000" b="1" dirty="0" smtClean="0">
                <a:solidFill>
                  <a:srgbClr val="032951"/>
                </a:solidFill>
                <a:latin typeface="微软雅黑" panose="020B0503020204020204" pitchFamily="34" charset="-122"/>
                <a:ea typeface="微软雅黑" panose="020B0503020204020204" pitchFamily="34" charset="-122"/>
              </a:rPr>
              <a:t> Notebook</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39449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2.3  </a:t>
            </a:r>
            <a:r>
              <a:rPr lang="zh-CN" altLang="en-US" sz="2400" b="1" dirty="0" smtClean="0">
                <a:solidFill>
                  <a:schemeClr val="bg1"/>
                </a:solidFill>
                <a:latin typeface="微软雅黑" panose="020B0503020204020204" pitchFamily="34" charset="-122"/>
                <a:ea typeface="微软雅黑" panose="020B0503020204020204" pitchFamily="34" charset="-122"/>
              </a:rPr>
              <a:t>为何使用</a:t>
            </a:r>
            <a:r>
              <a:rPr lang="en-US" altLang="zh-CN" sz="2400" b="1" dirty="0" smtClean="0">
                <a:solidFill>
                  <a:schemeClr val="bg1"/>
                </a:solidFill>
                <a:latin typeface="微软雅黑" panose="020B0503020204020204" pitchFamily="34" charset="-122"/>
                <a:ea typeface="微软雅黑" panose="020B0503020204020204" pitchFamily="34" charset="-122"/>
              </a:rPr>
              <a:t>Python</a:t>
            </a:r>
            <a:r>
              <a:rPr lang="zh-CN" altLang="en-US" sz="2400" b="1" dirty="0" smtClean="0">
                <a:solidFill>
                  <a:schemeClr val="bg1"/>
                </a:solidFill>
                <a:latin typeface="微软雅黑" panose="020B0503020204020204" pitchFamily="34" charset="-122"/>
                <a:ea typeface="微软雅黑" panose="020B0503020204020204" pitchFamily="34" charset="-122"/>
              </a:rPr>
              <a:t>语言进行数据处理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48883" y="1363459"/>
            <a:ext cx="3405099" cy="400110"/>
          </a:xfrm>
          <a:prstGeom prst="rect">
            <a:avLst/>
          </a:prstGeom>
          <a:noFill/>
        </p:spPr>
        <p:txBody>
          <a:bodyPr wrap="none" rtlCol="0">
            <a:spAutoFit/>
          </a:bodyPr>
          <a:lstStyle/>
          <a:p>
            <a:r>
              <a:rPr lang="zh-CN" altLang="en-US" sz="2000" b="1" dirty="0">
                <a:solidFill>
                  <a:srgbClr val="032951"/>
                </a:solidFill>
                <a:latin typeface="微软雅黑" panose="020B0503020204020204" pitchFamily="34" charset="-122"/>
                <a:ea typeface="微软雅黑" panose="020B0503020204020204" pitchFamily="34" charset="-122"/>
              </a:rPr>
              <a:t>相比于</a:t>
            </a:r>
            <a:r>
              <a:rPr lang="en-US" altLang="zh-CN" sz="2000" b="1" dirty="0" err="1">
                <a:solidFill>
                  <a:srgbClr val="032951"/>
                </a:solidFill>
                <a:latin typeface="微软雅黑" panose="020B0503020204020204" pitchFamily="34" charset="-122"/>
                <a:ea typeface="微软雅黑" panose="020B0503020204020204" pitchFamily="34" charset="-122"/>
              </a:rPr>
              <a:t>Matlab</a:t>
            </a:r>
            <a:r>
              <a:rPr lang="zh-CN" altLang="en-US" sz="2000" b="1" dirty="0">
                <a:solidFill>
                  <a:srgbClr val="032951"/>
                </a:solidFill>
                <a:latin typeface="微软雅黑" panose="020B0503020204020204" pitchFamily="34" charset="-122"/>
                <a:ea typeface="微软雅黑" panose="020B0503020204020204" pitchFamily="34" charset="-122"/>
              </a:rPr>
              <a:t>等软件的优势</a:t>
            </a:r>
          </a:p>
        </p:txBody>
      </p:sp>
      <p:sp>
        <p:nvSpPr>
          <p:cNvPr id="21" name="文本框 20"/>
          <p:cNvSpPr txBox="1"/>
          <p:nvPr/>
        </p:nvSpPr>
        <p:spPr>
          <a:xfrm>
            <a:off x="1024837" y="2049973"/>
            <a:ext cx="7094325" cy="3416320"/>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a:t>
            </a:r>
            <a:r>
              <a:rPr lang="en-US" altLang="zh-CN" dirty="0" err="1">
                <a:solidFill>
                  <a:srgbClr val="11406C"/>
                </a:solidFill>
                <a:latin typeface="微软雅黑" panose="020B0503020204020204" pitchFamily="34" charset="-122"/>
                <a:ea typeface="微软雅黑" panose="020B0503020204020204" pitchFamily="34" charset="-122"/>
              </a:rPr>
              <a:t>Matlab</a:t>
            </a:r>
            <a:r>
              <a:rPr lang="zh-CN" altLang="en-US" dirty="0">
                <a:solidFill>
                  <a:srgbClr val="11406C"/>
                </a:solidFill>
                <a:latin typeface="微软雅黑" panose="020B0503020204020204" pitchFamily="34" charset="-122"/>
                <a:ea typeface="微软雅黑" panose="020B0503020204020204" pitchFamily="34" charset="-122"/>
              </a:rPr>
              <a:t>是美国</a:t>
            </a:r>
            <a:r>
              <a:rPr lang="en-US" altLang="zh-CN" dirty="0" err="1">
                <a:solidFill>
                  <a:srgbClr val="11406C"/>
                </a:solidFill>
                <a:latin typeface="微软雅黑" panose="020B0503020204020204" pitchFamily="34" charset="-122"/>
                <a:ea typeface="微软雅黑" panose="020B0503020204020204" pitchFamily="34" charset="-122"/>
              </a:rPr>
              <a:t>MathWorks</a:t>
            </a:r>
            <a:r>
              <a:rPr lang="zh-CN" altLang="en-US" dirty="0">
                <a:solidFill>
                  <a:srgbClr val="11406C"/>
                </a:solidFill>
                <a:latin typeface="微软雅黑" panose="020B0503020204020204" pitchFamily="34" charset="-122"/>
                <a:ea typeface="微软雅黑" panose="020B0503020204020204" pitchFamily="34" charset="-122"/>
              </a:rPr>
              <a:t>公司出品的商业数学软件，主要用于数值计算、算法开发、数据分析及数据可视化的高级技术计算语言和交互式</a:t>
            </a:r>
            <a:r>
              <a:rPr lang="zh-CN" altLang="en-US" dirty="0" smtClean="0">
                <a:solidFill>
                  <a:srgbClr val="11406C"/>
                </a:solidFill>
                <a:latin typeface="微软雅黑" panose="020B0503020204020204" pitchFamily="34" charset="-122"/>
                <a:ea typeface="微软雅黑" panose="020B0503020204020204" pitchFamily="34" charset="-122"/>
              </a:rPr>
              <a:t>环境。</a:t>
            </a:r>
            <a:r>
              <a:rPr lang="zh-CN" altLang="en-US" dirty="0">
                <a:solidFill>
                  <a:srgbClr val="11406C"/>
                </a:solidFill>
                <a:latin typeface="微软雅黑" panose="020B0503020204020204" pitchFamily="34" charset="-122"/>
                <a:ea typeface="微软雅黑" panose="020B0503020204020204" pitchFamily="34" charset="-122"/>
              </a:rPr>
              <a:t>是计算机数学工具中的佼佼者</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200000"/>
              </a:lnSpc>
            </a:pPr>
            <a:r>
              <a:rPr lang="en-US" altLang="zh-CN" dirty="0" smtClean="0">
                <a:solidFill>
                  <a:srgbClr val="11406C"/>
                </a:solidFill>
                <a:latin typeface="微软雅黑" panose="020B0503020204020204" pitchFamily="34" charset="-122"/>
                <a:ea typeface="微软雅黑" panose="020B0503020204020204" pitchFamily="34" charset="-122"/>
              </a:rPr>
              <a:t>       </a:t>
            </a:r>
            <a:r>
              <a:rPr lang="en-US" altLang="zh-CN" dirty="0" err="1" smtClean="0">
                <a:solidFill>
                  <a:srgbClr val="11406C"/>
                </a:solidFill>
                <a:latin typeface="微软雅黑" panose="020B0503020204020204" pitchFamily="34" charset="-122"/>
                <a:ea typeface="微软雅黑" panose="020B0503020204020204" pitchFamily="34" charset="-122"/>
              </a:rPr>
              <a:t>Matlab</a:t>
            </a:r>
            <a:r>
              <a:rPr lang="zh-CN" altLang="en-US" dirty="0" smtClean="0">
                <a:solidFill>
                  <a:srgbClr val="11406C"/>
                </a:solidFill>
                <a:latin typeface="微软雅黑" panose="020B0503020204020204" pitchFamily="34" charset="-122"/>
                <a:ea typeface="微软雅黑" panose="020B0503020204020204" pitchFamily="34" charset="-122"/>
              </a:rPr>
              <a:t>最大的缺陷在于文件操作功能太差，对于存放在单个文件中的数据进行读取与格式转化的能力很弱，而对于存放在多个文件中的数据读取转化则完全无能为力。</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5273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2.3  </a:t>
            </a:r>
            <a:r>
              <a:rPr lang="zh-CN" altLang="en-US" sz="2400" b="1" dirty="0" smtClean="0">
                <a:solidFill>
                  <a:schemeClr val="bg1"/>
                </a:solidFill>
                <a:latin typeface="微软雅黑" panose="020B0503020204020204" pitchFamily="34" charset="-122"/>
                <a:ea typeface="微软雅黑" panose="020B0503020204020204" pitchFamily="34" charset="-122"/>
              </a:rPr>
              <a:t>为何使用</a:t>
            </a:r>
            <a:r>
              <a:rPr lang="en-US" altLang="zh-CN" sz="2400" b="1" dirty="0" smtClean="0">
                <a:solidFill>
                  <a:schemeClr val="bg1"/>
                </a:solidFill>
                <a:latin typeface="微软雅黑" panose="020B0503020204020204" pitchFamily="34" charset="-122"/>
                <a:ea typeface="微软雅黑" panose="020B0503020204020204" pitchFamily="34" charset="-122"/>
              </a:rPr>
              <a:t>Python</a:t>
            </a:r>
            <a:r>
              <a:rPr lang="zh-CN" altLang="en-US" sz="2400" b="1" dirty="0" smtClean="0">
                <a:solidFill>
                  <a:schemeClr val="bg1"/>
                </a:solidFill>
                <a:latin typeface="微软雅黑" panose="020B0503020204020204" pitchFamily="34" charset="-122"/>
                <a:ea typeface="微软雅黑" panose="020B0503020204020204" pitchFamily="34" charset="-122"/>
              </a:rPr>
              <a:t>语言进行数据处理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48883" y="1363459"/>
            <a:ext cx="3405099" cy="400110"/>
          </a:xfrm>
          <a:prstGeom prst="rect">
            <a:avLst/>
          </a:prstGeom>
          <a:noFill/>
        </p:spPr>
        <p:txBody>
          <a:bodyPr wrap="none" rtlCol="0">
            <a:spAutoFit/>
          </a:bodyPr>
          <a:lstStyle/>
          <a:p>
            <a:r>
              <a:rPr lang="zh-CN" altLang="en-US" sz="2000" b="1" dirty="0">
                <a:solidFill>
                  <a:srgbClr val="032951"/>
                </a:solidFill>
                <a:latin typeface="微软雅黑" panose="020B0503020204020204" pitchFamily="34" charset="-122"/>
                <a:ea typeface="微软雅黑" panose="020B0503020204020204" pitchFamily="34" charset="-122"/>
              </a:rPr>
              <a:t>相比于</a:t>
            </a:r>
            <a:r>
              <a:rPr lang="en-US" altLang="zh-CN" sz="2000" b="1" dirty="0" err="1">
                <a:solidFill>
                  <a:srgbClr val="032951"/>
                </a:solidFill>
                <a:latin typeface="微软雅黑" panose="020B0503020204020204" pitchFamily="34" charset="-122"/>
                <a:ea typeface="微软雅黑" panose="020B0503020204020204" pitchFamily="34" charset="-122"/>
              </a:rPr>
              <a:t>Matlab</a:t>
            </a:r>
            <a:r>
              <a:rPr lang="zh-CN" altLang="en-US" sz="2000" b="1" dirty="0">
                <a:solidFill>
                  <a:srgbClr val="032951"/>
                </a:solidFill>
                <a:latin typeface="微软雅黑" panose="020B0503020204020204" pitchFamily="34" charset="-122"/>
                <a:ea typeface="微软雅黑" panose="020B0503020204020204" pitchFamily="34" charset="-122"/>
              </a:rPr>
              <a:t>等软件的优势</a:t>
            </a:r>
          </a:p>
        </p:txBody>
      </p:sp>
      <p:sp>
        <p:nvSpPr>
          <p:cNvPr id="21" name="文本框 20"/>
          <p:cNvSpPr txBox="1"/>
          <p:nvPr/>
        </p:nvSpPr>
        <p:spPr>
          <a:xfrm>
            <a:off x="1024837" y="2049973"/>
            <a:ext cx="7094325" cy="3886770"/>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另外</a:t>
            </a:r>
            <a:r>
              <a:rPr lang="en-US" altLang="zh-CN" dirty="0" err="1">
                <a:solidFill>
                  <a:srgbClr val="11406C"/>
                </a:solidFill>
                <a:latin typeface="微软雅黑" panose="020B0503020204020204" pitchFamily="34" charset="-122"/>
                <a:ea typeface="微软雅黑" panose="020B0503020204020204" pitchFamily="34" charset="-122"/>
              </a:rPr>
              <a:t>Matlab</a:t>
            </a:r>
            <a:r>
              <a:rPr lang="zh-CN" altLang="en-US" dirty="0">
                <a:solidFill>
                  <a:srgbClr val="11406C"/>
                </a:solidFill>
                <a:latin typeface="微软雅黑" panose="020B0503020204020204" pitchFamily="34" charset="-122"/>
                <a:ea typeface="微软雅黑" panose="020B0503020204020204" pitchFamily="34" charset="-122"/>
              </a:rPr>
              <a:t>作为一款商业软件，获得正版授权，价格不菲。最便宜的学生版，核心组件单个授权要</a:t>
            </a:r>
            <a:r>
              <a:rPr lang="en-US" altLang="zh-CN" dirty="0">
                <a:solidFill>
                  <a:srgbClr val="11406C"/>
                </a:solidFill>
                <a:latin typeface="微软雅黑" panose="020B0503020204020204" pitchFamily="34" charset="-122"/>
                <a:ea typeface="微软雅黑" panose="020B0503020204020204" pitchFamily="34" charset="-122"/>
              </a:rPr>
              <a:t>99</a:t>
            </a:r>
            <a:r>
              <a:rPr lang="zh-CN" altLang="en-US" dirty="0">
                <a:solidFill>
                  <a:srgbClr val="11406C"/>
                </a:solidFill>
                <a:latin typeface="微软雅黑" panose="020B0503020204020204" pitchFamily="34" charset="-122"/>
                <a:ea typeface="微软雅黑" panose="020B0503020204020204" pitchFamily="34" charset="-122"/>
              </a:rPr>
              <a:t>美元，想使用额外工具箱，则是每个工具箱</a:t>
            </a:r>
            <a:r>
              <a:rPr lang="en-US" altLang="zh-CN" dirty="0">
                <a:solidFill>
                  <a:srgbClr val="11406C"/>
                </a:solidFill>
                <a:latin typeface="微软雅黑" panose="020B0503020204020204" pitchFamily="34" charset="-122"/>
                <a:ea typeface="微软雅黑" panose="020B0503020204020204" pitchFamily="34" charset="-122"/>
              </a:rPr>
              <a:t>29</a:t>
            </a:r>
            <a:r>
              <a:rPr lang="zh-CN" altLang="en-US" dirty="0">
                <a:solidFill>
                  <a:srgbClr val="11406C"/>
                </a:solidFill>
                <a:latin typeface="微软雅黑" panose="020B0503020204020204" pitchFamily="34" charset="-122"/>
                <a:ea typeface="微软雅黑" panose="020B0503020204020204" pitchFamily="34" charset="-122"/>
              </a:rPr>
              <a:t>美元。而</a:t>
            </a:r>
            <a:r>
              <a:rPr lang="en-US" altLang="zh-CN" dirty="0" err="1">
                <a:solidFill>
                  <a:srgbClr val="11406C"/>
                </a:solidFill>
                <a:latin typeface="微软雅黑" panose="020B0503020204020204" pitchFamily="34" charset="-122"/>
                <a:ea typeface="微软雅黑" panose="020B0503020204020204" pitchFamily="34" charset="-122"/>
              </a:rPr>
              <a:t>Matlab</a:t>
            </a:r>
            <a:r>
              <a:rPr lang="zh-CN" altLang="en-US" dirty="0">
                <a:solidFill>
                  <a:srgbClr val="11406C"/>
                </a:solidFill>
                <a:latin typeface="微软雅黑" panose="020B0503020204020204" pitchFamily="34" charset="-122"/>
                <a:ea typeface="微软雅黑" panose="020B0503020204020204" pitchFamily="34" charset="-122"/>
              </a:rPr>
              <a:t>中国大陆的标准版售价为一万五千元人民币，给实验室带来额外的研究开支</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还有</a:t>
            </a:r>
            <a:r>
              <a:rPr lang="zh-CN" altLang="en-US" dirty="0">
                <a:solidFill>
                  <a:srgbClr val="11406C"/>
                </a:solidFill>
                <a:latin typeface="微软雅黑" panose="020B0503020204020204" pitchFamily="34" charset="-122"/>
                <a:ea typeface="微软雅黑" panose="020B0503020204020204" pitchFamily="34" charset="-122"/>
              </a:rPr>
              <a:t>就是版权问题，虽然</a:t>
            </a:r>
            <a:r>
              <a:rPr lang="en-US" altLang="zh-CN" dirty="0" err="1">
                <a:solidFill>
                  <a:srgbClr val="11406C"/>
                </a:solidFill>
                <a:latin typeface="微软雅黑" panose="020B0503020204020204" pitchFamily="34" charset="-122"/>
                <a:ea typeface="微软雅黑" panose="020B0503020204020204" pitchFamily="34" charset="-122"/>
              </a:rPr>
              <a:t>Mathworks</a:t>
            </a:r>
            <a:r>
              <a:rPr lang="zh-CN" altLang="en-US" dirty="0">
                <a:solidFill>
                  <a:srgbClr val="11406C"/>
                </a:solidFill>
                <a:latin typeface="微软雅黑" panose="020B0503020204020204" pitchFamily="34" charset="-122"/>
                <a:ea typeface="微软雅黑" panose="020B0503020204020204" pitchFamily="34" charset="-122"/>
              </a:rPr>
              <a:t>论坛活跃着很多用户，也有很多有价值的代码，但是，版权归</a:t>
            </a:r>
            <a:r>
              <a:rPr lang="en-US" altLang="zh-CN" dirty="0" err="1">
                <a:solidFill>
                  <a:srgbClr val="11406C"/>
                </a:solidFill>
                <a:latin typeface="微软雅黑" panose="020B0503020204020204" pitchFamily="34" charset="-122"/>
                <a:ea typeface="微软雅黑" panose="020B0503020204020204" pitchFamily="34" charset="-122"/>
              </a:rPr>
              <a:t>Mathworks</a:t>
            </a:r>
            <a:r>
              <a:rPr lang="zh-CN" altLang="en-US" dirty="0">
                <a:solidFill>
                  <a:srgbClr val="11406C"/>
                </a:solidFill>
                <a:latin typeface="微软雅黑" panose="020B0503020204020204" pitchFamily="34" charset="-122"/>
                <a:ea typeface="微软雅黑" panose="020B0503020204020204" pitchFamily="34" charset="-122"/>
              </a:rPr>
              <a:t>公司，要想使用必须获得它的授权</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7967942"/>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2.3  </a:t>
            </a:r>
            <a:r>
              <a:rPr lang="zh-CN" altLang="en-US" sz="2400" b="1" dirty="0" smtClean="0">
                <a:solidFill>
                  <a:schemeClr val="bg1"/>
                </a:solidFill>
                <a:latin typeface="微软雅黑" panose="020B0503020204020204" pitchFamily="34" charset="-122"/>
                <a:ea typeface="微软雅黑" panose="020B0503020204020204" pitchFamily="34" charset="-122"/>
              </a:rPr>
              <a:t>为何使用</a:t>
            </a:r>
            <a:r>
              <a:rPr lang="en-US" altLang="zh-CN" sz="2400" b="1" dirty="0" smtClean="0">
                <a:solidFill>
                  <a:schemeClr val="bg1"/>
                </a:solidFill>
                <a:latin typeface="微软雅黑" panose="020B0503020204020204" pitchFamily="34" charset="-122"/>
                <a:ea typeface="微软雅黑" panose="020B0503020204020204" pitchFamily="34" charset="-122"/>
              </a:rPr>
              <a:t>Python</a:t>
            </a:r>
            <a:r>
              <a:rPr lang="zh-CN" altLang="en-US" sz="2400" b="1" dirty="0" smtClean="0">
                <a:solidFill>
                  <a:schemeClr val="bg1"/>
                </a:solidFill>
                <a:latin typeface="微软雅黑" panose="020B0503020204020204" pitchFamily="34" charset="-122"/>
                <a:ea typeface="微软雅黑" panose="020B0503020204020204" pitchFamily="34" charset="-122"/>
              </a:rPr>
              <a:t>语言进行数据处理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48883" y="1363459"/>
            <a:ext cx="3405099" cy="400110"/>
          </a:xfrm>
          <a:prstGeom prst="rect">
            <a:avLst/>
          </a:prstGeom>
          <a:noFill/>
        </p:spPr>
        <p:txBody>
          <a:bodyPr wrap="none" rtlCol="0">
            <a:spAutoFit/>
          </a:bodyPr>
          <a:lstStyle/>
          <a:p>
            <a:r>
              <a:rPr lang="zh-CN" altLang="en-US" sz="2000" b="1" dirty="0">
                <a:solidFill>
                  <a:srgbClr val="032951"/>
                </a:solidFill>
                <a:latin typeface="微软雅黑" panose="020B0503020204020204" pitchFamily="34" charset="-122"/>
                <a:ea typeface="微软雅黑" panose="020B0503020204020204" pitchFamily="34" charset="-122"/>
              </a:rPr>
              <a:t>相比于</a:t>
            </a:r>
            <a:r>
              <a:rPr lang="en-US" altLang="zh-CN" sz="2000" b="1" dirty="0" err="1">
                <a:solidFill>
                  <a:srgbClr val="032951"/>
                </a:solidFill>
                <a:latin typeface="微软雅黑" panose="020B0503020204020204" pitchFamily="34" charset="-122"/>
                <a:ea typeface="微软雅黑" panose="020B0503020204020204" pitchFamily="34" charset="-122"/>
              </a:rPr>
              <a:t>Matlab</a:t>
            </a:r>
            <a:r>
              <a:rPr lang="zh-CN" altLang="en-US" sz="2000" b="1" dirty="0">
                <a:solidFill>
                  <a:srgbClr val="032951"/>
                </a:solidFill>
                <a:latin typeface="微软雅黑" panose="020B0503020204020204" pitchFamily="34" charset="-122"/>
                <a:ea typeface="微软雅黑" panose="020B0503020204020204" pitchFamily="34" charset="-122"/>
              </a:rPr>
              <a:t>等软件的优势</a:t>
            </a:r>
          </a:p>
        </p:txBody>
      </p:sp>
      <p:sp>
        <p:nvSpPr>
          <p:cNvPr id="21" name="文本框 20"/>
          <p:cNvSpPr txBox="1"/>
          <p:nvPr/>
        </p:nvSpPr>
        <p:spPr>
          <a:xfrm>
            <a:off x="1024837" y="2136237"/>
            <a:ext cx="7094325" cy="1754326"/>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相比之下</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具有不输于</a:t>
            </a:r>
            <a:r>
              <a:rPr lang="en-US" altLang="zh-CN" dirty="0" err="1">
                <a:solidFill>
                  <a:srgbClr val="11406C"/>
                </a:solidFill>
                <a:latin typeface="微软雅黑" panose="020B0503020204020204" pitchFamily="34" charset="-122"/>
                <a:ea typeface="微软雅黑" panose="020B0503020204020204" pitchFamily="34" charset="-122"/>
              </a:rPr>
              <a:t>Matlab</a:t>
            </a:r>
            <a:r>
              <a:rPr lang="zh-CN" altLang="en-US" dirty="0">
                <a:solidFill>
                  <a:srgbClr val="11406C"/>
                </a:solidFill>
                <a:latin typeface="微软雅黑" panose="020B0503020204020204" pitchFamily="34" charset="-122"/>
                <a:ea typeface="微软雅黑" panose="020B0503020204020204" pitchFamily="34" charset="-122"/>
              </a:rPr>
              <a:t>的科学计算能力，但</a:t>
            </a:r>
            <a:r>
              <a:rPr lang="zh-CN" altLang="en-US" dirty="0" smtClean="0">
                <a:solidFill>
                  <a:srgbClr val="11406C"/>
                </a:solidFill>
                <a:latin typeface="微软雅黑" panose="020B0503020204020204" pitchFamily="34" charset="-122"/>
                <a:ea typeface="微软雅黑" panose="020B0503020204020204" pitchFamily="34" charset="-122"/>
              </a:rPr>
              <a:t>其具有</a:t>
            </a:r>
            <a:r>
              <a:rPr lang="zh-CN" altLang="en-US" dirty="0">
                <a:solidFill>
                  <a:srgbClr val="11406C"/>
                </a:solidFill>
                <a:latin typeface="微软雅黑" panose="020B0503020204020204" pitchFamily="34" charset="-122"/>
                <a:ea typeface="微软雅黑" panose="020B0503020204020204" pitchFamily="34" charset="-122"/>
              </a:rPr>
              <a:t>强大的多文件读写提取操作的能力</a:t>
            </a:r>
            <a:r>
              <a:rPr lang="zh-CN" altLang="en-US" dirty="0" smtClean="0">
                <a:solidFill>
                  <a:srgbClr val="11406C"/>
                </a:solidFill>
                <a:latin typeface="微软雅黑" panose="020B0503020204020204" pitchFamily="34" charset="-122"/>
                <a:ea typeface="微软雅黑" panose="020B0503020204020204" pitchFamily="34" charset="-122"/>
              </a:rPr>
              <a:t>，</a:t>
            </a:r>
            <a:r>
              <a:rPr lang="zh-CN" altLang="en-US" dirty="0">
                <a:solidFill>
                  <a:srgbClr val="11406C"/>
                </a:solidFill>
                <a:latin typeface="微软雅黑" panose="020B0503020204020204" pitchFamily="34" charset="-122"/>
                <a:ea typeface="微软雅黑" panose="020B0503020204020204" pitchFamily="34" charset="-122"/>
              </a:rPr>
              <a:t>而且</a:t>
            </a:r>
            <a:r>
              <a:rPr lang="zh-CN" altLang="en-US" dirty="0" smtClean="0">
                <a:solidFill>
                  <a:srgbClr val="11406C"/>
                </a:solidFill>
                <a:latin typeface="微软雅黑" panose="020B0503020204020204" pitchFamily="34" charset="-122"/>
                <a:ea typeface="微软雅黑" panose="020B0503020204020204" pitchFamily="34" charset="-122"/>
              </a:rPr>
              <a:t>使用</a:t>
            </a:r>
            <a:r>
              <a:rPr lang="zh-CN" altLang="en-US" dirty="0">
                <a:solidFill>
                  <a:srgbClr val="11406C"/>
                </a:solidFill>
                <a:latin typeface="微软雅黑" panose="020B0503020204020204" pitchFamily="34" charset="-122"/>
                <a:ea typeface="微软雅黑" panose="020B0503020204020204" pitchFamily="34" charset="-122"/>
              </a:rPr>
              <a:t>完全免费，开源代码不存在版权问题</a:t>
            </a:r>
            <a:r>
              <a:rPr lang="zh-CN" altLang="en-US" dirty="0" smtClean="0">
                <a:solidFill>
                  <a:srgbClr val="11406C"/>
                </a:solidFill>
                <a:latin typeface="微软雅黑" panose="020B0503020204020204" pitchFamily="34" charset="-122"/>
                <a:ea typeface="微软雅黑" panose="020B0503020204020204" pitchFamily="34" charset="-122"/>
              </a:rPr>
              <a:t>，这些</a:t>
            </a:r>
            <a:r>
              <a:rPr lang="zh-CN" altLang="en-US" dirty="0">
                <a:solidFill>
                  <a:srgbClr val="11406C"/>
                </a:solidFill>
                <a:latin typeface="微软雅黑" panose="020B0503020204020204" pitchFamily="34" charset="-122"/>
                <a:ea typeface="微软雅黑" panose="020B0503020204020204" pitchFamily="34" charset="-122"/>
              </a:rPr>
              <a:t>优势让我们有理由放弃</a:t>
            </a:r>
            <a:r>
              <a:rPr lang="en-US" altLang="zh-CN" dirty="0" err="1">
                <a:solidFill>
                  <a:srgbClr val="11406C"/>
                </a:solidFill>
                <a:latin typeface="微软雅黑" panose="020B0503020204020204" pitchFamily="34" charset="-122"/>
                <a:ea typeface="微软雅黑" panose="020B0503020204020204" pitchFamily="34" charset="-122"/>
              </a:rPr>
              <a:t>Matlab</a:t>
            </a:r>
            <a:r>
              <a:rPr lang="zh-CN" altLang="en-US" dirty="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7656159"/>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2.3  </a:t>
            </a:r>
            <a:r>
              <a:rPr lang="zh-CN" altLang="en-US" sz="2400" b="1" dirty="0" smtClean="0">
                <a:solidFill>
                  <a:schemeClr val="bg1"/>
                </a:solidFill>
                <a:latin typeface="微软雅黑" panose="020B0503020204020204" pitchFamily="34" charset="-122"/>
                <a:ea typeface="微软雅黑" panose="020B0503020204020204" pitchFamily="34" charset="-122"/>
              </a:rPr>
              <a:t>为何使用</a:t>
            </a:r>
            <a:r>
              <a:rPr lang="en-US" altLang="zh-CN" sz="2400" b="1" dirty="0" smtClean="0">
                <a:solidFill>
                  <a:schemeClr val="bg1"/>
                </a:solidFill>
                <a:latin typeface="微软雅黑" panose="020B0503020204020204" pitchFamily="34" charset="-122"/>
                <a:ea typeface="微软雅黑" panose="020B0503020204020204" pitchFamily="34" charset="-122"/>
              </a:rPr>
              <a:t>Python</a:t>
            </a:r>
            <a:r>
              <a:rPr lang="zh-CN" altLang="en-US" sz="2400" b="1" dirty="0" smtClean="0">
                <a:solidFill>
                  <a:schemeClr val="bg1"/>
                </a:solidFill>
                <a:latin typeface="微软雅黑" panose="020B0503020204020204" pitchFamily="34" charset="-122"/>
                <a:ea typeface="微软雅黑" panose="020B0503020204020204" pitchFamily="34" charset="-122"/>
              </a:rPr>
              <a:t>语言进行数据处理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48883" y="1363459"/>
            <a:ext cx="4503925" cy="400110"/>
          </a:xfrm>
          <a:prstGeom prst="rect">
            <a:avLst/>
          </a:prstGeom>
          <a:noFill/>
        </p:spPr>
        <p:txBody>
          <a:bodyPr wrap="none" rtlCol="0">
            <a:spAutoFit/>
          </a:bodyPr>
          <a:lstStyle/>
          <a:p>
            <a:r>
              <a:rPr lang="zh-CN" altLang="en-US" sz="2000" b="1" dirty="0">
                <a:solidFill>
                  <a:srgbClr val="032951"/>
                </a:solidFill>
                <a:latin typeface="微软雅黑" panose="020B0503020204020204" pitchFamily="34" charset="-122"/>
                <a:ea typeface="微软雅黑" panose="020B0503020204020204" pitchFamily="34" charset="-122"/>
              </a:rPr>
              <a:t>相比</a:t>
            </a:r>
            <a:r>
              <a:rPr lang="zh-CN" altLang="en-US" sz="2000" b="1" dirty="0" smtClean="0">
                <a:solidFill>
                  <a:srgbClr val="032951"/>
                </a:solidFill>
                <a:latin typeface="微软雅黑" panose="020B0503020204020204" pitchFamily="34" charset="-122"/>
                <a:ea typeface="微软雅黑" panose="020B0503020204020204" pitchFamily="34" charset="-122"/>
              </a:rPr>
              <a:t>于</a:t>
            </a:r>
            <a:r>
              <a:rPr lang="en-US" altLang="zh-CN" sz="2000" b="1" dirty="0" smtClean="0">
                <a:solidFill>
                  <a:srgbClr val="032951"/>
                </a:solidFill>
                <a:latin typeface="微软雅黑" panose="020B0503020204020204" pitchFamily="34" charset="-122"/>
                <a:ea typeface="微软雅黑" panose="020B0503020204020204" pitchFamily="34" charset="-122"/>
              </a:rPr>
              <a:t>C</a:t>
            </a:r>
            <a:r>
              <a:rPr lang="zh-CN" altLang="en-US" sz="2000" b="1" dirty="0" smtClean="0">
                <a:solidFill>
                  <a:srgbClr val="032951"/>
                </a:solidFill>
                <a:latin typeface="微软雅黑" panose="020B0503020204020204" pitchFamily="34" charset="-122"/>
                <a:ea typeface="微软雅黑" panose="020B0503020204020204" pitchFamily="34" charset="-122"/>
              </a:rPr>
              <a:t>语言、</a:t>
            </a:r>
            <a:r>
              <a:rPr lang="en-US" altLang="zh-CN" sz="2000" b="1" dirty="0" smtClean="0">
                <a:solidFill>
                  <a:srgbClr val="032951"/>
                </a:solidFill>
                <a:latin typeface="微软雅黑" panose="020B0503020204020204" pitchFamily="34" charset="-122"/>
                <a:ea typeface="微软雅黑" panose="020B0503020204020204" pitchFamily="34" charset="-122"/>
              </a:rPr>
              <a:t>Java</a:t>
            </a:r>
            <a:r>
              <a:rPr lang="zh-CN" altLang="en-US" sz="2000" b="1" dirty="0" smtClean="0">
                <a:solidFill>
                  <a:srgbClr val="032951"/>
                </a:solidFill>
                <a:latin typeface="微软雅黑" panose="020B0503020204020204" pitchFamily="34" charset="-122"/>
                <a:ea typeface="微软雅黑" panose="020B0503020204020204" pitchFamily="34" charset="-122"/>
              </a:rPr>
              <a:t>等</a:t>
            </a:r>
            <a:r>
              <a:rPr lang="zh-CN" altLang="en-US" sz="2000" b="1" dirty="0">
                <a:solidFill>
                  <a:srgbClr val="032951"/>
                </a:solidFill>
                <a:latin typeface="微软雅黑" panose="020B0503020204020204" pitchFamily="34" charset="-122"/>
                <a:ea typeface="微软雅黑" panose="020B0503020204020204" pitchFamily="34" charset="-122"/>
              </a:rPr>
              <a:t>编程语言的优势</a:t>
            </a:r>
          </a:p>
        </p:txBody>
      </p:sp>
      <p:sp>
        <p:nvSpPr>
          <p:cNvPr id="8" name="文本框 7"/>
          <p:cNvSpPr txBox="1"/>
          <p:nvPr/>
        </p:nvSpPr>
        <p:spPr>
          <a:xfrm>
            <a:off x="1268083" y="2216989"/>
            <a:ext cx="184731" cy="369332"/>
          </a:xfrm>
          <a:prstGeom prst="rect">
            <a:avLst/>
          </a:prstGeom>
          <a:noFill/>
        </p:spPr>
        <p:txBody>
          <a:bodyPr wrap="none" rtlCol="0">
            <a:spAutoFit/>
          </a:bodyPr>
          <a:lstStyle/>
          <a:p>
            <a:endParaRPr lang="zh-CN" altLang="en-US" dirty="0"/>
          </a:p>
        </p:txBody>
      </p:sp>
      <p:sp>
        <p:nvSpPr>
          <p:cNvPr id="9" name="文本框 8"/>
          <p:cNvSpPr txBox="1"/>
          <p:nvPr/>
        </p:nvSpPr>
        <p:spPr>
          <a:xfrm>
            <a:off x="1024837" y="2136237"/>
            <a:ext cx="7094325" cy="2862322"/>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是一种相当高级的语言，也就是高度封装了的编程语言，更加接近人的日常文字语言，易读易写。高级语言的另一个特性就是代码量极少，例如完成同样一段代码，用</a:t>
            </a:r>
            <a:r>
              <a:rPr lang="en-US" altLang="zh-CN" dirty="0">
                <a:solidFill>
                  <a:srgbClr val="11406C"/>
                </a:solidFill>
                <a:latin typeface="微软雅黑" panose="020B0503020204020204" pitchFamily="34" charset="-122"/>
                <a:ea typeface="微软雅黑" panose="020B0503020204020204" pitchFamily="34" charset="-122"/>
              </a:rPr>
              <a:t>C</a:t>
            </a:r>
            <a:r>
              <a:rPr lang="zh-CN" altLang="en-US" dirty="0">
                <a:solidFill>
                  <a:srgbClr val="11406C"/>
                </a:solidFill>
                <a:latin typeface="微软雅黑" panose="020B0503020204020204" pitchFamily="34" charset="-122"/>
                <a:ea typeface="微软雅黑" panose="020B0503020204020204" pitchFamily="34" charset="-122"/>
              </a:rPr>
              <a:t>语言写需要</a:t>
            </a:r>
            <a:r>
              <a:rPr lang="en-US" altLang="zh-CN" dirty="0">
                <a:solidFill>
                  <a:srgbClr val="11406C"/>
                </a:solidFill>
                <a:latin typeface="微软雅黑" panose="020B0503020204020204" pitchFamily="34" charset="-122"/>
                <a:ea typeface="微软雅黑" panose="020B0503020204020204" pitchFamily="34" charset="-122"/>
              </a:rPr>
              <a:t>1000</a:t>
            </a:r>
            <a:r>
              <a:rPr lang="zh-CN" altLang="en-US" dirty="0">
                <a:solidFill>
                  <a:srgbClr val="11406C"/>
                </a:solidFill>
                <a:latin typeface="微软雅黑" panose="020B0503020204020204" pitchFamily="34" charset="-122"/>
                <a:ea typeface="微软雅黑" panose="020B0503020204020204" pitchFamily="34" charset="-122"/>
              </a:rPr>
              <a:t>行代码，用 </a:t>
            </a:r>
            <a:r>
              <a:rPr lang="en-US" altLang="zh-CN" dirty="0">
                <a:solidFill>
                  <a:srgbClr val="11406C"/>
                </a:solidFill>
                <a:latin typeface="微软雅黑" panose="020B0503020204020204" pitchFamily="34" charset="-122"/>
                <a:ea typeface="微软雅黑" panose="020B0503020204020204" pitchFamily="34" charset="-122"/>
              </a:rPr>
              <a:t>Java</a:t>
            </a:r>
            <a:r>
              <a:rPr lang="zh-CN" altLang="en-US" dirty="0">
                <a:solidFill>
                  <a:srgbClr val="11406C"/>
                </a:solidFill>
                <a:latin typeface="微软雅黑" panose="020B0503020204020204" pitchFamily="34" charset="-122"/>
                <a:ea typeface="微软雅黑" panose="020B0503020204020204" pitchFamily="34" charset="-122"/>
              </a:rPr>
              <a:t>写</a:t>
            </a:r>
            <a:r>
              <a:rPr lang="zh-CN" altLang="en-US" dirty="0" smtClean="0">
                <a:solidFill>
                  <a:srgbClr val="11406C"/>
                </a:solidFill>
                <a:latin typeface="微软雅黑" panose="020B0503020204020204" pitchFamily="34" charset="-122"/>
                <a:ea typeface="微软雅黑" panose="020B0503020204020204" pitchFamily="34" charset="-122"/>
              </a:rPr>
              <a:t>需要</a:t>
            </a:r>
            <a:r>
              <a:rPr lang="en-US" altLang="zh-CN" dirty="0" smtClean="0">
                <a:solidFill>
                  <a:srgbClr val="11406C"/>
                </a:solidFill>
                <a:latin typeface="微软雅黑" panose="020B0503020204020204" pitchFamily="34" charset="-122"/>
                <a:ea typeface="微软雅黑" panose="020B0503020204020204" pitchFamily="34" charset="-122"/>
              </a:rPr>
              <a:t>200</a:t>
            </a:r>
            <a:r>
              <a:rPr lang="zh-CN" altLang="en-US" dirty="0">
                <a:solidFill>
                  <a:srgbClr val="11406C"/>
                </a:solidFill>
                <a:latin typeface="微软雅黑" panose="020B0503020204020204" pitchFamily="34" charset="-122"/>
                <a:ea typeface="微软雅黑" panose="020B0503020204020204" pitchFamily="34" charset="-122"/>
              </a:rPr>
              <a:t>行代码，用</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写可能只需要</a:t>
            </a:r>
            <a:r>
              <a:rPr lang="en-US" altLang="zh-CN" dirty="0">
                <a:solidFill>
                  <a:srgbClr val="11406C"/>
                </a:solidFill>
                <a:latin typeface="微软雅黑" panose="020B0503020204020204" pitchFamily="34" charset="-122"/>
                <a:ea typeface="微软雅黑" panose="020B0503020204020204" pitchFamily="34" charset="-122"/>
              </a:rPr>
              <a:t>20</a:t>
            </a:r>
            <a:r>
              <a:rPr lang="zh-CN" altLang="en-US" dirty="0">
                <a:solidFill>
                  <a:srgbClr val="11406C"/>
                </a:solidFill>
                <a:latin typeface="微软雅黑" panose="020B0503020204020204" pitchFamily="34" charset="-122"/>
                <a:ea typeface="微软雅黑" panose="020B0503020204020204" pitchFamily="34" charset="-122"/>
              </a:rPr>
              <a:t>行代码。也就是说使用</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语言进行程序开发的效率远远高于</a:t>
            </a:r>
            <a:r>
              <a:rPr lang="en-US" altLang="zh-CN" dirty="0">
                <a:solidFill>
                  <a:srgbClr val="11406C"/>
                </a:solidFill>
                <a:latin typeface="微软雅黑" panose="020B0503020204020204" pitchFamily="34" charset="-122"/>
                <a:ea typeface="微软雅黑" panose="020B0503020204020204" pitchFamily="34" charset="-122"/>
              </a:rPr>
              <a:t>Java</a:t>
            </a:r>
            <a:r>
              <a:rPr lang="zh-CN" altLang="en-US" dirty="0">
                <a:solidFill>
                  <a:srgbClr val="11406C"/>
                </a:solidFill>
                <a:latin typeface="微软雅黑" panose="020B0503020204020204" pitchFamily="34" charset="-122"/>
                <a:ea typeface="微软雅黑" panose="020B0503020204020204" pitchFamily="34" charset="-122"/>
              </a:rPr>
              <a:t>、</a:t>
            </a:r>
            <a:r>
              <a:rPr lang="en-US" altLang="zh-CN" dirty="0">
                <a:solidFill>
                  <a:srgbClr val="11406C"/>
                </a:solidFill>
                <a:latin typeface="微软雅黑" panose="020B0503020204020204" pitchFamily="34" charset="-122"/>
                <a:ea typeface="微软雅黑" panose="020B0503020204020204" pitchFamily="34" charset="-122"/>
              </a:rPr>
              <a:t>C</a:t>
            </a:r>
            <a:r>
              <a:rPr lang="zh-CN" altLang="en-US" dirty="0">
                <a:solidFill>
                  <a:srgbClr val="11406C"/>
                </a:solidFill>
                <a:latin typeface="微软雅黑" panose="020B0503020204020204" pitchFamily="34" charset="-122"/>
                <a:ea typeface="微软雅黑" panose="020B0503020204020204" pitchFamily="34" charset="-122"/>
              </a:rPr>
              <a:t>语言。</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710132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2.3  </a:t>
            </a:r>
            <a:r>
              <a:rPr lang="zh-CN" altLang="en-US" sz="2400" b="1" dirty="0" smtClean="0">
                <a:solidFill>
                  <a:schemeClr val="bg1"/>
                </a:solidFill>
                <a:latin typeface="微软雅黑" panose="020B0503020204020204" pitchFamily="34" charset="-122"/>
                <a:ea typeface="微软雅黑" panose="020B0503020204020204" pitchFamily="34" charset="-122"/>
              </a:rPr>
              <a:t>为何使用</a:t>
            </a:r>
            <a:r>
              <a:rPr lang="en-US" altLang="zh-CN" sz="2400" b="1" dirty="0" smtClean="0">
                <a:solidFill>
                  <a:schemeClr val="bg1"/>
                </a:solidFill>
                <a:latin typeface="微软雅黑" panose="020B0503020204020204" pitchFamily="34" charset="-122"/>
                <a:ea typeface="微软雅黑" panose="020B0503020204020204" pitchFamily="34" charset="-122"/>
              </a:rPr>
              <a:t>Python</a:t>
            </a:r>
            <a:r>
              <a:rPr lang="zh-CN" altLang="en-US" sz="2400" b="1" dirty="0" smtClean="0">
                <a:solidFill>
                  <a:schemeClr val="bg1"/>
                </a:solidFill>
                <a:latin typeface="微软雅黑" panose="020B0503020204020204" pitchFamily="34" charset="-122"/>
                <a:ea typeface="微软雅黑" panose="020B0503020204020204" pitchFamily="34" charset="-122"/>
              </a:rPr>
              <a:t>语言进行数据处理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48883" y="1363459"/>
            <a:ext cx="4503925" cy="400110"/>
          </a:xfrm>
          <a:prstGeom prst="rect">
            <a:avLst/>
          </a:prstGeom>
          <a:noFill/>
        </p:spPr>
        <p:txBody>
          <a:bodyPr wrap="none" rtlCol="0">
            <a:spAutoFit/>
          </a:bodyPr>
          <a:lstStyle/>
          <a:p>
            <a:r>
              <a:rPr lang="zh-CN" altLang="en-US" sz="2000" b="1" dirty="0">
                <a:solidFill>
                  <a:srgbClr val="032951"/>
                </a:solidFill>
                <a:latin typeface="微软雅黑" panose="020B0503020204020204" pitchFamily="34" charset="-122"/>
                <a:ea typeface="微软雅黑" panose="020B0503020204020204" pitchFamily="34" charset="-122"/>
              </a:rPr>
              <a:t>相比</a:t>
            </a:r>
            <a:r>
              <a:rPr lang="zh-CN" altLang="en-US" sz="2000" b="1" dirty="0" smtClean="0">
                <a:solidFill>
                  <a:srgbClr val="032951"/>
                </a:solidFill>
                <a:latin typeface="微软雅黑" panose="020B0503020204020204" pitchFamily="34" charset="-122"/>
                <a:ea typeface="微软雅黑" panose="020B0503020204020204" pitchFamily="34" charset="-122"/>
              </a:rPr>
              <a:t>于</a:t>
            </a:r>
            <a:r>
              <a:rPr lang="en-US" altLang="zh-CN" sz="2000" b="1" dirty="0" smtClean="0">
                <a:solidFill>
                  <a:srgbClr val="032951"/>
                </a:solidFill>
                <a:latin typeface="微软雅黑" panose="020B0503020204020204" pitchFamily="34" charset="-122"/>
                <a:ea typeface="微软雅黑" panose="020B0503020204020204" pitchFamily="34" charset="-122"/>
              </a:rPr>
              <a:t>C</a:t>
            </a:r>
            <a:r>
              <a:rPr lang="zh-CN" altLang="en-US" sz="2000" b="1" dirty="0" smtClean="0">
                <a:solidFill>
                  <a:srgbClr val="032951"/>
                </a:solidFill>
                <a:latin typeface="微软雅黑" panose="020B0503020204020204" pitchFamily="34" charset="-122"/>
                <a:ea typeface="微软雅黑" panose="020B0503020204020204" pitchFamily="34" charset="-122"/>
              </a:rPr>
              <a:t>语言、</a:t>
            </a:r>
            <a:r>
              <a:rPr lang="en-US" altLang="zh-CN" sz="2000" b="1" dirty="0" smtClean="0">
                <a:solidFill>
                  <a:srgbClr val="032951"/>
                </a:solidFill>
                <a:latin typeface="微软雅黑" panose="020B0503020204020204" pitchFamily="34" charset="-122"/>
                <a:ea typeface="微软雅黑" panose="020B0503020204020204" pitchFamily="34" charset="-122"/>
              </a:rPr>
              <a:t>Java</a:t>
            </a:r>
            <a:r>
              <a:rPr lang="zh-CN" altLang="en-US" sz="2000" b="1" dirty="0" smtClean="0">
                <a:solidFill>
                  <a:srgbClr val="032951"/>
                </a:solidFill>
                <a:latin typeface="微软雅黑" panose="020B0503020204020204" pitchFamily="34" charset="-122"/>
                <a:ea typeface="微软雅黑" panose="020B0503020204020204" pitchFamily="34" charset="-122"/>
              </a:rPr>
              <a:t>等</a:t>
            </a:r>
            <a:r>
              <a:rPr lang="zh-CN" altLang="en-US" sz="2000" b="1" dirty="0">
                <a:solidFill>
                  <a:srgbClr val="032951"/>
                </a:solidFill>
                <a:latin typeface="微软雅黑" panose="020B0503020204020204" pitchFamily="34" charset="-122"/>
                <a:ea typeface="微软雅黑" panose="020B0503020204020204" pitchFamily="34" charset="-122"/>
              </a:rPr>
              <a:t>编程语言的优势</a:t>
            </a:r>
          </a:p>
        </p:txBody>
      </p:sp>
      <p:sp>
        <p:nvSpPr>
          <p:cNvPr id="8" name="文本框 7"/>
          <p:cNvSpPr txBox="1"/>
          <p:nvPr/>
        </p:nvSpPr>
        <p:spPr>
          <a:xfrm>
            <a:off x="1268083" y="2216989"/>
            <a:ext cx="184731" cy="369332"/>
          </a:xfrm>
          <a:prstGeom prst="rect">
            <a:avLst/>
          </a:prstGeom>
          <a:noFill/>
        </p:spPr>
        <p:txBody>
          <a:bodyPr wrap="none" rtlCol="0">
            <a:spAutoFit/>
          </a:bodyPr>
          <a:lstStyle/>
          <a:p>
            <a:endParaRPr lang="zh-CN" altLang="en-US" dirty="0"/>
          </a:p>
        </p:txBody>
      </p:sp>
      <p:sp>
        <p:nvSpPr>
          <p:cNvPr id="9" name="文本框 8"/>
          <p:cNvSpPr txBox="1"/>
          <p:nvPr/>
        </p:nvSpPr>
        <p:spPr>
          <a:xfrm>
            <a:off x="1024837" y="2136237"/>
            <a:ext cx="7094325" cy="3416320"/>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其次</a:t>
            </a:r>
            <a:r>
              <a:rPr lang="zh-CN" altLang="en-US" dirty="0">
                <a:solidFill>
                  <a:srgbClr val="11406C"/>
                </a:solidFill>
                <a:latin typeface="微软雅黑" panose="020B0503020204020204" pitchFamily="34" charset="-122"/>
                <a:ea typeface="微软雅黑" panose="020B0503020204020204" pitchFamily="34" charset="-122"/>
              </a:rPr>
              <a:t>，常见的</a:t>
            </a:r>
            <a:r>
              <a:rPr lang="en-US" altLang="zh-CN" dirty="0">
                <a:solidFill>
                  <a:srgbClr val="11406C"/>
                </a:solidFill>
                <a:latin typeface="微软雅黑" panose="020B0503020204020204" pitchFamily="34" charset="-122"/>
                <a:ea typeface="微软雅黑" panose="020B0503020204020204" pitchFamily="34" charset="-122"/>
              </a:rPr>
              <a:t>Java</a:t>
            </a:r>
            <a:r>
              <a:rPr lang="zh-CN" altLang="en-US" dirty="0">
                <a:solidFill>
                  <a:srgbClr val="11406C"/>
                </a:solidFill>
                <a:latin typeface="微软雅黑" panose="020B0503020204020204" pitchFamily="34" charset="-122"/>
                <a:ea typeface="微软雅黑" panose="020B0503020204020204" pitchFamily="34" charset="-122"/>
              </a:rPr>
              <a:t>、</a:t>
            </a:r>
            <a:r>
              <a:rPr lang="en-US" altLang="zh-CN" dirty="0">
                <a:solidFill>
                  <a:srgbClr val="11406C"/>
                </a:solidFill>
                <a:latin typeface="微软雅黑" panose="020B0503020204020204" pitchFamily="34" charset="-122"/>
                <a:ea typeface="微软雅黑" panose="020B0503020204020204" pitchFamily="34" charset="-122"/>
              </a:rPr>
              <a:t>C</a:t>
            </a:r>
            <a:r>
              <a:rPr lang="zh-CN" altLang="en-US" dirty="0">
                <a:solidFill>
                  <a:srgbClr val="11406C"/>
                </a:solidFill>
                <a:latin typeface="微软雅黑" panose="020B0503020204020204" pitchFamily="34" charset="-122"/>
                <a:ea typeface="微软雅黑" panose="020B0503020204020204" pitchFamily="34" charset="-122"/>
              </a:rPr>
              <a:t>等编程语言都是静态语言，而</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是动态语言</a:t>
            </a:r>
            <a:r>
              <a:rPr lang="zh-CN" altLang="en-US" dirty="0" smtClean="0">
                <a:solidFill>
                  <a:srgbClr val="11406C"/>
                </a:solidFill>
                <a:latin typeface="微软雅黑" panose="020B0503020204020204" pitchFamily="34" charset="-122"/>
                <a:ea typeface="微软雅黑" panose="020B0503020204020204" pitchFamily="34" charset="-122"/>
              </a:rPr>
              <a:t>。而</a:t>
            </a:r>
            <a:r>
              <a:rPr lang="zh-CN" altLang="en-US" dirty="0">
                <a:solidFill>
                  <a:srgbClr val="11406C"/>
                </a:solidFill>
                <a:latin typeface="微软雅黑" panose="020B0503020204020204" pitchFamily="34" charset="-122"/>
                <a:ea typeface="微软雅黑" panose="020B0503020204020204" pitchFamily="34" charset="-122"/>
              </a:rPr>
              <a:t>动态语言的变量类型不需要事先规定，由解释器在运行过程中自动获取，使用过程中可以改变类型，而且变量空间用完即释放，不用考虑存储问题</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200000"/>
              </a:lnSpc>
            </a:pPr>
            <a:r>
              <a:rPr lang="en-US" altLang="zh-CN" dirty="0">
                <a:solidFill>
                  <a:srgbClr val="11406C"/>
                </a:solidFill>
                <a:latin typeface="微软雅黑" panose="020B0503020204020204" pitchFamily="34" charset="-122"/>
                <a:ea typeface="微软雅黑" panose="020B0503020204020204" pitchFamily="34" charset="-122"/>
              </a:rPr>
              <a:t> </a:t>
            </a:r>
            <a:r>
              <a:rPr lang="en-US" altLang="zh-CN"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也就是说</a:t>
            </a:r>
            <a:r>
              <a:rPr lang="en-US" altLang="zh-CN" dirty="0" smtClean="0">
                <a:solidFill>
                  <a:srgbClr val="11406C"/>
                </a:solidFill>
                <a:latin typeface="微软雅黑" panose="020B0503020204020204" pitchFamily="34" charset="-122"/>
                <a:ea typeface="微软雅黑" panose="020B0503020204020204" pitchFamily="34" charset="-122"/>
              </a:rPr>
              <a:t>Python</a:t>
            </a:r>
            <a:r>
              <a:rPr lang="zh-CN" altLang="en-US" dirty="0" smtClean="0">
                <a:solidFill>
                  <a:srgbClr val="11406C"/>
                </a:solidFill>
                <a:latin typeface="微软雅黑" panose="020B0503020204020204" pitchFamily="34" charset="-122"/>
                <a:ea typeface="微软雅黑" panose="020B0503020204020204" pitchFamily="34" charset="-122"/>
              </a:rPr>
              <a:t>程序的可移植性极强，修改代码以实现近似功能时十分的简便容易。</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54172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2.3  </a:t>
            </a:r>
            <a:r>
              <a:rPr lang="zh-CN" altLang="en-US" sz="2400" b="1" dirty="0" smtClean="0">
                <a:solidFill>
                  <a:schemeClr val="bg1"/>
                </a:solidFill>
                <a:latin typeface="微软雅黑" panose="020B0503020204020204" pitchFamily="34" charset="-122"/>
                <a:ea typeface="微软雅黑" panose="020B0503020204020204" pitchFamily="34" charset="-122"/>
              </a:rPr>
              <a:t>为何使用</a:t>
            </a:r>
            <a:r>
              <a:rPr lang="en-US" altLang="zh-CN" sz="2400" b="1" dirty="0" smtClean="0">
                <a:solidFill>
                  <a:schemeClr val="bg1"/>
                </a:solidFill>
                <a:latin typeface="微软雅黑" panose="020B0503020204020204" pitchFamily="34" charset="-122"/>
                <a:ea typeface="微软雅黑" panose="020B0503020204020204" pitchFamily="34" charset="-122"/>
              </a:rPr>
              <a:t>Python</a:t>
            </a:r>
            <a:r>
              <a:rPr lang="zh-CN" altLang="en-US" sz="2400" b="1" dirty="0" smtClean="0">
                <a:solidFill>
                  <a:schemeClr val="bg1"/>
                </a:solidFill>
                <a:latin typeface="微软雅黑" panose="020B0503020204020204" pitchFamily="34" charset="-122"/>
                <a:ea typeface="微软雅黑" panose="020B0503020204020204" pitchFamily="34" charset="-122"/>
              </a:rPr>
              <a:t>语言进行数据处理</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48883" y="1363459"/>
            <a:ext cx="2389308" cy="400110"/>
          </a:xfrm>
          <a:prstGeom prst="rect">
            <a:avLst/>
          </a:prstGeom>
          <a:noFill/>
        </p:spPr>
        <p:txBody>
          <a:bodyPr wrap="none" rtlCol="0">
            <a:spAutoFit/>
          </a:bodyPr>
          <a:lstStyle/>
          <a:p>
            <a:r>
              <a:rPr lang="en-US" altLang="zh-CN" sz="2000" b="1" dirty="0" smtClean="0">
                <a:solidFill>
                  <a:srgbClr val="032951"/>
                </a:solidFill>
                <a:latin typeface="微软雅黑" panose="020B0503020204020204" pitchFamily="34" charset="-122"/>
                <a:ea typeface="微软雅黑" panose="020B0503020204020204" pitchFamily="34" charset="-122"/>
              </a:rPr>
              <a:t>Python</a:t>
            </a:r>
            <a:r>
              <a:rPr lang="zh-CN" altLang="en-US" sz="2000" b="1" dirty="0" smtClean="0">
                <a:solidFill>
                  <a:srgbClr val="032951"/>
                </a:solidFill>
                <a:latin typeface="微软雅黑" panose="020B0503020204020204" pitchFamily="34" charset="-122"/>
                <a:ea typeface="微软雅黑" panose="020B0503020204020204" pitchFamily="34" charset="-122"/>
              </a:rPr>
              <a:t>语言的缺点</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24837" y="2136237"/>
            <a:ext cx="7094325" cy="2862322"/>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语言最大的缺点就是运行速度慢，因为</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是解释型语言，代码在执行时会一行一行地翻译成</a:t>
            </a:r>
            <a:r>
              <a:rPr lang="en-US" altLang="zh-CN" dirty="0">
                <a:solidFill>
                  <a:srgbClr val="11406C"/>
                </a:solidFill>
                <a:latin typeface="微软雅黑" panose="020B0503020204020204" pitchFamily="34" charset="-122"/>
                <a:ea typeface="微软雅黑" panose="020B0503020204020204" pitchFamily="34" charset="-122"/>
              </a:rPr>
              <a:t>CPU</a:t>
            </a:r>
            <a:r>
              <a:rPr lang="zh-CN" altLang="en-US" dirty="0">
                <a:solidFill>
                  <a:srgbClr val="11406C"/>
                </a:solidFill>
                <a:latin typeface="微软雅黑" panose="020B0503020204020204" pitchFamily="34" charset="-122"/>
                <a:ea typeface="微软雅黑" panose="020B0503020204020204" pitchFamily="34" charset="-122"/>
              </a:rPr>
              <a:t>机器码，这个翻译过程耗时较长，拖慢程序运行速度</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200000"/>
              </a:lnSpc>
            </a:pPr>
            <a:r>
              <a:rPr lang="en-US" altLang="zh-CN"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但在做数据处理时并不需要程序有多快，一段程序运行</a:t>
            </a:r>
            <a:r>
              <a:rPr lang="en-US" altLang="zh-CN" dirty="0" smtClean="0">
                <a:solidFill>
                  <a:srgbClr val="11406C"/>
                </a:solidFill>
                <a:latin typeface="微软雅黑" panose="020B0503020204020204" pitchFamily="34" charset="-122"/>
                <a:ea typeface="微软雅黑" panose="020B0503020204020204" pitchFamily="34" charset="-122"/>
              </a:rPr>
              <a:t>1</a:t>
            </a:r>
            <a:r>
              <a:rPr lang="zh-CN" altLang="en-US" dirty="0" smtClean="0">
                <a:solidFill>
                  <a:srgbClr val="11406C"/>
                </a:solidFill>
                <a:latin typeface="微软雅黑" panose="020B0503020204020204" pitchFamily="34" charset="-122"/>
                <a:ea typeface="微软雅黑" panose="020B0503020204020204" pitchFamily="34" charset="-122"/>
              </a:rPr>
              <a:t>秒或</a:t>
            </a:r>
            <a:r>
              <a:rPr lang="en-US" altLang="zh-CN" dirty="0" smtClean="0">
                <a:solidFill>
                  <a:srgbClr val="11406C"/>
                </a:solidFill>
                <a:latin typeface="微软雅黑" panose="020B0503020204020204" pitchFamily="34" charset="-122"/>
                <a:ea typeface="微软雅黑" panose="020B0503020204020204" pitchFamily="34" charset="-122"/>
              </a:rPr>
              <a:t>0.01</a:t>
            </a:r>
            <a:r>
              <a:rPr lang="zh-CN" altLang="en-US" dirty="0" smtClean="0">
                <a:solidFill>
                  <a:srgbClr val="11406C"/>
                </a:solidFill>
                <a:latin typeface="微软雅黑" panose="020B0503020204020204" pitchFamily="34" charset="-122"/>
                <a:ea typeface="微软雅黑" panose="020B0503020204020204" pitchFamily="34" charset="-122"/>
              </a:rPr>
              <a:t>秒对于我们没有什么差别，因此这一缺点影响不大。</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584077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a:off x="2316681" y="2661714"/>
            <a:ext cx="1086804" cy="936900"/>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37407" y="2808920"/>
            <a:ext cx="3829895" cy="646331"/>
          </a:xfrm>
          <a:prstGeom prst="rect">
            <a:avLst/>
          </a:prstGeom>
        </p:spPr>
        <p:txBody>
          <a:bodyPr wrap="none">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三</a:t>
            </a:r>
            <a:r>
              <a:rPr lang="zh-CN" altLang="en-US" sz="3600" b="1" dirty="0" smtClean="0">
                <a:solidFill>
                  <a:srgbClr val="032951"/>
                </a:solidFill>
                <a:latin typeface="微软雅黑" panose="020B0503020204020204" pitchFamily="34" charset="-122"/>
                <a:ea typeface="微软雅黑" panose="020B0503020204020204" pitchFamily="34" charset="-122"/>
              </a:rPr>
              <a:t>   电池数据处理</a:t>
            </a:r>
            <a:endParaRPr lang="en-US" altLang="zh-CN" sz="3600" b="1" dirty="0" smtClean="0">
              <a:solidFill>
                <a:srgbClr val="03295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 y="6420069"/>
            <a:ext cx="9144001" cy="1232015"/>
            <a:chOff x="-1" y="6420069"/>
            <a:chExt cx="9144001" cy="1232015"/>
          </a:xfrm>
        </p:grpSpPr>
        <p:grpSp>
          <p:nvGrpSpPr>
            <p:cNvPr id="7" name="组合 6"/>
            <p:cNvGrpSpPr/>
            <p:nvPr/>
          </p:nvGrpSpPr>
          <p:grpSpPr>
            <a:xfrm>
              <a:off x="0" y="6420069"/>
              <a:ext cx="9144000" cy="875862"/>
              <a:chOff x="0" y="6420069"/>
              <a:chExt cx="9144000" cy="875862"/>
            </a:xfrm>
          </p:grpSpPr>
          <p:sp>
            <p:nvSpPr>
              <p:cNvPr id="9" name="六边形 8"/>
              <p:cNvSpPr/>
              <p:nvPr/>
            </p:nvSpPr>
            <p:spPr>
              <a:xfrm>
                <a:off x="2032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1016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5080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3048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4064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8128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6096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7112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 y="6858000"/>
              <a:ext cx="9144001"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08612241"/>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3946" y="335373"/>
            <a:ext cx="8218862"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总体思路</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72" name="图片 71"/>
          <p:cNvPicPr>
            <a:picLocks noChangeAspect="1"/>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2390739" y="1547001"/>
            <a:ext cx="4362522" cy="4979532"/>
          </a:xfrm>
          <a:prstGeom prst="rect">
            <a:avLst/>
          </a:prstGeom>
          <a:noFill/>
        </p:spPr>
      </p:pic>
      <p:sp>
        <p:nvSpPr>
          <p:cNvPr id="73" name="等腰三角形 72"/>
          <p:cNvSpPr/>
          <p:nvPr/>
        </p:nvSpPr>
        <p:spPr>
          <a:xfrm rot="5400000">
            <a:off x="1157638" y="1313489"/>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1436632" y="1217803"/>
            <a:ext cx="95410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流程图</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910543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469940" y="-4"/>
            <a:ext cx="1513063" cy="1304365"/>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57219" y="409568"/>
            <a:ext cx="3168753" cy="4370427"/>
            <a:chOff x="757219" y="409568"/>
            <a:chExt cx="3168753" cy="4370427"/>
          </a:xfrm>
        </p:grpSpPr>
        <p:cxnSp>
          <p:nvCxnSpPr>
            <p:cNvPr id="20" name="直接连接符 19"/>
            <p:cNvCxnSpPr/>
            <p:nvPr/>
          </p:nvCxnSpPr>
          <p:spPr>
            <a:xfrm>
              <a:off x="1226471" y="1304361"/>
              <a:ext cx="0" cy="3160063"/>
            </a:xfrm>
            <a:prstGeom prst="line">
              <a:avLst/>
            </a:prstGeom>
            <a:ln w="38100">
              <a:solidFill>
                <a:srgbClr val="16548C"/>
              </a:solidFill>
            </a:ln>
          </p:spPr>
          <p:style>
            <a:lnRef idx="1">
              <a:schemeClr val="accent1"/>
            </a:lnRef>
            <a:fillRef idx="0">
              <a:schemeClr val="accent1"/>
            </a:fillRef>
            <a:effectRef idx="0">
              <a:schemeClr val="accent1"/>
            </a:effectRef>
            <a:fontRef idx="minor">
              <a:schemeClr val="tx1"/>
            </a:fontRef>
          </p:style>
        </p:cxnSp>
        <p:sp>
          <p:nvSpPr>
            <p:cNvPr id="21" name="六边形 20"/>
            <p:cNvSpPr/>
            <p:nvPr/>
          </p:nvSpPr>
          <p:spPr>
            <a:xfrm>
              <a:off x="983844" y="2025750"/>
              <a:ext cx="485254" cy="41832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983844" y="2595842"/>
              <a:ext cx="485254" cy="41832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983844" y="3149077"/>
              <a:ext cx="485254" cy="41832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983844" y="3683909"/>
              <a:ext cx="485254" cy="41832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983844" y="4223668"/>
              <a:ext cx="485254" cy="41832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57219" y="409568"/>
              <a:ext cx="3168753" cy="4370427"/>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pPr indent="219075">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一</a:t>
              </a:r>
              <a:r>
                <a:rPr lang="zh-CN" altLang="en-US" sz="2400" dirty="0" smtClean="0">
                  <a:solidFill>
                    <a:srgbClr val="032951"/>
                  </a:solidFill>
                  <a:latin typeface="微软雅黑" panose="020B0503020204020204" pitchFamily="34" charset="-122"/>
                  <a:ea typeface="微软雅黑" panose="020B0503020204020204" pitchFamily="34" charset="-122"/>
                </a:rPr>
                <a:t>  绪论</a:t>
              </a:r>
              <a:endParaRPr lang="en-US" altLang="zh-CN" sz="2400" dirty="0" smtClean="0">
                <a:solidFill>
                  <a:srgbClr val="032951"/>
                </a:solidFill>
                <a:latin typeface="微软雅黑" panose="020B0503020204020204" pitchFamily="34" charset="-122"/>
                <a:ea typeface="微软雅黑" panose="020B0503020204020204" pitchFamily="34" charset="-122"/>
              </a:endParaRPr>
            </a:p>
            <a:p>
              <a:pPr indent="219075">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二 </a:t>
              </a:r>
              <a:r>
                <a:rPr lang="zh-CN" altLang="en-US" sz="2400" dirty="0" smtClean="0">
                  <a:solidFill>
                    <a:srgbClr val="032951"/>
                  </a:solidFill>
                  <a:latin typeface="微软雅黑" panose="020B0503020204020204" pitchFamily="34" charset="-122"/>
                  <a:ea typeface="微软雅黑" panose="020B0503020204020204" pitchFamily="34" charset="-122"/>
                </a:rPr>
                <a:t> </a:t>
              </a:r>
              <a:r>
                <a:rPr lang="en-US" altLang="zh-CN" sz="2400" dirty="0" smtClean="0">
                  <a:solidFill>
                    <a:srgbClr val="032951"/>
                  </a:solidFill>
                  <a:latin typeface="微软雅黑" panose="020B0503020204020204" pitchFamily="34" charset="-122"/>
                  <a:ea typeface="微软雅黑" panose="020B0503020204020204" pitchFamily="34" charset="-122"/>
                </a:rPr>
                <a:t>Python</a:t>
              </a:r>
              <a:r>
                <a:rPr lang="zh-CN" altLang="en-US" sz="2400" dirty="0" smtClean="0">
                  <a:solidFill>
                    <a:srgbClr val="032951"/>
                  </a:solidFill>
                  <a:latin typeface="微软雅黑" panose="020B0503020204020204" pitchFamily="34" charset="-122"/>
                  <a:ea typeface="微软雅黑" panose="020B0503020204020204" pitchFamily="34" charset="-122"/>
                </a:rPr>
                <a:t>语言简介</a:t>
              </a:r>
              <a:endParaRPr lang="en-US" altLang="zh-CN" sz="2400" dirty="0" smtClean="0">
                <a:solidFill>
                  <a:srgbClr val="032951"/>
                </a:solidFill>
                <a:latin typeface="微软雅黑" panose="020B0503020204020204" pitchFamily="34" charset="-122"/>
                <a:ea typeface="微软雅黑" panose="020B0503020204020204" pitchFamily="34" charset="-122"/>
              </a:endParaRPr>
            </a:p>
            <a:p>
              <a:pPr indent="219075">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三 </a:t>
              </a:r>
              <a:r>
                <a:rPr lang="zh-CN" altLang="en-US" sz="2400" dirty="0" smtClean="0">
                  <a:solidFill>
                    <a:srgbClr val="032951"/>
                  </a:solidFill>
                  <a:latin typeface="微软雅黑" panose="020B0503020204020204" pitchFamily="34" charset="-122"/>
                  <a:ea typeface="微软雅黑" panose="020B0503020204020204" pitchFamily="34" charset="-122"/>
                </a:rPr>
                <a:t> 电池数据分析</a:t>
              </a:r>
              <a:endParaRPr lang="en-US" altLang="zh-CN" sz="2400" dirty="0" smtClean="0">
                <a:solidFill>
                  <a:srgbClr val="032951"/>
                </a:solidFill>
                <a:latin typeface="微软雅黑" panose="020B0503020204020204" pitchFamily="34" charset="-122"/>
                <a:ea typeface="微软雅黑" panose="020B0503020204020204" pitchFamily="34" charset="-122"/>
              </a:endParaRPr>
            </a:p>
            <a:p>
              <a:pPr indent="219075">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四</a:t>
              </a:r>
              <a:r>
                <a:rPr lang="zh-CN" altLang="en-US" sz="2400" dirty="0" smtClean="0">
                  <a:solidFill>
                    <a:srgbClr val="032951"/>
                  </a:solidFill>
                  <a:latin typeface="微软雅黑" panose="020B0503020204020204" pitchFamily="34" charset="-122"/>
                  <a:ea typeface="微软雅黑" panose="020B0503020204020204" pitchFamily="34" charset="-122"/>
                </a:rPr>
                <a:t>  </a:t>
              </a:r>
              <a:r>
                <a:rPr lang="en-US" altLang="zh-CN" sz="2400" dirty="0" smtClean="0">
                  <a:solidFill>
                    <a:srgbClr val="032951"/>
                  </a:solidFill>
                  <a:latin typeface="微软雅黑" panose="020B0503020204020204" pitchFamily="34" charset="-122"/>
                  <a:ea typeface="微软雅黑" panose="020B0503020204020204" pitchFamily="34" charset="-122"/>
                </a:rPr>
                <a:t>GUI</a:t>
              </a:r>
              <a:r>
                <a:rPr lang="zh-CN" altLang="en-US" sz="2400" dirty="0" smtClean="0">
                  <a:solidFill>
                    <a:srgbClr val="032951"/>
                  </a:solidFill>
                  <a:latin typeface="微软雅黑" panose="020B0503020204020204" pitchFamily="34" charset="-122"/>
                  <a:ea typeface="微软雅黑" panose="020B0503020204020204" pitchFamily="34" charset="-122"/>
                </a:rPr>
                <a:t>设计</a:t>
              </a:r>
              <a:endParaRPr lang="en-US" altLang="zh-CN" sz="2400" dirty="0" smtClean="0">
                <a:solidFill>
                  <a:srgbClr val="032951"/>
                </a:solidFill>
                <a:latin typeface="微软雅黑" panose="020B0503020204020204" pitchFamily="34" charset="-122"/>
                <a:ea typeface="微软雅黑" panose="020B0503020204020204" pitchFamily="34" charset="-122"/>
              </a:endParaRPr>
            </a:p>
            <a:p>
              <a:pPr indent="219075">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五</a:t>
              </a:r>
              <a:r>
                <a:rPr lang="zh-CN" altLang="en-US" sz="2400" dirty="0" smtClean="0">
                  <a:solidFill>
                    <a:srgbClr val="032951"/>
                  </a:solidFill>
                  <a:latin typeface="微软雅黑" panose="020B0503020204020204" pitchFamily="34" charset="-122"/>
                  <a:ea typeface="微软雅黑" panose="020B0503020204020204" pitchFamily="34" charset="-122"/>
                </a:rPr>
                <a:t>  总结</a:t>
              </a:r>
              <a:endParaRPr lang="zh-CN" altLang="en-US" sz="2400" dirty="0">
                <a:solidFill>
                  <a:srgbClr val="03295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 y="6420069"/>
            <a:ext cx="9144001" cy="1232015"/>
            <a:chOff x="-1" y="6420069"/>
            <a:chExt cx="9144001" cy="1232015"/>
          </a:xfrm>
        </p:grpSpPr>
        <p:grpSp>
          <p:nvGrpSpPr>
            <p:cNvPr id="32" name="组合 31"/>
            <p:cNvGrpSpPr/>
            <p:nvPr/>
          </p:nvGrpSpPr>
          <p:grpSpPr>
            <a:xfrm>
              <a:off x="0" y="6420069"/>
              <a:ext cx="9144000" cy="875862"/>
              <a:chOff x="0" y="6420069"/>
              <a:chExt cx="9144000" cy="875862"/>
            </a:xfrm>
          </p:grpSpPr>
          <p:sp>
            <p:nvSpPr>
              <p:cNvPr id="34" name="六边形 33"/>
              <p:cNvSpPr/>
              <p:nvPr/>
            </p:nvSpPr>
            <p:spPr>
              <a:xfrm>
                <a:off x="2032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a:off x="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a:off x="1016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六边形 36"/>
              <p:cNvSpPr/>
              <p:nvPr/>
            </p:nvSpPr>
            <p:spPr>
              <a:xfrm>
                <a:off x="5080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7"/>
              <p:cNvSpPr/>
              <p:nvPr/>
            </p:nvSpPr>
            <p:spPr>
              <a:xfrm>
                <a:off x="3048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a:off x="4064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六边形 39"/>
              <p:cNvSpPr/>
              <p:nvPr/>
            </p:nvSpPr>
            <p:spPr>
              <a:xfrm>
                <a:off x="8128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40"/>
              <p:cNvSpPr/>
              <p:nvPr/>
            </p:nvSpPr>
            <p:spPr>
              <a:xfrm>
                <a:off x="6096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六边形 41"/>
              <p:cNvSpPr/>
              <p:nvPr/>
            </p:nvSpPr>
            <p:spPr>
              <a:xfrm>
                <a:off x="7112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1" y="6858000"/>
              <a:ext cx="9144001"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593260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3.1  </a:t>
            </a:r>
            <a:r>
              <a:rPr lang="zh-CN" altLang="en-US" sz="2400" b="1" dirty="0" smtClean="0">
                <a:solidFill>
                  <a:schemeClr val="bg1"/>
                </a:solidFill>
                <a:latin typeface="微软雅黑" panose="020B0503020204020204" pitchFamily="34" charset="-122"/>
                <a:ea typeface="微软雅黑" panose="020B0503020204020204" pitchFamily="34" charset="-122"/>
              </a:rPr>
              <a:t>分析数组组织方式</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F:\SystemFiles\Users\JCheng\AppData\Local\Microsoft\Windows\INetCache\Content.Word\无标题.png"/>
          <p:cNvPicPr/>
          <p:nvPr/>
        </p:nvPicPr>
        <p:blipFill>
          <a:blip r:embed="rId2">
            <a:extLst>
              <a:ext uri="{28A0092B-C50C-407E-A947-70E740481C1C}">
                <a14:useLocalDpi xmlns:a14="http://schemas.microsoft.com/office/drawing/2010/main" val="0"/>
              </a:ext>
            </a:extLst>
          </a:blip>
          <a:srcRect/>
          <a:stretch>
            <a:fillRect/>
          </a:stretch>
        </p:blipFill>
        <p:spPr bwMode="auto">
          <a:xfrm>
            <a:off x="1125366" y="983410"/>
            <a:ext cx="7136022" cy="4485737"/>
          </a:xfrm>
          <a:prstGeom prst="rect">
            <a:avLst/>
          </a:prstGeom>
          <a:noFill/>
          <a:ln>
            <a:noFill/>
          </a:ln>
        </p:spPr>
      </p:pic>
      <p:sp>
        <p:nvSpPr>
          <p:cNvPr id="8" name="文本框 7"/>
          <p:cNvSpPr txBox="1"/>
          <p:nvPr/>
        </p:nvSpPr>
        <p:spPr>
          <a:xfrm>
            <a:off x="1167063" y="5469147"/>
            <a:ext cx="7094325" cy="1338828"/>
          </a:xfrm>
          <a:prstGeom prst="rect">
            <a:avLst/>
          </a:prstGeom>
          <a:noFill/>
        </p:spPr>
        <p:txBody>
          <a:bodyPr wrap="square" rtlCol="0">
            <a:spAutoFit/>
          </a:bodyPr>
          <a:lstStyle/>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本</a:t>
            </a:r>
            <a:r>
              <a:rPr lang="zh-CN" altLang="en-US" dirty="0">
                <a:solidFill>
                  <a:srgbClr val="11406C"/>
                </a:solidFill>
                <a:latin typeface="微软雅黑" panose="020B0503020204020204" pitchFamily="34" charset="-122"/>
                <a:ea typeface="微软雅黑" panose="020B0503020204020204" pitchFamily="34" charset="-122"/>
              </a:rPr>
              <a:t>例使用</a:t>
            </a:r>
            <a:r>
              <a:rPr lang="en-US" altLang="zh-CN" dirty="0">
                <a:solidFill>
                  <a:srgbClr val="11406C"/>
                </a:solidFill>
                <a:latin typeface="微软雅黑" panose="020B0503020204020204" pitchFamily="34" charset="-122"/>
                <a:ea typeface="微软雅黑" panose="020B0503020204020204" pitchFamily="34" charset="-122"/>
              </a:rPr>
              <a:t>2015</a:t>
            </a:r>
            <a:r>
              <a:rPr lang="zh-CN" altLang="en-US" dirty="0">
                <a:solidFill>
                  <a:srgbClr val="11406C"/>
                </a:solidFill>
                <a:latin typeface="微软雅黑" panose="020B0503020204020204" pitchFamily="34" charset="-122"/>
                <a:ea typeface="微软雅黑" panose="020B0503020204020204" pitchFamily="34" charset="-122"/>
              </a:rPr>
              <a:t>年</a:t>
            </a:r>
            <a:r>
              <a:rPr lang="en-US" altLang="zh-CN" dirty="0">
                <a:solidFill>
                  <a:srgbClr val="11406C"/>
                </a:solidFill>
                <a:latin typeface="微软雅黑" panose="020B0503020204020204" pitchFamily="34" charset="-122"/>
                <a:ea typeface="微软雅黑" panose="020B0503020204020204" pitchFamily="34" charset="-122"/>
              </a:rPr>
              <a:t>4</a:t>
            </a:r>
            <a:r>
              <a:rPr lang="zh-CN" altLang="en-US" dirty="0">
                <a:solidFill>
                  <a:srgbClr val="11406C"/>
                </a:solidFill>
                <a:latin typeface="微软雅黑" panose="020B0503020204020204" pitchFamily="34" charset="-122"/>
                <a:ea typeface="微软雅黑" panose="020B0503020204020204" pitchFamily="34" charset="-122"/>
              </a:rPr>
              <a:t>月</a:t>
            </a:r>
            <a:r>
              <a:rPr lang="en-US" altLang="zh-CN" dirty="0">
                <a:solidFill>
                  <a:srgbClr val="11406C"/>
                </a:solidFill>
                <a:latin typeface="微软雅黑" panose="020B0503020204020204" pitchFamily="34" charset="-122"/>
                <a:ea typeface="微软雅黑" panose="020B0503020204020204" pitchFamily="34" charset="-122"/>
              </a:rPr>
              <a:t>2</a:t>
            </a:r>
            <a:r>
              <a:rPr lang="zh-CN" altLang="en-US" dirty="0">
                <a:solidFill>
                  <a:srgbClr val="11406C"/>
                </a:solidFill>
                <a:latin typeface="微软雅黑" panose="020B0503020204020204" pitchFamily="34" charset="-122"/>
                <a:ea typeface="微软雅黑" panose="020B0503020204020204" pitchFamily="34" charset="-122"/>
              </a:rPr>
              <a:t>日某电动汽车公司</a:t>
            </a:r>
            <a:r>
              <a:rPr lang="en-US" altLang="zh-CN" dirty="0">
                <a:solidFill>
                  <a:srgbClr val="11406C"/>
                </a:solidFill>
                <a:latin typeface="微软雅黑" panose="020B0503020204020204" pitchFamily="34" charset="-122"/>
                <a:ea typeface="微软雅黑" panose="020B0503020204020204" pitchFamily="34" charset="-122"/>
              </a:rPr>
              <a:t>120</a:t>
            </a:r>
            <a:r>
              <a:rPr lang="zh-CN" altLang="en-US" dirty="0">
                <a:solidFill>
                  <a:srgbClr val="11406C"/>
                </a:solidFill>
                <a:latin typeface="微软雅黑" panose="020B0503020204020204" pitchFamily="34" charset="-122"/>
                <a:ea typeface="微软雅黑" panose="020B0503020204020204" pitchFamily="34" charset="-122"/>
              </a:rPr>
              <a:t>辆电动汽车的</a:t>
            </a:r>
            <a:r>
              <a:rPr lang="zh-CN" altLang="en-US" dirty="0" smtClean="0">
                <a:solidFill>
                  <a:srgbClr val="11406C"/>
                </a:solidFill>
                <a:latin typeface="微软雅黑" panose="020B0503020204020204" pitchFamily="34" charset="-122"/>
                <a:ea typeface="微软雅黑" panose="020B0503020204020204" pitchFamily="34" charset="-122"/>
              </a:rPr>
              <a:t>当天行驶数据</a:t>
            </a:r>
            <a:r>
              <a:rPr lang="zh-CN" altLang="en-US" dirty="0">
                <a:solidFill>
                  <a:srgbClr val="11406C"/>
                </a:solidFill>
                <a:latin typeface="微软雅黑" panose="020B0503020204020204" pitchFamily="34" charset="-122"/>
                <a:ea typeface="微软雅黑" panose="020B0503020204020204" pitchFamily="34" charset="-122"/>
              </a:rPr>
              <a:t>，所有数据文件都存放于一个文件夹中，据观察，这些文件命名方式具有一定的相似性。</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219792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3.1  </a:t>
            </a:r>
            <a:r>
              <a:rPr lang="zh-CN" altLang="en-US" sz="2400" b="1" dirty="0">
                <a:solidFill>
                  <a:schemeClr val="bg1"/>
                </a:solidFill>
                <a:latin typeface="微软雅黑" panose="020B0503020204020204" pitchFamily="34" charset="-122"/>
                <a:ea typeface="微软雅黑" panose="020B0503020204020204" pitchFamily="34" charset="-122"/>
              </a:rPr>
              <a:t>分析数组组织方式</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a:srcRect r="35667"/>
          <a:stretch/>
        </p:blipFill>
        <p:spPr>
          <a:xfrm>
            <a:off x="379212" y="884888"/>
            <a:ext cx="8350718" cy="5996763"/>
          </a:xfrm>
          <a:prstGeom prst="rect">
            <a:avLst/>
          </a:prstGeom>
        </p:spPr>
      </p:pic>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0533959"/>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3.2  </a:t>
            </a:r>
            <a:r>
              <a:rPr lang="zh-CN" altLang="en-US" sz="2400" b="1" dirty="0" smtClean="0">
                <a:solidFill>
                  <a:schemeClr val="bg1"/>
                </a:solidFill>
                <a:latin typeface="微软雅黑" panose="020B0503020204020204" pitchFamily="34" charset="-122"/>
                <a:ea typeface="微软雅黑" panose="020B0503020204020204" pitchFamily="34" charset="-122"/>
              </a:rPr>
              <a:t>数据</a:t>
            </a:r>
            <a:r>
              <a:rPr lang="zh-CN" altLang="en-US" sz="2400" b="1" dirty="0">
                <a:solidFill>
                  <a:schemeClr val="bg1"/>
                </a:solidFill>
                <a:latin typeface="微软雅黑" panose="020B0503020204020204" pitchFamily="34" charset="-122"/>
                <a:ea typeface="微软雅黑" panose="020B0503020204020204" pitchFamily="34" charset="-122"/>
              </a:rPr>
              <a:t>的提取、清洗与转化</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F:\SystemFiles\Users\JCheng\AppData\Local\Microsoft\Windows\INetCache\Content.Word\绘图2.jpg"/>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1130967" y="1847115"/>
            <a:ext cx="6882065" cy="1810488"/>
          </a:xfrm>
          <a:prstGeom prst="rect">
            <a:avLst/>
          </a:prstGeom>
          <a:noFill/>
          <a:ln>
            <a:noFill/>
          </a:ln>
        </p:spPr>
      </p:pic>
      <p:sp>
        <p:nvSpPr>
          <p:cNvPr id="7" name="等腰三角形 6"/>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65696" y="1210726"/>
            <a:ext cx="95410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流程图</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65696" y="3947786"/>
            <a:ext cx="7094325" cy="2585323"/>
          </a:xfrm>
          <a:prstGeom prst="rect">
            <a:avLst/>
          </a:prstGeom>
          <a:noFill/>
        </p:spPr>
        <p:txBody>
          <a:bodyPr wrap="square" rtlCol="0">
            <a:spAutoFit/>
          </a:bodyPr>
          <a:lstStyle/>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利用自带的</a:t>
            </a:r>
            <a:r>
              <a:rPr lang="en-US" altLang="zh-CN" dirty="0" err="1" smtClean="0">
                <a:solidFill>
                  <a:srgbClr val="11406C"/>
                </a:solidFill>
                <a:latin typeface="微软雅黑" panose="020B0503020204020204" pitchFamily="34" charset="-122"/>
                <a:ea typeface="微软雅黑" panose="020B0503020204020204" pitchFamily="34" charset="-122"/>
              </a:rPr>
              <a:t>xlrd</a:t>
            </a:r>
            <a:r>
              <a:rPr lang="zh-CN" altLang="en-US" dirty="0" smtClean="0">
                <a:solidFill>
                  <a:srgbClr val="11406C"/>
                </a:solidFill>
                <a:latin typeface="微软雅黑" panose="020B0503020204020204" pitchFamily="34" charset="-122"/>
                <a:ea typeface="微软雅黑" panose="020B0503020204020204" pitchFamily="34" charset="-122"/>
              </a:rPr>
              <a:t>模块或者</a:t>
            </a:r>
            <a:r>
              <a:rPr lang="en-US" altLang="zh-CN" dirty="0" smtClean="0">
                <a:solidFill>
                  <a:srgbClr val="11406C"/>
                </a:solidFill>
                <a:latin typeface="微软雅黑" panose="020B0503020204020204" pitchFamily="34" charset="-122"/>
                <a:ea typeface="微软雅黑" panose="020B0503020204020204" pitchFamily="34" charset="-122"/>
              </a:rPr>
              <a:t>Pandas</a:t>
            </a:r>
            <a:r>
              <a:rPr lang="zh-CN" altLang="en-US" dirty="0" smtClean="0">
                <a:solidFill>
                  <a:srgbClr val="11406C"/>
                </a:solidFill>
                <a:latin typeface="微软雅黑" panose="020B0503020204020204" pitchFamily="34" charset="-122"/>
                <a:ea typeface="微软雅黑" panose="020B0503020204020204" pitchFamily="34" charset="-122"/>
              </a:rPr>
              <a:t>模块中相关加载函数读取表格（</a:t>
            </a:r>
            <a:r>
              <a:rPr lang="en-US" altLang="zh-CN" dirty="0" err="1" smtClean="0">
                <a:solidFill>
                  <a:srgbClr val="11406C"/>
                </a:solidFill>
                <a:latin typeface="微软雅黑" panose="020B0503020204020204" pitchFamily="34" charset="-122"/>
                <a:ea typeface="微软雅黑" panose="020B0503020204020204" pitchFamily="34" charset="-122"/>
              </a:rPr>
              <a:t>xls</a:t>
            </a:r>
            <a:r>
              <a:rPr lang="zh-CN" altLang="en-US" dirty="0">
                <a:solidFill>
                  <a:srgbClr val="11406C"/>
                </a:solidFill>
                <a:latin typeface="微软雅黑" panose="020B0503020204020204" pitchFamily="34" charset="-122"/>
                <a:ea typeface="微软雅黑" panose="020B0503020204020204" pitchFamily="34" charset="-122"/>
              </a:rPr>
              <a:t>、</a:t>
            </a:r>
            <a:r>
              <a:rPr lang="en-US" altLang="zh-CN" dirty="0" err="1">
                <a:solidFill>
                  <a:srgbClr val="11406C"/>
                </a:solidFill>
                <a:latin typeface="微软雅黑" panose="020B0503020204020204" pitchFamily="34" charset="-122"/>
                <a:ea typeface="微软雅黑" panose="020B0503020204020204" pitchFamily="34" charset="-122"/>
              </a:rPr>
              <a:t>xlsx</a:t>
            </a:r>
            <a:r>
              <a:rPr lang="zh-CN" altLang="en-US" dirty="0">
                <a:solidFill>
                  <a:srgbClr val="11406C"/>
                </a:solidFill>
                <a:latin typeface="微软雅黑" panose="020B0503020204020204" pitchFamily="34" charset="-122"/>
                <a:ea typeface="微软雅黑" panose="020B0503020204020204" pitchFamily="34" charset="-122"/>
              </a:rPr>
              <a:t>、</a:t>
            </a:r>
            <a:r>
              <a:rPr lang="en-US" altLang="zh-CN" dirty="0" smtClean="0">
                <a:solidFill>
                  <a:srgbClr val="11406C"/>
                </a:solidFill>
                <a:latin typeface="微软雅黑" panose="020B0503020204020204" pitchFamily="34" charset="-122"/>
                <a:ea typeface="微软雅黑" panose="020B0503020204020204" pitchFamily="34" charset="-122"/>
              </a:rPr>
              <a:t>csv</a:t>
            </a:r>
            <a:r>
              <a:rPr lang="zh-CN" altLang="en-US" dirty="0" smtClean="0">
                <a:solidFill>
                  <a:srgbClr val="11406C"/>
                </a:solidFill>
                <a:latin typeface="微软雅黑" panose="020B0503020204020204" pitchFamily="34" charset="-122"/>
                <a:ea typeface="微软雅黑" panose="020B0503020204020204" pitchFamily="34" charset="-122"/>
              </a:rPr>
              <a:t>）。</a:t>
            </a:r>
          </a:p>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对数据进行清洗转化。切除单位，将数据转化为</a:t>
            </a:r>
            <a:r>
              <a:rPr lang="en-US" altLang="zh-CN" dirty="0" smtClean="0">
                <a:solidFill>
                  <a:srgbClr val="11406C"/>
                </a:solidFill>
                <a:latin typeface="微软雅黑" panose="020B0503020204020204" pitchFamily="34" charset="-122"/>
                <a:ea typeface="微软雅黑" panose="020B0503020204020204" pitchFamily="34" charset="-122"/>
              </a:rPr>
              <a:t>utf-8</a:t>
            </a:r>
            <a:r>
              <a:rPr lang="zh-CN" altLang="en-US" dirty="0" smtClean="0">
                <a:solidFill>
                  <a:srgbClr val="11406C"/>
                </a:solidFill>
                <a:latin typeface="微软雅黑" panose="020B0503020204020204" pitchFamily="34" charset="-122"/>
                <a:ea typeface="微软雅黑" panose="020B0503020204020204" pitchFamily="34" charset="-122"/>
              </a:rPr>
              <a:t>编码，再将其转化为对应的数据类型，如</a:t>
            </a:r>
            <a:r>
              <a:rPr lang="en-US" altLang="zh-CN" dirty="0" err="1" smtClean="0">
                <a:solidFill>
                  <a:srgbClr val="11406C"/>
                </a:solidFill>
                <a:latin typeface="微软雅黑" panose="020B0503020204020204" pitchFamily="34" charset="-122"/>
                <a:ea typeface="微软雅黑" panose="020B0503020204020204" pitchFamily="34" charset="-122"/>
              </a:rPr>
              <a:t>int</a:t>
            </a:r>
            <a:r>
              <a:rPr lang="zh-CN" altLang="en-US" dirty="0" smtClean="0">
                <a:solidFill>
                  <a:srgbClr val="11406C"/>
                </a:solidFill>
                <a:latin typeface="微软雅黑" panose="020B0503020204020204" pitchFamily="34" charset="-122"/>
                <a:ea typeface="微软雅黑" panose="020B0503020204020204" pitchFamily="34" charset="-122"/>
              </a:rPr>
              <a:t>、</a:t>
            </a:r>
            <a:r>
              <a:rPr lang="en-US" altLang="zh-CN" dirty="0" smtClean="0">
                <a:solidFill>
                  <a:srgbClr val="11406C"/>
                </a:solidFill>
                <a:latin typeface="微软雅黑" panose="020B0503020204020204" pitchFamily="34" charset="-122"/>
                <a:ea typeface="微软雅黑" panose="020B0503020204020204" pitchFamily="34" charset="-122"/>
              </a:rPr>
              <a:t>float</a:t>
            </a:r>
            <a:r>
              <a:rPr lang="zh-CN" altLang="en-US" dirty="0" smtClean="0">
                <a:solidFill>
                  <a:srgbClr val="11406C"/>
                </a:solidFill>
                <a:latin typeface="微软雅黑" panose="020B0503020204020204" pitchFamily="34" charset="-122"/>
                <a:ea typeface="微软雅黑" panose="020B0503020204020204" pitchFamily="34" charset="-122"/>
              </a:rPr>
              <a:t>等。</a:t>
            </a:r>
          </a:p>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将</a:t>
            </a:r>
            <a:r>
              <a:rPr lang="zh-CN" altLang="en-US" dirty="0">
                <a:solidFill>
                  <a:srgbClr val="11406C"/>
                </a:solidFill>
                <a:latin typeface="微软雅黑" panose="020B0503020204020204" pitchFamily="34" charset="-122"/>
                <a:ea typeface="微软雅黑" panose="020B0503020204020204" pitchFamily="34" charset="-122"/>
              </a:rPr>
              <a:t>数据组织为预期形式，一维数据可直接组成数组</a:t>
            </a:r>
            <a:r>
              <a:rPr lang="zh-CN" altLang="en-US" dirty="0" smtClean="0">
                <a:solidFill>
                  <a:srgbClr val="11406C"/>
                </a:solidFill>
                <a:latin typeface="微软雅黑" panose="020B0503020204020204" pitchFamily="34" charset="-122"/>
                <a:ea typeface="微软雅黑" panose="020B0503020204020204" pitchFamily="34" charset="-122"/>
              </a:rPr>
              <a:t>，多维数据</a:t>
            </a:r>
            <a:r>
              <a:rPr lang="zh-CN" altLang="en-US" dirty="0">
                <a:solidFill>
                  <a:srgbClr val="11406C"/>
                </a:solidFill>
                <a:latin typeface="微软雅黑" panose="020B0503020204020204" pitchFamily="34" charset="-122"/>
                <a:ea typeface="微软雅黑" panose="020B0503020204020204" pitchFamily="34" charset="-122"/>
              </a:rPr>
              <a:t>可转化为</a:t>
            </a:r>
            <a:r>
              <a:rPr lang="en-US" altLang="zh-CN" dirty="0">
                <a:solidFill>
                  <a:srgbClr val="11406C"/>
                </a:solidFill>
                <a:latin typeface="微软雅黑" panose="020B0503020204020204" pitchFamily="34" charset="-122"/>
                <a:ea typeface="微软雅黑" panose="020B0503020204020204" pitchFamily="34" charset="-122"/>
              </a:rPr>
              <a:t>Series</a:t>
            </a:r>
            <a:r>
              <a:rPr lang="zh-CN" altLang="en-US" dirty="0">
                <a:solidFill>
                  <a:srgbClr val="11406C"/>
                </a:solidFill>
                <a:latin typeface="微软雅黑" panose="020B0503020204020204" pitchFamily="34" charset="-122"/>
                <a:ea typeface="微软雅黑" panose="020B0503020204020204" pitchFamily="34" charset="-122"/>
              </a:rPr>
              <a:t>、</a:t>
            </a:r>
            <a:r>
              <a:rPr lang="en-US" altLang="zh-CN" dirty="0" err="1">
                <a:solidFill>
                  <a:srgbClr val="11406C"/>
                </a:solidFill>
                <a:latin typeface="微软雅黑" panose="020B0503020204020204" pitchFamily="34" charset="-122"/>
                <a:ea typeface="微软雅黑" panose="020B0503020204020204" pitchFamily="34" charset="-122"/>
              </a:rPr>
              <a:t>DataFrame</a:t>
            </a:r>
            <a:r>
              <a:rPr lang="zh-CN" altLang="en-US" dirty="0">
                <a:solidFill>
                  <a:srgbClr val="11406C"/>
                </a:solidFill>
                <a:latin typeface="微软雅黑" panose="020B0503020204020204" pitchFamily="34" charset="-122"/>
                <a:ea typeface="微软雅黑" panose="020B0503020204020204" pitchFamily="34" charset="-122"/>
              </a:rPr>
              <a:t>格式数据。</a:t>
            </a:r>
          </a:p>
        </p:txBody>
      </p:sp>
    </p:spTree>
    <p:extLst>
      <p:ext uri="{BB962C8B-B14F-4D97-AF65-F5344CB8AC3E}">
        <p14:creationId xmlns:p14="http://schemas.microsoft.com/office/powerpoint/2010/main" val="111979537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3.3  </a:t>
            </a:r>
            <a:r>
              <a:rPr lang="zh-CN" altLang="en-US" sz="2400" b="1" dirty="0" smtClean="0">
                <a:solidFill>
                  <a:schemeClr val="bg1"/>
                </a:solidFill>
                <a:latin typeface="微软雅黑" panose="020B0503020204020204" pitchFamily="34" charset="-122"/>
                <a:ea typeface="微软雅黑" panose="020B0503020204020204" pitchFamily="34" charset="-122"/>
              </a:rPr>
              <a:t>数据</a:t>
            </a:r>
            <a:r>
              <a:rPr lang="zh-CN" altLang="en-US" sz="2400" b="1" dirty="0">
                <a:solidFill>
                  <a:schemeClr val="bg1"/>
                </a:solidFill>
                <a:latin typeface="微软雅黑" panose="020B0503020204020204" pitchFamily="34" charset="-122"/>
                <a:ea typeface="微软雅黑" panose="020B0503020204020204" pitchFamily="34" charset="-122"/>
              </a:rPr>
              <a:t>去坏值、去零值</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65696" y="1210726"/>
            <a:ext cx="95410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流程图</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pic>
        <p:nvPicPr>
          <p:cNvPr id="1026" name="Picture 2" descr="绘图3"/>
          <p:cNvPicPr>
            <a:picLocks noChangeAspect="1" noChangeArrowheads="1"/>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1758950" y="1728458"/>
            <a:ext cx="5626100" cy="18986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065696" y="4077182"/>
            <a:ext cx="7094325" cy="1754326"/>
          </a:xfrm>
          <a:prstGeom prst="rect">
            <a:avLst/>
          </a:prstGeom>
          <a:noFill/>
        </p:spPr>
        <p:txBody>
          <a:bodyPr wrap="square" rtlCol="0">
            <a:spAutoFit/>
          </a:bodyPr>
          <a:lstStyle/>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所谓</a:t>
            </a:r>
            <a:r>
              <a:rPr lang="zh-CN" altLang="en-US" dirty="0">
                <a:solidFill>
                  <a:srgbClr val="11406C"/>
                </a:solidFill>
                <a:latin typeface="微软雅黑" panose="020B0503020204020204" pitchFamily="34" charset="-122"/>
                <a:ea typeface="微软雅黑" panose="020B0503020204020204" pitchFamily="34" charset="-122"/>
              </a:rPr>
              <a:t>零值是指由于系统时间不同步、传感器故障等原因造成的在某些时间段上数据全是</a:t>
            </a:r>
            <a:r>
              <a:rPr lang="en-US" altLang="zh-CN" dirty="0">
                <a:solidFill>
                  <a:srgbClr val="11406C"/>
                </a:solidFill>
                <a:latin typeface="微软雅黑" panose="020B0503020204020204" pitchFamily="34" charset="-122"/>
                <a:ea typeface="微软雅黑" panose="020B0503020204020204" pitchFamily="34" charset="-122"/>
              </a:rPr>
              <a:t>0</a:t>
            </a:r>
            <a:r>
              <a:rPr lang="zh-CN" altLang="en-US" dirty="0">
                <a:solidFill>
                  <a:srgbClr val="11406C"/>
                </a:solidFill>
                <a:latin typeface="微软雅黑" panose="020B0503020204020204" pitchFamily="34" charset="-122"/>
                <a:ea typeface="微软雅黑" panose="020B0503020204020204" pitchFamily="34" charset="-122"/>
              </a:rPr>
              <a:t>的情况，应当作为无效数据排除</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在本例中</a:t>
            </a:r>
            <a:r>
              <a:rPr lang="zh-CN" altLang="en-US" dirty="0">
                <a:solidFill>
                  <a:srgbClr val="11406C"/>
                </a:solidFill>
                <a:latin typeface="微软雅黑" panose="020B0503020204020204" pitchFamily="34" charset="-122"/>
                <a:ea typeface="微软雅黑" panose="020B0503020204020204" pitchFamily="34" charset="-122"/>
              </a:rPr>
              <a:t>，对坏值</a:t>
            </a:r>
            <a:r>
              <a:rPr lang="zh-CN" altLang="en-US" dirty="0" smtClean="0">
                <a:solidFill>
                  <a:srgbClr val="11406C"/>
                </a:solidFill>
                <a:latin typeface="微软雅黑" panose="020B0503020204020204" pitchFamily="34" charset="-122"/>
                <a:ea typeface="微软雅黑" panose="020B0503020204020204" pitchFamily="34" charset="-122"/>
              </a:rPr>
              <a:t>的定义</a:t>
            </a:r>
            <a:r>
              <a:rPr lang="zh-CN" altLang="en-US" smtClean="0">
                <a:solidFill>
                  <a:srgbClr val="11406C"/>
                </a:solidFill>
                <a:latin typeface="微软雅黑" panose="020B0503020204020204" pitchFamily="34" charset="-122"/>
                <a:ea typeface="微软雅黑" panose="020B0503020204020204" pitchFamily="34" charset="-122"/>
              </a:rPr>
              <a:t>是</a:t>
            </a:r>
            <a:r>
              <a:rPr lang="zh-CN" altLang="en-US" smtClean="0">
                <a:solidFill>
                  <a:srgbClr val="11406C"/>
                </a:solidFill>
                <a:latin typeface="微软雅黑" panose="020B0503020204020204" pitchFamily="34" charset="-122"/>
                <a:ea typeface="微软雅黑" panose="020B0503020204020204" pitchFamily="34" charset="-122"/>
              </a:rPr>
              <a:t>与平均值</a:t>
            </a:r>
            <a:r>
              <a:rPr lang="zh-CN" altLang="en-US" dirty="0">
                <a:solidFill>
                  <a:srgbClr val="11406C"/>
                </a:solidFill>
                <a:latin typeface="微软雅黑" panose="020B0503020204020204" pitchFamily="34" charset="-122"/>
                <a:ea typeface="微软雅黑" panose="020B0503020204020204" pitchFamily="34" charset="-122"/>
              </a:rPr>
              <a:t>之差的绝对值大于</a:t>
            </a:r>
            <a:r>
              <a:rPr lang="en-US" altLang="zh-CN" dirty="0">
                <a:solidFill>
                  <a:srgbClr val="11406C"/>
                </a:solidFill>
                <a:latin typeface="微软雅黑" panose="020B0503020204020204" pitchFamily="34" charset="-122"/>
                <a:ea typeface="微软雅黑" panose="020B0503020204020204" pitchFamily="34" charset="-122"/>
              </a:rPr>
              <a:t>10</a:t>
            </a:r>
            <a:r>
              <a:rPr lang="zh-CN" altLang="en-US" dirty="0">
                <a:solidFill>
                  <a:srgbClr val="11406C"/>
                </a:solidFill>
                <a:latin typeface="微软雅黑" panose="020B0503020204020204" pitchFamily="34" charset="-122"/>
                <a:ea typeface="微软雅黑" panose="020B0503020204020204" pitchFamily="34" charset="-122"/>
              </a:rPr>
              <a:t>倍</a:t>
            </a:r>
            <a:r>
              <a:rPr lang="zh-CN" altLang="en-US" dirty="0" smtClean="0">
                <a:solidFill>
                  <a:srgbClr val="11406C"/>
                </a:solidFill>
                <a:latin typeface="微软雅黑" panose="020B0503020204020204" pitchFamily="34" charset="-122"/>
                <a:ea typeface="微软雅黑" panose="020B0503020204020204" pitchFamily="34" charset="-122"/>
              </a:rPr>
              <a:t>标准差的数据。该定义可以根据实际情况制定。</a:t>
            </a:r>
            <a:endParaRPr lang="zh-CN" altLang="en-US" dirty="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9469451"/>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3.4  </a:t>
            </a:r>
            <a:r>
              <a:rPr lang="zh-CN" altLang="en-US" sz="2400" b="1" dirty="0" smtClean="0">
                <a:solidFill>
                  <a:schemeClr val="bg1"/>
                </a:solidFill>
                <a:latin typeface="微软雅黑" panose="020B0503020204020204" pitchFamily="34" charset="-122"/>
                <a:ea typeface="微软雅黑" panose="020B0503020204020204" pitchFamily="34" charset="-122"/>
              </a:rPr>
              <a:t>特征</a:t>
            </a:r>
            <a:r>
              <a:rPr lang="zh-CN" altLang="en-US" sz="2400" b="1" dirty="0">
                <a:solidFill>
                  <a:schemeClr val="bg1"/>
                </a:solidFill>
                <a:latin typeface="微软雅黑" panose="020B0503020204020204" pitchFamily="34" charset="-122"/>
                <a:ea typeface="微软雅黑" panose="020B0503020204020204" pitchFamily="34" charset="-122"/>
              </a:rPr>
              <a:t>参量提取</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F:\SystemFiles\Users\JCheng\AppData\Local\Microsoft\Windows\INetCache\Content.Word\绘图4.jpg"/>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5869648" y="1749815"/>
            <a:ext cx="1920006" cy="4607853"/>
          </a:xfrm>
          <a:prstGeom prst="rect">
            <a:avLst/>
          </a:prstGeom>
          <a:noFill/>
          <a:ln>
            <a:noFill/>
          </a:ln>
        </p:spPr>
      </p:pic>
      <p:sp>
        <p:nvSpPr>
          <p:cNvPr id="7" name="文本框 6"/>
          <p:cNvSpPr txBox="1"/>
          <p:nvPr/>
        </p:nvSpPr>
        <p:spPr>
          <a:xfrm>
            <a:off x="772398" y="2257008"/>
            <a:ext cx="3989383" cy="2932662"/>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特征</a:t>
            </a:r>
            <a:r>
              <a:rPr lang="zh-CN" altLang="en-US" dirty="0">
                <a:solidFill>
                  <a:srgbClr val="11406C"/>
                </a:solidFill>
                <a:latin typeface="微软雅黑" panose="020B0503020204020204" pitchFamily="34" charset="-122"/>
                <a:ea typeface="微软雅黑" panose="020B0503020204020204" pitchFamily="34" charset="-122"/>
              </a:rPr>
              <a:t>参量是指能够反应电池特定参数的量，通常情况下会体现出对数据的压缩，为后续步骤的分析提供一些可规范化的量</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200000"/>
              </a:lnSpc>
              <a:spcBef>
                <a:spcPts val="1200"/>
              </a:spcBef>
            </a:pPr>
            <a:r>
              <a:rPr lang="en-US" altLang="zh-CN"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此处试举几例。</a:t>
            </a:r>
            <a:endParaRPr lang="zh-CN" altLang="en-US" dirty="0">
              <a:solidFill>
                <a:srgbClr val="11406C"/>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4966953" y="1154246"/>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5947" y="1058560"/>
            <a:ext cx="95410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流程图</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241313"/>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3.4  </a:t>
            </a:r>
            <a:r>
              <a:rPr lang="zh-CN" altLang="en-US" sz="2400" b="1" dirty="0" smtClean="0">
                <a:solidFill>
                  <a:schemeClr val="bg1"/>
                </a:solidFill>
                <a:latin typeface="微软雅黑" panose="020B0503020204020204" pitchFamily="34" charset="-122"/>
                <a:ea typeface="微软雅黑" panose="020B0503020204020204" pitchFamily="34" charset="-122"/>
              </a:rPr>
              <a:t>特征</a:t>
            </a:r>
            <a:r>
              <a:rPr lang="zh-CN" altLang="en-US" sz="2400" b="1" dirty="0">
                <a:solidFill>
                  <a:schemeClr val="bg1"/>
                </a:solidFill>
                <a:latin typeface="微软雅黑" panose="020B0503020204020204" pitchFamily="34" charset="-122"/>
                <a:ea typeface="微软雅黑" panose="020B0503020204020204" pitchFamily="34" charset="-122"/>
              </a:rPr>
              <a:t>参量提取</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65696" y="1210726"/>
            <a:ext cx="69762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最</a:t>
            </a:r>
            <a:r>
              <a:rPr lang="zh-CN" altLang="en-US" sz="2000" b="1" dirty="0">
                <a:solidFill>
                  <a:srgbClr val="032951"/>
                </a:solidFill>
                <a:latin typeface="微软雅黑" panose="020B0503020204020204" pitchFamily="34" charset="-122"/>
                <a:ea typeface="微软雅黑" panose="020B0503020204020204" pitchFamily="34" charset="-122"/>
              </a:rPr>
              <a:t>值</a:t>
            </a:r>
          </a:p>
        </p:txBody>
      </p:sp>
      <p:sp>
        <p:nvSpPr>
          <p:cNvPr id="12" name="文本框 11"/>
          <p:cNvSpPr txBox="1"/>
          <p:nvPr/>
        </p:nvSpPr>
        <p:spPr>
          <a:xfrm>
            <a:off x="664011" y="2212859"/>
            <a:ext cx="6763333" cy="1754326"/>
          </a:xfrm>
          <a:prstGeom prst="rect">
            <a:avLst/>
          </a:prstGeom>
          <a:noFill/>
        </p:spPr>
        <p:txBody>
          <a:bodyPr wrap="square" rtlCol="0">
            <a:spAutoFit/>
          </a:bodyPr>
          <a:lstStyle/>
          <a:p>
            <a:pPr>
              <a:lnSpc>
                <a:spcPct val="200000"/>
              </a:lnSpc>
            </a:pPr>
            <a:r>
              <a:rPr lang="zh-CN" altLang="en-US" dirty="0">
                <a:solidFill>
                  <a:srgbClr val="11406C"/>
                </a:solidFill>
                <a:latin typeface="微软雅黑" panose="020B0503020204020204" pitchFamily="34" charset="-122"/>
                <a:ea typeface="微软雅黑" panose="020B0503020204020204" pitchFamily="34" charset="-122"/>
              </a:rPr>
              <a:t>利用</a:t>
            </a:r>
            <a:r>
              <a:rPr lang="en-US" altLang="zh-CN" dirty="0" err="1">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包中的统计函数可以很容易地找出数组中的最大最小值，若要一次性读取所有文件的温度最大值，则使用递归的方法，</a:t>
            </a:r>
            <a:r>
              <a:rPr lang="zh-CN" altLang="en-US" dirty="0" smtClean="0">
                <a:solidFill>
                  <a:srgbClr val="11406C"/>
                </a:solidFill>
                <a:latin typeface="微软雅黑" panose="020B0503020204020204" pitchFamily="34" charset="-122"/>
                <a:ea typeface="微软雅黑" panose="020B0503020204020204" pitchFamily="34" charset="-122"/>
              </a:rPr>
              <a:t>将方法在</a:t>
            </a:r>
            <a:r>
              <a:rPr lang="zh-CN" altLang="en-US" dirty="0">
                <a:solidFill>
                  <a:srgbClr val="11406C"/>
                </a:solidFill>
                <a:latin typeface="微软雅黑" panose="020B0503020204020204" pitchFamily="34" charset="-122"/>
                <a:ea typeface="微软雅黑" panose="020B0503020204020204" pitchFamily="34" charset="-122"/>
              </a:rPr>
              <a:t>所有文件中使用一遍即可。</a:t>
            </a:r>
          </a:p>
        </p:txBody>
      </p:sp>
      <p:pic>
        <p:nvPicPr>
          <p:cNvPr id="14" name="图片 13"/>
          <p:cNvPicPr>
            <a:picLocks noChangeAspect="1"/>
          </p:cNvPicPr>
          <p:nvPr/>
        </p:nvPicPr>
        <p:blipFill>
          <a:blip r:embed="rId2"/>
          <a:stretch>
            <a:fillRect/>
          </a:stretch>
        </p:blipFill>
        <p:spPr>
          <a:xfrm>
            <a:off x="664011" y="4394712"/>
            <a:ext cx="5966977" cy="1478408"/>
          </a:xfrm>
          <a:prstGeom prst="rect">
            <a:avLst/>
          </a:prstGeom>
        </p:spPr>
      </p:pic>
    </p:spTree>
    <p:extLst>
      <p:ext uri="{BB962C8B-B14F-4D97-AF65-F5344CB8AC3E}">
        <p14:creationId xmlns:p14="http://schemas.microsoft.com/office/powerpoint/2010/main" val="76290626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3.4  </a:t>
            </a:r>
            <a:r>
              <a:rPr lang="zh-CN" altLang="en-US" sz="2400" b="1" dirty="0" smtClean="0">
                <a:solidFill>
                  <a:schemeClr val="bg1"/>
                </a:solidFill>
                <a:latin typeface="微软雅黑" panose="020B0503020204020204" pitchFamily="34" charset="-122"/>
                <a:ea typeface="微软雅黑" panose="020B0503020204020204" pitchFamily="34" charset="-122"/>
              </a:rPr>
              <a:t>特征</a:t>
            </a:r>
            <a:r>
              <a:rPr lang="zh-CN" altLang="en-US" sz="2400" b="1" dirty="0">
                <a:solidFill>
                  <a:schemeClr val="bg1"/>
                </a:solidFill>
                <a:latin typeface="微软雅黑" panose="020B0503020204020204" pitchFamily="34" charset="-122"/>
                <a:ea typeface="微软雅黑" panose="020B0503020204020204" pitchFamily="34" charset="-122"/>
              </a:rPr>
              <a:t>参量提取</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65696" y="1210726"/>
            <a:ext cx="1723549"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均方差、极差</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61902" y="2065209"/>
            <a:ext cx="5503596" cy="1754326"/>
          </a:xfrm>
          <a:prstGeom prst="rect">
            <a:avLst/>
          </a:prstGeom>
          <a:noFill/>
        </p:spPr>
        <p:txBody>
          <a:bodyPr wrap="square" rtlCol="0">
            <a:spAutoFit/>
          </a:bodyPr>
          <a:lstStyle/>
          <a:p>
            <a:pPr>
              <a:lnSpc>
                <a:spcPct val="200000"/>
              </a:lnSpc>
            </a:pPr>
            <a:r>
              <a:rPr lang="en-US" altLang="zh-CN" dirty="0" smtClean="0">
                <a:solidFill>
                  <a:srgbClr val="11406C"/>
                </a:solidFill>
                <a:latin typeface="微软雅黑" panose="020B0503020204020204" pitchFamily="34" charset="-122"/>
                <a:ea typeface="微软雅黑" panose="020B0503020204020204" pitchFamily="34" charset="-122"/>
              </a:rPr>
              <a:t>       </a:t>
            </a:r>
            <a:r>
              <a:rPr lang="en-US" altLang="zh-CN" dirty="0" err="1" smtClean="0">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科学计算包中包含许多常用的数学计算，以分析总电流数据为例，用</a:t>
            </a:r>
            <a:r>
              <a:rPr lang="en-US" altLang="zh-CN" dirty="0" err="1">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提取数据的均方差，极差。</a:t>
            </a:r>
          </a:p>
        </p:txBody>
      </p:sp>
      <p:pic>
        <p:nvPicPr>
          <p:cNvPr id="6" name="图片 5"/>
          <p:cNvPicPr>
            <a:picLocks noChangeAspect="1"/>
          </p:cNvPicPr>
          <p:nvPr/>
        </p:nvPicPr>
        <p:blipFill>
          <a:blip r:embed="rId2"/>
          <a:stretch>
            <a:fillRect/>
          </a:stretch>
        </p:blipFill>
        <p:spPr>
          <a:xfrm>
            <a:off x="802313" y="4434863"/>
            <a:ext cx="5822774" cy="1226907"/>
          </a:xfrm>
          <a:prstGeom prst="rect">
            <a:avLst/>
          </a:prstGeom>
        </p:spPr>
      </p:pic>
    </p:spTree>
    <p:extLst>
      <p:ext uri="{BB962C8B-B14F-4D97-AF65-F5344CB8AC3E}">
        <p14:creationId xmlns:p14="http://schemas.microsoft.com/office/powerpoint/2010/main" val="3770185264"/>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3.4  </a:t>
            </a:r>
            <a:r>
              <a:rPr lang="zh-CN" altLang="en-US" sz="2400" b="1" dirty="0" smtClean="0">
                <a:solidFill>
                  <a:schemeClr val="bg1"/>
                </a:solidFill>
                <a:latin typeface="微软雅黑" panose="020B0503020204020204" pitchFamily="34" charset="-122"/>
                <a:ea typeface="微软雅黑" panose="020B0503020204020204" pitchFamily="34" charset="-122"/>
              </a:rPr>
              <a:t>特征</a:t>
            </a:r>
            <a:r>
              <a:rPr lang="zh-CN" altLang="en-US" sz="2400" b="1" dirty="0">
                <a:solidFill>
                  <a:schemeClr val="bg1"/>
                </a:solidFill>
                <a:latin typeface="微软雅黑" panose="020B0503020204020204" pitchFamily="34" charset="-122"/>
                <a:ea typeface="微软雅黑" panose="020B0503020204020204" pitchFamily="34" charset="-122"/>
              </a:rPr>
              <a:t>参量提取</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65696" y="1210726"/>
            <a:ext cx="1210588"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数据压缩</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02313" y="2481295"/>
            <a:ext cx="3989383" cy="2862322"/>
          </a:xfrm>
          <a:prstGeom prst="rect">
            <a:avLst/>
          </a:prstGeom>
          <a:noFill/>
        </p:spPr>
        <p:txBody>
          <a:bodyPr wrap="square" rtlCol="0">
            <a:spAutoFit/>
          </a:bodyPr>
          <a:lstStyle/>
          <a:p>
            <a:pPr>
              <a:lnSpc>
                <a:spcPct val="200000"/>
              </a:lnSpc>
            </a:pPr>
            <a:r>
              <a:rPr lang="zh-CN" altLang="en-US" dirty="0">
                <a:solidFill>
                  <a:srgbClr val="11406C"/>
                </a:solidFill>
                <a:latin typeface="微软雅黑" panose="020B0503020204020204" pitchFamily="34" charset="-122"/>
                <a:ea typeface="微软雅黑" panose="020B0503020204020204" pitchFamily="34" charset="-122"/>
              </a:rPr>
              <a:t>特征参量提取的一大特点便是要体现对数据的压缩，将一个数组或者数据矩阵的特点进行总结并将众多数据转化成单一的值。我们利用提取电动汽车的能耗来体现这一特点。</a:t>
            </a:r>
          </a:p>
        </p:txBody>
      </p:sp>
      <p:pic>
        <p:nvPicPr>
          <p:cNvPr id="7" name="图片 6"/>
          <p:cNvPicPr>
            <a:picLocks noChangeAspect="1"/>
          </p:cNvPicPr>
          <p:nvPr/>
        </p:nvPicPr>
        <p:blipFill>
          <a:blip r:embed="rId2"/>
          <a:stretch>
            <a:fillRect/>
          </a:stretch>
        </p:blipFill>
        <p:spPr>
          <a:xfrm>
            <a:off x="5283269" y="1517166"/>
            <a:ext cx="2804403" cy="4846740"/>
          </a:xfrm>
          <a:prstGeom prst="rect">
            <a:avLst/>
          </a:prstGeom>
        </p:spPr>
      </p:pic>
    </p:spTree>
    <p:extLst>
      <p:ext uri="{BB962C8B-B14F-4D97-AF65-F5344CB8AC3E}">
        <p14:creationId xmlns:p14="http://schemas.microsoft.com/office/powerpoint/2010/main" val="1977072991"/>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3.5  </a:t>
            </a:r>
            <a:r>
              <a:rPr lang="zh-CN" altLang="en-US" sz="2400" b="1" dirty="0" smtClean="0">
                <a:solidFill>
                  <a:schemeClr val="bg1"/>
                </a:solidFill>
                <a:latin typeface="微软雅黑" panose="020B0503020204020204" pitchFamily="34" charset="-122"/>
                <a:ea typeface="微软雅黑" panose="020B0503020204020204" pitchFamily="34" charset="-122"/>
              </a:rPr>
              <a:t>相关性分析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65696" y="1210726"/>
            <a:ext cx="95410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流程图</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pic>
        <p:nvPicPr>
          <p:cNvPr id="2051" name="Picture 3" descr="绘图5"/>
          <p:cNvPicPr>
            <a:picLocks noChangeAspect="1" noChangeArrowheads="1"/>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1911327" y="1610836"/>
            <a:ext cx="5321345" cy="493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320498"/>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3.5  </a:t>
            </a:r>
            <a:r>
              <a:rPr lang="zh-CN" altLang="en-US" sz="2400" b="1" dirty="0" smtClean="0">
                <a:solidFill>
                  <a:schemeClr val="bg1"/>
                </a:solidFill>
                <a:latin typeface="微软雅黑" panose="020B0503020204020204" pitchFamily="34" charset="-122"/>
                <a:ea typeface="微软雅黑" panose="020B0503020204020204" pitchFamily="34" charset="-122"/>
              </a:rPr>
              <a:t>相关性分析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65696" y="1210726"/>
            <a:ext cx="3262432"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单文件数据相关性分析案例</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84436" y="2114531"/>
            <a:ext cx="6175127" cy="1670778"/>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取</a:t>
            </a:r>
            <a:r>
              <a:rPr lang="zh-CN" altLang="en-US" dirty="0">
                <a:solidFill>
                  <a:srgbClr val="11406C"/>
                </a:solidFill>
                <a:latin typeface="微软雅黑" panose="020B0503020204020204" pitchFamily="34" charset="-122"/>
                <a:ea typeface="微软雅黑" panose="020B0503020204020204" pitchFamily="34" charset="-122"/>
              </a:rPr>
              <a:t>一辆电动汽车中的总</a:t>
            </a:r>
            <a:r>
              <a:rPr lang="zh-CN" altLang="en-US" dirty="0" smtClean="0">
                <a:solidFill>
                  <a:srgbClr val="11406C"/>
                </a:solidFill>
                <a:latin typeface="微软雅黑" panose="020B0503020204020204" pitchFamily="34" charset="-122"/>
                <a:ea typeface="微软雅黑" panose="020B0503020204020204" pitchFamily="34" charset="-122"/>
              </a:rPr>
              <a:t>电流（</a:t>
            </a:r>
            <a:r>
              <a:rPr lang="en-US" altLang="zh-CN" dirty="0" smtClean="0">
                <a:solidFill>
                  <a:srgbClr val="11406C"/>
                </a:solidFill>
                <a:latin typeface="微软雅黑" panose="020B0503020204020204" pitchFamily="34" charset="-122"/>
                <a:ea typeface="微软雅黑" panose="020B0503020204020204" pitchFamily="34" charset="-122"/>
              </a:rPr>
              <a:t>I</a:t>
            </a:r>
            <a:r>
              <a:rPr lang="zh-CN" altLang="en-US" dirty="0" smtClean="0">
                <a:solidFill>
                  <a:srgbClr val="11406C"/>
                </a:solidFill>
                <a:latin typeface="微软雅黑" panose="020B0503020204020204" pitchFamily="34" charset="-122"/>
                <a:ea typeface="微软雅黑" panose="020B0503020204020204" pitchFamily="34" charset="-122"/>
              </a:rPr>
              <a:t>）、总电压（</a:t>
            </a:r>
            <a:r>
              <a:rPr lang="en-US" altLang="zh-CN" dirty="0" smtClean="0">
                <a:solidFill>
                  <a:srgbClr val="11406C"/>
                </a:solidFill>
                <a:latin typeface="微软雅黑" panose="020B0503020204020204" pitchFamily="34" charset="-122"/>
                <a:ea typeface="微软雅黑" panose="020B0503020204020204" pitchFamily="34" charset="-122"/>
              </a:rPr>
              <a:t>V</a:t>
            </a:r>
            <a:r>
              <a:rPr lang="zh-CN" altLang="en-US" dirty="0" smtClean="0">
                <a:solidFill>
                  <a:srgbClr val="11406C"/>
                </a:solidFill>
                <a:latin typeface="微软雅黑" panose="020B0503020204020204" pitchFamily="34" charset="-122"/>
                <a:ea typeface="微软雅黑" panose="020B0503020204020204" pitchFamily="34" charset="-122"/>
              </a:rPr>
              <a:t>）、</a:t>
            </a:r>
            <a:r>
              <a:rPr lang="zh-CN" altLang="en-US" dirty="0">
                <a:solidFill>
                  <a:srgbClr val="11406C"/>
                </a:solidFill>
                <a:latin typeface="微软雅黑" panose="020B0503020204020204" pitchFamily="34" charset="-122"/>
                <a:ea typeface="微软雅黑" panose="020B0503020204020204" pitchFamily="34" charset="-122"/>
              </a:rPr>
              <a:t>剩余电量（</a:t>
            </a:r>
            <a:r>
              <a:rPr lang="en-US" altLang="zh-CN" dirty="0">
                <a:solidFill>
                  <a:srgbClr val="11406C"/>
                </a:solidFill>
                <a:latin typeface="微软雅黑" panose="020B0503020204020204" pitchFamily="34" charset="-122"/>
                <a:ea typeface="微软雅黑" panose="020B0503020204020204" pitchFamily="34" charset="-122"/>
              </a:rPr>
              <a:t>SOC</a:t>
            </a:r>
            <a:r>
              <a:rPr lang="zh-CN" altLang="en-US" dirty="0">
                <a:solidFill>
                  <a:srgbClr val="11406C"/>
                </a:solidFill>
                <a:latin typeface="微软雅黑" panose="020B0503020204020204" pitchFamily="34" charset="-122"/>
                <a:ea typeface="微软雅黑" panose="020B0503020204020204" pitchFamily="34" charset="-122"/>
              </a:rPr>
              <a:t>）和行驶</a:t>
            </a:r>
            <a:r>
              <a:rPr lang="zh-CN" altLang="en-US" dirty="0" smtClean="0">
                <a:solidFill>
                  <a:srgbClr val="11406C"/>
                </a:solidFill>
                <a:latin typeface="微软雅黑" panose="020B0503020204020204" pitchFamily="34" charset="-122"/>
                <a:ea typeface="微软雅黑" panose="020B0503020204020204" pitchFamily="34" charset="-122"/>
              </a:rPr>
              <a:t>里程（</a:t>
            </a:r>
            <a:r>
              <a:rPr lang="en-US" altLang="zh-CN" dirty="0" smtClean="0">
                <a:solidFill>
                  <a:srgbClr val="11406C"/>
                </a:solidFill>
                <a:latin typeface="微软雅黑" panose="020B0503020204020204" pitchFamily="34" charset="-122"/>
                <a:ea typeface="微软雅黑" panose="020B0503020204020204" pitchFamily="34" charset="-122"/>
              </a:rPr>
              <a:t>mileage</a:t>
            </a:r>
            <a:r>
              <a:rPr lang="zh-CN" altLang="en-US" dirty="0" smtClean="0">
                <a:solidFill>
                  <a:srgbClr val="11406C"/>
                </a:solidFill>
                <a:latin typeface="微软雅黑" panose="020B0503020204020204" pitchFamily="34" charset="-122"/>
                <a:ea typeface="微软雅黑" panose="020B0503020204020204" pitchFamily="34" charset="-122"/>
              </a:rPr>
              <a:t>）四</a:t>
            </a:r>
            <a:r>
              <a:rPr lang="zh-CN" altLang="en-US" dirty="0">
                <a:solidFill>
                  <a:srgbClr val="11406C"/>
                </a:solidFill>
                <a:latin typeface="微软雅黑" panose="020B0503020204020204" pitchFamily="34" charset="-122"/>
                <a:ea typeface="微软雅黑" panose="020B0503020204020204" pitchFamily="34" charset="-122"/>
              </a:rPr>
              <a:t>个变量做相关性分析。</a:t>
            </a:r>
          </a:p>
        </p:txBody>
      </p:sp>
    </p:spTree>
    <p:extLst>
      <p:ext uri="{BB962C8B-B14F-4D97-AF65-F5344CB8AC3E}">
        <p14:creationId xmlns:p14="http://schemas.microsoft.com/office/powerpoint/2010/main" val="426483843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a:off x="3347165" y="2900167"/>
            <a:ext cx="1086804" cy="936900"/>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7165" y="2900167"/>
            <a:ext cx="2204450" cy="825419"/>
          </a:xfrm>
          <a:prstGeom prst="rect">
            <a:avLst/>
          </a:prstGeom>
        </p:spPr>
        <p:txBody>
          <a:bodyPr wrap="none">
            <a:spAutoFit/>
          </a:bodyPr>
          <a:lstStyle/>
          <a:p>
            <a:pPr indent="219075">
              <a:lnSpc>
                <a:spcPct val="150000"/>
              </a:lnSpc>
            </a:pPr>
            <a:r>
              <a:rPr lang="zh-CN" altLang="en-US" sz="3600" b="1" dirty="0" smtClean="0">
                <a:solidFill>
                  <a:schemeClr val="bg1"/>
                </a:solidFill>
                <a:latin typeface="微软雅黑" panose="020B0503020204020204" pitchFamily="34" charset="-122"/>
                <a:ea typeface="微软雅黑" panose="020B0503020204020204" pitchFamily="34" charset="-122"/>
              </a:rPr>
              <a:t>一</a:t>
            </a:r>
            <a:r>
              <a:rPr lang="zh-CN" altLang="en-US" sz="3600" b="1" dirty="0" smtClean="0">
                <a:solidFill>
                  <a:srgbClr val="032951"/>
                </a:solidFill>
                <a:latin typeface="微软雅黑" panose="020B0503020204020204" pitchFamily="34" charset="-122"/>
                <a:ea typeface="微软雅黑" panose="020B0503020204020204" pitchFamily="34" charset="-122"/>
              </a:rPr>
              <a:t>   绪论</a:t>
            </a:r>
            <a:endParaRPr lang="en-US" altLang="zh-CN" sz="3600" b="1" dirty="0" smtClean="0">
              <a:solidFill>
                <a:srgbClr val="03295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 y="6420069"/>
            <a:ext cx="9144001" cy="1232015"/>
            <a:chOff x="-1" y="6420069"/>
            <a:chExt cx="9144001" cy="1232015"/>
          </a:xfrm>
        </p:grpSpPr>
        <p:grpSp>
          <p:nvGrpSpPr>
            <p:cNvPr id="7" name="组合 6"/>
            <p:cNvGrpSpPr/>
            <p:nvPr/>
          </p:nvGrpSpPr>
          <p:grpSpPr>
            <a:xfrm>
              <a:off x="0" y="6420069"/>
              <a:ext cx="9144000" cy="875862"/>
              <a:chOff x="0" y="6420069"/>
              <a:chExt cx="9144000" cy="875862"/>
            </a:xfrm>
          </p:grpSpPr>
          <p:sp>
            <p:nvSpPr>
              <p:cNvPr id="9" name="六边形 8"/>
              <p:cNvSpPr/>
              <p:nvPr/>
            </p:nvSpPr>
            <p:spPr>
              <a:xfrm>
                <a:off x="2032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1016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5080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3048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4064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8128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6096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7112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 y="6858000"/>
              <a:ext cx="9144001"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11488639"/>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3.5  </a:t>
            </a:r>
            <a:r>
              <a:rPr lang="zh-CN" altLang="en-US" sz="2400" b="1" dirty="0" smtClean="0">
                <a:solidFill>
                  <a:schemeClr val="bg1"/>
                </a:solidFill>
                <a:latin typeface="微软雅黑" panose="020B0503020204020204" pitchFamily="34" charset="-122"/>
                <a:ea typeface="微软雅黑" panose="020B0503020204020204" pitchFamily="34" charset="-122"/>
              </a:rPr>
              <a:t>相关性分析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65696" y="1210726"/>
            <a:ext cx="3262432"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单文件数据相关性分析案例</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955542" y="1862659"/>
            <a:ext cx="7232915" cy="4555394"/>
          </a:xfrm>
          <a:prstGeom prst="rect">
            <a:avLst/>
          </a:prstGeom>
        </p:spPr>
      </p:pic>
    </p:spTree>
    <p:extLst>
      <p:ext uri="{BB962C8B-B14F-4D97-AF65-F5344CB8AC3E}">
        <p14:creationId xmlns:p14="http://schemas.microsoft.com/office/powerpoint/2010/main" val="214585994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3.5  </a:t>
            </a:r>
            <a:r>
              <a:rPr lang="zh-CN" altLang="en-US" sz="2400" b="1" dirty="0" smtClean="0">
                <a:solidFill>
                  <a:schemeClr val="bg1"/>
                </a:solidFill>
                <a:latin typeface="微软雅黑" panose="020B0503020204020204" pitchFamily="34" charset="-122"/>
                <a:ea typeface="微软雅黑" panose="020B0503020204020204" pitchFamily="34" charset="-122"/>
              </a:rPr>
              <a:t>相关性分析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65696" y="1210726"/>
            <a:ext cx="3262432"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多文件数据相关性分析案例</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38048" y="2226675"/>
            <a:ext cx="6710658" cy="2862322"/>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结合</a:t>
            </a:r>
            <a:r>
              <a:rPr lang="zh-CN" altLang="en-US" dirty="0">
                <a:solidFill>
                  <a:srgbClr val="11406C"/>
                </a:solidFill>
                <a:latin typeface="微软雅黑" panose="020B0503020204020204" pitchFamily="34" charset="-122"/>
                <a:ea typeface="微软雅黑" panose="020B0503020204020204" pitchFamily="34" charset="-122"/>
              </a:rPr>
              <a:t>上文提出的对单个文件进行特征参量提取的方法，我们可以进行对所有电池数据的特称参量进行相关性分析。</a:t>
            </a:r>
          </a:p>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下面</a:t>
            </a:r>
            <a:r>
              <a:rPr lang="zh-CN" altLang="en-US" dirty="0">
                <a:solidFill>
                  <a:srgbClr val="11406C"/>
                </a:solidFill>
                <a:latin typeface="微软雅黑" panose="020B0503020204020204" pitchFamily="34" charset="-122"/>
                <a:ea typeface="微软雅黑" panose="020B0503020204020204" pitchFamily="34" charset="-122"/>
              </a:rPr>
              <a:t>对全部电动汽车的各项参数进行分析。提取单量汽车全日能耗、电池组最大极差、行驶里程、电池组平均温度四个变量进行绘图分析。</a:t>
            </a:r>
          </a:p>
        </p:txBody>
      </p:sp>
    </p:spTree>
    <p:extLst>
      <p:ext uri="{BB962C8B-B14F-4D97-AF65-F5344CB8AC3E}">
        <p14:creationId xmlns:p14="http://schemas.microsoft.com/office/powerpoint/2010/main" val="2097218687"/>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3.5  </a:t>
            </a:r>
            <a:r>
              <a:rPr lang="zh-CN" altLang="en-US" sz="2400" b="1" dirty="0" smtClean="0">
                <a:solidFill>
                  <a:schemeClr val="bg1"/>
                </a:solidFill>
                <a:latin typeface="微软雅黑" panose="020B0503020204020204" pitchFamily="34" charset="-122"/>
                <a:ea typeface="微软雅黑" panose="020B0503020204020204" pitchFamily="34" charset="-122"/>
              </a:rPr>
              <a:t>相关性分析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1144685" y="1826498"/>
            <a:ext cx="7097384" cy="4712326"/>
          </a:xfrm>
          <a:prstGeom prst="rect">
            <a:avLst/>
          </a:prstGeom>
        </p:spPr>
      </p:pic>
      <p:sp>
        <p:nvSpPr>
          <p:cNvPr id="9" name="等腰三角形 8"/>
          <p:cNvSpPr/>
          <p:nvPr/>
        </p:nvSpPr>
        <p:spPr>
          <a:xfrm rot="5400000">
            <a:off x="786702" y="1306412"/>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65696" y="1210726"/>
            <a:ext cx="3262432"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多文件数据相关性分析案例</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5436393"/>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3.6  </a:t>
            </a:r>
            <a:r>
              <a:rPr lang="zh-CN" altLang="en-US" sz="2400" b="1" dirty="0" smtClean="0">
                <a:solidFill>
                  <a:schemeClr val="bg1"/>
                </a:solidFill>
                <a:latin typeface="微软雅黑" panose="020B0503020204020204" pitchFamily="34" charset="-122"/>
                <a:ea typeface="微软雅黑" panose="020B0503020204020204" pitchFamily="34" charset="-122"/>
              </a:rPr>
              <a:t>一致性分析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16671" y="1243264"/>
            <a:ext cx="7245842" cy="1670778"/>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一致性</a:t>
            </a:r>
            <a:r>
              <a:rPr lang="zh-CN" altLang="en-US" dirty="0">
                <a:solidFill>
                  <a:srgbClr val="11406C"/>
                </a:solidFill>
                <a:latin typeface="微软雅黑" panose="020B0503020204020204" pitchFamily="34" charset="-122"/>
                <a:ea typeface="微软雅黑" panose="020B0503020204020204" pitchFamily="34" charset="-122"/>
              </a:rPr>
              <a:t>分析是指对多个变量在不同时间段的表现差异进行分析，在电池数据分析中体现为对电池组中每个电池的外电压与电池组整体进行比较，对外电压的不一致性进行分析。</a:t>
            </a:r>
          </a:p>
        </p:txBody>
      </p:sp>
      <p:pic>
        <p:nvPicPr>
          <p:cNvPr id="3074" name="Picture 2" descr="绘图6"/>
          <p:cNvPicPr>
            <a:picLocks noChangeAspect="1" noChangeArrowheads="1"/>
          </p:cNvPicPr>
          <p:nvPr/>
        </p:nvPicPr>
        <p:blipFill>
          <a:blip r:embed="rId2" cstate="print">
            <a:duotone>
              <a:prstClr val="black"/>
              <a:schemeClr val="bg1">
                <a:lumMod val="85000"/>
                <a:tint val="45000"/>
                <a:satMod val="400000"/>
              </a:schemeClr>
            </a:duotone>
            <a:extLst>
              <a:ext uri="{28A0092B-C50C-407E-A947-70E740481C1C}">
                <a14:useLocalDpi xmlns:a14="http://schemas.microsoft.com/office/drawing/2010/main" val="0"/>
              </a:ext>
            </a:extLst>
          </a:blip>
          <a:srcRect/>
          <a:stretch>
            <a:fillRect/>
          </a:stretch>
        </p:blipFill>
        <p:spPr bwMode="auto">
          <a:xfrm>
            <a:off x="1670050" y="4154068"/>
            <a:ext cx="5803900" cy="1817687"/>
          </a:xfrm>
          <a:prstGeom prst="rect">
            <a:avLst/>
          </a:prstGeom>
          <a:noFill/>
          <a:extLst>
            <a:ext uri="{909E8E84-426E-40DD-AFC4-6F175D3DCCD1}">
              <a14:hiddenFill xmlns:a14="http://schemas.microsoft.com/office/drawing/2010/main">
                <a:solidFill>
                  <a:srgbClr val="FFFFFF"/>
                </a:solidFill>
              </a14:hiddenFill>
            </a:ext>
          </a:extLst>
        </p:spPr>
      </p:pic>
      <p:sp>
        <p:nvSpPr>
          <p:cNvPr id="13" name="等腰三角形 12"/>
          <p:cNvSpPr/>
          <p:nvPr/>
        </p:nvSpPr>
        <p:spPr>
          <a:xfrm rot="5400000">
            <a:off x="937677" y="3523403"/>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216671" y="3427717"/>
            <a:ext cx="954107"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流程图</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0268315"/>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3.6  </a:t>
            </a:r>
            <a:r>
              <a:rPr lang="zh-CN" altLang="en-US" sz="2400" b="1" dirty="0" smtClean="0">
                <a:solidFill>
                  <a:schemeClr val="bg1"/>
                </a:solidFill>
                <a:latin typeface="微软雅黑" panose="020B0503020204020204" pitchFamily="34" charset="-122"/>
                <a:ea typeface="微软雅黑" panose="020B0503020204020204" pitchFamily="34" charset="-122"/>
              </a:rPr>
              <a:t>一致性分析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1936375" y="1939863"/>
            <a:ext cx="5738291" cy="2522010"/>
          </a:xfrm>
          <a:prstGeom prst="rect">
            <a:avLst/>
          </a:prstGeom>
        </p:spPr>
      </p:pic>
      <p:sp>
        <p:nvSpPr>
          <p:cNvPr id="9" name="等腰三角形 8"/>
          <p:cNvSpPr/>
          <p:nvPr/>
        </p:nvSpPr>
        <p:spPr>
          <a:xfrm rot="5400000">
            <a:off x="847087" y="1427184"/>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26081" y="1331498"/>
            <a:ext cx="1210588" cy="400110"/>
          </a:xfrm>
          <a:prstGeom prst="rect">
            <a:avLst/>
          </a:prstGeom>
          <a:noFill/>
        </p:spPr>
        <p:txBody>
          <a:bodyPr wrap="none" rtlCol="0">
            <a:spAutoFit/>
          </a:bodyPr>
          <a:lstStyle/>
          <a:p>
            <a:r>
              <a:rPr lang="zh-CN" altLang="en-US" sz="2000" b="1" dirty="0" smtClean="0">
                <a:solidFill>
                  <a:srgbClr val="032951"/>
                </a:solidFill>
                <a:latin typeface="微软雅黑" panose="020B0503020204020204" pitchFamily="34" charset="-122"/>
                <a:ea typeface="微软雅黑" panose="020B0503020204020204" pitchFamily="34" charset="-122"/>
              </a:rPr>
              <a:t>数据结构</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70456" y="4670128"/>
            <a:ext cx="7245842" cy="1670778"/>
          </a:xfrm>
          <a:prstGeom prst="rect">
            <a:avLst/>
          </a:prstGeom>
          <a:noFill/>
        </p:spPr>
        <p:txBody>
          <a:bodyPr wrap="square" rtlCol="0">
            <a:spAutoFit/>
          </a:bodyPr>
          <a:lstStyle/>
          <a:p>
            <a:pPr>
              <a:lnSpc>
                <a:spcPct val="200000"/>
              </a:lnSpc>
            </a:pPr>
            <a:r>
              <a:rPr lang="zh-CN" altLang="en-US" dirty="0" smtClean="0">
                <a:solidFill>
                  <a:srgbClr val="11406C"/>
                </a:solidFill>
                <a:latin typeface="微软雅黑" panose="020B0503020204020204" pitchFamily="34" charset="-122"/>
                <a:ea typeface="微软雅黑" panose="020B0503020204020204" pitchFamily="34" charset="-122"/>
              </a:rPr>
              <a:t>       在</a:t>
            </a:r>
            <a:r>
              <a:rPr lang="zh-CN" altLang="en-US" dirty="0">
                <a:solidFill>
                  <a:srgbClr val="11406C"/>
                </a:solidFill>
                <a:latin typeface="微软雅黑" panose="020B0503020204020204" pitchFamily="34" charset="-122"/>
                <a:ea typeface="微软雅黑" panose="020B0503020204020204" pitchFamily="34" charset="-122"/>
              </a:rPr>
              <a:t>本例中电池组由</a:t>
            </a:r>
            <a:r>
              <a:rPr lang="en-US" altLang="zh-CN" dirty="0">
                <a:solidFill>
                  <a:srgbClr val="11406C"/>
                </a:solidFill>
                <a:latin typeface="微软雅黑" panose="020B0503020204020204" pitchFamily="34" charset="-122"/>
                <a:ea typeface="微软雅黑" panose="020B0503020204020204" pitchFamily="34" charset="-122"/>
              </a:rPr>
              <a:t>91</a:t>
            </a:r>
            <a:r>
              <a:rPr lang="zh-CN" altLang="en-US" dirty="0">
                <a:solidFill>
                  <a:srgbClr val="11406C"/>
                </a:solidFill>
                <a:latin typeface="微软雅黑" panose="020B0503020204020204" pitchFamily="34" charset="-122"/>
                <a:ea typeface="微软雅黑" panose="020B0503020204020204" pitchFamily="34" charset="-122"/>
              </a:rPr>
              <a:t>个电池组成，传感器记录下了这</a:t>
            </a:r>
            <a:r>
              <a:rPr lang="en-US" altLang="zh-CN" dirty="0">
                <a:solidFill>
                  <a:srgbClr val="11406C"/>
                </a:solidFill>
                <a:latin typeface="微软雅黑" panose="020B0503020204020204" pitchFamily="34" charset="-122"/>
                <a:ea typeface="微软雅黑" panose="020B0503020204020204" pitchFamily="34" charset="-122"/>
              </a:rPr>
              <a:t>91</a:t>
            </a:r>
            <a:r>
              <a:rPr lang="zh-CN" altLang="en-US" dirty="0">
                <a:solidFill>
                  <a:srgbClr val="11406C"/>
                </a:solidFill>
                <a:latin typeface="微软雅黑" panose="020B0503020204020204" pitchFamily="34" charset="-122"/>
                <a:ea typeface="微软雅黑" panose="020B0503020204020204" pitchFamily="34" charset="-122"/>
              </a:rPr>
              <a:t>个电池在每个时刻的外电压，总共记录了约</a:t>
            </a:r>
            <a:r>
              <a:rPr lang="en-US" altLang="zh-CN" dirty="0">
                <a:solidFill>
                  <a:srgbClr val="11406C"/>
                </a:solidFill>
                <a:latin typeface="微软雅黑" panose="020B0503020204020204" pitchFamily="34" charset="-122"/>
                <a:ea typeface="微软雅黑" panose="020B0503020204020204" pitchFamily="34" charset="-122"/>
              </a:rPr>
              <a:t>6000</a:t>
            </a:r>
            <a:r>
              <a:rPr lang="zh-CN" altLang="en-US" dirty="0">
                <a:solidFill>
                  <a:srgbClr val="11406C"/>
                </a:solidFill>
                <a:latin typeface="微软雅黑" panose="020B0503020204020204" pitchFamily="34" charset="-122"/>
                <a:ea typeface="微软雅黑" panose="020B0503020204020204" pitchFamily="34" charset="-122"/>
              </a:rPr>
              <a:t>个时刻的数据，也就是数据是一个</a:t>
            </a:r>
            <a:r>
              <a:rPr lang="en-US" altLang="zh-CN" dirty="0">
                <a:solidFill>
                  <a:srgbClr val="11406C"/>
                </a:solidFill>
                <a:latin typeface="微软雅黑" panose="020B0503020204020204" pitchFamily="34" charset="-122"/>
                <a:ea typeface="微软雅黑" panose="020B0503020204020204" pitchFamily="34" charset="-122"/>
              </a:rPr>
              <a:t>91×6000</a:t>
            </a:r>
            <a:r>
              <a:rPr lang="zh-CN" altLang="en-US" dirty="0">
                <a:solidFill>
                  <a:srgbClr val="11406C"/>
                </a:solidFill>
                <a:latin typeface="微软雅黑" panose="020B0503020204020204" pitchFamily="34" charset="-122"/>
                <a:ea typeface="微软雅黑" panose="020B0503020204020204" pitchFamily="34" charset="-122"/>
              </a:rPr>
              <a:t>的矩阵。</a:t>
            </a:r>
          </a:p>
        </p:txBody>
      </p:sp>
    </p:spTree>
    <p:extLst>
      <p:ext uri="{BB962C8B-B14F-4D97-AF65-F5344CB8AC3E}">
        <p14:creationId xmlns:p14="http://schemas.microsoft.com/office/powerpoint/2010/main" val="1936059204"/>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3.6  </a:t>
            </a:r>
            <a:r>
              <a:rPr lang="zh-CN" altLang="en-US" sz="2400" b="1" dirty="0" smtClean="0">
                <a:solidFill>
                  <a:schemeClr val="bg1"/>
                </a:solidFill>
                <a:latin typeface="微软雅黑" panose="020B0503020204020204" pitchFamily="34" charset="-122"/>
                <a:ea typeface="微软雅黑" panose="020B0503020204020204" pitchFamily="34" charset="-122"/>
              </a:rPr>
              <a:t>一致性分析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F:\SystemFiles\Users\JCheng\AppData\Local\Microsoft\Windows\INetCache\Content.Word\下载.png"/>
          <p:cNvPicPr/>
          <p:nvPr/>
        </p:nvPicPr>
        <p:blipFill>
          <a:blip r:embed="rId2">
            <a:extLst>
              <a:ext uri="{28A0092B-C50C-407E-A947-70E740481C1C}">
                <a14:useLocalDpi xmlns:a14="http://schemas.microsoft.com/office/drawing/2010/main" val="0"/>
              </a:ext>
            </a:extLst>
          </a:blip>
          <a:srcRect/>
          <a:stretch>
            <a:fillRect/>
          </a:stretch>
        </p:blipFill>
        <p:spPr bwMode="auto">
          <a:xfrm>
            <a:off x="372085" y="899964"/>
            <a:ext cx="6139707" cy="5958036"/>
          </a:xfrm>
          <a:prstGeom prst="rect">
            <a:avLst/>
          </a:prstGeom>
          <a:noFill/>
          <a:ln>
            <a:noFill/>
          </a:ln>
        </p:spPr>
      </p:pic>
      <p:pic>
        <p:nvPicPr>
          <p:cNvPr id="8" name="图片 7"/>
          <p:cNvPicPr>
            <a:picLocks noChangeAspect="1"/>
          </p:cNvPicPr>
          <p:nvPr/>
        </p:nvPicPr>
        <p:blipFill>
          <a:blip r:embed="rId3"/>
          <a:stretch>
            <a:fillRect/>
          </a:stretch>
        </p:blipFill>
        <p:spPr>
          <a:xfrm>
            <a:off x="6503166" y="6085837"/>
            <a:ext cx="2583404" cy="586791"/>
          </a:xfrm>
          <a:prstGeom prst="rect">
            <a:avLst/>
          </a:prstGeom>
        </p:spPr>
      </p:pic>
    </p:spTree>
    <p:extLst>
      <p:ext uri="{BB962C8B-B14F-4D97-AF65-F5344CB8AC3E}">
        <p14:creationId xmlns:p14="http://schemas.microsoft.com/office/powerpoint/2010/main" val="2459524267"/>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3.7  </a:t>
            </a:r>
            <a:r>
              <a:rPr lang="zh-CN" altLang="en-US" sz="2400" b="1" dirty="0" smtClean="0">
                <a:solidFill>
                  <a:schemeClr val="bg1"/>
                </a:solidFill>
                <a:latin typeface="微软雅黑" panose="020B0503020204020204" pitchFamily="34" charset="-122"/>
                <a:ea typeface="微软雅黑" panose="020B0503020204020204" pitchFamily="34" charset="-122"/>
              </a:rPr>
              <a:t>驾驶行为分析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8410" y="1588318"/>
            <a:ext cx="3172706" cy="4401205"/>
          </a:xfrm>
          <a:prstGeom prst="rect">
            <a:avLst/>
          </a:prstGeom>
          <a:noFill/>
        </p:spPr>
        <p:txBody>
          <a:bodyPr wrap="square" rtlCol="0">
            <a:spAutoFit/>
          </a:bodyPr>
          <a:lstStyle/>
          <a:p>
            <a:pPr>
              <a:lnSpc>
                <a:spcPct val="150000"/>
              </a:lnSpc>
              <a:spcBef>
                <a:spcPts val="1200"/>
              </a:spcBef>
            </a:pPr>
            <a:r>
              <a:rPr lang="zh-CN" altLang="en-US" dirty="0" smtClean="0">
                <a:solidFill>
                  <a:srgbClr val="11406C"/>
                </a:solidFill>
                <a:latin typeface="微软雅黑" panose="020B0503020204020204" pitchFamily="34" charset="-122"/>
                <a:ea typeface="微软雅黑" panose="020B0503020204020204" pitchFamily="34" charset="-122"/>
              </a:rPr>
              <a:t>       借助</a:t>
            </a:r>
            <a:r>
              <a:rPr lang="zh-CN" altLang="en-US" dirty="0">
                <a:solidFill>
                  <a:srgbClr val="11406C"/>
                </a:solidFill>
                <a:latin typeface="微软雅黑" panose="020B0503020204020204" pitchFamily="34" charset="-122"/>
                <a:ea typeface="微软雅黑" panose="020B0503020204020204" pitchFamily="34" charset="-122"/>
              </a:rPr>
              <a:t>电池数据文件中的其他数据，我们还可以对每辆电动汽车的驾驶行为进行分析。此处试</a:t>
            </a:r>
            <a:r>
              <a:rPr lang="zh-CN" altLang="en-US" dirty="0" smtClean="0">
                <a:solidFill>
                  <a:srgbClr val="11406C"/>
                </a:solidFill>
                <a:latin typeface="微软雅黑" panose="020B0503020204020204" pitchFamily="34" charset="-122"/>
                <a:ea typeface="微软雅黑" panose="020B0503020204020204" pitchFamily="34" charset="-122"/>
              </a:rPr>
              <a:t>举一例。</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dirty="0" smtClean="0">
                <a:solidFill>
                  <a:srgbClr val="11406C"/>
                </a:solidFill>
                <a:latin typeface="微软雅黑" panose="020B0503020204020204" pitchFamily="34" charset="-122"/>
                <a:ea typeface="微软雅黑" panose="020B0503020204020204" pitchFamily="34" charset="-122"/>
              </a:rPr>
              <a:t>       借助</a:t>
            </a:r>
            <a:r>
              <a:rPr lang="zh-CN" altLang="en-US" dirty="0">
                <a:solidFill>
                  <a:srgbClr val="11406C"/>
                </a:solidFill>
                <a:latin typeface="微软雅黑" panose="020B0503020204020204" pitchFamily="34" charset="-122"/>
                <a:ea typeface="微软雅黑" panose="020B0503020204020204" pitchFamily="34" charset="-122"/>
              </a:rPr>
              <a:t>数据中的电机转速，或者汽车时速，及其相对应的时间戳，我们可以提取出电动汽车停车的次数、时间及时间段。我们还可以设置阈值，仅提取超过设定时间的停车行为。</a:t>
            </a:r>
          </a:p>
        </p:txBody>
      </p:sp>
      <p:pic>
        <p:nvPicPr>
          <p:cNvPr id="8" name="图片 7"/>
          <p:cNvPicPr>
            <a:picLocks noChangeAspect="1"/>
          </p:cNvPicPr>
          <p:nvPr/>
        </p:nvPicPr>
        <p:blipFill>
          <a:blip r:embed="rId2"/>
          <a:stretch>
            <a:fillRect/>
          </a:stretch>
        </p:blipFill>
        <p:spPr>
          <a:xfrm>
            <a:off x="4212664" y="1761826"/>
            <a:ext cx="4359018" cy="4054191"/>
          </a:xfrm>
          <a:prstGeom prst="rect">
            <a:avLst/>
          </a:prstGeom>
        </p:spPr>
      </p:pic>
    </p:spTree>
    <p:extLst>
      <p:ext uri="{BB962C8B-B14F-4D97-AF65-F5344CB8AC3E}">
        <p14:creationId xmlns:p14="http://schemas.microsoft.com/office/powerpoint/2010/main" val="4163147798"/>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3.8  </a:t>
            </a:r>
            <a:r>
              <a:rPr lang="zh-CN" altLang="en-US" sz="2400" b="1" dirty="0" smtClean="0">
                <a:solidFill>
                  <a:schemeClr val="bg1"/>
                </a:solidFill>
                <a:latin typeface="微软雅黑" panose="020B0503020204020204" pitchFamily="34" charset="-122"/>
                <a:ea typeface="微软雅黑" panose="020B0503020204020204" pitchFamily="34" charset="-122"/>
              </a:rPr>
              <a:t>温场分析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53695" y="1588320"/>
            <a:ext cx="7236609" cy="4555093"/>
          </a:xfrm>
          <a:prstGeom prst="rect">
            <a:avLst/>
          </a:prstGeom>
          <a:noFill/>
        </p:spPr>
        <p:txBody>
          <a:bodyPr wrap="square" rtlCol="0">
            <a:spAutoFit/>
          </a:bodyPr>
          <a:lstStyle/>
          <a:p>
            <a:pPr>
              <a:lnSpc>
                <a:spcPct val="150000"/>
              </a:lnSpc>
              <a:spcBef>
                <a:spcPts val="1200"/>
              </a:spcBef>
            </a:pPr>
            <a:r>
              <a:rPr lang="zh-CN" altLang="en-US" dirty="0" smtClean="0">
                <a:solidFill>
                  <a:srgbClr val="11406C"/>
                </a:solidFill>
                <a:latin typeface="微软雅黑" panose="020B0503020204020204" pitchFamily="34" charset="-122"/>
                <a:ea typeface="微软雅黑" panose="020B0503020204020204" pitchFamily="34" charset="-122"/>
              </a:rPr>
              <a:t>       温度</a:t>
            </a:r>
            <a:r>
              <a:rPr lang="zh-CN" altLang="en-US" dirty="0">
                <a:solidFill>
                  <a:srgbClr val="11406C"/>
                </a:solidFill>
                <a:latin typeface="微软雅黑" panose="020B0503020204020204" pitchFamily="34" charset="-122"/>
                <a:ea typeface="微软雅黑" panose="020B0503020204020204" pitchFamily="34" charset="-122"/>
              </a:rPr>
              <a:t>是电池组的重要参数，不同的温度下，电池组的内阻，外电压，放电能力都有所不同。电池组温度过高或者过低都会影响电池的性能。</a:t>
            </a:r>
          </a:p>
          <a:p>
            <a:pPr>
              <a:lnSpc>
                <a:spcPct val="150000"/>
              </a:lnSpc>
              <a:spcBef>
                <a:spcPts val="1200"/>
              </a:spcBef>
            </a:pPr>
            <a:r>
              <a:rPr lang="zh-CN" altLang="en-US" dirty="0" smtClean="0">
                <a:solidFill>
                  <a:srgbClr val="11406C"/>
                </a:solidFill>
                <a:latin typeface="微软雅黑" panose="020B0503020204020204" pitchFamily="34" charset="-122"/>
                <a:ea typeface="微软雅黑" panose="020B0503020204020204" pitchFamily="34" charset="-122"/>
              </a:rPr>
              <a:t>       上文</a:t>
            </a:r>
            <a:r>
              <a:rPr lang="zh-CN" altLang="en-US" dirty="0">
                <a:solidFill>
                  <a:srgbClr val="11406C"/>
                </a:solidFill>
                <a:latin typeface="微软雅黑" panose="020B0503020204020204" pitchFamily="34" charset="-122"/>
                <a:ea typeface="微软雅黑" panose="020B0503020204020204" pitchFamily="34" charset="-122"/>
              </a:rPr>
              <a:t>已经对温度的最值、极值进行了提取，也分析了电池组温度与其他参数的相关性。但这都是将电池组视作一个整体来进行的。由于电池组中的每个电池位置不同，散热条件不一样，导致不同的电池温度不同，也就是存在温场</a:t>
            </a:r>
            <a:r>
              <a:rPr lang="zh-CN" altLang="en-US" dirty="0" smtClean="0">
                <a:solidFill>
                  <a:srgbClr val="11406C"/>
                </a:solidFill>
                <a:latin typeface="微软雅黑" panose="020B0503020204020204" pitchFamily="34" charset="-122"/>
                <a:ea typeface="微软雅黑" panose="020B0503020204020204" pitchFamily="34" charset="-122"/>
              </a:rPr>
              <a:t>分布。</a:t>
            </a:r>
            <a:r>
              <a:rPr lang="zh-CN" altLang="en-US" dirty="0">
                <a:solidFill>
                  <a:srgbClr val="11406C"/>
                </a:solidFill>
                <a:latin typeface="微软雅黑" panose="020B0503020204020204" pitchFamily="34" charset="-122"/>
                <a:ea typeface="微软雅黑" panose="020B0503020204020204" pitchFamily="34" charset="-122"/>
              </a:rPr>
              <a:t>利用已有的方法，我们可以对温场分布对电池组各性能造成的影响进行研究</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dirty="0" smtClean="0">
                <a:solidFill>
                  <a:srgbClr val="11406C"/>
                </a:solidFill>
                <a:latin typeface="微软雅黑" panose="020B0503020204020204" pitchFamily="34" charset="-122"/>
                <a:ea typeface="微软雅黑" panose="020B0503020204020204" pitchFamily="34" charset="-122"/>
              </a:rPr>
              <a:t>       使用</a:t>
            </a:r>
            <a:r>
              <a:rPr lang="zh-CN" altLang="en-US" dirty="0">
                <a:solidFill>
                  <a:srgbClr val="11406C"/>
                </a:solidFill>
                <a:latin typeface="微软雅黑" panose="020B0503020204020204" pitchFamily="34" charset="-122"/>
                <a:ea typeface="微软雅黑" panose="020B0503020204020204" pitchFamily="34" charset="-122"/>
              </a:rPr>
              <a:t>提取特征参量的方法，提取电池组温场分布的均方差，极差和电池组电压的均方差、极差进行相关性分析。</a:t>
            </a:r>
          </a:p>
        </p:txBody>
      </p:sp>
    </p:spTree>
    <p:extLst>
      <p:ext uri="{BB962C8B-B14F-4D97-AF65-F5344CB8AC3E}">
        <p14:creationId xmlns:p14="http://schemas.microsoft.com/office/powerpoint/2010/main" val="3120430465"/>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83946" y="335373"/>
            <a:ext cx="8218862"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3.8  </a:t>
            </a:r>
            <a:r>
              <a:rPr lang="zh-CN" altLang="en-US" sz="2400" b="1" dirty="0" smtClean="0">
                <a:solidFill>
                  <a:schemeClr val="bg1"/>
                </a:solidFill>
                <a:latin typeface="微软雅黑" panose="020B0503020204020204" pitchFamily="34" charset="-122"/>
                <a:ea typeface="微软雅黑" panose="020B0503020204020204" pitchFamily="34" charset="-122"/>
              </a:rPr>
              <a:t>温场分析</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1069086" y="1018406"/>
            <a:ext cx="7298538" cy="4726787"/>
          </a:xfrm>
          <a:prstGeom prst="rect">
            <a:avLst/>
          </a:prstGeom>
        </p:spPr>
      </p:pic>
      <p:sp>
        <p:nvSpPr>
          <p:cNvPr id="13" name="文本框 12"/>
          <p:cNvSpPr txBox="1"/>
          <p:nvPr/>
        </p:nvSpPr>
        <p:spPr>
          <a:xfrm>
            <a:off x="911748" y="5858395"/>
            <a:ext cx="7490380" cy="923330"/>
          </a:xfrm>
          <a:prstGeom prst="rect">
            <a:avLst/>
          </a:prstGeom>
          <a:noFill/>
        </p:spPr>
        <p:txBody>
          <a:bodyPr wrap="square" rtlCol="0">
            <a:spAutoFit/>
          </a:bodyPr>
          <a:lstStyle/>
          <a:p>
            <a:pPr>
              <a:lnSpc>
                <a:spcPct val="150000"/>
              </a:lnSpc>
              <a:spcBef>
                <a:spcPts val="1200"/>
              </a:spcBef>
            </a:pPr>
            <a:r>
              <a:rPr lang="zh-CN" altLang="en-US" dirty="0" smtClean="0">
                <a:solidFill>
                  <a:srgbClr val="11406C"/>
                </a:solidFill>
                <a:latin typeface="微软雅黑" panose="020B0503020204020204" pitchFamily="34" charset="-122"/>
                <a:ea typeface="微软雅黑" panose="020B0503020204020204" pitchFamily="34" charset="-122"/>
              </a:rPr>
              <a:t>      坐标依次</a:t>
            </a:r>
            <a:r>
              <a:rPr lang="zh-CN" altLang="en-US" dirty="0">
                <a:solidFill>
                  <a:srgbClr val="11406C"/>
                </a:solidFill>
                <a:latin typeface="微软雅黑" panose="020B0503020204020204" pitchFamily="34" charset="-122"/>
                <a:ea typeface="微软雅黑" panose="020B0503020204020204" pitchFamily="34" charset="-122"/>
              </a:rPr>
              <a:t>为</a:t>
            </a:r>
            <a:r>
              <a:rPr lang="zh-CN" altLang="en-US" dirty="0" smtClean="0">
                <a:solidFill>
                  <a:srgbClr val="11406C"/>
                </a:solidFill>
                <a:latin typeface="微软雅黑" panose="020B0503020204020204" pitchFamily="34" charset="-122"/>
                <a:ea typeface="微软雅黑" panose="020B0503020204020204" pitchFamily="34" charset="-122"/>
              </a:rPr>
              <a:t>：电池</a:t>
            </a:r>
            <a:r>
              <a:rPr lang="zh-CN" altLang="en-US" dirty="0">
                <a:solidFill>
                  <a:srgbClr val="11406C"/>
                </a:solidFill>
                <a:latin typeface="微软雅黑" panose="020B0503020204020204" pitchFamily="34" charset="-122"/>
                <a:ea typeface="微软雅黑" panose="020B0503020204020204" pitchFamily="34" charset="-122"/>
              </a:rPr>
              <a:t>组温场分布的</a:t>
            </a:r>
            <a:r>
              <a:rPr lang="zh-CN" altLang="en-US" dirty="0" smtClean="0">
                <a:solidFill>
                  <a:srgbClr val="11406C"/>
                </a:solidFill>
                <a:latin typeface="微软雅黑" panose="020B0503020204020204" pitchFamily="34" charset="-122"/>
                <a:ea typeface="微软雅黑" panose="020B0503020204020204" pitchFamily="34" charset="-122"/>
              </a:rPr>
              <a:t>均方差（</a:t>
            </a:r>
            <a:r>
              <a:rPr lang="en-US" altLang="zh-CN" dirty="0" err="1" smtClean="0">
                <a:solidFill>
                  <a:srgbClr val="11406C"/>
                </a:solidFill>
                <a:latin typeface="微软雅黑" panose="020B0503020204020204" pitchFamily="34" charset="-122"/>
                <a:ea typeface="微软雅黑" panose="020B0503020204020204" pitchFamily="34" charset="-122"/>
              </a:rPr>
              <a:t>tmpstd</a:t>
            </a:r>
            <a:r>
              <a:rPr lang="zh-CN" altLang="en-US" dirty="0" smtClean="0">
                <a:solidFill>
                  <a:srgbClr val="11406C"/>
                </a:solidFill>
                <a:latin typeface="微软雅黑" panose="020B0503020204020204" pitchFamily="34" charset="-122"/>
                <a:ea typeface="微软雅黑" panose="020B0503020204020204" pitchFamily="34" charset="-122"/>
              </a:rPr>
              <a:t>），极差（</a:t>
            </a:r>
            <a:r>
              <a:rPr lang="en-US" altLang="zh-CN" dirty="0" err="1" smtClean="0">
                <a:solidFill>
                  <a:srgbClr val="11406C"/>
                </a:solidFill>
                <a:latin typeface="微软雅黑" panose="020B0503020204020204" pitchFamily="34" charset="-122"/>
                <a:ea typeface="微软雅黑" panose="020B0503020204020204" pitchFamily="34" charset="-122"/>
              </a:rPr>
              <a:t>tmprange</a:t>
            </a:r>
            <a:r>
              <a:rPr lang="zh-CN" altLang="en-US" dirty="0" smtClean="0">
                <a:solidFill>
                  <a:srgbClr val="11406C"/>
                </a:solidFill>
                <a:latin typeface="微软雅黑" panose="020B0503020204020204" pitchFamily="34" charset="-122"/>
                <a:ea typeface="微软雅黑" panose="020B0503020204020204" pitchFamily="34" charset="-122"/>
              </a:rPr>
              <a:t>）和</a:t>
            </a:r>
            <a:r>
              <a:rPr lang="zh-CN" altLang="en-US" dirty="0">
                <a:solidFill>
                  <a:srgbClr val="11406C"/>
                </a:solidFill>
                <a:latin typeface="微软雅黑" panose="020B0503020204020204" pitchFamily="34" charset="-122"/>
                <a:ea typeface="微软雅黑" panose="020B0503020204020204" pitchFamily="34" charset="-122"/>
              </a:rPr>
              <a:t>电池组电压的</a:t>
            </a:r>
            <a:r>
              <a:rPr lang="zh-CN" altLang="en-US" dirty="0" smtClean="0">
                <a:solidFill>
                  <a:srgbClr val="11406C"/>
                </a:solidFill>
                <a:latin typeface="微软雅黑" panose="020B0503020204020204" pitchFamily="34" charset="-122"/>
                <a:ea typeface="微软雅黑" panose="020B0503020204020204" pitchFamily="34" charset="-122"/>
              </a:rPr>
              <a:t>均方差（</a:t>
            </a:r>
            <a:r>
              <a:rPr lang="en-US" altLang="zh-CN" dirty="0" err="1" smtClean="0">
                <a:solidFill>
                  <a:srgbClr val="11406C"/>
                </a:solidFill>
                <a:latin typeface="微软雅黑" panose="020B0503020204020204" pitchFamily="34" charset="-122"/>
                <a:ea typeface="微软雅黑" panose="020B0503020204020204" pitchFamily="34" charset="-122"/>
              </a:rPr>
              <a:t>vtstd</a:t>
            </a:r>
            <a:r>
              <a:rPr lang="zh-CN" altLang="en-US" dirty="0" smtClean="0">
                <a:solidFill>
                  <a:srgbClr val="11406C"/>
                </a:solidFill>
                <a:latin typeface="微软雅黑" panose="020B0503020204020204" pitchFamily="34" charset="-122"/>
                <a:ea typeface="微软雅黑" panose="020B0503020204020204" pitchFamily="34" charset="-122"/>
              </a:rPr>
              <a:t>）、极差（</a:t>
            </a:r>
            <a:r>
              <a:rPr lang="en-US" altLang="zh-CN" dirty="0" err="1" smtClean="0">
                <a:solidFill>
                  <a:srgbClr val="11406C"/>
                </a:solidFill>
                <a:latin typeface="微软雅黑" panose="020B0503020204020204" pitchFamily="34" charset="-122"/>
                <a:ea typeface="微软雅黑" panose="020B0503020204020204" pitchFamily="34" charset="-122"/>
              </a:rPr>
              <a:t>vtrange</a:t>
            </a:r>
            <a:r>
              <a:rPr lang="zh-CN" altLang="en-US" dirty="0" smtClean="0">
                <a:solidFill>
                  <a:srgbClr val="11406C"/>
                </a:solidFill>
                <a:latin typeface="微软雅黑" panose="020B0503020204020204" pitchFamily="34" charset="-122"/>
                <a:ea typeface="微软雅黑" panose="020B0503020204020204" pitchFamily="34" charset="-122"/>
              </a:rPr>
              <a:t>）。</a:t>
            </a:r>
            <a:endParaRPr lang="zh-CN" altLang="en-US" dirty="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042635"/>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a:off x="1854257" y="2578112"/>
            <a:ext cx="1086804" cy="936900"/>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82879" y="2725318"/>
            <a:ext cx="5379999" cy="646331"/>
          </a:xfrm>
          <a:prstGeom prst="rect">
            <a:avLst/>
          </a:prstGeom>
        </p:spPr>
        <p:txBody>
          <a:bodyPr wrap="none">
            <a:spAutoFit/>
          </a:bodyPr>
          <a:lstStyle/>
          <a:p>
            <a:pPr indent="219075"/>
            <a:r>
              <a:rPr lang="zh-CN" altLang="en-US" sz="3600" b="1" dirty="0" smtClean="0">
                <a:solidFill>
                  <a:schemeClr val="bg1"/>
                </a:solidFill>
                <a:latin typeface="微软雅黑" panose="020B0503020204020204" pitchFamily="34" charset="-122"/>
                <a:ea typeface="微软雅黑" panose="020B0503020204020204" pitchFamily="34" charset="-122"/>
              </a:rPr>
              <a:t>四</a:t>
            </a:r>
            <a:r>
              <a:rPr lang="zh-CN" altLang="en-US" sz="3600" b="1" dirty="0" smtClean="0">
                <a:solidFill>
                  <a:srgbClr val="032951"/>
                </a:solidFill>
                <a:latin typeface="微软雅黑" panose="020B0503020204020204" pitchFamily="34" charset="-122"/>
                <a:ea typeface="微软雅黑" panose="020B0503020204020204" pitchFamily="34" charset="-122"/>
              </a:rPr>
              <a:t>   </a:t>
            </a:r>
            <a:r>
              <a:rPr lang="en-US" altLang="zh-CN" sz="3600" b="1" dirty="0" smtClean="0">
                <a:solidFill>
                  <a:srgbClr val="032951"/>
                </a:solidFill>
                <a:latin typeface="微软雅黑" panose="020B0503020204020204" pitchFamily="34" charset="-122"/>
                <a:ea typeface="微软雅黑" panose="020B0503020204020204" pitchFamily="34" charset="-122"/>
              </a:rPr>
              <a:t>GUI</a:t>
            </a:r>
            <a:r>
              <a:rPr lang="zh-CN" altLang="en-US" sz="3600" b="1" dirty="0" smtClean="0">
                <a:solidFill>
                  <a:srgbClr val="032951"/>
                </a:solidFill>
                <a:latin typeface="微软雅黑" panose="020B0503020204020204" pitchFamily="34" charset="-122"/>
                <a:ea typeface="微软雅黑" panose="020B0503020204020204" pitchFamily="34" charset="-122"/>
              </a:rPr>
              <a:t>设计及程序打包</a:t>
            </a:r>
            <a:endParaRPr lang="en-US" altLang="zh-CN" sz="3600" b="1" dirty="0" smtClean="0">
              <a:solidFill>
                <a:srgbClr val="03295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 y="6420069"/>
            <a:ext cx="9144001" cy="1232015"/>
            <a:chOff x="-1" y="6420069"/>
            <a:chExt cx="9144001" cy="1232015"/>
          </a:xfrm>
        </p:grpSpPr>
        <p:grpSp>
          <p:nvGrpSpPr>
            <p:cNvPr id="7" name="组合 6"/>
            <p:cNvGrpSpPr/>
            <p:nvPr/>
          </p:nvGrpSpPr>
          <p:grpSpPr>
            <a:xfrm>
              <a:off x="0" y="6420069"/>
              <a:ext cx="9144000" cy="875862"/>
              <a:chOff x="0" y="6420069"/>
              <a:chExt cx="9144000" cy="875862"/>
            </a:xfrm>
          </p:grpSpPr>
          <p:sp>
            <p:nvSpPr>
              <p:cNvPr id="9" name="六边形 8"/>
              <p:cNvSpPr/>
              <p:nvPr/>
            </p:nvSpPr>
            <p:spPr>
              <a:xfrm>
                <a:off x="2032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1016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5080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3048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4064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8128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6096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7112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 y="6858000"/>
              <a:ext cx="9144001"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3927667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24837" y="1886074"/>
            <a:ext cx="7094325" cy="3000821"/>
          </a:xfrm>
          <a:prstGeom prst="rect">
            <a:avLst/>
          </a:prstGeom>
          <a:noFill/>
        </p:spPr>
        <p:txBody>
          <a:bodyPr wrap="square" rtlCol="0">
            <a:spAutoFit/>
          </a:bodyPr>
          <a:lstStyle/>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开发</a:t>
            </a:r>
            <a:r>
              <a:rPr lang="zh-CN" altLang="en-US" dirty="0">
                <a:solidFill>
                  <a:srgbClr val="11406C"/>
                </a:solidFill>
                <a:latin typeface="微软雅黑" panose="020B0503020204020204" pitchFamily="34" charset="-122"/>
                <a:ea typeface="微软雅黑" panose="020B0503020204020204" pitchFamily="34" charset="-122"/>
              </a:rPr>
              <a:t>以电能为主要能源的新能源</a:t>
            </a:r>
            <a:r>
              <a:rPr lang="zh-CN" altLang="en-US" dirty="0" smtClean="0">
                <a:solidFill>
                  <a:srgbClr val="11406C"/>
                </a:solidFill>
                <a:latin typeface="微软雅黑" panose="020B0503020204020204" pitchFamily="34" charset="-122"/>
                <a:ea typeface="微软雅黑" panose="020B0503020204020204" pitchFamily="34" charset="-122"/>
              </a:rPr>
              <a:t>汽车是当今世界各国的共识，</a:t>
            </a:r>
            <a:r>
              <a:rPr lang="zh-CN" altLang="en-US" dirty="0">
                <a:solidFill>
                  <a:srgbClr val="11406C"/>
                </a:solidFill>
                <a:latin typeface="微软雅黑" panose="020B0503020204020204" pitchFamily="34" charset="-122"/>
                <a:ea typeface="微软雅黑" panose="020B0503020204020204" pitchFamily="34" charset="-122"/>
              </a:rPr>
              <a:t>新能源</a:t>
            </a:r>
            <a:r>
              <a:rPr lang="zh-CN" altLang="en-US" dirty="0" smtClean="0">
                <a:solidFill>
                  <a:srgbClr val="11406C"/>
                </a:solidFill>
                <a:latin typeface="微软雅黑" panose="020B0503020204020204" pitchFamily="34" charset="-122"/>
                <a:ea typeface="微软雅黑" panose="020B0503020204020204" pitchFamily="34" charset="-122"/>
              </a:rPr>
              <a:t>汽车是我国</a:t>
            </a:r>
            <a:r>
              <a:rPr lang="zh-CN" altLang="en-US" dirty="0">
                <a:solidFill>
                  <a:srgbClr val="11406C"/>
                </a:solidFill>
                <a:latin typeface="微软雅黑" panose="020B0503020204020204" pitchFamily="34" charset="-122"/>
                <a:ea typeface="微软雅黑" panose="020B0503020204020204" pitchFamily="34" charset="-122"/>
              </a:rPr>
              <a:t>确定为</a:t>
            </a:r>
            <a:r>
              <a:rPr lang="en-US" altLang="zh-CN" dirty="0">
                <a:solidFill>
                  <a:srgbClr val="11406C"/>
                </a:solidFill>
                <a:latin typeface="微软雅黑" panose="020B0503020204020204" pitchFamily="34" charset="-122"/>
                <a:ea typeface="微软雅黑" panose="020B0503020204020204" pitchFamily="34" charset="-122"/>
              </a:rPr>
              <a:t>7</a:t>
            </a:r>
            <a:r>
              <a:rPr lang="zh-CN" altLang="en-US" dirty="0">
                <a:solidFill>
                  <a:srgbClr val="11406C"/>
                </a:solidFill>
                <a:latin typeface="微软雅黑" panose="020B0503020204020204" pitchFamily="34" charset="-122"/>
                <a:ea typeface="微软雅黑" panose="020B0503020204020204" pitchFamily="34" charset="-122"/>
              </a:rPr>
              <a:t>大战略性新兴产业之一</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电动汽车</a:t>
            </a:r>
            <a:r>
              <a:rPr lang="zh-CN" altLang="en-US" dirty="0">
                <a:solidFill>
                  <a:srgbClr val="11406C"/>
                </a:solidFill>
                <a:latin typeface="微软雅黑" panose="020B0503020204020204" pitchFamily="34" charset="-122"/>
                <a:ea typeface="微软雅黑" panose="020B0503020204020204" pitchFamily="34" charset="-122"/>
              </a:rPr>
              <a:t>的三大关键技术为电机、电控和电池，其中电池技术是制约电动汽车发展的最大瓶颈。美国、日本、德国等传统汽车制造业大国都启动了对大容量动力电池的研究攻关，意图开发出满足电动汽车常规使用需求的动力电池。我国在该项研究上亦投入了大量的精力与资源</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
        <p:nvSpPr>
          <p:cNvPr id="7" name="矩形 6"/>
          <p:cNvSpPr/>
          <p:nvPr/>
        </p:nvSpPr>
        <p:spPr>
          <a:xfrm>
            <a:off x="583296" y="289100"/>
            <a:ext cx="2339102" cy="572464"/>
          </a:xfrm>
          <a:prstGeom prst="rect">
            <a:avLst/>
          </a:prstGeom>
        </p:spPr>
        <p:txBody>
          <a:bodyPr wrap="none">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1.1	</a:t>
            </a:r>
            <a:r>
              <a:rPr lang="zh-CN" altLang="zh-CN" sz="2400" b="1" dirty="0" smtClean="0">
                <a:solidFill>
                  <a:schemeClr val="bg1"/>
                </a:solidFill>
                <a:latin typeface="微软雅黑" panose="020B0503020204020204" pitchFamily="34" charset="-122"/>
                <a:ea typeface="微软雅黑" panose="020B0503020204020204" pitchFamily="34" charset="-122"/>
              </a:rPr>
              <a:t>研究背景</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830026"/>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pPr indent="219075"/>
            <a:r>
              <a:rPr lang="en-US" altLang="zh-CN" sz="2400" b="1" dirty="0" smtClean="0">
                <a:solidFill>
                  <a:schemeClr val="bg1"/>
                </a:solidFill>
                <a:latin typeface="微软雅黑" panose="020B0503020204020204" pitchFamily="34" charset="-122"/>
                <a:ea typeface="微软雅黑" panose="020B0503020204020204" pitchFamily="34" charset="-122"/>
              </a:rPr>
              <a:t>4.1  GUI</a:t>
            </a:r>
            <a:r>
              <a:rPr lang="zh-CN" altLang="en-US" sz="2400" b="1" dirty="0" smtClean="0">
                <a:solidFill>
                  <a:schemeClr val="bg1"/>
                </a:solidFill>
                <a:latin typeface="微软雅黑" panose="020B0503020204020204" pitchFamily="34" charset="-122"/>
                <a:ea typeface="微软雅黑" panose="020B0503020204020204" pitchFamily="34" charset="-122"/>
              </a:rPr>
              <a:t>设计</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53695" y="1588320"/>
            <a:ext cx="7236609" cy="3647152"/>
          </a:xfrm>
          <a:prstGeom prst="rect">
            <a:avLst/>
          </a:prstGeom>
          <a:noFill/>
        </p:spPr>
        <p:txBody>
          <a:bodyPr wrap="square" rtlCol="0">
            <a:spAutoFit/>
          </a:bodyPr>
          <a:lstStyle/>
          <a:p>
            <a:pPr>
              <a:lnSpc>
                <a:spcPct val="200000"/>
              </a:lnSpc>
              <a:spcBef>
                <a:spcPts val="1800"/>
              </a:spcBef>
            </a:pPr>
            <a:r>
              <a:rPr lang="zh-CN" altLang="en-US" dirty="0" smtClean="0">
                <a:solidFill>
                  <a:srgbClr val="11406C"/>
                </a:solidFill>
                <a:latin typeface="微软雅黑" panose="020B0503020204020204" pitchFamily="34" charset="-122"/>
                <a:ea typeface="微软雅黑" panose="020B0503020204020204" pitchFamily="34" charset="-122"/>
              </a:rPr>
              <a:t>       图形</a:t>
            </a:r>
            <a:r>
              <a:rPr lang="zh-CN" altLang="en-US" dirty="0">
                <a:solidFill>
                  <a:srgbClr val="11406C"/>
                </a:solidFill>
                <a:latin typeface="微软雅黑" panose="020B0503020204020204" pitchFamily="34" charset="-122"/>
                <a:ea typeface="微软雅黑" panose="020B0503020204020204" pitchFamily="34" charset="-122"/>
              </a:rPr>
              <a:t>用户界面（</a:t>
            </a:r>
            <a:r>
              <a:rPr lang="en-US" altLang="zh-CN" dirty="0">
                <a:solidFill>
                  <a:srgbClr val="11406C"/>
                </a:solidFill>
                <a:latin typeface="微软雅黑" panose="020B0503020204020204" pitchFamily="34" charset="-122"/>
                <a:ea typeface="微软雅黑" panose="020B0503020204020204" pitchFamily="34" charset="-122"/>
              </a:rPr>
              <a:t>Graphical User Interface</a:t>
            </a:r>
            <a:r>
              <a:rPr lang="zh-CN" altLang="en-US" dirty="0">
                <a:solidFill>
                  <a:srgbClr val="11406C"/>
                </a:solidFill>
                <a:latin typeface="微软雅黑" panose="020B0503020204020204" pitchFamily="34" charset="-122"/>
                <a:ea typeface="微软雅黑" panose="020B0503020204020204" pitchFamily="34" charset="-122"/>
              </a:rPr>
              <a:t>，</a:t>
            </a:r>
            <a:r>
              <a:rPr lang="en-US" altLang="zh-CN" dirty="0">
                <a:solidFill>
                  <a:srgbClr val="11406C"/>
                </a:solidFill>
                <a:latin typeface="微软雅黑" panose="020B0503020204020204" pitchFamily="34" charset="-122"/>
                <a:ea typeface="微软雅黑" panose="020B0503020204020204" pitchFamily="34" charset="-122"/>
              </a:rPr>
              <a:t>GUI</a:t>
            </a:r>
            <a:r>
              <a:rPr lang="zh-CN" altLang="en-US" dirty="0">
                <a:solidFill>
                  <a:srgbClr val="11406C"/>
                </a:solidFill>
                <a:latin typeface="微软雅黑" panose="020B0503020204020204" pitchFamily="34" charset="-122"/>
                <a:ea typeface="微软雅黑" panose="020B0503020204020204" pitchFamily="34" charset="-122"/>
              </a:rPr>
              <a:t>），是指将计算机操作以图形的方式显示给用户，以便用户直观地进行操作的</a:t>
            </a:r>
            <a:r>
              <a:rPr lang="zh-CN" altLang="en-US" dirty="0" smtClean="0">
                <a:solidFill>
                  <a:srgbClr val="11406C"/>
                </a:solidFill>
                <a:latin typeface="微软雅黑" panose="020B0503020204020204" pitchFamily="34" charset="-122"/>
                <a:ea typeface="微软雅黑" panose="020B0503020204020204" pitchFamily="34" charset="-122"/>
              </a:rPr>
              <a:t>计算机程序。</a:t>
            </a:r>
            <a:r>
              <a:rPr lang="zh-CN" altLang="en-US" dirty="0">
                <a:solidFill>
                  <a:srgbClr val="11406C"/>
                </a:solidFill>
                <a:latin typeface="微软雅黑" panose="020B0503020204020204" pitchFamily="34" charset="-122"/>
                <a:ea typeface="微软雅黑" panose="020B0503020204020204" pitchFamily="34" charset="-122"/>
              </a:rPr>
              <a:t>又称图形用户接口、程序前端。利用</a:t>
            </a:r>
            <a:r>
              <a:rPr lang="en-US" altLang="zh-CN" dirty="0">
                <a:solidFill>
                  <a:srgbClr val="11406C"/>
                </a:solidFill>
                <a:latin typeface="微软雅黑" panose="020B0503020204020204" pitchFamily="34" charset="-122"/>
                <a:ea typeface="微软雅黑" panose="020B0503020204020204" pitchFamily="34" charset="-122"/>
              </a:rPr>
              <a:t>GUI</a:t>
            </a:r>
            <a:r>
              <a:rPr lang="zh-CN" altLang="en-US" dirty="0">
                <a:solidFill>
                  <a:srgbClr val="11406C"/>
                </a:solidFill>
                <a:latin typeface="微软雅黑" panose="020B0503020204020204" pitchFamily="34" charset="-122"/>
                <a:ea typeface="微软雅黑" panose="020B0503020204020204" pitchFamily="34" charset="-122"/>
              </a:rPr>
              <a:t>设计，可以做出漂亮直观的用户界面，让使用者不必对着</a:t>
            </a:r>
            <a:r>
              <a:rPr lang="en-US" altLang="zh-CN" dirty="0">
                <a:solidFill>
                  <a:srgbClr val="11406C"/>
                </a:solidFill>
                <a:latin typeface="微软雅黑" panose="020B0503020204020204" pitchFamily="34" charset="-122"/>
                <a:ea typeface="微软雅黑" panose="020B0503020204020204" pitchFamily="34" charset="-122"/>
              </a:rPr>
              <a:t>IDE</a:t>
            </a:r>
            <a:r>
              <a:rPr lang="zh-CN" altLang="en-US" dirty="0">
                <a:solidFill>
                  <a:srgbClr val="11406C"/>
                </a:solidFill>
                <a:latin typeface="微软雅黑" panose="020B0503020204020204" pitchFamily="34" charset="-122"/>
                <a:ea typeface="微软雅黑" panose="020B0503020204020204" pitchFamily="34" charset="-122"/>
              </a:rPr>
              <a:t>中的一堆代码使用程序</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200000"/>
              </a:lnSpc>
              <a:spcBef>
                <a:spcPts val="1800"/>
              </a:spcBef>
            </a:pPr>
            <a:r>
              <a:rPr lang="en-US" altLang="zh-CN"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由于这不是本课题的重点，这里我们主要提出</a:t>
            </a:r>
            <a:r>
              <a:rPr lang="en-US" altLang="zh-CN" dirty="0" smtClean="0">
                <a:solidFill>
                  <a:srgbClr val="11406C"/>
                </a:solidFill>
                <a:latin typeface="微软雅黑" panose="020B0503020204020204" pitchFamily="34" charset="-122"/>
                <a:ea typeface="微软雅黑" panose="020B0503020204020204" pitchFamily="34" charset="-122"/>
              </a:rPr>
              <a:t>GUI</a:t>
            </a:r>
            <a:r>
              <a:rPr lang="zh-CN" altLang="en-US" dirty="0" smtClean="0">
                <a:solidFill>
                  <a:srgbClr val="11406C"/>
                </a:solidFill>
                <a:latin typeface="微软雅黑" panose="020B0503020204020204" pitchFamily="34" charset="-122"/>
                <a:ea typeface="微软雅黑" panose="020B0503020204020204" pitchFamily="34" charset="-122"/>
              </a:rPr>
              <a:t>的可行性。若有需要，可在此基础上进行扩展。</a:t>
            </a:r>
            <a:endParaRPr lang="zh-CN" altLang="en-US" dirty="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9120589"/>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pPr indent="219075"/>
            <a:r>
              <a:rPr lang="en-US" altLang="zh-CN" sz="2400" b="1" dirty="0" smtClean="0">
                <a:solidFill>
                  <a:schemeClr val="bg1"/>
                </a:solidFill>
                <a:latin typeface="微软雅黑" panose="020B0503020204020204" pitchFamily="34" charset="-122"/>
                <a:ea typeface="微软雅黑" panose="020B0503020204020204" pitchFamily="34" charset="-122"/>
              </a:rPr>
              <a:t>4.1  GUI</a:t>
            </a:r>
            <a:r>
              <a:rPr lang="zh-CN" altLang="en-US" sz="2400" b="1" dirty="0" smtClean="0">
                <a:solidFill>
                  <a:schemeClr val="bg1"/>
                </a:solidFill>
                <a:latin typeface="微软雅黑" panose="020B0503020204020204" pitchFamily="34" charset="-122"/>
                <a:ea typeface="微软雅黑" panose="020B0503020204020204" pitchFamily="34" charset="-122"/>
              </a:rPr>
              <a:t>设计</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2217216" y="995958"/>
            <a:ext cx="4709568" cy="5745978"/>
          </a:xfrm>
          <a:prstGeom prst="rect">
            <a:avLst/>
          </a:prstGeom>
        </p:spPr>
      </p:pic>
      <p:pic>
        <p:nvPicPr>
          <p:cNvPr id="10" name="图片 9"/>
          <p:cNvPicPr>
            <a:picLocks noChangeAspect="1"/>
          </p:cNvPicPr>
          <p:nvPr/>
        </p:nvPicPr>
        <p:blipFill>
          <a:blip r:embed="rId3"/>
          <a:stretch>
            <a:fillRect/>
          </a:stretch>
        </p:blipFill>
        <p:spPr>
          <a:xfrm>
            <a:off x="2217216" y="995958"/>
            <a:ext cx="4709568" cy="5745978"/>
          </a:xfrm>
          <a:prstGeom prst="rect">
            <a:avLst/>
          </a:prstGeom>
        </p:spPr>
      </p:pic>
      <p:pic>
        <p:nvPicPr>
          <p:cNvPr id="11" name="图片 10"/>
          <p:cNvPicPr>
            <a:picLocks noChangeAspect="1"/>
          </p:cNvPicPr>
          <p:nvPr/>
        </p:nvPicPr>
        <p:blipFill>
          <a:blip r:embed="rId4"/>
          <a:stretch>
            <a:fillRect/>
          </a:stretch>
        </p:blipFill>
        <p:spPr>
          <a:xfrm>
            <a:off x="3291729" y="3255058"/>
            <a:ext cx="2560542" cy="1089754"/>
          </a:xfrm>
          <a:prstGeom prst="rect">
            <a:avLst/>
          </a:prstGeom>
        </p:spPr>
      </p:pic>
      <p:pic>
        <p:nvPicPr>
          <p:cNvPr id="12" name="图片 11"/>
          <p:cNvPicPr>
            <a:picLocks noChangeAspect="1"/>
          </p:cNvPicPr>
          <p:nvPr/>
        </p:nvPicPr>
        <p:blipFill>
          <a:blip r:embed="rId5"/>
          <a:stretch>
            <a:fillRect/>
          </a:stretch>
        </p:blipFill>
        <p:spPr>
          <a:xfrm>
            <a:off x="3291729" y="3255058"/>
            <a:ext cx="2560542" cy="1089754"/>
          </a:xfrm>
          <a:prstGeom prst="rect">
            <a:avLst/>
          </a:prstGeom>
        </p:spPr>
      </p:pic>
      <p:pic>
        <p:nvPicPr>
          <p:cNvPr id="13" name="图片 12"/>
          <p:cNvPicPr>
            <a:picLocks noChangeAspect="1"/>
          </p:cNvPicPr>
          <p:nvPr/>
        </p:nvPicPr>
        <p:blipFill>
          <a:blip r:embed="rId6"/>
          <a:stretch>
            <a:fillRect/>
          </a:stretch>
        </p:blipFill>
        <p:spPr>
          <a:xfrm>
            <a:off x="2217216" y="995958"/>
            <a:ext cx="4709568" cy="5745978"/>
          </a:xfrm>
          <a:prstGeom prst="rect">
            <a:avLst/>
          </a:prstGeom>
        </p:spPr>
      </p:pic>
    </p:spTree>
    <p:extLst>
      <p:ext uri="{BB962C8B-B14F-4D97-AF65-F5344CB8AC3E}">
        <p14:creationId xmlns:p14="http://schemas.microsoft.com/office/powerpoint/2010/main" val="13210389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pPr indent="219075"/>
            <a:r>
              <a:rPr lang="en-US" altLang="zh-CN" sz="2400" b="1" dirty="0" smtClean="0">
                <a:solidFill>
                  <a:schemeClr val="bg1"/>
                </a:solidFill>
                <a:latin typeface="微软雅黑" panose="020B0503020204020204" pitchFamily="34" charset="-122"/>
                <a:ea typeface="微软雅黑" panose="020B0503020204020204" pitchFamily="34" charset="-122"/>
              </a:rPr>
              <a:t>4.1  GUI</a:t>
            </a:r>
            <a:r>
              <a:rPr lang="zh-CN" altLang="en-US" sz="2400" b="1" dirty="0" smtClean="0">
                <a:solidFill>
                  <a:schemeClr val="bg1"/>
                </a:solidFill>
                <a:latin typeface="微软雅黑" panose="020B0503020204020204" pitchFamily="34" charset="-122"/>
                <a:ea typeface="微软雅黑" panose="020B0503020204020204" pitchFamily="34" charset="-122"/>
              </a:rPr>
              <a:t>设计</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2575017" y="2642734"/>
            <a:ext cx="4236720" cy="2171700"/>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27580" y="1407901"/>
            <a:ext cx="6131594" cy="4641365"/>
          </a:xfrm>
          <a:prstGeom prst="rect">
            <a:avLst/>
          </a:prstGeom>
        </p:spPr>
      </p:pic>
    </p:spTree>
    <p:extLst>
      <p:ext uri="{BB962C8B-B14F-4D97-AF65-F5344CB8AC3E}">
        <p14:creationId xmlns:p14="http://schemas.microsoft.com/office/powerpoint/2010/main" val="2427175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pPr indent="219075"/>
            <a:r>
              <a:rPr lang="en-US" altLang="zh-CN" sz="2400" b="1" dirty="0" smtClean="0">
                <a:solidFill>
                  <a:schemeClr val="bg1"/>
                </a:solidFill>
                <a:latin typeface="微软雅黑" panose="020B0503020204020204" pitchFamily="34" charset="-122"/>
                <a:ea typeface="微软雅黑" panose="020B0503020204020204" pitchFamily="34" charset="-122"/>
              </a:rPr>
              <a:t>4.2  </a:t>
            </a:r>
            <a:r>
              <a:rPr lang="zh-CN" altLang="en-US" sz="2400" b="1" dirty="0" smtClean="0">
                <a:solidFill>
                  <a:schemeClr val="bg1"/>
                </a:solidFill>
                <a:latin typeface="微软雅黑" panose="020B0503020204020204" pitchFamily="34" charset="-122"/>
                <a:ea typeface="微软雅黑" panose="020B0503020204020204" pitchFamily="34" charset="-122"/>
              </a:rPr>
              <a:t>程序打包</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53695" y="1588320"/>
            <a:ext cx="7236609" cy="2224776"/>
          </a:xfrm>
          <a:prstGeom prst="rect">
            <a:avLst/>
          </a:prstGeom>
          <a:noFill/>
        </p:spPr>
        <p:txBody>
          <a:bodyPr wrap="square" rtlCol="0">
            <a:spAutoFit/>
          </a:bodyPr>
          <a:lstStyle/>
          <a:p>
            <a:pPr>
              <a:lnSpc>
                <a:spcPct val="200000"/>
              </a:lnSpc>
              <a:spcBef>
                <a:spcPts val="1800"/>
              </a:spcBef>
            </a:pPr>
            <a:r>
              <a:rPr lang="zh-CN" altLang="en-US" dirty="0" smtClean="0">
                <a:solidFill>
                  <a:srgbClr val="11406C"/>
                </a:solidFill>
                <a:latin typeface="微软雅黑" panose="020B0503020204020204" pitchFamily="34" charset="-122"/>
                <a:ea typeface="微软雅黑" panose="020B0503020204020204" pitchFamily="34" charset="-122"/>
              </a:rPr>
              <a:t>       程序</a:t>
            </a:r>
            <a:r>
              <a:rPr lang="zh-CN" altLang="en-US" dirty="0">
                <a:solidFill>
                  <a:srgbClr val="11406C"/>
                </a:solidFill>
                <a:latin typeface="微软雅黑" panose="020B0503020204020204" pitchFamily="34" charset="-122"/>
                <a:ea typeface="微软雅黑" panose="020B0503020204020204" pitchFamily="34" charset="-122"/>
              </a:rPr>
              <a:t>打包又称程序封装，是指将已写好的代码封装成一个</a:t>
            </a:r>
            <a:r>
              <a:rPr lang="en-US" altLang="zh-CN" dirty="0">
                <a:solidFill>
                  <a:srgbClr val="11406C"/>
                </a:solidFill>
                <a:latin typeface="微软雅黑" panose="020B0503020204020204" pitchFamily="34" charset="-122"/>
                <a:ea typeface="微软雅黑" panose="020B0503020204020204" pitchFamily="34" charset="-122"/>
              </a:rPr>
              <a:t>.exe</a:t>
            </a:r>
            <a:r>
              <a:rPr lang="zh-CN" altLang="en-US" dirty="0">
                <a:solidFill>
                  <a:srgbClr val="11406C"/>
                </a:solidFill>
                <a:latin typeface="微软雅黑" panose="020B0503020204020204" pitchFamily="34" charset="-122"/>
                <a:ea typeface="微软雅黑" panose="020B0503020204020204" pitchFamily="34" charset="-122"/>
              </a:rPr>
              <a:t>文件，并且可以脱离程序的开发环境使用而不需要借助解释器。</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提供了程序打包工具</a:t>
            </a:r>
            <a:r>
              <a:rPr lang="en-US" altLang="zh-CN" dirty="0" err="1">
                <a:solidFill>
                  <a:srgbClr val="11406C"/>
                </a:solidFill>
                <a:latin typeface="微软雅黑" panose="020B0503020204020204" pitchFamily="34" charset="-122"/>
                <a:ea typeface="微软雅黑" panose="020B0503020204020204" pitchFamily="34" charset="-122"/>
              </a:rPr>
              <a:t>PyInstaller</a:t>
            </a:r>
            <a:r>
              <a:rPr lang="zh-CN" altLang="en-US" dirty="0">
                <a:solidFill>
                  <a:srgbClr val="11406C"/>
                </a:solidFill>
                <a:latin typeface="微软雅黑" panose="020B0503020204020204" pitchFamily="34" charset="-122"/>
                <a:ea typeface="微软雅黑" panose="020B0503020204020204" pitchFamily="34" charset="-122"/>
              </a:rPr>
              <a:t>，可以选择将程序打包成单个文件或一个文件夹。</a:t>
            </a:r>
          </a:p>
        </p:txBody>
      </p:sp>
    </p:spTree>
    <p:extLst>
      <p:ext uri="{BB962C8B-B14F-4D97-AF65-F5344CB8AC3E}">
        <p14:creationId xmlns:p14="http://schemas.microsoft.com/office/powerpoint/2010/main" val="819452377"/>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rotWithShape="1">
          <a:blip r:embed="rId2">
            <a:extLst>
              <a:ext uri="{28A0092B-C50C-407E-A947-70E740481C1C}">
                <a14:useLocalDpi xmlns:a14="http://schemas.microsoft.com/office/drawing/2010/main" val="0"/>
              </a:ext>
            </a:extLst>
          </a:blip>
          <a:srcRect t="1388" b="53830"/>
          <a:stretch/>
        </p:blipFill>
        <p:spPr bwMode="auto">
          <a:xfrm>
            <a:off x="1551057" y="1648835"/>
            <a:ext cx="5760085" cy="982762"/>
          </a:xfrm>
          <a:prstGeom prst="rect">
            <a:avLst/>
          </a:prstGeom>
          <a:ln>
            <a:noFill/>
          </a:ln>
          <a:extLst>
            <a:ext uri="{53640926-AAD7-44D8-BBD7-CCE9431645EC}">
              <a14:shadowObscured xmlns:a14="http://schemas.microsoft.com/office/drawing/2010/main"/>
            </a:ext>
          </a:extLst>
        </p:spPr>
      </p:pic>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pPr indent="219075"/>
            <a:r>
              <a:rPr lang="en-US" altLang="zh-CN" sz="2400" b="1" dirty="0" smtClean="0">
                <a:solidFill>
                  <a:schemeClr val="bg1"/>
                </a:solidFill>
                <a:latin typeface="微软雅黑" panose="020B0503020204020204" pitchFamily="34" charset="-122"/>
                <a:ea typeface="微软雅黑" panose="020B0503020204020204" pitchFamily="34" charset="-122"/>
              </a:rPr>
              <a:t>4.2  </a:t>
            </a:r>
            <a:r>
              <a:rPr lang="zh-CN" altLang="en-US" sz="2400" b="1" dirty="0" smtClean="0">
                <a:solidFill>
                  <a:schemeClr val="bg1"/>
                </a:solidFill>
                <a:latin typeface="微软雅黑" panose="020B0503020204020204" pitchFamily="34" charset="-122"/>
                <a:ea typeface="微软雅黑" panose="020B0503020204020204" pitchFamily="34" charset="-122"/>
              </a:rPr>
              <a:t>程序打包</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551054" y="2939943"/>
            <a:ext cx="5760085" cy="1202055"/>
          </a:xfrm>
          <a:prstGeom prst="rect">
            <a:avLst/>
          </a:prstGeom>
        </p:spPr>
      </p:pic>
      <p:pic>
        <p:nvPicPr>
          <p:cNvPr id="7" name="图片 6"/>
          <p:cNvPicPr/>
          <p:nvPr/>
        </p:nvPicPr>
        <p:blipFill rotWithShape="1">
          <a:blip r:embed="rId2">
            <a:extLst>
              <a:ext uri="{28A0092B-C50C-407E-A947-70E740481C1C}">
                <a14:useLocalDpi xmlns:a14="http://schemas.microsoft.com/office/drawing/2010/main" val="0"/>
              </a:ext>
            </a:extLst>
          </a:blip>
          <a:srcRect t="1389" b="32986"/>
          <a:stretch/>
        </p:blipFill>
        <p:spPr bwMode="auto">
          <a:xfrm>
            <a:off x="1551055" y="1340489"/>
            <a:ext cx="5760085" cy="1440180"/>
          </a:xfrm>
          <a:prstGeom prst="rect">
            <a:avLst/>
          </a:prstGeom>
          <a:ln>
            <a:noFill/>
          </a:ln>
          <a:extLst>
            <a:ext uri="{53640926-AAD7-44D8-BBD7-CCE9431645EC}">
              <a14:shadowObscured xmlns:a14="http://schemas.microsoft.com/office/drawing/2010/main"/>
            </a:ext>
          </a:extLst>
        </p:spPr>
      </p:pic>
      <p:sp>
        <p:nvSpPr>
          <p:cNvPr id="9" name="文本框 8"/>
          <p:cNvSpPr txBox="1"/>
          <p:nvPr/>
        </p:nvSpPr>
        <p:spPr>
          <a:xfrm>
            <a:off x="1203385" y="4491188"/>
            <a:ext cx="6737229" cy="1754326"/>
          </a:xfrm>
          <a:prstGeom prst="rect">
            <a:avLst/>
          </a:prstGeom>
          <a:noFill/>
        </p:spPr>
        <p:txBody>
          <a:bodyPr wrap="square" rtlCol="0">
            <a:spAutoFit/>
          </a:bodyPr>
          <a:lstStyle/>
          <a:p>
            <a:pPr>
              <a:lnSpc>
                <a:spcPct val="200000"/>
              </a:lnSpc>
              <a:spcBef>
                <a:spcPts val="1800"/>
              </a:spcBef>
            </a:pPr>
            <a:r>
              <a:rPr lang="zh-CN" altLang="en-US" dirty="0" smtClean="0">
                <a:solidFill>
                  <a:srgbClr val="11406C"/>
                </a:solidFill>
                <a:latin typeface="微软雅黑" panose="020B0503020204020204" pitchFamily="34" charset="-122"/>
                <a:ea typeface="微软雅黑" panose="020B0503020204020204" pitchFamily="34" charset="-122"/>
              </a:rPr>
              <a:t>       打包</a:t>
            </a:r>
            <a:r>
              <a:rPr lang="zh-CN" altLang="en-US" dirty="0">
                <a:solidFill>
                  <a:srgbClr val="11406C"/>
                </a:solidFill>
                <a:latin typeface="微软雅黑" panose="020B0503020204020204" pitchFamily="34" charset="-122"/>
                <a:ea typeface="微软雅黑" panose="020B0503020204020204" pitchFamily="34" charset="-122"/>
              </a:rPr>
              <a:t>完成后，原目录中</a:t>
            </a:r>
            <a:r>
              <a:rPr lang="zh-CN" altLang="en-US" dirty="0" smtClean="0">
                <a:solidFill>
                  <a:srgbClr val="11406C"/>
                </a:solidFill>
                <a:latin typeface="微软雅黑" panose="020B0503020204020204" pitchFamily="34" charset="-122"/>
                <a:ea typeface="微软雅黑" panose="020B0503020204020204" pitchFamily="34" charset="-122"/>
              </a:rPr>
              <a:t>会自动生成程序文件，</a:t>
            </a:r>
            <a:r>
              <a:rPr lang="zh-CN" altLang="en-US" dirty="0">
                <a:solidFill>
                  <a:srgbClr val="11406C"/>
                </a:solidFill>
                <a:latin typeface="微软雅黑" panose="020B0503020204020204" pitchFamily="34" charset="-122"/>
                <a:ea typeface="微软雅黑" panose="020B0503020204020204" pitchFamily="34" charset="-122"/>
              </a:rPr>
              <a:t>即</a:t>
            </a:r>
            <a:r>
              <a:rPr lang="zh-CN" altLang="en-US" dirty="0" smtClean="0">
                <a:solidFill>
                  <a:srgbClr val="11406C"/>
                </a:solidFill>
                <a:latin typeface="微软雅黑" panose="020B0503020204020204" pitchFamily="34" charset="-122"/>
                <a:ea typeface="微软雅黑" panose="020B0503020204020204" pitchFamily="34" charset="-122"/>
              </a:rPr>
              <a:t>图中</a:t>
            </a:r>
            <a:r>
              <a:rPr lang="zh-CN" altLang="en-US" dirty="0">
                <a:solidFill>
                  <a:srgbClr val="11406C"/>
                </a:solidFill>
                <a:latin typeface="微软雅黑" panose="020B0503020204020204" pitchFamily="34" charset="-122"/>
                <a:ea typeface="微软雅黑" panose="020B0503020204020204" pitchFamily="34" charset="-122"/>
              </a:rPr>
              <a:t>的</a:t>
            </a:r>
            <a:r>
              <a:rPr lang="en-US" altLang="zh-CN" dirty="0">
                <a:solidFill>
                  <a:srgbClr val="11406C"/>
                </a:solidFill>
                <a:latin typeface="微软雅黑" panose="020B0503020204020204" pitchFamily="34" charset="-122"/>
                <a:ea typeface="微软雅黑" panose="020B0503020204020204" pitchFamily="34" charset="-122"/>
              </a:rPr>
              <a:t>ConsistencyAnalysis.exe</a:t>
            </a:r>
            <a:r>
              <a:rPr lang="zh-CN" altLang="en-US" dirty="0">
                <a:solidFill>
                  <a:srgbClr val="11406C"/>
                </a:solidFill>
                <a:latin typeface="微软雅黑" panose="020B0503020204020204" pitchFamily="34" charset="-122"/>
                <a:ea typeface="微软雅黑" panose="020B0503020204020204" pitchFamily="34" charset="-122"/>
              </a:rPr>
              <a:t>文件。这个文件集成了程序运行所需要的所有条件，可以不依赖平台而被使用，具有良好的可移植性。</a:t>
            </a:r>
          </a:p>
        </p:txBody>
      </p:sp>
    </p:spTree>
    <p:extLst>
      <p:ext uri="{BB962C8B-B14F-4D97-AF65-F5344CB8AC3E}">
        <p14:creationId xmlns:p14="http://schemas.microsoft.com/office/powerpoint/2010/main" val="39989564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a:off x="3249643" y="2755708"/>
            <a:ext cx="1086804" cy="936900"/>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49643" y="2755708"/>
            <a:ext cx="2204450" cy="825419"/>
          </a:xfrm>
          <a:prstGeom prst="rect">
            <a:avLst/>
          </a:prstGeom>
        </p:spPr>
        <p:txBody>
          <a:bodyPr wrap="none">
            <a:spAutoFit/>
          </a:bodyPr>
          <a:lstStyle/>
          <a:p>
            <a:pPr indent="219075">
              <a:lnSpc>
                <a:spcPct val="150000"/>
              </a:lnSpc>
            </a:pPr>
            <a:r>
              <a:rPr lang="zh-CN" altLang="en-US" sz="3600" b="1" dirty="0" smtClean="0">
                <a:solidFill>
                  <a:schemeClr val="bg1"/>
                </a:solidFill>
                <a:latin typeface="微软雅黑" panose="020B0503020204020204" pitchFamily="34" charset="-122"/>
                <a:ea typeface="微软雅黑" panose="020B0503020204020204" pitchFamily="34" charset="-122"/>
              </a:rPr>
              <a:t>五</a:t>
            </a:r>
            <a:r>
              <a:rPr lang="zh-CN" altLang="en-US" sz="3600" b="1" dirty="0" smtClean="0">
                <a:solidFill>
                  <a:srgbClr val="032951"/>
                </a:solidFill>
                <a:latin typeface="微软雅黑" panose="020B0503020204020204" pitchFamily="34" charset="-122"/>
                <a:ea typeface="微软雅黑" panose="020B0503020204020204" pitchFamily="34" charset="-122"/>
              </a:rPr>
              <a:t>   总结</a:t>
            </a:r>
            <a:endParaRPr lang="zh-CN" altLang="en-US" sz="3600" b="1" dirty="0">
              <a:solidFill>
                <a:srgbClr val="03295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 y="6420069"/>
            <a:ext cx="9144001" cy="1232015"/>
            <a:chOff x="-1" y="6420069"/>
            <a:chExt cx="9144001" cy="1232015"/>
          </a:xfrm>
        </p:grpSpPr>
        <p:grpSp>
          <p:nvGrpSpPr>
            <p:cNvPr id="7" name="组合 6"/>
            <p:cNvGrpSpPr/>
            <p:nvPr/>
          </p:nvGrpSpPr>
          <p:grpSpPr>
            <a:xfrm>
              <a:off x="0" y="6420069"/>
              <a:ext cx="9144000" cy="875862"/>
              <a:chOff x="0" y="6420069"/>
              <a:chExt cx="9144000" cy="875862"/>
            </a:xfrm>
          </p:grpSpPr>
          <p:sp>
            <p:nvSpPr>
              <p:cNvPr id="9" name="六边形 8"/>
              <p:cNvSpPr/>
              <p:nvPr/>
            </p:nvSpPr>
            <p:spPr>
              <a:xfrm>
                <a:off x="2032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1016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5080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3048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4064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8128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6096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7112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 y="6858000"/>
              <a:ext cx="9144001"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31041627"/>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3946" y="335373"/>
            <a:ext cx="8218862" cy="461665"/>
          </a:xfrm>
          <a:prstGeom prst="rect">
            <a:avLst/>
          </a:prstGeom>
          <a:noFill/>
        </p:spPr>
        <p:txBody>
          <a:bodyPr wrap="square" rtlCol="0">
            <a:spAutoFit/>
          </a:bodyPr>
          <a:lstStyle/>
          <a:p>
            <a:pPr indent="219075"/>
            <a:r>
              <a:rPr lang="zh-CN" altLang="en-US" sz="2400" b="1" dirty="0" smtClean="0">
                <a:solidFill>
                  <a:schemeClr val="bg1"/>
                </a:solidFill>
                <a:latin typeface="微软雅黑" panose="020B0503020204020204" pitchFamily="34" charset="-122"/>
                <a:ea typeface="微软雅黑" panose="020B0503020204020204" pitchFamily="34" charset="-122"/>
              </a:rPr>
              <a:t>总结</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2398" y="1325355"/>
            <a:ext cx="7094325" cy="5078313"/>
          </a:xfrm>
          <a:prstGeom prst="rect">
            <a:avLst/>
          </a:prstGeom>
          <a:noFill/>
        </p:spPr>
        <p:txBody>
          <a:bodyPr wrap="square" rtlCol="0">
            <a:spAutoFit/>
          </a:bodyPr>
          <a:lstStyle/>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利用</a:t>
            </a:r>
            <a:r>
              <a:rPr lang="en-US" altLang="zh-CN" dirty="0" smtClean="0">
                <a:solidFill>
                  <a:srgbClr val="11406C"/>
                </a:solidFill>
                <a:latin typeface="微软雅黑" panose="020B0503020204020204" pitchFamily="34" charset="-122"/>
                <a:ea typeface="微软雅黑" panose="020B0503020204020204" pitchFamily="34" charset="-122"/>
              </a:rPr>
              <a:t>Python</a:t>
            </a:r>
            <a:r>
              <a:rPr lang="zh-CN" altLang="en-US" dirty="0" smtClean="0">
                <a:solidFill>
                  <a:srgbClr val="11406C"/>
                </a:solidFill>
                <a:latin typeface="微软雅黑" panose="020B0503020204020204" pitchFamily="34" charset="-122"/>
                <a:ea typeface="微软雅黑" panose="020B0503020204020204" pitchFamily="34" charset="-122"/>
              </a:rPr>
              <a:t>语言及其数据分析包进行电池数据分析是可行且高效的。本课题建立了一种基于此的电池数据分析方法集：</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smtClean="0">
                <a:solidFill>
                  <a:srgbClr val="11406C"/>
                </a:solidFill>
                <a:latin typeface="微软雅黑" panose="020B0503020204020204" pitchFamily="34" charset="-122"/>
                <a:ea typeface="微软雅黑" panose="020B0503020204020204" pitchFamily="34" charset="-122"/>
              </a:rPr>
              <a:t>Python</a:t>
            </a:r>
            <a:r>
              <a:rPr lang="zh-CN" altLang="en-US" dirty="0" smtClean="0">
                <a:solidFill>
                  <a:srgbClr val="11406C"/>
                </a:solidFill>
                <a:latin typeface="微软雅黑" panose="020B0503020204020204" pitchFamily="34" charset="-122"/>
                <a:ea typeface="微软雅黑" panose="020B0503020204020204" pitchFamily="34" charset="-122"/>
              </a:rPr>
              <a:t>的</a:t>
            </a:r>
            <a:r>
              <a:rPr lang="en-US" altLang="zh-CN" dirty="0" smtClean="0">
                <a:solidFill>
                  <a:srgbClr val="11406C"/>
                </a:solidFill>
                <a:latin typeface="微软雅黑" panose="020B0503020204020204" pitchFamily="34" charset="-122"/>
                <a:ea typeface="微软雅黑" panose="020B0503020204020204" pitchFamily="34" charset="-122"/>
              </a:rPr>
              <a:t>OS</a:t>
            </a:r>
            <a:r>
              <a:rPr lang="zh-CN" altLang="en-US" dirty="0" smtClean="0">
                <a:solidFill>
                  <a:srgbClr val="11406C"/>
                </a:solidFill>
                <a:latin typeface="微软雅黑" panose="020B0503020204020204" pitchFamily="34" charset="-122"/>
                <a:ea typeface="微软雅黑" panose="020B0503020204020204" pitchFamily="34" charset="-122"/>
              </a:rPr>
              <a:t>模块用于多文件的读写。</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smtClean="0">
                <a:solidFill>
                  <a:srgbClr val="11406C"/>
                </a:solidFill>
                <a:latin typeface="微软雅黑" panose="020B0503020204020204" pitchFamily="34" charset="-122"/>
                <a:ea typeface="微软雅黑" panose="020B0503020204020204" pitchFamily="34" charset="-122"/>
              </a:rPr>
              <a:t>Pandas</a:t>
            </a:r>
            <a:r>
              <a:rPr lang="zh-CN" altLang="en-US" dirty="0" smtClean="0">
                <a:solidFill>
                  <a:srgbClr val="11406C"/>
                </a:solidFill>
                <a:latin typeface="微软雅黑" panose="020B0503020204020204" pitchFamily="34" charset="-122"/>
                <a:ea typeface="微软雅黑" panose="020B0503020204020204" pitchFamily="34" charset="-122"/>
              </a:rPr>
              <a:t>或</a:t>
            </a:r>
            <a:r>
              <a:rPr lang="en-US" altLang="zh-CN" dirty="0" err="1" smtClean="0">
                <a:solidFill>
                  <a:srgbClr val="11406C"/>
                </a:solidFill>
                <a:latin typeface="微软雅黑" panose="020B0503020204020204" pitchFamily="34" charset="-122"/>
                <a:ea typeface="微软雅黑" panose="020B0503020204020204" pitchFamily="34" charset="-122"/>
              </a:rPr>
              <a:t>xlrd</a:t>
            </a:r>
            <a:r>
              <a:rPr lang="zh-CN" altLang="en-US" dirty="0" smtClean="0">
                <a:solidFill>
                  <a:srgbClr val="11406C"/>
                </a:solidFill>
                <a:latin typeface="微软雅黑" panose="020B0503020204020204" pitchFamily="34" charset="-122"/>
                <a:ea typeface="微软雅黑" panose="020B0503020204020204" pitchFamily="34" charset="-122"/>
              </a:rPr>
              <a:t>模块用于数据提取。</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err="1" smtClean="0">
                <a:solidFill>
                  <a:srgbClr val="11406C"/>
                </a:solidFill>
                <a:latin typeface="微软雅黑" panose="020B0503020204020204" pitchFamily="34" charset="-122"/>
                <a:ea typeface="微软雅黑" panose="020B0503020204020204" pitchFamily="34" charset="-122"/>
              </a:rPr>
              <a:t>Numpy</a:t>
            </a:r>
            <a:r>
              <a:rPr lang="zh-CN" altLang="en-US" dirty="0" smtClean="0">
                <a:solidFill>
                  <a:srgbClr val="11406C"/>
                </a:solidFill>
                <a:latin typeface="微软雅黑" panose="020B0503020204020204" pitchFamily="34" charset="-122"/>
                <a:ea typeface="微软雅黑" panose="020B0503020204020204" pitchFamily="34" charset="-122"/>
              </a:rPr>
              <a:t>用于科学计算以及特征参量提取。</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err="1" smtClean="0">
                <a:solidFill>
                  <a:srgbClr val="11406C"/>
                </a:solidFill>
                <a:latin typeface="微软雅黑" panose="020B0503020204020204" pitchFamily="34" charset="-122"/>
                <a:ea typeface="微软雅黑" panose="020B0503020204020204" pitchFamily="34" charset="-122"/>
              </a:rPr>
              <a:t>Scipy</a:t>
            </a:r>
            <a:r>
              <a:rPr lang="zh-CN" altLang="en-US" dirty="0" smtClean="0">
                <a:solidFill>
                  <a:srgbClr val="11406C"/>
                </a:solidFill>
                <a:latin typeface="微软雅黑" panose="020B0503020204020204" pitchFamily="34" charset="-122"/>
                <a:ea typeface="微软雅黑" panose="020B0503020204020204" pitchFamily="34" charset="-122"/>
              </a:rPr>
              <a:t>用于相关性分析等任务。</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err="1" smtClean="0">
                <a:solidFill>
                  <a:srgbClr val="11406C"/>
                </a:solidFill>
                <a:latin typeface="微软雅黑" panose="020B0503020204020204" pitchFamily="34" charset="-122"/>
                <a:ea typeface="微软雅黑" panose="020B0503020204020204" pitchFamily="34" charset="-122"/>
              </a:rPr>
              <a:t>Matplotlib</a:t>
            </a:r>
            <a:r>
              <a:rPr lang="zh-CN" altLang="en-US" dirty="0" smtClean="0">
                <a:solidFill>
                  <a:srgbClr val="11406C"/>
                </a:solidFill>
                <a:latin typeface="微软雅黑" panose="020B0503020204020204" pitchFamily="34" charset="-122"/>
                <a:ea typeface="微软雅黑" panose="020B0503020204020204" pitchFamily="34" charset="-122"/>
              </a:rPr>
              <a:t>用于数据分析绘图。</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err="1" smtClean="0">
                <a:solidFill>
                  <a:srgbClr val="11406C"/>
                </a:solidFill>
                <a:latin typeface="微软雅黑" panose="020B0503020204020204" pitchFamily="34" charset="-122"/>
                <a:ea typeface="微软雅黑" panose="020B0503020204020204" pitchFamily="34" charset="-122"/>
              </a:rPr>
              <a:t>PyQt</a:t>
            </a:r>
            <a:r>
              <a:rPr lang="zh-CN" altLang="en-US" dirty="0" smtClean="0">
                <a:solidFill>
                  <a:srgbClr val="11406C"/>
                </a:solidFill>
                <a:latin typeface="微软雅黑" panose="020B0503020204020204" pitchFamily="34" charset="-122"/>
                <a:ea typeface="微软雅黑" panose="020B0503020204020204" pitchFamily="34" charset="-122"/>
              </a:rPr>
              <a:t>用于建立用户交互界面。</a:t>
            </a:r>
            <a:endParaRPr lang="en-US" altLang="zh-CN" dirty="0" smtClean="0">
              <a:solidFill>
                <a:srgbClr val="11406C"/>
              </a:solidFill>
              <a:latin typeface="微软雅黑" panose="020B0503020204020204" pitchFamily="34" charset="-122"/>
              <a:ea typeface="微软雅黑" panose="020B0503020204020204" pitchFamily="34" charset="-122"/>
            </a:endParaRPr>
          </a:p>
          <a:p>
            <a:pPr marL="828000" indent="-342900">
              <a:lnSpc>
                <a:spcPct val="150000"/>
              </a:lnSpc>
              <a:buFont typeface="Wingdings" panose="05000000000000000000" pitchFamily="2" charset="2"/>
              <a:buChar char="Ø"/>
            </a:pPr>
            <a:r>
              <a:rPr lang="en-US" altLang="zh-CN" dirty="0" err="1" smtClean="0">
                <a:solidFill>
                  <a:srgbClr val="11406C"/>
                </a:solidFill>
                <a:latin typeface="微软雅黑" panose="020B0503020204020204" pitchFamily="34" charset="-122"/>
                <a:ea typeface="微软雅黑" panose="020B0503020204020204" pitchFamily="34" charset="-122"/>
              </a:rPr>
              <a:t>PyInstaller</a:t>
            </a:r>
            <a:r>
              <a:rPr lang="zh-CN" altLang="en-US" dirty="0" smtClean="0">
                <a:solidFill>
                  <a:srgbClr val="11406C"/>
                </a:solidFill>
                <a:latin typeface="微软雅黑" panose="020B0503020204020204" pitchFamily="34" charset="-122"/>
                <a:ea typeface="微软雅黑" panose="020B0503020204020204" pitchFamily="34" charset="-122"/>
              </a:rPr>
              <a:t>用于将程序打包。</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11406C"/>
                </a:solidFill>
                <a:latin typeface="微软雅黑" panose="020B0503020204020204" pitchFamily="34" charset="-122"/>
                <a:ea typeface="微软雅黑" panose="020B0503020204020204" pitchFamily="34" charset="-122"/>
              </a:rPr>
              <a:t> </a:t>
            </a:r>
            <a:r>
              <a:rPr lang="en-US" altLang="zh-CN"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该方法集足以胜任常规的电池数据分析任务，即使遇上特殊需求，也可利用</a:t>
            </a:r>
            <a:r>
              <a:rPr lang="en-US" altLang="zh-CN" dirty="0" smtClean="0">
                <a:solidFill>
                  <a:srgbClr val="11406C"/>
                </a:solidFill>
                <a:latin typeface="微软雅黑" panose="020B0503020204020204" pitchFamily="34" charset="-122"/>
                <a:ea typeface="微软雅黑" panose="020B0503020204020204" pitchFamily="34" charset="-122"/>
              </a:rPr>
              <a:t>Python</a:t>
            </a:r>
            <a:r>
              <a:rPr lang="zh-CN" altLang="en-US" dirty="0" smtClean="0">
                <a:solidFill>
                  <a:srgbClr val="11406C"/>
                </a:solidFill>
                <a:latin typeface="微软雅黑" panose="020B0503020204020204" pitchFamily="34" charset="-122"/>
                <a:ea typeface="微软雅黑" panose="020B0503020204020204" pitchFamily="34" charset="-122"/>
              </a:rPr>
              <a:t>易于改写的优点，在此基础上做修改来满足，为后续的研究提供了可靠的技术支持。</a:t>
            </a:r>
            <a:endParaRPr lang="en-US" altLang="zh-CN" dirty="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404224"/>
      </p:ext>
    </p:extLst>
  </p:cSld>
  <p:clrMapOvr>
    <a:masterClrMapping/>
  </p:clrMapOvr>
  <p:transition spd="med">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pattFill prst="ltUpDiag">
          <a:fgClr>
            <a:srgbClr val="16548C"/>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rot="5400000">
            <a:off x="3541686" y="516965"/>
            <a:ext cx="2060625" cy="9144001"/>
          </a:xfrm>
          <a:prstGeom prst="rect">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899475" y="-677390"/>
            <a:ext cx="1513063" cy="1304365"/>
          </a:xfrm>
          <a:prstGeom prst="hexagon">
            <a:avLst/>
          </a:prstGeom>
          <a:noFill/>
          <a:ln w="28575">
            <a:solidFill>
              <a:srgbClr val="03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123157" y="-1683"/>
            <a:ext cx="1513063" cy="1304365"/>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899475" y="672345"/>
            <a:ext cx="1513063" cy="1304365"/>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336177" y="-1683"/>
            <a:ext cx="1513063" cy="1304365"/>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36177" y="1344682"/>
            <a:ext cx="1513063" cy="1304365"/>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350336" y="-655549"/>
            <a:ext cx="1513063" cy="1304365"/>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3350336" y="680705"/>
            <a:ext cx="1513063" cy="1304365"/>
          </a:xfrm>
          <a:prstGeom prst="hexagon">
            <a:avLst/>
          </a:prstGeom>
          <a:noFill/>
          <a:ln w="28575">
            <a:solidFill>
              <a:srgbClr val="03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81352" y="4704245"/>
            <a:ext cx="7920105" cy="769441"/>
          </a:xfrm>
          <a:prstGeom prst="rect">
            <a:avLst/>
          </a:prstGeom>
          <a:noFill/>
        </p:spPr>
        <p:txBody>
          <a:bodyPr wrap="square" rtlCol="0">
            <a:spAutoFit/>
          </a:bodyPr>
          <a:lstStyle/>
          <a:p>
            <a:pPr algn="r"/>
            <a:r>
              <a:rPr lang="en-US" altLang="zh-CN" sz="4400" b="1" dirty="0" smtClean="0">
                <a:solidFill>
                  <a:srgbClr val="032951"/>
                </a:solidFill>
                <a:latin typeface="Times New Roman" panose="02020603050405020304" pitchFamily="18" charset="0"/>
                <a:ea typeface="华文中宋" panose="02010600040101010101" pitchFamily="2" charset="-122"/>
                <a:cs typeface="Times New Roman" panose="02020603050405020304" pitchFamily="18" charset="0"/>
              </a:rPr>
              <a:t>Thanks For Listening</a:t>
            </a:r>
            <a:endParaRPr lang="zh-CN" altLang="en-US" sz="4400" b="1" dirty="0">
              <a:solidFill>
                <a:srgbClr val="032951"/>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6097634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83946" y="294429"/>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1.2	</a:t>
            </a:r>
            <a:r>
              <a:rPr lang="zh-CN" altLang="en-US" sz="2400" b="1" dirty="0" smtClean="0">
                <a:solidFill>
                  <a:schemeClr val="bg1"/>
                </a:solidFill>
                <a:latin typeface="微软雅黑" panose="020B0503020204020204" pitchFamily="34" charset="-122"/>
                <a:ea typeface="微软雅黑" panose="020B0503020204020204" pitchFamily="34" charset="-122"/>
              </a:rPr>
              <a:t>研究意义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024837" y="1886074"/>
            <a:ext cx="7094325" cy="3000821"/>
          </a:xfrm>
          <a:prstGeom prst="rect">
            <a:avLst/>
          </a:prstGeom>
          <a:noFill/>
        </p:spPr>
        <p:txBody>
          <a:bodyPr wrap="square" rtlCol="0">
            <a:spAutoFit/>
          </a:bodyPr>
          <a:lstStyle/>
          <a:p>
            <a:pPr>
              <a:lnSpc>
                <a:spcPct val="150000"/>
              </a:lnSpc>
            </a:pPr>
            <a:r>
              <a:rPr lang="en-US" altLang="zh-CN" dirty="0">
                <a:solidFill>
                  <a:srgbClr val="11406C"/>
                </a:solidFill>
                <a:latin typeface="微软雅黑" panose="020B0503020204020204" pitchFamily="34" charset="-122"/>
                <a:ea typeface="微软雅黑" panose="020B0503020204020204" pitchFamily="34" charset="-122"/>
              </a:rPr>
              <a:t> </a:t>
            </a:r>
            <a:r>
              <a:rPr lang="en-US" altLang="zh-CN" dirty="0" smtClean="0">
                <a:solidFill>
                  <a:srgbClr val="11406C"/>
                </a:solidFill>
                <a:latin typeface="微软雅黑" panose="020B0503020204020204" pitchFamily="34" charset="-122"/>
                <a:ea typeface="微软雅黑" panose="020B0503020204020204" pitchFamily="34" charset="-122"/>
              </a:rPr>
              <a:t>      </a:t>
            </a:r>
            <a:r>
              <a:rPr lang="zh-CN" altLang="en-US" dirty="0" smtClean="0">
                <a:solidFill>
                  <a:srgbClr val="11406C"/>
                </a:solidFill>
                <a:latin typeface="微软雅黑" panose="020B0503020204020204" pitchFamily="34" charset="-122"/>
                <a:ea typeface="微软雅黑" panose="020B0503020204020204" pitchFamily="34" charset="-122"/>
              </a:rPr>
              <a:t>在</a:t>
            </a:r>
            <a:r>
              <a:rPr lang="zh-CN" altLang="en-US" dirty="0">
                <a:solidFill>
                  <a:srgbClr val="11406C"/>
                </a:solidFill>
                <a:latin typeface="微软雅黑" panose="020B0503020204020204" pitchFamily="34" charset="-122"/>
                <a:ea typeface="微软雅黑" panose="020B0503020204020204" pitchFamily="34" charset="-122"/>
              </a:rPr>
              <a:t>对电动汽车电池研究的过程中，对每天产生的电池数据进行处理具有重要的意义</a:t>
            </a:r>
            <a:r>
              <a:rPr lang="zh-CN" altLang="en-US" dirty="0" smtClean="0">
                <a:solidFill>
                  <a:srgbClr val="11406C"/>
                </a:solidFill>
                <a:latin typeface="微软雅黑" panose="020B0503020204020204" pitchFamily="34" charset="-122"/>
                <a:ea typeface="微软雅黑" panose="020B0503020204020204" pitchFamily="34" charset="-122"/>
              </a:rPr>
              <a:t>。这可以</a:t>
            </a:r>
            <a:r>
              <a:rPr lang="zh-CN" altLang="en-US" dirty="0">
                <a:solidFill>
                  <a:srgbClr val="11406C"/>
                </a:solidFill>
                <a:latin typeface="微软雅黑" panose="020B0503020204020204" pitchFamily="34" charset="-122"/>
                <a:ea typeface="微软雅黑" panose="020B0503020204020204" pitchFamily="34" charset="-122"/>
              </a:rPr>
              <a:t>帮助研究人员了解电池的运行状态，分析电气特性，评估使用效果，发现潜在问题</a:t>
            </a:r>
            <a:r>
              <a:rPr lang="zh-CN" altLang="en-US" dirty="0" smtClean="0">
                <a:solidFill>
                  <a:srgbClr val="11406C"/>
                </a:solidFill>
                <a:latin typeface="微软雅黑" panose="020B0503020204020204" pitchFamily="34" charset="-122"/>
                <a:ea typeface="微软雅黑" panose="020B0503020204020204" pitchFamily="34" charset="-122"/>
              </a:rPr>
              <a:t>。</a:t>
            </a:r>
            <a:endParaRPr lang="en-US" altLang="zh-CN" dirty="0" smtClean="0">
              <a:solidFill>
                <a:srgbClr val="11406C"/>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然而电动汽车运行中所</a:t>
            </a:r>
            <a:r>
              <a:rPr lang="zh-CN" altLang="en-US" dirty="0">
                <a:solidFill>
                  <a:srgbClr val="11406C"/>
                </a:solidFill>
                <a:latin typeface="微软雅黑" panose="020B0503020204020204" pitchFamily="34" charset="-122"/>
                <a:ea typeface="微软雅黑" panose="020B0503020204020204" pitchFamily="34" charset="-122"/>
              </a:rPr>
              <a:t>产生的数据量十分庞大，使人工处理数据成为不可能，给研究人员的进一步研究带来困难。因此，建立一种利用计算机技术对电池数据进行自动化批处理的方法具有十分重要的意义。</a:t>
            </a:r>
            <a:endParaRPr lang="en-US" altLang="zh-CN" dirty="0">
              <a:solidFill>
                <a:srgbClr val="1140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9606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a:off x="2289710" y="2710383"/>
            <a:ext cx="1086804" cy="936900"/>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9710" y="2710383"/>
            <a:ext cx="4787786" cy="923330"/>
          </a:xfrm>
          <a:prstGeom prst="rect">
            <a:avLst/>
          </a:prstGeom>
        </p:spPr>
        <p:txBody>
          <a:bodyPr wrap="none">
            <a:spAutoFit/>
          </a:bodyPr>
          <a:lstStyle/>
          <a:p>
            <a:pPr indent="219075">
              <a:lnSpc>
                <a:spcPct val="150000"/>
              </a:lnSpc>
            </a:pPr>
            <a:r>
              <a:rPr lang="zh-CN" altLang="en-US" sz="3600" b="1" dirty="0" smtClean="0">
                <a:solidFill>
                  <a:schemeClr val="bg1"/>
                </a:solidFill>
                <a:latin typeface="微软雅黑" panose="020B0503020204020204" pitchFamily="34" charset="-122"/>
                <a:ea typeface="微软雅黑" panose="020B0503020204020204" pitchFamily="34" charset="-122"/>
              </a:rPr>
              <a:t>二 </a:t>
            </a:r>
            <a:r>
              <a:rPr lang="zh-CN" altLang="en-US" sz="3600" b="1" dirty="0" smtClean="0">
                <a:solidFill>
                  <a:srgbClr val="032951"/>
                </a:solidFill>
                <a:latin typeface="微软雅黑" panose="020B0503020204020204" pitchFamily="34" charset="-122"/>
                <a:ea typeface="微软雅黑" panose="020B0503020204020204" pitchFamily="34" charset="-122"/>
              </a:rPr>
              <a:t>  </a:t>
            </a:r>
            <a:r>
              <a:rPr lang="en-US" altLang="zh-CN" sz="3600" b="1" dirty="0" smtClean="0">
                <a:solidFill>
                  <a:srgbClr val="032951"/>
                </a:solidFill>
                <a:latin typeface="微软雅黑" panose="020B0503020204020204" pitchFamily="34" charset="-122"/>
                <a:ea typeface="微软雅黑" panose="020B0503020204020204" pitchFamily="34" charset="-122"/>
              </a:rPr>
              <a:t>Python</a:t>
            </a:r>
            <a:r>
              <a:rPr lang="zh-CN" altLang="en-US" sz="3600" b="1" dirty="0" smtClean="0">
                <a:solidFill>
                  <a:srgbClr val="032951"/>
                </a:solidFill>
                <a:latin typeface="微软雅黑" panose="020B0503020204020204" pitchFamily="34" charset="-122"/>
                <a:ea typeface="微软雅黑" panose="020B0503020204020204" pitchFamily="34" charset="-122"/>
              </a:rPr>
              <a:t>语言简介</a:t>
            </a:r>
            <a:endParaRPr lang="en-US" altLang="zh-CN" sz="3600" b="1" dirty="0" smtClean="0">
              <a:solidFill>
                <a:srgbClr val="03295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 y="6420069"/>
            <a:ext cx="9144001" cy="1232015"/>
            <a:chOff x="-1" y="6420069"/>
            <a:chExt cx="9144001" cy="1232015"/>
          </a:xfrm>
        </p:grpSpPr>
        <p:grpSp>
          <p:nvGrpSpPr>
            <p:cNvPr id="7" name="组合 6"/>
            <p:cNvGrpSpPr/>
            <p:nvPr/>
          </p:nvGrpSpPr>
          <p:grpSpPr>
            <a:xfrm>
              <a:off x="0" y="6420069"/>
              <a:ext cx="9144000" cy="875862"/>
              <a:chOff x="0" y="6420069"/>
              <a:chExt cx="9144000" cy="875862"/>
            </a:xfrm>
          </p:grpSpPr>
          <p:sp>
            <p:nvSpPr>
              <p:cNvPr id="9" name="六边形 8"/>
              <p:cNvSpPr/>
              <p:nvPr/>
            </p:nvSpPr>
            <p:spPr>
              <a:xfrm>
                <a:off x="2032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a:off x="1016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5080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3048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a:off x="4064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8128000" y="6420069"/>
                <a:ext cx="1016000" cy="875862"/>
              </a:xfrm>
              <a:prstGeom prst="hexagon">
                <a:avLst/>
              </a:prstGeom>
              <a:solidFill>
                <a:srgbClr val="8AA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6096000" y="6420069"/>
                <a:ext cx="1016000" cy="875862"/>
              </a:xfrm>
              <a:prstGeom prst="hexagon">
                <a:avLst/>
              </a:prstGeom>
              <a:solidFill>
                <a:srgbClr val="03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7112000" y="6420069"/>
                <a:ext cx="1016000" cy="875862"/>
              </a:xfrm>
              <a:prstGeom prst="hexagon">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1" y="6858000"/>
              <a:ext cx="9144001" cy="7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693196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2.1  Python</a:t>
            </a:r>
            <a:r>
              <a:rPr lang="zh-CN" altLang="en-US" sz="2400" b="1" dirty="0" smtClean="0">
                <a:solidFill>
                  <a:schemeClr val="bg1"/>
                </a:solidFill>
                <a:latin typeface="微软雅黑" panose="020B0503020204020204" pitchFamily="34" charset="-122"/>
                <a:ea typeface="微软雅黑" panose="020B0503020204020204" pitchFamily="34" charset="-122"/>
              </a:rPr>
              <a:t>语言简介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00996" y="1820174"/>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1024837" y="1886074"/>
            <a:ext cx="7094325" cy="2120902"/>
          </a:xfrm>
          <a:prstGeom prst="rect">
            <a:avLst/>
          </a:prstGeom>
          <a:noFill/>
        </p:spPr>
        <p:txBody>
          <a:bodyPr wrap="square" rtlCol="0">
            <a:spAutoFit/>
          </a:bodyPr>
          <a:lstStyle/>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为</a:t>
            </a:r>
            <a:r>
              <a:rPr lang="zh-CN" altLang="en-US" dirty="0">
                <a:solidFill>
                  <a:srgbClr val="11406C"/>
                </a:solidFill>
                <a:latin typeface="微软雅黑" panose="020B0503020204020204" pitchFamily="34" charset="-122"/>
                <a:ea typeface="微软雅黑" panose="020B0503020204020204" pitchFamily="34" charset="-122"/>
              </a:rPr>
              <a:t>满足对大量电池数据处理的需求，需要一种实用可靠的计算机工具的支持</a:t>
            </a:r>
            <a:r>
              <a:rPr lang="zh-CN" altLang="en-US" dirty="0" smtClean="0">
                <a:solidFill>
                  <a:srgbClr val="11406C"/>
                </a:solidFill>
                <a:latin typeface="微软雅黑" panose="020B0503020204020204" pitchFamily="34" charset="-122"/>
                <a:ea typeface="微软雅黑" panose="020B0503020204020204" pitchFamily="34" charset="-122"/>
              </a:rPr>
              <a:t>。</a:t>
            </a:r>
            <a:endParaRPr lang="zh-CN" altLang="en-US" dirty="0">
              <a:solidFill>
                <a:srgbClr val="11406C"/>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rgbClr val="11406C"/>
                </a:solidFill>
                <a:latin typeface="微软雅黑" panose="020B0503020204020204" pitchFamily="34" charset="-122"/>
                <a:ea typeface="微软雅黑" panose="020B0503020204020204" pitchFamily="34" charset="-122"/>
              </a:rPr>
              <a:t>       </a:t>
            </a:r>
            <a:r>
              <a:rPr lang="en-US" altLang="zh-CN" dirty="0" smtClean="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是一种面向对象、解释型计算机程序设计语言，由</a:t>
            </a:r>
            <a:r>
              <a:rPr lang="en-US" altLang="zh-CN" dirty="0">
                <a:solidFill>
                  <a:srgbClr val="11406C"/>
                </a:solidFill>
                <a:latin typeface="微软雅黑" panose="020B0503020204020204" pitchFamily="34" charset="-122"/>
                <a:ea typeface="微软雅黑" panose="020B0503020204020204" pitchFamily="34" charset="-122"/>
              </a:rPr>
              <a:t>Guido van </a:t>
            </a:r>
            <a:r>
              <a:rPr lang="en-US" altLang="zh-CN" dirty="0" err="1">
                <a:solidFill>
                  <a:srgbClr val="11406C"/>
                </a:solidFill>
                <a:latin typeface="微软雅黑" panose="020B0503020204020204" pitchFamily="34" charset="-122"/>
                <a:ea typeface="微软雅黑" panose="020B0503020204020204" pitchFamily="34" charset="-122"/>
              </a:rPr>
              <a:t>Rossum</a:t>
            </a:r>
            <a:r>
              <a:rPr lang="zh-CN" altLang="en-US" dirty="0">
                <a:solidFill>
                  <a:srgbClr val="11406C"/>
                </a:solidFill>
                <a:latin typeface="微软雅黑" panose="020B0503020204020204" pitchFamily="34" charset="-122"/>
                <a:ea typeface="微软雅黑" panose="020B0503020204020204" pitchFamily="34" charset="-122"/>
              </a:rPr>
              <a:t>于</a:t>
            </a:r>
            <a:r>
              <a:rPr lang="en-US" altLang="zh-CN" dirty="0">
                <a:solidFill>
                  <a:srgbClr val="11406C"/>
                </a:solidFill>
                <a:latin typeface="微软雅黑" panose="020B0503020204020204" pitchFamily="34" charset="-122"/>
                <a:ea typeface="微软雅黑" panose="020B0503020204020204" pitchFamily="34" charset="-122"/>
              </a:rPr>
              <a:t>1989</a:t>
            </a:r>
            <a:r>
              <a:rPr lang="zh-CN" altLang="en-US" dirty="0">
                <a:solidFill>
                  <a:srgbClr val="11406C"/>
                </a:solidFill>
                <a:latin typeface="微软雅黑" panose="020B0503020204020204" pitchFamily="34" charset="-122"/>
                <a:ea typeface="微软雅黑" panose="020B0503020204020204" pitchFamily="34" charset="-122"/>
              </a:rPr>
              <a:t>年发明，其设计哲学是“优雅”、“明确”、“简单”。</a:t>
            </a:r>
          </a:p>
        </p:txBody>
      </p:sp>
    </p:spTree>
    <p:extLst>
      <p:ext uri="{BB962C8B-B14F-4D97-AF65-F5344CB8AC3E}">
        <p14:creationId xmlns:p14="http://schemas.microsoft.com/office/powerpoint/2010/main" val="209627982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2.2  Python</a:t>
            </a:r>
            <a:r>
              <a:rPr lang="zh-CN" altLang="en-US" sz="2400" b="1" dirty="0" smtClean="0">
                <a:solidFill>
                  <a:schemeClr val="bg1"/>
                </a:solidFill>
                <a:latin typeface="微软雅黑" panose="020B0503020204020204" pitchFamily="34" charset="-122"/>
                <a:ea typeface="微软雅黑" panose="020B0503020204020204" pitchFamily="34" charset="-122"/>
              </a:rPr>
              <a:t>数据分析包</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00996" y="1820174"/>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1013358" y="1831722"/>
            <a:ext cx="7360037" cy="3970318"/>
          </a:xfrm>
          <a:prstGeom prst="rect">
            <a:avLst/>
          </a:prstGeom>
          <a:noFill/>
        </p:spPr>
        <p:txBody>
          <a:bodyPr wrap="square" rtlCol="0">
            <a:spAutoFit/>
          </a:bodyPr>
          <a:lstStyle/>
          <a:p>
            <a:pPr>
              <a:lnSpc>
                <a:spcPct val="200000"/>
              </a:lnSpc>
              <a:spcAft>
                <a:spcPts val="1200"/>
              </a:spcAft>
            </a:pPr>
            <a:r>
              <a:rPr lang="en-US" altLang="zh-CN" dirty="0" smtClean="0">
                <a:solidFill>
                  <a:srgbClr val="11406C"/>
                </a:solidFill>
                <a:latin typeface="微软雅黑" panose="020B0503020204020204" pitchFamily="34" charset="-122"/>
                <a:ea typeface="微软雅黑" panose="020B0503020204020204" pitchFamily="34" charset="-122"/>
              </a:rPr>
              <a:t>       </a:t>
            </a:r>
            <a:r>
              <a:rPr lang="en-US" altLang="zh-CN" dirty="0" err="1" smtClean="0">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是</a:t>
            </a:r>
            <a:r>
              <a:rPr lang="en-US" altLang="zh-CN" dirty="0">
                <a:solidFill>
                  <a:srgbClr val="11406C"/>
                </a:solidFill>
                <a:latin typeface="微软雅黑" panose="020B0503020204020204" pitchFamily="34" charset="-122"/>
                <a:ea typeface="微软雅黑" panose="020B0503020204020204" pitchFamily="34" charset="-122"/>
              </a:rPr>
              <a:t>Python</a:t>
            </a:r>
            <a:r>
              <a:rPr lang="zh-CN" altLang="en-US" dirty="0">
                <a:solidFill>
                  <a:srgbClr val="11406C"/>
                </a:solidFill>
                <a:latin typeface="微软雅黑" panose="020B0503020204020204" pitchFamily="34" charset="-122"/>
                <a:ea typeface="微软雅黑" panose="020B0503020204020204" pitchFamily="34" charset="-122"/>
              </a:rPr>
              <a:t>中的基础性科学计算扩展包，它提供了多维数组</a:t>
            </a:r>
            <a:r>
              <a:rPr lang="en-US" altLang="zh-CN" dirty="0" err="1">
                <a:solidFill>
                  <a:srgbClr val="11406C"/>
                </a:solidFill>
                <a:latin typeface="微软雅黑" panose="020B0503020204020204" pitchFamily="34" charset="-122"/>
                <a:ea typeface="微软雅黑" panose="020B0503020204020204" pitchFamily="34" charset="-122"/>
              </a:rPr>
              <a:t>Narry</a:t>
            </a:r>
            <a:r>
              <a:rPr lang="zh-CN" altLang="en-US" dirty="0">
                <a:solidFill>
                  <a:srgbClr val="11406C"/>
                </a:solidFill>
                <a:latin typeface="微软雅黑" panose="020B0503020204020204" pitchFamily="34" charset="-122"/>
                <a:ea typeface="微软雅黑" panose="020B0503020204020204" pitchFamily="34" charset="-122"/>
              </a:rPr>
              <a:t>这一重要的对象类型，各种复杂的矩阵操作、数值计算都基于对多维数组的各种操作，且对于各种数组的操作采取了相应的并行计算加速策略，包括数学计算、逻辑计算、数组维度改变、排序、</a:t>
            </a:r>
            <a:r>
              <a:rPr lang="en-US" altLang="zh-CN" dirty="0">
                <a:solidFill>
                  <a:srgbClr val="11406C"/>
                </a:solidFill>
                <a:latin typeface="微软雅黑" panose="020B0503020204020204" pitchFamily="34" charset="-122"/>
                <a:ea typeface="微软雅黑" panose="020B0503020204020204" pitchFamily="34" charset="-122"/>
              </a:rPr>
              <a:t>IO</a:t>
            </a:r>
            <a:r>
              <a:rPr lang="zh-CN" altLang="en-US" dirty="0">
                <a:solidFill>
                  <a:srgbClr val="11406C"/>
                </a:solidFill>
                <a:latin typeface="微软雅黑" panose="020B0503020204020204" pitchFamily="34" charset="-122"/>
                <a:ea typeface="微软雅黑" panose="020B0503020204020204" pitchFamily="34" charset="-122"/>
              </a:rPr>
              <a:t>操作、离散傅里叶变换等。与</a:t>
            </a:r>
            <a:r>
              <a:rPr lang="en-US" altLang="zh-CN" dirty="0">
                <a:solidFill>
                  <a:srgbClr val="11406C"/>
                </a:solidFill>
                <a:latin typeface="微软雅黑" panose="020B0503020204020204" pitchFamily="34" charset="-122"/>
                <a:ea typeface="微软雅黑" panose="020B0503020204020204" pitchFamily="34" charset="-122"/>
              </a:rPr>
              <a:t>MATLAB</a:t>
            </a:r>
            <a:r>
              <a:rPr lang="zh-CN" altLang="en-US" dirty="0">
                <a:solidFill>
                  <a:srgbClr val="11406C"/>
                </a:solidFill>
                <a:latin typeface="微软雅黑" panose="020B0503020204020204" pitchFamily="34" charset="-122"/>
                <a:ea typeface="微软雅黑" panose="020B0503020204020204" pitchFamily="34" charset="-122"/>
              </a:rPr>
              <a:t>相比，其具有更高的可拓展性、更大的灵活性、良好的多平台应用开发能力。由于其相当一部分多维数组操作</a:t>
            </a:r>
            <a:r>
              <a:rPr lang="en-US" altLang="zh-CN" dirty="0">
                <a:solidFill>
                  <a:srgbClr val="11406C"/>
                </a:solidFill>
                <a:latin typeface="微软雅黑" panose="020B0503020204020204" pitchFamily="34" charset="-122"/>
                <a:ea typeface="微软雅黑" panose="020B0503020204020204" pitchFamily="34" charset="-122"/>
              </a:rPr>
              <a:t>/</a:t>
            </a:r>
            <a:r>
              <a:rPr lang="zh-CN" altLang="en-US" dirty="0">
                <a:solidFill>
                  <a:srgbClr val="11406C"/>
                </a:solidFill>
                <a:latin typeface="微软雅黑" panose="020B0503020204020204" pitchFamily="34" charset="-122"/>
                <a:ea typeface="微软雅黑" panose="020B0503020204020204" pitchFamily="34" charset="-122"/>
              </a:rPr>
              <a:t>数值运算操作底层使用</a:t>
            </a:r>
            <a:r>
              <a:rPr lang="en-US" altLang="zh-CN" dirty="0">
                <a:solidFill>
                  <a:srgbClr val="11406C"/>
                </a:solidFill>
                <a:latin typeface="微软雅黑" panose="020B0503020204020204" pitchFamily="34" charset="-122"/>
                <a:ea typeface="微软雅黑" panose="020B0503020204020204" pitchFamily="34" charset="-122"/>
              </a:rPr>
              <a:t>C</a:t>
            </a:r>
            <a:r>
              <a:rPr lang="zh-CN" altLang="en-US" dirty="0">
                <a:solidFill>
                  <a:srgbClr val="11406C"/>
                </a:solidFill>
                <a:latin typeface="微软雅黑" panose="020B0503020204020204" pitchFamily="34" charset="-122"/>
                <a:ea typeface="微软雅黑" panose="020B0503020204020204" pitchFamily="34" charset="-122"/>
              </a:rPr>
              <a:t>语言实现，所以在计算速度上表现良好。</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
        <p:nvSpPr>
          <p:cNvPr id="17" name="等腰三角形 16"/>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48883" y="1363459"/>
            <a:ext cx="1140056" cy="400110"/>
          </a:xfrm>
          <a:prstGeom prst="rect">
            <a:avLst/>
          </a:prstGeom>
          <a:noFill/>
        </p:spPr>
        <p:txBody>
          <a:bodyPr wrap="none" rtlCol="0">
            <a:spAutoFit/>
          </a:bodyPr>
          <a:lstStyle/>
          <a:p>
            <a:r>
              <a:rPr lang="en-US" altLang="zh-CN" sz="2000" b="1" dirty="0" err="1" smtClean="0">
                <a:solidFill>
                  <a:srgbClr val="032951"/>
                </a:solidFill>
                <a:latin typeface="微软雅黑" panose="020B0503020204020204" pitchFamily="34" charset="-122"/>
                <a:ea typeface="微软雅黑" panose="020B0503020204020204" pitchFamily="34" charset="-122"/>
              </a:rPr>
              <a:t>Numpy</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25026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4164"/>
            <a:ext cx="9144000" cy="532263"/>
          </a:xfrm>
          <a:prstGeom prst="rect">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5400000">
            <a:off x="-566556" y="78145"/>
            <a:ext cx="1133111" cy="976820"/>
          </a:xfrm>
          <a:prstGeom prst="hexagon">
            <a:avLst/>
          </a:prstGeom>
          <a:solidFill>
            <a:srgbClr val="114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3946" y="280781"/>
            <a:ext cx="8218862" cy="572464"/>
          </a:xfrm>
          <a:prstGeom prst="rect">
            <a:avLst/>
          </a:prstGeom>
          <a:noFill/>
        </p:spPr>
        <p:txBody>
          <a:bodyPr wrap="square" rtlCol="0">
            <a:spAutoFit/>
          </a:bodyPr>
          <a:lstStyle/>
          <a:p>
            <a:pPr>
              <a:lnSpc>
                <a:spcPct val="130000"/>
              </a:lnSpc>
            </a:pPr>
            <a:r>
              <a:rPr lang="en-US" altLang="zh-CN" sz="2400" b="1" dirty="0" smtClean="0">
                <a:solidFill>
                  <a:schemeClr val="bg1"/>
                </a:solidFill>
                <a:latin typeface="微软雅黑" panose="020B0503020204020204" pitchFamily="34" charset="-122"/>
                <a:ea typeface="微软雅黑" panose="020B0503020204020204" pitchFamily="34" charset="-122"/>
              </a:rPr>
              <a:t>2.2  Python</a:t>
            </a:r>
            <a:r>
              <a:rPr lang="zh-CN" altLang="en-US" sz="2400" b="1" dirty="0">
                <a:solidFill>
                  <a:schemeClr val="bg1"/>
                </a:solidFill>
                <a:latin typeface="微软雅黑" panose="020B0503020204020204" pitchFamily="34" charset="-122"/>
                <a:ea typeface="微软雅黑" panose="020B0503020204020204" pitchFamily="34" charset="-122"/>
              </a:rPr>
              <a:t>数据分析包</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00996" y="1820174"/>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1013358" y="1831722"/>
            <a:ext cx="7360037" cy="2224776"/>
          </a:xfrm>
          <a:prstGeom prst="rect">
            <a:avLst/>
          </a:prstGeom>
          <a:noFill/>
        </p:spPr>
        <p:txBody>
          <a:bodyPr wrap="square" rtlCol="0">
            <a:spAutoFit/>
          </a:bodyPr>
          <a:lstStyle/>
          <a:p>
            <a:pPr>
              <a:lnSpc>
                <a:spcPct val="200000"/>
              </a:lnSpc>
              <a:spcAft>
                <a:spcPts val="1200"/>
              </a:spcAft>
            </a:pPr>
            <a:r>
              <a:rPr lang="en-US" altLang="zh-CN" dirty="0">
                <a:solidFill>
                  <a:srgbClr val="11406C"/>
                </a:solidFill>
                <a:latin typeface="微软雅黑" panose="020B0503020204020204" pitchFamily="34" charset="-122"/>
                <a:ea typeface="微软雅黑" panose="020B0503020204020204" pitchFamily="34" charset="-122"/>
              </a:rPr>
              <a:t>       </a:t>
            </a:r>
            <a:r>
              <a:rPr lang="en-US" altLang="zh-CN" dirty="0" err="1">
                <a:solidFill>
                  <a:srgbClr val="11406C"/>
                </a:solidFill>
                <a:latin typeface="微软雅黑" panose="020B0503020204020204" pitchFamily="34" charset="-122"/>
                <a:ea typeface="微软雅黑" panose="020B0503020204020204" pitchFamily="34" charset="-122"/>
              </a:rPr>
              <a:t>Scipy</a:t>
            </a:r>
            <a:r>
              <a:rPr lang="zh-CN" altLang="en-US" dirty="0">
                <a:solidFill>
                  <a:srgbClr val="11406C"/>
                </a:solidFill>
                <a:latin typeface="微软雅黑" panose="020B0503020204020204" pitchFamily="34" charset="-122"/>
                <a:ea typeface="微软雅黑" panose="020B0503020204020204" pitchFamily="34" charset="-122"/>
              </a:rPr>
              <a:t>是用于高级科学与工程计算的扩展包。</a:t>
            </a:r>
            <a:r>
              <a:rPr lang="en-US" altLang="zh-CN" dirty="0" err="1">
                <a:solidFill>
                  <a:srgbClr val="11406C"/>
                </a:solidFill>
                <a:latin typeface="微软雅黑" panose="020B0503020204020204" pitchFamily="34" charset="-122"/>
                <a:ea typeface="微软雅黑" panose="020B0503020204020204" pitchFamily="34" charset="-122"/>
              </a:rPr>
              <a:t>SciPy</a:t>
            </a:r>
            <a:r>
              <a:rPr lang="zh-CN" altLang="en-US" dirty="0">
                <a:solidFill>
                  <a:srgbClr val="11406C"/>
                </a:solidFill>
                <a:latin typeface="微软雅黑" panose="020B0503020204020204" pitchFamily="34" charset="-122"/>
                <a:ea typeface="微软雅黑" panose="020B0503020204020204" pitchFamily="34" charset="-122"/>
              </a:rPr>
              <a:t>依赖于</a:t>
            </a:r>
            <a:r>
              <a:rPr lang="en-US" altLang="zh-CN" dirty="0" err="1">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，提供方便、快捷的</a:t>
            </a:r>
            <a:r>
              <a:rPr lang="en-US" altLang="zh-CN" dirty="0">
                <a:solidFill>
                  <a:srgbClr val="11406C"/>
                </a:solidFill>
                <a:latin typeface="微软雅黑" panose="020B0503020204020204" pitchFamily="34" charset="-122"/>
                <a:ea typeface="微软雅黑" panose="020B0503020204020204" pitchFamily="34" charset="-122"/>
              </a:rPr>
              <a:t>n</a:t>
            </a:r>
            <a:r>
              <a:rPr lang="zh-CN" altLang="en-US" dirty="0">
                <a:solidFill>
                  <a:srgbClr val="11406C"/>
                </a:solidFill>
                <a:latin typeface="微软雅黑" panose="020B0503020204020204" pitchFamily="34" charset="-122"/>
                <a:ea typeface="微软雅黑" panose="020B0503020204020204" pitchFamily="34" charset="-122"/>
              </a:rPr>
              <a:t>维数组操作。</a:t>
            </a:r>
            <a:r>
              <a:rPr lang="en-US" altLang="zh-CN" dirty="0" err="1">
                <a:solidFill>
                  <a:srgbClr val="11406C"/>
                </a:solidFill>
                <a:latin typeface="微软雅黑" panose="020B0503020204020204" pitchFamily="34" charset="-122"/>
                <a:ea typeface="微软雅黑" panose="020B0503020204020204" pitchFamily="34" charset="-122"/>
              </a:rPr>
              <a:t>SciPy</a:t>
            </a:r>
            <a:r>
              <a:rPr lang="zh-CN" altLang="en-US" dirty="0">
                <a:solidFill>
                  <a:srgbClr val="11406C"/>
                </a:solidFill>
                <a:latin typeface="微软雅黑" panose="020B0503020204020204" pitchFamily="34" charset="-122"/>
                <a:ea typeface="微软雅黑" panose="020B0503020204020204" pitchFamily="34" charset="-122"/>
              </a:rPr>
              <a:t>库与</a:t>
            </a:r>
            <a:r>
              <a:rPr lang="en-US" altLang="zh-CN" dirty="0" err="1">
                <a:solidFill>
                  <a:srgbClr val="11406C"/>
                </a:solidFill>
                <a:latin typeface="微软雅黑" panose="020B0503020204020204" pitchFamily="34" charset="-122"/>
                <a:ea typeface="微软雅黑" panose="020B0503020204020204" pitchFamily="34" charset="-122"/>
              </a:rPr>
              <a:t>Numpy</a:t>
            </a:r>
            <a:r>
              <a:rPr lang="zh-CN" altLang="en-US" dirty="0">
                <a:solidFill>
                  <a:srgbClr val="11406C"/>
                </a:solidFill>
                <a:latin typeface="微软雅黑" panose="020B0503020204020204" pitchFamily="34" charset="-122"/>
                <a:ea typeface="微软雅黑" panose="020B0503020204020204" pitchFamily="34" charset="-122"/>
              </a:rPr>
              <a:t>一同提供了很多人性化的，如优化数值积分程序的高效数值计算程序，易于使用，功能</a:t>
            </a:r>
            <a:r>
              <a:rPr lang="zh-CN" altLang="en-US" dirty="0" smtClean="0">
                <a:solidFill>
                  <a:srgbClr val="11406C"/>
                </a:solidFill>
                <a:latin typeface="微软雅黑" panose="020B0503020204020204" pitchFamily="34" charset="-122"/>
                <a:ea typeface="微软雅黑" panose="020B0503020204020204" pitchFamily="34" charset="-122"/>
              </a:rPr>
              <a:t>强大。</a:t>
            </a:r>
            <a:endParaRPr lang="en-US" altLang="zh-CN" dirty="0" smtClean="0">
              <a:solidFill>
                <a:srgbClr val="11406C"/>
              </a:solidFill>
              <a:latin typeface="微软雅黑" panose="020B0503020204020204" pitchFamily="34" charset="-122"/>
              <a:ea typeface="微软雅黑" panose="020B0503020204020204" pitchFamily="34" charset="-122"/>
            </a:endParaRPr>
          </a:p>
        </p:txBody>
      </p:sp>
      <p:sp>
        <p:nvSpPr>
          <p:cNvPr id="17" name="等腰三角形 16"/>
          <p:cNvSpPr/>
          <p:nvPr/>
        </p:nvSpPr>
        <p:spPr>
          <a:xfrm rot="5400000">
            <a:off x="469889" y="1459145"/>
            <a:ext cx="226365" cy="195142"/>
          </a:xfrm>
          <a:prstGeom prst="triangle">
            <a:avLst/>
          </a:prstGeom>
          <a:solidFill>
            <a:srgbClr val="16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48883" y="1363459"/>
            <a:ext cx="865943" cy="400110"/>
          </a:xfrm>
          <a:prstGeom prst="rect">
            <a:avLst/>
          </a:prstGeom>
          <a:noFill/>
        </p:spPr>
        <p:txBody>
          <a:bodyPr wrap="none" rtlCol="0">
            <a:spAutoFit/>
          </a:bodyPr>
          <a:lstStyle/>
          <a:p>
            <a:r>
              <a:rPr lang="en-US" altLang="zh-CN" sz="2000" b="1" dirty="0" err="1" smtClean="0">
                <a:solidFill>
                  <a:srgbClr val="032951"/>
                </a:solidFill>
                <a:latin typeface="微软雅黑" panose="020B0503020204020204" pitchFamily="34" charset="-122"/>
                <a:ea typeface="微软雅黑" panose="020B0503020204020204" pitchFamily="34" charset="-122"/>
              </a:rPr>
              <a:t>Scipy</a:t>
            </a:r>
            <a:endParaRPr lang="zh-CN" altLang="en-US" sz="2000" b="1" dirty="0">
              <a:solidFill>
                <a:srgbClr val="03295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005635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638</TotalTime>
  <Words>2507</Words>
  <Application>Microsoft Office PowerPoint</Application>
  <PresentationFormat>全屏显示(4:3)</PresentationFormat>
  <Paragraphs>133</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宋体</vt:lpstr>
      <vt:lpstr>Calibri Light</vt:lpstr>
      <vt:lpstr>华文中宋</vt:lpstr>
      <vt:lpstr>Calibri</vt:lpstr>
      <vt:lpstr>Times New Roman</vt:lpstr>
      <vt:lpstr>Wingdings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JCheng</cp:lastModifiedBy>
  <cp:revision>71</cp:revision>
  <dcterms:created xsi:type="dcterms:W3CDTF">2015-11-19T13:13:39Z</dcterms:created>
  <dcterms:modified xsi:type="dcterms:W3CDTF">2016-06-02T04:24:27Z</dcterms:modified>
  <cp:contentStatus/>
</cp:coreProperties>
</file>