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4" r:id="rId4"/>
    <p:sldId id="259" r:id="rId5"/>
    <p:sldId id="261" r:id="rId6"/>
    <p:sldId id="262" r:id="rId7"/>
    <p:sldId id="263" r:id="rId8"/>
    <p:sldId id="2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initials="C" lastIdx="1" clrIdx="0">
    <p:extLst>
      <p:ext uri="{19B8F6BF-5375-455C-9EA6-DF929625EA0E}">
        <p15:presenceInfo xmlns:p15="http://schemas.microsoft.com/office/powerpoint/2012/main" userId="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8" autoAdjust="0"/>
    <p:restoredTop sz="94660"/>
  </p:normalViewPr>
  <p:slideViewPr>
    <p:cSldViewPr snapToGrid="0">
      <p:cViewPr varScale="1">
        <p:scale>
          <a:sx n="85" d="100"/>
          <a:sy n="85" d="100"/>
        </p:scale>
        <p:origin x="9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9042E-54F2-47FB-8723-A9CF6B9D99A0}" type="datetimeFigureOut">
              <a:rPr lang="zh-CN" altLang="en-US" smtClean="0"/>
              <a:t>2020/10/23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CBB69-B01C-4A38-B810-73A4347F48BB}" type="slidenum">
              <a:rPr lang="zh-CN" altLang="en-US" smtClean="0"/>
              <a:t>‹#›</a:t>
            </a:fld>
            <a:endParaRPr lang="zh-CN" altLang="en-US"/>
          </a:p>
        </p:txBody>
      </p:sp>
    </p:spTree>
    <p:extLst>
      <p:ext uri="{BB962C8B-B14F-4D97-AF65-F5344CB8AC3E}">
        <p14:creationId xmlns:p14="http://schemas.microsoft.com/office/powerpoint/2010/main" val="223538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3CBB69-B01C-4A38-B810-73A4347F48BB}" type="slidenum">
              <a:rPr lang="zh-CN" altLang="en-US" smtClean="0"/>
              <a:t>1</a:t>
            </a:fld>
            <a:endParaRPr lang="zh-CN" altLang="en-US"/>
          </a:p>
        </p:txBody>
      </p:sp>
    </p:spTree>
    <p:extLst>
      <p:ext uri="{BB962C8B-B14F-4D97-AF65-F5344CB8AC3E}">
        <p14:creationId xmlns:p14="http://schemas.microsoft.com/office/powerpoint/2010/main" val="170177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3CBB69-B01C-4A38-B810-73A4347F48BB}" type="slidenum">
              <a:rPr lang="zh-CN" altLang="en-US" smtClean="0"/>
              <a:t>2</a:t>
            </a:fld>
            <a:endParaRPr lang="zh-CN" altLang="en-US"/>
          </a:p>
        </p:txBody>
      </p:sp>
    </p:spTree>
    <p:extLst>
      <p:ext uri="{BB962C8B-B14F-4D97-AF65-F5344CB8AC3E}">
        <p14:creationId xmlns:p14="http://schemas.microsoft.com/office/powerpoint/2010/main" val="419502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3CBB69-B01C-4A38-B810-73A4347F48BB}" type="slidenum">
              <a:rPr lang="zh-CN" altLang="en-US" smtClean="0"/>
              <a:t>3</a:t>
            </a:fld>
            <a:endParaRPr lang="zh-CN" altLang="en-US"/>
          </a:p>
        </p:txBody>
      </p:sp>
    </p:spTree>
    <p:extLst>
      <p:ext uri="{BB962C8B-B14F-4D97-AF65-F5344CB8AC3E}">
        <p14:creationId xmlns:p14="http://schemas.microsoft.com/office/powerpoint/2010/main" val="1037928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3CBB69-B01C-4A38-B810-73A4347F48BB}" type="slidenum">
              <a:rPr lang="zh-CN" altLang="en-US" smtClean="0"/>
              <a:t>4</a:t>
            </a:fld>
            <a:endParaRPr lang="zh-CN" altLang="en-US"/>
          </a:p>
        </p:txBody>
      </p:sp>
    </p:spTree>
    <p:extLst>
      <p:ext uri="{BB962C8B-B14F-4D97-AF65-F5344CB8AC3E}">
        <p14:creationId xmlns:p14="http://schemas.microsoft.com/office/powerpoint/2010/main" val="171528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3CBB69-B01C-4A38-B810-73A4347F48BB}" type="slidenum">
              <a:rPr lang="zh-CN" altLang="en-US" smtClean="0"/>
              <a:t>5</a:t>
            </a:fld>
            <a:endParaRPr lang="zh-CN" altLang="en-US"/>
          </a:p>
        </p:txBody>
      </p:sp>
    </p:spTree>
    <p:extLst>
      <p:ext uri="{BB962C8B-B14F-4D97-AF65-F5344CB8AC3E}">
        <p14:creationId xmlns:p14="http://schemas.microsoft.com/office/powerpoint/2010/main" val="4051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3CBB69-B01C-4A38-B810-73A4347F48BB}" type="slidenum">
              <a:rPr lang="zh-CN" altLang="en-US" smtClean="0"/>
              <a:t>6</a:t>
            </a:fld>
            <a:endParaRPr lang="zh-CN" altLang="en-US"/>
          </a:p>
        </p:txBody>
      </p:sp>
    </p:spTree>
    <p:extLst>
      <p:ext uri="{BB962C8B-B14F-4D97-AF65-F5344CB8AC3E}">
        <p14:creationId xmlns:p14="http://schemas.microsoft.com/office/powerpoint/2010/main" val="317752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31A4B-339E-4592-8D60-645B44B1954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74DAD3-7F5C-49D8-94A2-3008F80A6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61C4D9D-B7BC-4304-BC03-D4586D74030B}"/>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5" name="页脚占位符 4">
            <a:extLst>
              <a:ext uri="{FF2B5EF4-FFF2-40B4-BE49-F238E27FC236}">
                <a16:creationId xmlns:a16="http://schemas.microsoft.com/office/drawing/2014/main" id="{3437005E-7175-4675-8A10-76FF3B0DF2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9CE8B7-763E-4EA1-ABD1-19611F8A376B}"/>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18570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E9558-42A0-4B49-96AB-728FB196AF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D99847-78FF-4955-BFE8-A71DF8842BC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1D04C0-8B7B-45FD-8056-1F3E4FDDEC36}"/>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5" name="页脚占位符 4">
            <a:extLst>
              <a:ext uri="{FF2B5EF4-FFF2-40B4-BE49-F238E27FC236}">
                <a16:creationId xmlns:a16="http://schemas.microsoft.com/office/drawing/2014/main" id="{1EE7DE2D-1C66-460A-B757-860062F2A9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E2FBB-8278-4BF0-BD72-A5C328586BD6}"/>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104960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FFD16C-96A0-4220-AB2B-B89CCED7B5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2AF2A7-888E-4BA3-8E18-FA2AA4A94C7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451AA1-3945-4413-AC1E-48C611DE461A}"/>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5" name="页脚占位符 4">
            <a:extLst>
              <a:ext uri="{FF2B5EF4-FFF2-40B4-BE49-F238E27FC236}">
                <a16:creationId xmlns:a16="http://schemas.microsoft.com/office/drawing/2014/main" id="{92F3FF8E-638D-4541-8C42-905B0B1293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26E3C7-A0E3-45D7-A72E-F2F9B273BAAA}"/>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23109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56D1B-947E-429F-823B-29A506185F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B08512-CC60-4E2B-9FA4-15FEAE45135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9A659B-726B-4731-A8D6-C5DDB1906CBA}"/>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5" name="页脚占位符 4">
            <a:extLst>
              <a:ext uri="{FF2B5EF4-FFF2-40B4-BE49-F238E27FC236}">
                <a16:creationId xmlns:a16="http://schemas.microsoft.com/office/drawing/2014/main" id="{DFE555D3-1730-4B3B-BAC2-8C475BC7E2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155D08-C08B-49D1-B0FD-EB85DEBD1486}"/>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13397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D52EB-F95B-46C8-929F-67AD995634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18C01F-FAAD-45D3-BB64-114CCC6FD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E9416E-7133-4B91-AA8D-2988623A0050}"/>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5" name="页脚占位符 4">
            <a:extLst>
              <a:ext uri="{FF2B5EF4-FFF2-40B4-BE49-F238E27FC236}">
                <a16:creationId xmlns:a16="http://schemas.microsoft.com/office/drawing/2014/main" id="{74CB7E04-034C-4D59-82CD-13DB853003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BA79DC-9B06-4943-9177-6769EAEA9574}"/>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41388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F63CE-C667-49D0-ACB8-C3DAC20D60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02F626-C173-4045-84E6-A5C9F0C3BB9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8A1948F-EC77-40C8-9546-6F970FFF83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35FA49A-B83D-4948-A6FF-F1F4DC91349E}"/>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6" name="页脚占位符 5">
            <a:extLst>
              <a:ext uri="{FF2B5EF4-FFF2-40B4-BE49-F238E27FC236}">
                <a16:creationId xmlns:a16="http://schemas.microsoft.com/office/drawing/2014/main" id="{5D960923-D80F-477C-A3E5-4CA2691571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C6A2FD-D6B3-4792-B5C4-30CC76E1F17F}"/>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311986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9F578-1A19-44A8-AF34-464442DE7F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EF6855-023D-4555-B957-066D0EDC4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B3BDB8-F04D-41B7-9D36-D6AF23FA36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93F4E0A-4CD2-43F5-B0D4-8C5BE2747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5BDBF13-530B-49D0-A3F0-D91D605A4E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3587D37-7274-4512-95B0-A86AFD48631C}"/>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8" name="页脚占位符 7">
            <a:extLst>
              <a:ext uri="{FF2B5EF4-FFF2-40B4-BE49-F238E27FC236}">
                <a16:creationId xmlns:a16="http://schemas.microsoft.com/office/drawing/2014/main" id="{A6DC60DE-6FD0-43BC-BB53-34007E8DD1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A9EB6F-FE25-4B89-BDC7-CD10569ADA17}"/>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417876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DB119-B1D5-4210-A01A-96F4DC1479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33D10A-2E95-4F1F-8D37-4E2770193C45}"/>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4" name="页脚占位符 3">
            <a:extLst>
              <a:ext uri="{FF2B5EF4-FFF2-40B4-BE49-F238E27FC236}">
                <a16:creationId xmlns:a16="http://schemas.microsoft.com/office/drawing/2014/main" id="{53823EE0-879A-4419-AFF1-F0DFA87966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D3709A-A84F-4781-97E4-ED0A1E52C1D8}"/>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44441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E18D90-C3F2-40E4-AD75-364D6D9C27EB}"/>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3" name="页脚占位符 2">
            <a:extLst>
              <a:ext uri="{FF2B5EF4-FFF2-40B4-BE49-F238E27FC236}">
                <a16:creationId xmlns:a16="http://schemas.microsoft.com/office/drawing/2014/main" id="{FBE68828-4871-4B05-AD96-3DD31E2BAA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4E9B14-9714-4B9B-9F9D-F631B47D946B}"/>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344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361A4-BD7F-4CA8-92D5-F5C3CD4019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BF5E8F-D09D-4A3D-99F9-67303A454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73E5D6-85D2-4D18-AEC1-BE18D0EA1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06F68F-317C-4D2C-A351-07C44B7BA8A8}"/>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6" name="页脚占位符 5">
            <a:extLst>
              <a:ext uri="{FF2B5EF4-FFF2-40B4-BE49-F238E27FC236}">
                <a16:creationId xmlns:a16="http://schemas.microsoft.com/office/drawing/2014/main" id="{641496A0-A1D3-4B7C-BBB6-4810722C86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8A01C5-C5B3-48E0-B430-6993753B2481}"/>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1257022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4E860-7D3F-4962-9034-5957F95A80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2E3E8C-A616-47DC-850B-DD80905F4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BA77EF-234B-4577-A8FC-654FC0636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1F27FF-9082-498A-9099-9BD03506984A}"/>
              </a:ext>
            </a:extLst>
          </p:cNvPr>
          <p:cNvSpPr>
            <a:spLocks noGrp="1"/>
          </p:cNvSpPr>
          <p:nvPr>
            <p:ph type="dt" sz="half" idx="10"/>
          </p:nvPr>
        </p:nvSpPr>
        <p:spPr/>
        <p:txBody>
          <a:bodyPr/>
          <a:lstStyle/>
          <a:p>
            <a:fld id="{024ED15F-BEBA-4F45-8859-5FE334CA5374}" type="datetimeFigureOut">
              <a:rPr lang="zh-CN" altLang="en-US" smtClean="0"/>
              <a:t>2020/10/23</a:t>
            </a:fld>
            <a:endParaRPr lang="zh-CN" altLang="en-US"/>
          </a:p>
        </p:txBody>
      </p:sp>
      <p:sp>
        <p:nvSpPr>
          <p:cNvPr id="6" name="页脚占位符 5">
            <a:extLst>
              <a:ext uri="{FF2B5EF4-FFF2-40B4-BE49-F238E27FC236}">
                <a16:creationId xmlns:a16="http://schemas.microsoft.com/office/drawing/2014/main" id="{69782E9D-36E9-4054-ACD5-4CC973AB9B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40EB2A-3BE1-4C26-ADF4-D37E330EFC23}"/>
              </a:ext>
            </a:extLst>
          </p:cNvPr>
          <p:cNvSpPr>
            <a:spLocks noGrp="1"/>
          </p:cNvSpPr>
          <p:nvPr>
            <p:ph type="sldNum" sz="quarter" idx="12"/>
          </p:nvPr>
        </p:nvSpPr>
        <p:spPr/>
        <p:txBody>
          <a:body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116443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9E2C82-39B6-4228-A218-06A1C1A11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FA4A2B8-E4C2-4AC7-ADC8-F4DBAE6F9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F7E100-3736-4750-A9DD-14E29C5EF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ED15F-BEBA-4F45-8859-5FE334CA5374}" type="datetimeFigureOut">
              <a:rPr lang="zh-CN" altLang="en-US" smtClean="0"/>
              <a:t>2020/10/23</a:t>
            </a:fld>
            <a:endParaRPr lang="zh-CN" altLang="en-US"/>
          </a:p>
        </p:txBody>
      </p:sp>
      <p:sp>
        <p:nvSpPr>
          <p:cNvPr id="5" name="页脚占位符 4">
            <a:extLst>
              <a:ext uri="{FF2B5EF4-FFF2-40B4-BE49-F238E27FC236}">
                <a16:creationId xmlns:a16="http://schemas.microsoft.com/office/drawing/2014/main" id="{370DDB6A-6F0A-4EED-A2F3-63FE8BA8F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BF54ED-4F49-46BA-91D9-741946E03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56EFC-FA26-41B0-85FB-459B5B32E280}" type="slidenum">
              <a:rPr lang="zh-CN" altLang="en-US" smtClean="0"/>
              <a:t>‹#›</a:t>
            </a:fld>
            <a:endParaRPr lang="zh-CN" altLang="en-US"/>
          </a:p>
        </p:txBody>
      </p:sp>
    </p:spTree>
    <p:extLst>
      <p:ext uri="{BB962C8B-B14F-4D97-AF65-F5344CB8AC3E}">
        <p14:creationId xmlns:p14="http://schemas.microsoft.com/office/powerpoint/2010/main" val="1539571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197BD-C07F-4549-B2D9-015751688C6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4884" y="199487"/>
            <a:ext cx="1499171" cy="447627"/>
          </a:xfrm>
          <a:prstGeom prst="rect">
            <a:avLst/>
          </a:prstGeom>
        </p:spPr>
      </p:pic>
      <p:sp>
        <p:nvSpPr>
          <p:cNvPr id="6" name="文本框 5">
            <a:extLst>
              <a:ext uri="{FF2B5EF4-FFF2-40B4-BE49-F238E27FC236}">
                <a16:creationId xmlns:a16="http://schemas.microsoft.com/office/drawing/2014/main" id="{650510A2-AE3A-4B2C-842E-860905E02F31}"/>
              </a:ext>
            </a:extLst>
          </p:cNvPr>
          <p:cNvSpPr txBox="1"/>
          <p:nvPr/>
        </p:nvSpPr>
        <p:spPr>
          <a:xfrm>
            <a:off x="4574929" y="2278968"/>
            <a:ext cx="3042140" cy="923330"/>
          </a:xfrm>
          <a:prstGeom prst="rect">
            <a:avLst/>
          </a:prstGeom>
          <a:noFill/>
        </p:spPr>
        <p:txBody>
          <a:bodyPr wrap="square" rtlCol="0">
            <a:spAutoFit/>
          </a:bodyPr>
          <a:lstStyle/>
          <a:p>
            <a:r>
              <a:rPr lang="zh-CN" altLang="en-US" sz="5400" dirty="0"/>
              <a:t>周会汇报</a:t>
            </a:r>
            <a:endParaRPr lang="zh-CN" altLang="en-US" sz="3600" dirty="0"/>
          </a:p>
        </p:txBody>
      </p:sp>
      <p:sp>
        <p:nvSpPr>
          <p:cNvPr id="9" name="文本框 8">
            <a:extLst>
              <a:ext uri="{FF2B5EF4-FFF2-40B4-BE49-F238E27FC236}">
                <a16:creationId xmlns:a16="http://schemas.microsoft.com/office/drawing/2014/main" id="{FFCC0792-6ED3-43D4-B5AC-72DE555360F5}"/>
              </a:ext>
            </a:extLst>
          </p:cNvPr>
          <p:cNvSpPr txBox="1"/>
          <p:nvPr/>
        </p:nvSpPr>
        <p:spPr>
          <a:xfrm>
            <a:off x="5333720" y="5101251"/>
            <a:ext cx="1524559" cy="584775"/>
          </a:xfrm>
          <a:prstGeom prst="rect">
            <a:avLst/>
          </a:prstGeom>
          <a:noFill/>
        </p:spPr>
        <p:txBody>
          <a:bodyPr wrap="square" rtlCol="0">
            <a:spAutoFit/>
          </a:bodyPr>
          <a:lstStyle/>
          <a:p>
            <a:r>
              <a:rPr lang="zh-CN" altLang="en-US" sz="3200" dirty="0"/>
              <a:t>张佳琛</a:t>
            </a:r>
            <a:endParaRPr lang="zh-CN" altLang="en-US" dirty="0"/>
          </a:p>
        </p:txBody>
      </p:sp>
      <p:sp>
        <p:nvSpPr>
          <p:cNvPr id="2" name="文本框 1">
            <a:extLst>
              <a:ext uri="{FF2B5EF4-FFF2-40B4-BE49-F238E27FC236}">
                <a16:creationId xmlns:a16="http://schemas.microsoft.com/office/drawing/2014/main" id="{778AA4BE-B088-4C4F-BE44-A2C8F6CB0910}"/>
              </a:ext>
            </a:extLst>
          </p:cNvPr>
          <p:cNvSpPr txBox="1"/>
          <p:nvPr/>
        </p:nvSpPr>
        <p:spPr>
          <a:xfrm>
            <a:off x="4954324" y="5686026"/>
            <a:ext cx="2283350" cy="584775"/>
          </a:xfrm>
          <a:prstGeom prst="rect">
            <a:avLst/>
          </a:prstGeom>
          <a:noFill/>
        </p:spPr>
        <p:txBody>
          <a:bodyPr wrap="square" rtlCol="0">
            <a:spAutoFit/>
          </a:bodyPr>
          <a:lstStyle/>
          <a:p>
            <a:r>
              <a:rPr lang="en-US" altLang="zh-CN" sz="3200" dirty="0"/>
              <a:t>2020/10/23</a:t>
            </a:r>
          </a:p>
        </p:txBody>
      </p:sp>
    </p:spTree>
    <p:extLst>
      <p:ext uri="{BB962C8B-B14F-4D97-AF65-F5344CB8AC3E}">
        <p14:creationId xmlns:p14="http://schemas.microsoft.com/office/powerpoint/2010/main" val="232016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197BD-C07F-4549-B2D9-015751688C6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4884" y="199487"/>
            <a:ext cx="1499171" cy="447627"/>
          </a:xfrm>
          <a:prstGeom prst="rect">
            <a:avLst/>
          </a:prstGeom>
        </p:spPr>
      </p:pic>
      <p:sp>
        <p:nvSpPr>
          <p:cNvPr id="6" name="文本框 5">
            <a:extLst>
              <a:ext uri="{FF2B5EF4-FFF2-40B4-BE49-F238E27FC236}">
                <a16:creationId xmlns:a16="http://schemas.microsoft.com/office/drawing/2014/main" id="{650510A2-AE3A-4B2C-842E-860905E02F31}"/>
              </a:ext>
            </a:extLst>
          </p:cNvPr>
          <p:cNvSpPr txBox="1"/>
          <p:nvPr/>
        </p:nvSpPr>
        <p:spPr>
          <a:xfrm>
            <a:off x="4769254" y="12903"/>
            <a:ext cx="2653492" cy="584775"/>
          </a:xfrm>
          <a:prstGeom prst="rect">
            <a:avLst/>
          </a:prstGeom>
          <a:noFill/>
        </p:spPr>
        <p:txBody>
          <a:bodyPr wrap="square" rtlCol="0">
            <a:spAutoFit/>
          </a:bodyPr>
          <a:lstStyle/>
          <a:p>
            <a:r>
              <a:rPr lang="zh-CN" altLang="en-US" sz="3200" dirty="0"/>
              <a:t>本周学习情况</a:t>
            </a:r>
            <a:endParaRPr lang="zh-CN" altLang="en-US" dirty="0"/>
          </a:p>
        </p:txBody>
      </p:sp>
      <p:sp>
        <p:nvSpPr>
          <p:cNvPr id="2" name="文本框 1">
            <a:extLst>
              <a:ext uri="{FF2B5EF4-FFF2-40B4-BE49-F238E27FC236}">
                <a16:creationId xmlns:a16="http://schemas.microsoft.com/office/drawing/2014/main" id="{AEE76FBA-DC1A-4BEF-A400-38BEF4AAB8D4}"/>
              </a:ext>
            </a:extLst>
          </p:cNvPr>
          <p:cNvSpPr txBox="1"/>
          <p:nvPr/>
        </p:nvSpPr>
        <p:spPr>
          <a:xfrm>
            <a:off x="174884" y="1045030"/>
            <a:ext cx="11863755" cy="4031873"/>
          </a:xfrm>
          <a:prstGeom prst="rect">
            <a:avLst/>
          </a:prstGeom>
          <a:noFill/>
        </p:spPr>
        <p:txBody>
          <a:bodyPr wrap="square" rtlCol="0">
            <a:spAutoFit/>
          </a:bodyPr>
          <a:lstStyle/>
          <a:p>
            <a:r>
              <a:rPr lang="en-US" altLang="zh-CN" sz="3200" dirty="0"/>
              <a:t>STM32</a:t>
            </a:r>
            <a:r>
              <a:rPr lang="zh-CN" altLang="en-US" sz="3200" dirty="0"/>
              <a:t>方面：</a:t>
            </a:r>
            <a:endParaRPr lang="en-US" altLang="zh-CN" sz="3200" dirty="0"/>
          </a:p>
          <a:p>
            <a:r>
              <a:rPr lang="en-US" altLang="zh-CN" sz="3200" dirty="0"/>
              <a:t>	</a:t>
            </a:r>
            <a:r>
              <a:rPr lang="zh-CN" altLang="en-US" sz="3200" dirty="0"/>
              <a:t>详细解析了软件编译过程中根据工程的代码量和自定义的变量数据为堆栈指针</a:t>
            </a:r>
            <a:r>
              <a:rPr lang="en-US" altLang="zh-CN" sz="3200" dirty="0"/>
              <a:t>SP</a:t>
            </a:r>
            <a:r>
              <a:rPr lang="zh-CN" altLang="en-US" sz="3200" dirty="0"/>
              <a:t>赋值的过程。</a:t>
            </a:r>
            <a:endParaRPr lang="en-US" altLang="zh-CN" sz="3200" dirty="0"/>
          </a:p>
          <a:p>
            <a:r>
              <a:rPr lang="en-US" altLang="zh-CN" sz="3200" dirty="0"/>
              <a:t>         SP</a:t>
            </a:r>
            <a:r>
              <a:rPr lang="zh-CN" altLang="en-US" sz="3200" dirty="0"/>
              <a:t>指针初始化后跳转到复位中断函数，执行系统时钟初始化。系统时钟初始化后，在进入用户</a:t>
            </a:r>
            <a:r>
              <a:rPr lang="en-US" altLang="zh-CN" sz="3200" dirty="0"/>
              <a:t>main</a:t>
            </a:r>
            <a:r>
              <a:rPr lang="zh-CN" altLang="en-US" sz="3200" dirty="0"/>
              <a:t>函数之前，</a:t>
            </a:r>
            <a:r>
              <a:rPr lang="zh-CN" altLang="en-US" sz="3200" u="sng" dirty="0"/>
              <a:t>调用</a:t>
            </a:r>
            <a:r>
              <a:rPr lang="en-US" altLang="zh-CN" sz="3200" u="sng" dirty="0"/>
              <a:t>_main</a:t>
            </a:r>
            <a:r>
              <a:rPr lang="zh-CN" altLang="en-US" sz="3200" u="sng" dirty="0"/>
              <a:t>标号，进入将已经初试化的变量从</a:t>
            </a:r>
            <a:r>
              <a:rPr lang="en-US" altLang="zh-CN" sz="3200" u="sng" dirty="0"/>
              <a:t>flash</a:t>
            </a:r>
            <a:r>
              <a:rPr lang="zh-CN" altLang="en-US" sz="3200" u="sng" dirty="0"/>
              <a:t>复制到</a:t>
            </a:r>
            <a:r>
              <a:rPr lang="en-US" altLang="zh-CN" sz="3200" u="sng" dirty="0" err="1"/>
              <a:t>sram</a:t>
            </a:r>
            <a:r>
              <a:rPr lang="zh-CN" altLang="en-US" sz="3200" u="sng" dirty="0"/>
              <a:t>，并清空未初始化的静态和全局变量以及堆栈所占的空间（</a:t>
            </a:r>
            <a:r>
              <a:rPr lang="en-US" altLang="zh-CN" sz="3200" u="sng" dirty="0"/>
              <a:t>ZI</a:t>
            </a:r>
            <a:r>
              <a:rPr lang="zh-CN" altLang="en-US" sz="3200" u="sng" dirty="0"/>
              <a:t>），</a:t>
            </a:r>
            <a:r>
              <a:rPr lang="zh-CN" altLang="en-US" sz="3200" dirty="0"/>
              <a:t>然后再进入用户</a:t>
            </a:r>
            <a:r>
              <a:rPr lang="en-US" altLang="zh-CN" sz="3200" dirty="0"/>
              <a:t>main</a:t>
            </a:r>
            <a:r>
              <a:rPr lang="zh-CN" altLang="en-US" sz="3200" dirty="0"/>
              <a:t>函数。</a:t>
            </a:r>
            <a:endParaRPr lang="en-US" altLang="zh-CN" sz="3200" dirty="0"/>
          </a:p>
        </p:txBody>
      </p:sp>
    </p:spTree>
    <p:extLst>
      <p:ext uri="{BB962C8B-B14F-4D97-AF65-F5344CB8AC3E}">
        <p14:creationId xmlns:p14="http://schemas.microsoft.com/office/powerpoint/2010/main" val="115909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197BD-C07F-4549-B2D9-015751688C6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4884" y="199487"/>
            <a:ext cx="1499171" cy="447627"/>
          </a:xfrm>
          <a:prstGeom prst="rect">
            <a:avLst/>
          </a:prstGeom>
        </p:spPr>
      </p:pic>
      <p:sp>
        <p:nvSpPr>
          <p:cNvPr id="6" name="文本框 5">
            <a:extLst>
              <a:ext uri="{FF2B5EF4-FFF2-40B4-BE49-F238E27FC236}">
                <a16:creationId xmlns:a16="http://schemas.microsoft.com/office/drawing/2014/main" id="{650510A2-AE3A-4B2C-842E-860905E02F31}"/>
              </a:ext>
            </a:extLst>
          </p:cNvPr>
          <p:cNvSpPr txBox="1"/>
          <p:nvPr/>
        </p:nvSpPr>
        <p:spPr>
          <a:xfrm>
            <a:off x="4769254" y="12903"/>
            <a:ext cx="2653492" cy="584775"/>
          </a:xfrm>
          <a:prstGeom prst="rect">
            <a:avLst/>
          </a:prstGeom>
          <a:noFill/>
        </p:spPr>
        <p:txBody>
          <a:bodyPr wrap="square" rtlCol="0">
            <a:spAutoFit/>
          </a:bodyPr>
          <a:lstStyle/>
          <a:p>
            <a:r>
              <a:rPr lang="zh-CN" altLang="en-US" sz="3200" dirty="0"/>
              <a:t>本周学习情况</a:t>
            </a:r>
            <a:endParaRPr lang="zh-CN" altLang="en-US" dirty="0"/>
          </a:p>
        </p:txBody>
      </p:sp>
      <p:pic>
        <p:nvPicPr>
          <p:cNvPr id="8" name="图片 7">
            <a:extLst>
              <a:ext uri="{FF2B5EF4-FFF2-40B4-BE49-F238E27FC236}">
                <a16:creationId xmlns:a16="http://schemas.microsoft.com/office/drawing/2014/main" id="{65EAA4E0-A9D3-43F2-BF46-9B462C467832}"/>
              </a:ext>
            </a:extLst>
          </p:cNvPr>
          <p:cNvPicPr>
            <a:picLocks noChangeAspect="1"/>
          </p:cNvPicPr>
          <p:nvPr/>
        </p:nvPicPr>
        <p:blipFill>
          <a:blip r:embed="rId4"/>
          <a:stretch>
            <a:fillRect/>
          </a:stretch>
        </p:blipFill>
        <p:spPr>
          <a:xfrm>
            <a:off x="1585467" y="4888214"/>
            <a:ext cx="8733333" cy="1790476"/>
          </a:xfrm>
          <a:prstGeom prst="rect">
            <a:avLst/>
          </a:prstGeom>
        </p:spPr>
      </p:pic>
      <p:pic>
        <p:nvPicPr>
          <p:cNvPr id="10" name="图片 9">
            <a:extLst>
              <a:ext uri="{FF2B5EF4-FFF2-40B4-BE49-F238E27FC236}">
                <a16:creationId xmlns:a16="http://schemas.microsoft.com/office/drawing/2014/main" id="{EFB7BA37-599D-49D1-A372-4817B1FA4BFB}"/>
              </a:ext>
            </a:extLst>
          </p:cNvPr>
          <p:cNvPicPr>
            <a:picLocks noChangeAspect="1"/>
          </p:cNvPicPr>
          <p:nvPr/>
        </p:nvPicPr>
        <p:blipFill>
          <a:blip r:embed="rId5"/>
          <a:stretch>
            <a:fillRect/>
          </a:stretch>
        </p:blipFill>
        <p:spPr>
          <a:xfrm>
            <a:off x="2820118" y="597678"/>
            <a:ext cx="6551764" cy="4290536"/>
          </a:xfrm>
          <a:prstGeom prst="rect">
            <a:avLst/>
          </a:prstGeom>
        </p:spPr>
      </p:pic>
    </p:spTree>
    <p:extLst>
      <p:ext uri="{BB962C8B-B14F-4D97-AF65-F5344CB8AC3E}">
        <p14:creationId xmlns:p14="http://schemas.microsoft.com/office/powerpoint/2010/main" val="83355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197BD-C07F-4549-B2D9-015751688C6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4884" y="199487"/>
            <a:ext cx="1499171" cy="447627"/>
          </a:xfrm>
          <a:prstGeom prst="rect">
            <a:avLst/>
          </a:prstGeom>
        </p:spPr>
      </p:pic>
      <p:sp>
        <p:nvSpPr>
          <p:cNvPr id="6" name="文本框 5">
            <a:extLst>
              <a:ext uri="{FF2B5EF4-FFF2-40B4-BE49-F238E27FC236}">
                <a16:creationId xmlns:a16="http://schemas.microsoft.com/office/drawing/2014/main" id="{650510A2-AE3A-4B2C-842E-860905E02F31}"/>
              </a:ext>
            </a:extLst>
          </p:cNvPr>
          <p:cNvSpPr txBox="1"/>
          <p:nvPr/>
        </p:nvSpPr>
        <p:spPr>
          <a:xfrm>
            <a:off x="5084988" y="146250"/>
            <a:ext cx="2622097" cy="584775"/>
          </a:xfrm>
          <a:prstGeom prst="rect">
            <a:avLst/>
          </a:prstGeom>
          <a:noFill/>
        </p:spPr>
        <p:txBody>
          <a:bodyPr wrap="square" rtlCol="0">
            <a:spAutoFit/>
          </a:bodyPr>
          <a:lstStyle/>
          <a:p>
            <a:r>
              <a:rPr lang="zh-CN" altLang="en-US" sz="3200" dirty="0"/>
              <a:t>本周学习情况</a:t>
            </a:r>
            <a:endParaRPr lang="zh-CN" altLang="en-US" dirty="0"/>
          </a:p>
        </p:txBody>
      </p:sp>
      <p:sp>
        <p:nvSpPr>
          <p:cNvPr id="2" name="文本框 1">
            <a:extLst>
              <a:ext uri="{FF2B5EF4-FFF2-40B4-BE49-F238E27FC236}">
                <a16:creationId xmlns:a16="http://schemas.microsoft.com/office/drawing/2014/main" id="{AEE76FBA-DC1A-4BEF-A400-38BEF4AAB8D4}"/>
              </a:ext>
            </a:extLst>
          </p:cNvPr>
          <p:cNvSpPr txBox="1"/>
          <p:nvPr/>
        </p:nvSpPr>
        <p:spPr>
          <a:xfrm>
            <a:off x="174884" y="557262"/>
            <a:ext cx="11867061" cy="2233240"/>
          </a:xfrm>
          <a:prstGeom prst="rect">
            <a:avLst/>
          </a:prstGeom>
          <a:noFill/>
        </p:spPr>
        <p:txBody>
          <a:bodyPr wrap="square" rtlCol="0">
            <a:spAutoFit/>
          </a:bodyPr>
          <a:lstStyle/>
          <a:p>
            <a:pPr>
              <a:lnSpc>
                <a:spcPct val="150000"/>
              </a:lnSpc>
            </a:pPr>
            <a:r>
              <a:rPr lang="en-US" altLang="zh-CN" sz="3200" dirty="0"/>
              <a:t>SEP8000</a:t>
            </a:r>
            <a:r>
              <a:rPr lang="zh-CN" altLang="en-US" sz="3200" dirty="0"/>
              <a:t>方面：</a:t>
            </a:r>
            <a:endParaRPr lang="en-US" altLang="zh-CN" sz="3200" dirty="0"/>
          </a:p>
          <a:p>
            <a:pPr>
              <a:lnSpc>
                <a:spcPct val="150000"/>
              </a:lnSpc>
            </a:pPr>
            <a:r>
              <a:rPr lang="zh-CN" altLang="en-US" sz="3200" dirty="0"/>
              <a:t>对</a:t>
            </a:r>
            <a:r>
              <a:rPr lang="en-US" altLang="zh-CN" sz="3200" dirty="0"/>
              <a:t>PMU</a:t>
            </a:r>
            <a:r>
              <a:rPr lang="zh-CN" altLang="en-US" sz="3200" dirty="0"/>
              <a:t>模块的软件复位、硬件复位和</a:t>
            </a:r>
            <a:r>
              <a:rPr lang="en-US" altLang="zh-CN" sz="3200" dirty="0"/>
              <a:t>PLL</a:t>
            </a:r>
            <a:r>
              <a:rPr lang="zh-CN" altLang="en-US" sz="3200" dirty="0"/>
              <a:t>倍频进行测试，验证功能。</a:t>
            </a:r>
            <a:endParaRPr lang="en-US" altLang="zh-CN" sz="3200" dirty="0"/>
          </a:p>
          <a:p>
            <a:pPr>
              <a:lnSpc>
                <a:spcPct val="150000"/>
              </a:lnSpc>
            </a:pPr>
            <a:r>
              <a:rPr lang="zh-CN" altLang="en-US" sz="3200" dirty="0"/>
              <a:t>软件复位：</a:t>
            </a:r>
          </a:p>
        </p:txBody>
      </p:sp>
      <p:sp>
        <p:nvSpPr>
          <p:cNvPr id="3" name="矩形 2">
            <a:extLst>
              <a:ext uri="{FF2B5EF4-FFF2-40B4-BE49-F238E27FC236}">
                <a16:creationId xmlns:a16="http://schemas.microsoft.com/office/drawing/2014/main" id="{934703D4-0A1A-4234-8EF6-CA506B07D1BB}"/>
              </a:ext>
            </a:extLst>
          </p:cNvPr>
          <p:cNvSpPr/>
          <p:nvPr/>
        </p:nvSpPr>
        <p:spPr>
          <a:xfrm>
            <a:off x="2086692" y="4529797"/>
            <a:ext cx="8018616" cy="253218"/>
          </a:xfrm>
          <a:prstGeom prst="rect">
            <a:avLst/>
          </a:prstGeom>
          <a:noFill/>
          <a:ln w="38100">
            <a:solidFill>
              <a:srgbClr val="FF0000"/>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65A85ECD-FE5F-4D3A-AD0D-C9A1166693F3}"/>
              </a:ext>
            </a:extLst>
          </p:cNvPr>
          <p:cNvPicPr/>
          <p:nvPr/>
        </p:nvPicPr>
        <p:blipFill>
          <a:blip r:embed="rId4"/>
          <a:stretch>
            <a:fillRect/>
          </a:stretch>
        </p:blipFill>
        <p:spPr>
          <a:xfrm>
            <a:off x="312666" y="2990634"/>
            <a:ext cx="11566667" cy="3443604"/>
          </a:xfrm>
          <a:prstGeom prst="rect">
            <a:avLst/>
          </a:prstGeom>
        </p:spPr>
      </p:pic>
      <p:sp>
        <p:nvSpPr>
          <p:cNvPr id="9" name="文本框 8">
            <a:extLst>
              <a:ext uri="{FF2B5EF4-FFF2-40B4-BE49-F238E27FC236}">
                <a16:creationId xmlns:a16="http://schemas.microsoft.com/office/drawing/2014/main" id="{B170FC2B-1B88-4689-8033-4D0380A4FAFE}"/>
              </a:ext>
            </a:extLst>
          </p:cNvPr>
          <p:cNvSpPr txBox="1"/>
          <p:nvPr/>
        </p:nvSpPr>
        <p:spPr>
          <a:xfrm>
            <a:off x="3048000" y="3247156"/>
            <a:ext cx="6096000" cy="369332"/>
          </a:xfrm>
          <a:prstGeom prst="rect">
            <a:avLst/>
          </a:prstGeom>
          <a:noFill/>
        </p:spPr>
        <p:txBody>
          <a:bodyPr wrap="square">
            <a:spAutoFit/>
          </a:bodyPr>
          <a:lstStyle/>
          <a:p>
            <a:r>
              <a:rPr lang="zh-CN" altLang="en-US" sz="1800" dirty="0"/>
              <a:t>软件复位</a:t>
            </a:r>
            <a:endParaRPr lang="zh-CN" altLang="en-US" dirty="0"/>
          </a:p>
        </p:txBody>
      </p:sp>
    </p:spTree>
    <p:extLst>
      <p:ext uri="{BB962C8B-B14F-4D97-AF65-F5344CB8AC3E}">
        <p14:creationId xmlns:p14="http://schemas.microsoft.com/office/powerpoint/2010/main" val="239888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197BD-C07F-4549-B2D9-015751688C6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4884" y="199487"/>
            <a:ext cx="1499171" cy="447627"/>
          </a:xfrm>
          <a:prstGeom prst="rect">
            <a:avLst/>
          </a:prstGeom>
        </p:spPr>
      </p:pic>
      <p:sp>
        <p:nvSpPr>
          <p:cNvPr id="6" name="文本框 5">
            <a:extLst>
              <a:ext uri="{FF2B5EF4-FFF2-40B4-BE49-F238E27FC236}">
                <a16:creationId xmlns:a16="http://schemas.microsoft.com/office/drawing/2014/main" id="{650510A2-AE3A-4B2C-842E-860905E02F31}"/>
              </a:ext>
            </a:extLst>
          </p:cNvPr>
          <p:cNvSpPr txBox="1"/>
          <p:nvPr/>
        </p:nvSpPr>
        <p:spPr>
          <a:xfrm>
            <a:off x="5084988" y="146250"/>
            <a:ext cx="2622097" cy="584775"/>
          </a:xfrm>
          <a:prstGeom prst="rect">
            <a:avLst/>
          </a:prstGeom>
          <a:noFill/>
        </p:spPr>
        <p:txBody>
          <a:bodyPr wrap="square" rtlCol="0">
            <a:spAutoFit/>
          </a:bodyPr>
          <a:lstStyle/>
          <a:p>
            <a:r>
              <a:rPr lang="zh-CN" altLang="en-US" sz="3200" dirty="0"/>
              <a:t>本周学习情况</a:t>
            </a:r>
            <a:endParaRPr lang="zh-CN" altLang="en-US" dirty="0"/>
          </a:p>
        </p:txBody>
      </p:sp>
      <p:sp>
        <p:nvSpPr>
          <p:cNvPr id="2" name="文本框 1">
            <a:extLst>
              <a:ext uri="{FF2B5EF4-FFF2-40B4-BE49-F238E27FC236}">
                <a16:creationId xmlns:a16="http://schemas.microsoft.com/office/drawing/2014/main" id="{AEE76FBA-DC1A-4BEF-A400-38BEF4AAB8D4}"/>
              </a:ext>
            </a:extLst>
          </p:cNvPr>
          <p:cNvSpPr txBox="1"/>
          <p:nvPr/>
        </p:nvSpPr>
        <p:spPr>
          <a:xfrm>
            <a:off x="174884" y="1190399"/>
            <a:ext cx="11867061" cy="755913"/>
          </a:xfrm>
          <a:prstGeom prst="rect">
            <a:avLst/>
          </a:prstGeom>
          <a:noFill/>
        </p:spPr>
        <p:txBody>
          <a:bodyPr wrap="square" rtlCol="0">
            <a:spAutoFit/>
          </a:bodyPr>
          <a:lstStyle/>
          <a:p>
            <a:pPr>
              <a:lnSpc>
                <a:spcPct val="150000"/>
              </a:lnSpc>
            </a:pPr>
            <a:r>
              <a:rPr lang="zh-CN" altLang="en-US" sz="3200" dirty="0"/>
              <a:t>硬件复位</a:t>
            </a:r>
            <a:r>
              <a:rPr lang="en-US" altLang="zh-CN" sz="3200" dirty="0"/>
              <a:t>(</a:t>
            </a:r>
            <a:r>
              <a:rPr lang="en-US" altLang="zh-CN" sz="3200" dirty="0" err="1"/>
              <a:t>test.v</a:t>
            </a:r>
            <a:r>
              <a:rPr lang="en-US" altLang="zh-CN" sz="3200" dirty="0"/>
              <a:t>)</a:t>
            </a:r>
            <a:r>
              <a:rPr lang="zh-CN" altLang="en-US" sz="3200" dirty="0"/>
              <a:t>：</a:t>
            </a:r>
          </a:p>
        </p:txBody>
      </p:sp>
      <p:pic>
        <p:nvPicPr>
          <p:cNvPr id="10" name="图片 9">
            <a:extLst>
              <a:ext uri="{FF2B5EF4-FFF2-40B4-BE49-F238E27FC236}">
                <a16:creationId xmlns:a16="http://schemas.microsoft.com/office/drawing/2014/main" id="{6368F67F-934C-4419-BE6C-134203043D80}"/>
              </a:ext>
            </a:extLst>
          </p:cNvPr>
          <p:cNvPicPr/>
          <p:nvPr/>
        </p:nvPicPr>
        <p:blipFill>
          <a:blip r:embed="rId4"/>
          <a:stretch>
            <a:fillRect/>
          </a:stretch>
        </p:blipFill>
        <p:spPr>
          <a:xfrm>
            <a:off x="324794" y="2462850"/>
            <a:ext cx="11567239" cy="3105010"/>
          </a:xfrm>
          <a:prstGeom prst="rect">
            <a:avLst/>
          </a:prstGeom>
        </p:spPr>
      </p:pic>
    </p:spTree>
    <p:extLst>
      <p:ext uri="{BB962C8B-B14F-4D97-AF65-F5344CB8AC3E}">
        <p14:creationId xmlns:p14="http://schemas.microsoft.com/office/powerpoint/2010/main" val="295840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197BD-C07F-4549-B2D9-015751688C6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4884" y="199487"/>
            <a:ext cx="1499171" cy="447627"/>
          </a:xfrm>
          <a:prstGeom prst="rect">
            <a:avLst/>
          </a:prstGeom>
        </p:spPr>
      </p:pic>
      <p:sp>
        <p:nvSpPr>
          <p:cNvPr id="6" name="文本框 5">
            <a:extLst>
              <a:ext uri="{FF2B5EF4-FFF2-40B4-BE49-F238E27FC236}">
                <a16:creationId xmlns:a16="http://schemas.microsoft.com/office/drawing/2014/main" id="{650510A2-AE3A-4B2C-842E-860905E02F31}"/>
              </a:ext>
            </a:extLst>
          </p:cNvPr>
          <p:cNvSpPr txBox="1"/>
          <p:nvPr/>
        </p:nvSpPr>
        <p:spPr>
          <a:xfrm>
            <a:off x="5084988" y="146250"/>
            <a:ext cx="2622097" cy="584775"/>
          </a:xfrm>
          <a:prstGeom prst="rect">
            <a:avLst/>
          </a:prstGeom>
          <a:noFill/>
        </p:spPr>
        <p:txBody>
          <a:bodyPr wrap="square" rtlCol="0">
            <a:spAutoFit/>
          </a:bodyPr>
          <a:lstStyle/>
          <a:p>
            <a:r>
              <a:rPr lang="zh-CN" altLang="en-US" sz="3200" dirty="0"/>
              <a:t>本周学习情况</a:t>
            </a:r>
            <a:endParaRPr lang="zh-CN" altLang="en-US" dirty="0"/>
          </a:p>
        </p:txBody>
      </p:sp>
      <p:sp>
        <p:nvSpPr>
          <p:cNvPr id="2" name="文本框 1">
            <a:extLst>
              <a:ext uri="{FF2B5EF4-FFF2-40B4-BE49-F238E27FC236}">
                <a16:creationId xmlns:a16="http://schemas.microsoft.com/office/drawing/2014/main" id="{AEE76FBA-DC1A-4BEF-A400-38BEF4AAB8D4}"/>
              </a:ext>
            </a:extLst>
          </p:cNvPr>
          <p:cNvSpPr txBox="1"/>
          <p:nvPr/>
        </p:nvSpPr>
        <p:spPr>
          <a:xfrm>
            <a:off x="174884" y="1190399"/>
            <a:ext cx="11867061" cy="755913"/>
          </a:xfrm>
          <a:prstGeom prst="rect">
            <a:avLst/>
          </a:prstGeom>
          <a:noFill/>
        </p:spPr>
        <p:txBody>
          <a:bodyPr wrap="square" rtlCol="0">
            <a:spAutoFit/>
          </a:bodyPr>
          <a:lstStyle/>
          <a:p>
            <a:pPr>
              <a:lnSpc>
                <a:spcPct val="150000"/>
              </a:lnSpc>
            </a:pPr>
            <a:r>
              <a:rPr lang="en-US" altLang="zh-CN" sz="3200" dirty="0"/>
              <a:t>PLL</a:t>
            </a:r>
            <a:r>
              <a:rPr lang="zh-CN" altLang="en-US" sz="3200" dirty="0"/>
              <a:t>倍频测试总图：</a:t>
            </a:r>
          </a:p>
        </p:txBody>
      </p:sp>
      <p:pic>
        <p:nvPicPr>
          <p:cNvPr id="7" name="图片 6">
            <a:extLst>
              <a:ext uri="{FF2B5EF4-FFF2-40B4-BE49-F238E27FC236}">
                <a16:creationId xmlns:a16="http://schemas.microsoft.com/office/drawing/2014/main" id="{9F952004-EEB0-4A61-9828-F74B0A212168}"/>
              </a:ext>
            </a:extLst>
          </p:cNvPr>
          <p:cNvPicPr/>
          <p:nvPr/>
        </p:nvPicPr>
        <p:blipFill>
          <a:blip r:embed="rId4"/>
          <a:stretch>
            <a:fillRect/>
          </a:stretch>
        </p:blipFill>
        <p:spPr>
          <a:xfrm>
            <a:off x="75027" y="2538682"/>
            <a:ext cx="12041945" cy="1919446"/>
          </a:xfrm>
          <a:prstGeom prst="rect">
            <a:avLst/>
          </a:prstGeom>
        </p:spPr>
      </p:pic>
    </p:spTree>
    <p:extLst>
      <p:ext uri="{BB962C8B-B14F-4D97-AF65-F5344CB8AC3E}">
        <p14:creationId xmlns:p14="http://schemas.microsoft.com/office/powerpoint/2010/main" val="25656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197BD-C07F-4549-B2D9-015751688C67}"/>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74884" y="199487"/>
            <a:ext cx="1499171" cy="447627"/>
          </a:xfrm>
          <a:prstGeom prst="rect">
            <a:avLst/>
          </a:prstGeom>
        </p:spPr>
      </p:pic>
      <p:sp>
        <p:nvSpPr>
          <p:cNvPr id="6" name="文本框 5">
            <a:extLst>
              <a:ext uri="{FF2B5EF4-FFF2-40B4-BE49-F238E27FC236}">
                <a16:creationId xmlns:a16="http://schemas.microsoft.com/office/drawing/2014/main" id="{650510A2-AE3A-4B2C-842E-860905E02F31}"/>
              </a:ext>
            </a:extLst>
          </p:cNvPr>
          <p:cNvSpPr txBox="1"/>
          <p:nvPr/>
        </p:nvSpPr>
        <p:spPr>
          <a:xfrm>
            <a:off x="5478974" y="354726"/>
            <a:ext cx="2355167" cy="584775"/>
          </a:xfrm>
          <a:prstGeom prst="rect">
            <a:avLst/>
          </a:prstGeom>
          <a:noFill/>
        </p:spPr>
        <p:txBody>
          <a:bodyPr wrap="square" rtlCol="0">
            <a:spAutoFit/>
          </a:bodyPr>
          <a:lstStyle/>
          <a:p>
            <a:r>
              <a:rPr lang="zh-CN" altLang="en-US" sz="3200" dirty="0"/>
              <a:t>下周计划</a:t>
            </a:r>
            <a:endParaRPr lang="zh-CN" altLang="en-US" dirty="0"/>
          </a:p>
        </p:txBody>
      </p:sp>
      <p:sp>
        <p:nvSpPr>
          <p:cNvPr id="8" name="文本框 7">
            <a:extLst>
              <a:ext uri="{FF2B5EF4-FFF2-40B4-BE49-F238E27FC236}">
                <a16:creationId xmlns:a16="http://schemas.microsoft.com/office/drawing/2014/main" id="{03980010-D540-437F-B469-62A93599215D}"/>
              </a:ext>
            </a:extLst>
          </p:cNvPr>
          <p:cNvSpPr txBox="1"/>
          <p:nvPr/>
        </p:nvSpPr>
        <p:spPr>
          <a:xfrm>
            <a:off x="344311" y="2438399"/>
            <a:ext cx="11503377" cy="2554545"/>
          </a:xfrm>
          <a:prstGeom prst="rect">
            <a:avLst/>
          </a:prstGeom>
          <a:noFill/>
        </p:spPr>
        <p:txBody>
          <a:bodyPr wrap="square">
            <a:spAutoFit/>
          </a:bodyPr>
          <a:lstStyle/>
          <a:p>
            <a:r>
              <a:rPr lang="en-US" altLang="zh-CN" sz="3200" dirty="0"/>
              <a:t>1</a:t>
            </a:r>
            <a:r>
              <a:rPr lang="zh-CN" altLang="en-US" sz="3200" dirty="0"/>
              <a:t>、</a:t>
            </a:r>
            <a:r>
              <a:rPr lang="en-US" altLang="zh-CN" sz="3200" dirty="0"/>
              <a:t>STM32</a:t>
            </a:r>
            <a:r>
              <a:rPr lang="zh-CN" altLang="en-US" sz="3200" dirty="0"/>
              <a:t>方面：完成</a:t>
            </a:r>
            <a:r>
              <a:rPr lang="en-US" altLang="zh-CN" sz="3200" dirty="0"/>
              <a:t>STM32 </a:t>
            </a:r>
            <a:r>
              <a:rPr lang="zh-CN" altLang="en-US" sz="3200" dirty="0"/>
              <a:t>串口实验；</a:t>
            </a:r>
            <a:endParaRPr lang="en-US" altLang="zh-CN" sz="3200" dirty="0"/>
          </a:p>
          <a:p>
            <a:endParaRPr lang="en-US" altLang="zh-CN" sz="3200" dirty="0"/>
          </a:p>
          <a:p>
            <a:r>
              <a:rPr lang="en-US" altLang="zh-CN" sz="3200" dirty="0"/>
              <a:t>2</a:t>
            </a:r>
            <a:r>
              <a:rPr lang="zh-CN" altLang="en-US" sz="3200" dirty="0"/>
              <a:t>、</a:t>
            </a:r>
            <a:r>
              <a:rPr lang="en-US" altLang="zh-CN" sz="3200" dirty="0"/>
              <a:t>SEP8000</a:t>
            </a:r>
            <a:r>
              <a:rPr lang="zh-CN" altLang="en-US" sz="3200" dirty="0"/>
              <a:t>方面：完成一次低功耗的功能测试：</a:t>
            </a:r>
            <a:endParaRPr lang="en-US" altLang="zh-CN" sz="3200" dirty="0"/>
          </a:p>
          <a:p>
            <a:r>
              <a:rPr lang="en-US" altLang="zh-CN" sz="3200" dirty="0"/>
              <a:t>				normal-sleep1-normal(</a:t>
            </a:r>
            <a:r>
              <a:rPr lang="en-US" altLang="zh-CN" sz="3200" dirty="0" err="1"/>
              <a:t>SleepTimer</a:t>
            </a:r>
            <a:r>
              <a:rPr lang="zh-CN" altLang="en-US" sz="3200" dirty="0"/>
              <a:t>唤醒</a:t>
            </a:r>
            <a:r>
              <a:rPr lang="en-US" altLang="zh-CN" sz="3200" dirty="0"/>
              <a:t>)</a:t>
            </a:r>
          </a:p>
          <a:p>
            <a:endParaRPr lang="zh-CN" altLang="en-US" sz="3200" dirty="0"/>
          </a:p>
        </p:txBody>
      </p:sp>
    </p:spTree>
    <p:extLst>
      <p:ext uri="{BB962C8B-B14F-4D97-AF65-F5344CB8AC3E}">
        <p14:creationId xmlns:p14="http://schemas.microsoft.com/office/powerpoint/2010/main" val="222836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197BD-C07F-4549-B2D9-015751688C67}"/>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74884" y="199487"/>
            <a:ext cx="1499171" cy="447627"/>
          </a:xfrm>
          <a:prstGeom prst="rect">
            <a:avLst/>
          </a:prstGeom>
        </p:spPr>
      </p:pic>
      <p:sp>
        <p:nvSpPr>
          <p:cNvPr id="6" name="文本框 5">
            <a:extLst>
              <a:ext uri="{FF2B5EF4-FFF2-40B4-BE49-F238E27FC236}">
                <a16:creationId xmlns:a16="http://schemas.microsoft.com/office/drawing/2014/main" id="{650510A2-AE3A-4B2C-842E-860905E02F31}"/>
              </a:ext>
            </a:extLst>
          </p:cNvPr>
          <p:cNvSpPr txBox="1"/>
          <p:nvPr/>
        </p:nvSpPr>
        <p:spPr>
          <a:xfrm>
            <a:off x="5072574" y="423300"/>
            <a:ext cx="2355167" cy="584775"/>
          </a:xfrm>
          <a:prstGeom prst="rect">
            <a:avLst/>
          </a:prstGeom>
          <a:noFill/>
        </p:spPr>
        <p:txBody>
          <a:bodyPr wrap="square" rtlCol="0">
            <a:spAutoFit/>
          </a:bodyPr>
          <a:lstStyle/>
          <a:p>
            <a:r>
              <a:rPr lang="zh-CN" altLang="en-US" sz="3200" dirty="0"/>
              <a:t>本学期计划</a:t>
            </a:r>
            <a:endParaRPr lang="zh-CN" altLang="en-US" dirty="0"/>
          </a:p>
        </p:txBody>
      </p:sp>
      <p:graphicFrame>
        <p:nvGraphicFramePr>
          <p:cNvPr id="3" name="表格 4">
            <a:extLst>
              <a:ext uri="{FF2B5EF4-FFF2-40B4-BE49-F238E27FC236}">
                <a16:creationId xmlns:a16="http://schemas.microsoft.com/office/drawing/2014/main" id="{58AD1170-5395-4159-A91E-04FC9F1C842C}"/>
              </a:ext>
            </a:extLst>
          </p:cNvPr>
          <p:cNvGraphicFramePr>
            <a:graphicFrameLocks noGrp="1"/>
          </p:cNvGraphicFramePr>
          <p:nvPr/>
        </p:nvGraphicFramePr>
        <p:xfrm>
          <a:off x="174883" y="1008073"/>
          <a:ext cx="11641980" cy="5608498"/>
        </p:xfrm>
        <a:graphic>
          <a:graphicData uri="http://schemas.openxmlformats.org/drawingml/2006/table">
            <a:tbl>
              <a:tblPr firstRow="1" bandRow="1">
                <a:tableStyleId>{5940675A-B579-460E-94D1-54222C63F5DA}</a:tableStyleId>
              </a:tblPr>
              <a:tblGrid>
                <a:gridCol w="2441708">
                  <a:extLst>
                    <a:ext uri="{9D8B030D-6E8A-4147-A177-3AD203B41FA5}">
                      <a16:colId xmlns:a16="http://schemas.microsoft.com/office/drawing/2014/main" val="1415052153"/>
                    </a:ext>
                  </a:extLst>
                </a:gridCol>
                <a:gridCol w="9200272">
                  <a:extLst>
                    <a:ext uri="{9D8B030D-6E8A-4147-A177-3AD203B41FA5}">
                      <a16:colId xmlns:a16="http://schemas.microsoft.com/office/drawing/2014/main" val="3611740751"/>
                    </a:ext>
                  </a:extLst>
                </a:gridCol>
              </a:tblGrid>
              <a:tr h="382186">
                <a:tc>
                  <a:txBody>
                    <a:bodyPr/>
                    <a:lstStyle/>
                    <a:p>
                      <a:pPr algn="ctr"/>
                      <a:r>
                        <a:rPr lang="zh-CN" altLang="en-US" dirty="0"/>
                        <a:t>周数</a:t>
                      </a:r>
                    </a:p>
                  </a:txBody>
                  <a:tcPr/>
                </a:tc>
                <a:tc>
                  <a:txBody>
                    <a:bodyPr/>
                    <a:lstStyle/>
                    <a:p>
                      <a:pPr algn="ctr"/>
                      <a:r>
                        <a:rPr lang="zh-CN" altLang="en-US" dirty="0"/>
                        <a:t>计划学习内容</a:t>
                      </a:r>
                    </a:p>
                  </a:txBody>
                  <a:tcPr/>
                </a:tc>
                <a:extLst>
                  <a:ext uri="{0D108BD9-81ED-4DB2-BD59-A6C34878D82A}">
                    <a16:rowId xmlns:a16="http://schemas.microsoft.com/office/drawing/2014/main" val="1347370344"/>
                  </a:ext>
                </a:extLst>
              </a:tr>
              <a:tr h="382186">
                <a:tc>
                  <a:txBody>
                    <a:bodyPr/>
                    <a:lstStyle/>
                    <a:p>
                      <a:pPr algn="ctr"/>
                      <a:r>
                        <a:rPr lang="zh-CN" altLang="en-US" dirty="0"/>
                        <a:t>第六周</a:t>
                      </a:r>
                    </a:p>
                  </a:txBody>
                  <a:tcPr/>
                </a:tc>
                <a:tc>
                  <a:txBody>
                    <a:bodyPr/>
                    <a:lstStyle/>
                    <a:p>
                      <a:pPr algn="ctr"/>
                      <a:r>
                        <a:rPr lang="zh-CN" altLang="en-US" dirty="0"/>
                        <a:t>完成</a:t>
                      </a:r>
                      <a:r>
                        <a:rPr lang="en-US" altLang="zh-CN" dirty="0"/>
                        <a:t>STM32 </a:t>
                      </a:r>
                      <a:r>
                        <a:rPr lang="zh-CN" altLang="en-US" dirty="0"/>
                        <a:t>串口实验，测试</a:t>
                      </a:r>
                      <a:r>
                        <a:rPr lang="en-US" altLang="zh-CN" dirty="0"/>
                        <a:t>MPU</a:t>
                      </a:r>
                      <a:r>
                        <a:rPr lang="zh-CN" altLang="en-US" dirty="0"/>
                        <a:t>的时钟倍频和复位功能</a:t>
                      </a:r>
                    </a:p>
                  </a:txBody>
                  <a:tcPr/>
                </a:tc>
                <a:extLst>
                  <a:ext uri="{0D108BD9-81ED-4DB2-BD59-A6C34878D82A}">
                    <a16:rowId xmlns:a16="http://schemas.microsoft.com/office/drawing/2014/main" val="785787941"/>
                  </a:ext>
                </a:extLst>
              </a:tr>
              <a:tr h="382186">
                <a:tc>
                  <a:txBody>
                    <a:bodyPr/>
                    <a:lstStyle/>
                    <a:p>
                      <a:pPr algn="ctr"/>
                      <a:r>
                        <a:rPr lang="zh-CN" altLang="en-US" dirty="0"/>
                        <a:t>第七周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完成</a:t>
                      </a:r>
                      <a:r>
                        <a:rPr lang="en-US" altLang="zh-CN" dirty="0"/>
                        <a:t>STM32 IIC</a:t>
                      </a:r>
                      <a:r>
                        <a:rPr lang="zh-CN" altLang="en-US" dirty="0"/>
                        <a:t>实验（对</a:t>
                      </a:r>
                      <a:r>
                        <a:rPr lang="en-US" altLang="zh-CN" sz="1800" b="0" i="0" kern="1200" dirty="0">
                          <a:solidFill>
                            <a:schemeClr val="tx1"/>
                          </a:solidFill>
                          <a:effectLst/>
                          <a:latin typeface="+mn-lt"/>
                          <a:ea typeface="+mn-ea"/>
                          <a:cs typeface="+mn-cs"/>
                        </a:rPr>
                        <a:t>EEPROM </a:t>
                      </a:r>
                      <a:r>
                        <a:rPr lang="zh-CN" altLang="en-US" sz="1800" b="0" i="0" kern="1200" dirty="0">
                          <a:solidFill>
                            <a:schemeClr val="tx1"/>
                          </a:solidFill>
                          <a:effectLst/>
                          <a:latin typeface="+mn-lt"/>
                          <a:ea typeface="+mn-ea"/>
                          <a:cs typeface="+mn-cs"/>
                        </a:rPr>
                        <a:t>芯片读写</a:t>
                      </a:r>
                      <a:r>
                        <a:rPr lang="zh-CN" altLang="en-US" dirty="0"/>
                        <a:t> ）</a:t>
                      </a:r>
                      <a:r>
                        <a:rPr lang="en-US" altLang="zh-CN" dirty="0"/>
                        <a:t>  normal--sleep1--normal(</a:t>
                      </a:r>
                      <a:r>
                        <a:rPr lang="en-US" altLang="zh-CN" dirty="0" err="1"/>
                        <a:t>SleepTimer</a:t>
                      </a:r>
                      <a:r>
                        <a:rPr lang="zh-CN" altLang="en-US" dirty="0"/>
                        <a:t>唤醒</a:t>
                      </a:r>
                      <a:r>
                        <a:rPr lang="en-US" altLang="zh-CN" dirty="0"/>
                        <a:t>)</a:t>
                      </a:r>
                      <a:endParaRPr lang="zh-CN" altLang="en-US" dirty="0"/>
                    </a:p>
                  </a:txBody>
                  <a:tcPr/>
                </a:tc>
                <a:extLst>
                  <a:ext uri="{0D108BD9-81ED-4DB2-BD59-A6C34878D82A}">
                    <a16:rowId xmlns:a16="http://schemas.microsoft.com/office/drawing/2014/main" val="3606087460"/>
                  </a:ext>
                </a:extLst>
              </a:tr>
              <a:tr h="3821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第八周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完成</a:t>
                      </a:r>
                      <a:r>
                        <a:rPr lang="en-US" altLang="zh-CN" dirty="0"/>
                        <a:t>STM32 SPI</a:t>
                      </a:r>
                      <a:r>
                        <a:rPr lang="zh-CN" altLang="en-US" dirty="0"/>
                        <a:t>实验（</a:t>
                      </a:r>
                      <a:r>
                        <a:rPr lang="zh-CN" altLang="en-US" sz="1800" b="0" i="0" kern="1200" dirty="0">
                          <a:solidFill>
                            <a:schemeClr val="tx1"/>
                          </a:solidFill>
                          <a:effectLst/>
                          <a:latin typeface="+mn-lt"/>
                          <a:ea typeface="+mn-ea"/>
                          <a:cs typeface="+mn-cs"/>
                        </a:rPr>
                        <a:t>外部 </a:t>
                      </a:r>
                      <a:r>
                        <a:rPr lang="en-US" altLang="zh-CN" sz="1800" b="0" i="0" kern="1200" dirty="0">
                          <a:solidFill>
                            <a:schemeClr val="tx1"/>
                          </a:solidFill>
                          <a:effectLst/>
                          <a:latin typeface="+mn-lt"/>
                          <a:ea typeface="+mn-ea"/>
                          <a:cs typeface="+mn-cs"/>
                        </a:rPr>
                        <a:t>FLASH</a:t>
                      </a:r>
                      <a:r>
                        <a:rPr lang="zh-CN" altLang="en-US" sz="1800" b="0" i="0" kern="1200" dirty="0">
                          <a:solidFill>
                            <a:schemeClr val="tx1"/>
                          </a:solidFill>
                          <a:effectLst/>
                          <a:latin typeface="+mn-lt"/>
                          <a:ea typeface="+mn-ea"/>
                          <a:cs typeface="+mn-cs"/>
                        </a:rPr>
                        <a:t>读写</a:t>
                      </a:r>
                      <a:r>
                        <a:rPr lang="zh-CN" altLang="en-US" dirty="0"/>
                        <a:t> ）</a:t>
                      </a:r>
                      <a:r>
                        <a:rPr lang="en-US" altLang="zh-CN" sz="1800" kern="1200" dirty="0">
                          <a:solidFill>
                            <a:schemeClr val="tx1"/>
                          </a:solidFill>
                          <a:effectLst/>
                          <a:latin typeface="+mn-lt"/>
                          <a:ea typeface="+mn-ea"/>
                          <a:cs typeface="+mn-cs"/>
                        </a:rPr>
                        <a:t>normal--sleep1--normal(GPIO</a:t>
                      </a:r>
                      <a:r>
                        <a:rPr lang="zh-CN" altLang="zh-CN" sz="1800" kern="1200" dirty="0">
                          <a:solidFill>
                            <a:schemeClr val="tx1"/>
                          </a:solidFill>
                          <a:effectLst/>
                          <a:latin typeface="+mn-lt"/>
                          <a:ea typeface="+mn-ea"/>
                          <a:cs typeface="+mn-cs"/>
                        </a:rPr>
                        <a:t>唤醒</a:t>
                      </a:r>
                      <a:r>
                        <a:rPr lang="en-US" altLang="zh-CN" sz="1800" kern="1200" dirty="0">
                          <a:solidFill>
                            <a:schemeClr val="tx1"/>
                          </a:solidFill>
                          <a:effectLst/>
                          <a:latin typeface="+mn-lt"/>
                          <a:ea typeface="+mn-ea"/>
                          <a:cs typeface="+mn-cs"/>
                        </a:rPr>
                        <a:t>)</a:t>
                      </a:r>
                      <a:endParaRPr lang="zh-CN" altLang="en-US" dirty="0"/>
                    </a:p>
                  </a:txBody>
                  <a:tcPr/>
                </a:tc>
                <a:extLst>
                  <a:ext uri="{0D108BD9-81ED-4DB2-BD59-A6C34878D82A}">
                    <a16:rowId xmlns:a16="http://schemas.microsoft.com/office/drawing/2014/main" val="412367714"/>
                  </a:ext>
                </a:extLst>
              </a:tr>
              <a:tr h="382186">
                <a:tc>
                  <a:txBody>
                    <a:bodyPr/>
                    <a:lstStyle/>
                    <a:p>
                      <a:pPr algn="ctr"/>
                      <a:r>
                        <a:rPr lang="zh-CN" altLang="en-US" dirty="0"/>
                        <a:t>第九周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完成</a:t>
                      </a:r>
                      <a:r>
                        <a:rPr lang="en-US" altLang="zh-CN" dirty="0"/>
                        <a:t>STM32 FLASH </a:t>
                      </a:r>
                      <a:r>
                        <a:rPr lang="zh-CN" altLang="en-US" dirty="0"/>
                        <a:t>模拟 </a:t>
                      </a:r>
                      <a:r>
                        <a:rPr lang="en-US" altLang="zh-CN" dirty="0"/>
                        <a:t>EEPROM </a:t>
                      </a:r>
                      <a:r>
                        <a:rPr lang="zh-CN" altLang="en-US" dirty="0"/>
                        <a:t>实验</a:t>
                      </a:r>
                      <a:r>
                        <a:rPr lang="en-US" altLang="zh-CN" sz="1800" kern="1200" dirty="0">
                          <a:solidFill>
                            <a:schemeClr val="tx1"/>
                          </a:solidFill>
                          <a:effectLst/>
                          <a:latin typeface="+mn-lt"/>
                          <a:ea typeface="+mn-ea"/>
                          <a:cs typeface="+mn-cs"/>
                        </a:rPr>
                        <a:t>     normal--sleep2--normal(GPIO</a:t>
                      </a:r>
                      <a:r>
                        <a:rPr lang="zh-CN" altLang="zh-CN" sz="1800" kern="1200" dirty="0">
                          <a:solidFill>
                            <a:schemeClr val="tx1"/>
                          </a:solidFill>
                          <a:effectLst/>
                          <a:latin typeface="+mn-lt"/>
                          <a:ea typeface="+mn-ea"/>
                          <a:cs typeface="+mn-cs"/>
                        </a:rPr>
                        <a:t>唤醒</a:t>
                      </a:r>
                      <a:r>
                        <a:rPr lang="en-US" altLang="zh-CN" sz="1800" kern="1200" dirty="0">
                          <a:solidFill>
                            <a:schemeClr val="tx1"/>
                          </a:solidFill>
                          <a:effectLst/>
                          <a:latin typeface="+mn-lt"/>
                          <a:ea typeface="+mn-ea"/>
                          <a:cs typeface="+mn-cs"/>
                        </a:rPr>
                        <a:t>)/normal--sleep3--normal(GPIO</a:t>
                      </a:r>
                      <a:r>
                        <a:rPr lang="zh-CN" altLang="zh-CN" sz="1800" kern="1200" dirty="0">
                          <a:solidFill>
                            <a:schemeClr val="tx1"/>
                          </a:solidFill>
                          <a:effectLst/>
                          <a:latin typeface="+mn-lt"/>
                          <a:ea typeface="+mn-ea"/>
                          <a:cs typeface="+mn-cs"/>
                        </a:rPr>
                        <a:t>唤醒</a:t>
                      </a:r>
                      <a:r>
                        <a:rPr lang="en-US" altLang="zh-CN" sz="1800" kern="1200" dirty="0">
                          <a:solidFill>
                            <a:schemeClr val="tx1"/>
                          </a:solidFill>
                          <a:effectLst/>
                          <a:latin typeface="+mn-lt"/>
                          <a:ea typeface="+mn-ea"/>
                          <a:cs typeface="+mn-cs"/>
                        </a:rPr>
                        <a:t>)</a:t>
                      </a:r>
                      <a:r>
                        <a:rPr lang="zh-CN" altLang="en-US" dirty="0"/>
                        <a:t> </a:t>
                      </a:r>
                    </a:p>
                  </a:txBody>
                  <a:tcPr/>
                </a:tc>
                <a:extLst>
                  <a:ext uri="{0D108BD9-81ED-4DB2-BD59-A6C34878D82A}">
                    <a16:rowId xmlns:a16="http://schemas.microsoft.com/office/drawing/2014/main" val="1980413700"/>
                  </a:ext>
                </a:extLst>
              </a:tr>
              <a:tr h="382186">
                <a:tc>
                  <a:txBody>
                    <a:bodyPr/>
                    <a:lstStyle/>
                    <a:p>
                      <a:pPr algn="ctr"/>
                      <a:r>
                        <a:rPr lang="zh-CN" altLang="en-US" dirty="0"/>
                        <a:t>第十周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完成</a:t>
                      </a:r>
                      <a:r>
                        <a:rPr lang="en-US" altLang="zh-CN" dirty="0"/>
                        <a:t>STM32 </a:t>
                      </a:r>
                      <a:r>
                        <a:rPr lang="zh-CN" altLang="en-US" dirty="0"/>
                        <a:t>内存管理实验      阅读</a:t>
                      </a:r>
                      <a:r>
                        <a:rPr lang="en-US" altLang="zh-CN" dirty="0"/>
                        <a:t>FSM</a:t>
                      </a:r>
                      <a:r>
                        <a:rPr lang="zh-CN" altLang="en-US" dirty="0"/>
                        <a:t>模块</a:t>
                      </a:r>
                      <a:r>
                        <a:rPr lang="en-US" altLang="zh-CN" dirty="0"/>
                        <a:t>RTL</a:t>
                      </a:r>
                    </a:p>
                  </a:txBody>
                  <a:tcPr/>
                </a:tc>
                <a:extLst>
                  <a:ext uri="{0D108BD9-81ED-4DB2-BD59-A6C34878D82A}">
                    <a16:rowId xmlns:a16="http://schemas.microsoft.com/office/drawing/2014/main" val="2863725342"/>
                  </a:ext>
                </a:extLst>
              </a:tr>
              <a:tr h="382186">
                <a:tc>
                  <a:txBody>
                    <a:bodyPr/>
                    <a:lstStyle/>
                    <a:p>
                      <a:pPr algn="ctr"/>
                      <a:r>
                        <a:rPr lang="zh-CN" altLang="en-US" dirty="0"/>
                        <a:t>第十一周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完成</a:t>
                      </a:r>
                      <a:r>
                        <a:rPr lang="en-US" altLang="zh-CN" dirty="0"/>
                        <a:t>STM32 SD</a:t>
                      </a:r>
                      <a:r>
                        <a:rPr lang="zh-CN" altLang="en-US" dirty="0"/>
                        <a:t>卡实验      阅读</a:t>
                      </a:r>
                      <a:r>
                        <a:rPr lang="en-US" altLang="zh-CN" dirty="0"/>
                        <a:t>FSM</a:t>
                      </a:r>
                      <a:r>
                        <a:rPr lang="zh-CN" altLang="en-US" dirty="0"/>
                        <a:t>模块</a:t>
                      </a:r>
                      <a:r>
                        <a:rPr lang="en-US" altLang="zh-CN" dirty="0"/>
                        <a:t>RTL/</a:t>
                      </a:r>
                      <a:r>
                        <a:rPr lang="zh-CN" altLang="en-US" dirty="0"/>
                        <a:t>阅读</a:t>
                      </a:r>
                      <a:r>
                        <a:rPr lang="en-US" altLang="zh-CN" dirty="0"/>
                        <a:t>CORE</a:t>
                      </a:r>
                      <a:r>
                        <a:rPr lang="zh-CN" altLang="en-US" dirty="0"/>
                        <a:t>模块</a:t>
                      </a:r>
                      <a:r>
                        <a:rPr lang="en-US" altLang="zh-CN" dirty="0"/>
                        <a:t>RTL</a:t>
                      </a:r>
                      <a:endParaRPr lang="zh-CN" altLang="en-US" dirty="0"/>
                    </a:p>
                  </a:txBody>
                  <a:tcPr/>
                </a:tc>
                <a:extLst>
                  <a:ext uri="{0D108BD9-81ED-4DB2-BD59-A6C34878D82A}">
                    <a16:rowId xmlns:a16="http://schemas.microsoft.com/office/drawing/2014/main" val="106182300"/>
                  </a:ext>
                </a:extLst>
              </a:tr>
              <a:tr h="382186">
                <a:tc>
                  <a:txBody>
                    <a:bodyPr/>
                    <a:lstStyle/>
                    <a:p>
                      <a:pPr algn="ctr"/>
                      <a:r>
                        <a:rPr lang="zh-CN" altLang="en-US" dirty="0"/>
                        <a:t>第十二周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完成</a:t>
                      </a:r>
                      <a:r>
                        <a:rPr lang="en-US" altLang="zh-CN" dirty="0"/>
                        <a:t>STM32 FATFS</a:t>
                      </a:r>
                      <a:r>
                        <a:rPr lang="zh-CN" altLang="en-US" dirty="0"/>
                        <a:t>实验         阅读</a:t>
                      </a:r>
                      <a:r>
                        <a:rPr lang="en-US" altLang="zh-CN" dirty="0"/>
                        <a:t>CORE</a:t>
                      </a:r>
                      <a:r>
                        <a:rPr lang="zh-CN" altLang="en-US" dirty="0"/>
                        <a:t>模块</a:t>
                      </a:r>
                      <a:r>
                        <a:rPr lang="en-US" altLang="zh-CN" dirty="0"/>
                        <a:t>RTL</a:t>
                      </a:r>
                      <a:endParaRPr lang="zh-CN" altLang="en-US" dirty="0"/>
                    </a:p>
                  </a:txBody>
                  <a:tcPr/>
                </a:tc>
                <a:extLst>
                  <a:ext uri="{0D108BD9-81ED-4DB2-BD59-A6C34878D82A}">
                    <a16:rowId xmlns:a16="http://schemas.microsoft.com/office/drawing/2014/main" val="970202560"/>
                  </a:ext>
                </a:extLst>
              </a:tr>
              <a:tr h="382186">
                <a:tc>
                  <a:txBody>
                    <a:bodyPr/>
                    <a:lstStyle/>
                    <a:p>
                      <a:pPr algn="ctr"/>
                      <a:r>
                        <a:rPr lang="zh-CN" altLang="en-US" dirty="0"/>
                        <a:t>第十三周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完成</a:t>
                      </a:r>
                      <a:r>
                        <a:rPr lang="en-US" altLang="zh-CN" dirty="0"/>
                        <a:t>STM32 UCOSII</a:t>
                      </a:r>
                      <a:r>
                        <a:rPr lang="zh-CN" altLang="en-US" dirty="0"/>
                        <a:t>操作系统实验        阅读</a:t>
                      </a:r>
                      <a:r>
                        <a:rPr lang="en-US" altLang="zh-CN" dirty="0" err="1"/>
                        <a:t>Apbif</a:t>
                      </a:r>
                      <a:r>
                        <a:rPr lang="zh-CN" altLang="en-US" dirty="0"/>
                        <a:t>模块</a:t>
                      </a:r>
                      <a:r>
                        <a:rPr lang="en-US" altLang="zh-CN" dirty="0"/>
                        <a:t>RTL</a:t>
                      </a:r>
                      <a:endParaRPr lang="zh-CN" altLang="en-US" dirty="0"/>
                    </a:p>
                  </a:txBody>
                  <a:tcPr/>
                </a:tc>
                <a:extLst>
                  <a:ext uri="{0D108BD9-81ED-4DB2-BD59-A6C34878D82A}">
                    <a16:rowId xmlns:a16="http://schemas.microsoft.com/office/drawing/2014/main" val="2430811604"/>
                  </a:ext>
                </a:extLst>
              </a:tr>
              <a:tr h="382186">
                <a:tc>
                  <a:txBody>
                    <a:bodyPr/>
                    <a:lstStyle/>
                    <a:p>
                      <a:pPr algn="ctr"/>
                      <a:r>
                        <a:rPr lang="zh-CN" altLang="en-US" dirty="0"/>
                        <a:t>第十四周</a:t>
                      </a:r>
                    </a:p>
                  </a:txBody>
                  <a:tcPr/>
                </a:tc>
                <a:tc>
                  <a:txBody>
                    <a:bodyPr/>
                    <a:lstStyle/>
                    <a:p>
                      <a:pPr algn="ctr"/>
                      <a:endParaRPr lang="zh-CN" altLang="en-US" dirty="0"/>
                    </a:p>
                  </a:txBody>
                  <a:tcP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575120361"/>
                  </a:ext>
                </a:extLst>
              </a:tr>
              <a:tr h="382186">
                <a:tc>
                  <a:txBody>
                    <a:bodyPr/>
                    <a:lstStyle/>
                    <a:p>
                      <a:pPr algn="ctr"/>
                      <a:r>
                        <a:rPr lang="zh-CN" altLang="en-US" dirty="0"/>
                        <a:t>第十五周</a:t>
                      </a:r>
                    </a:p>
                  </a:txBody>
                  <a:tcPr/>
                </a:tc>
                <a:tc>
                  <a:txBody>
                    <a:bodyPr/>
                    <a:lstStyle/>
                    <a:p>
                      <a:pPr algn="ctr"/>
                      <a:endParaRPr lang="zh-CN" altLang="en-US" dirty="0"/>
                    </a:p>
                  </a:txBody>
                  <a:tcP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3165678895"/>
                  </a:ext>
                </a:extLst>
              </a:tr>
              <a:tr h="382186">
                <a:tc>
                  <a:txBody>
                    <a:bodyPr/>
                    <a:lstStyle/>
                    <a:p>
                      <a:pPr algn="ctr"/>
                      <a:r>
                        <a:rPr lang="zh-CN" altLang="en-US" dirty="0"/>
                        <a:t>第十六周</a:t>
                      </a:r>
                    </a:p>
                  </a:txBody>
                  <a:tcPr/>
                </a:tc>
                <a:tc>
                  <a:txBody>
                    <a:bodyPr/>
                    <a:lstStyle/>
                    <a:p>
                      <a:pPr algn="ctr"/>
                      <a:endParaRPr lang="zh-CN" altLang="en-US" dirty="0"/>
                    </a:p>
                  </a:txBody>
                  <a:tcP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793759170"/>
                  </a:ext>
                </a:extLst>
              </a:tr>
              <a:tr h="382186">
                <a:tc>
                  <a:txBody>
                    <a:bodyPr/>
                    <a:lstStyle/>
                    <a:p>
                      <a:pPr algn="ctr"/>
                      <a:r>
                        <a:rPr lang="zh-CN" altLang="en-US" dirty="0"/>
                        <a:t>第十七周</a:t>
                      </a:r>
                    </a:p>
                  </a:txBody>
                  <a:tcPr/>
                </a:tc>
                <a:tc>
                  <a:txBody>
                    <a:bodyPr/>
                    <a:lstStyle/>
                    <a:p>
                      <a:pPr algn="ctr"/>
                      <a:endParaRPr lang="zh-CN" altLang="en-US" dirty="0"/>
                    </a:p>
                  </a:txBody>
                  <a:tcP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727385604"/>
                  </a:ext>
                </a:extLst>
              </a:tr>
              <a:tr h="382186">
                <a:tc>
                  <a:txBody>
                    <a:bodyPr/>
                    <a:lstStyle/>
                    <a:p>
                      <a:pPr algn="ctr"/>
                      <a:r>
                        <a:rPr lang="zh-CN" altLang="en-US" dirty="0"/>
                        <a:t>第十八周</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完成</a:t>
                      </a:r>
                      <a:r>
                        <a:rPr lang="en-US" altLang="zh-CN" dirty="0"/>
                        <a:t>STM32 UCOSII</a:t>
                      </a:r>
                      <a:r>
                        <a:rPr lang="zh-CN" altLang="en-US" dirty="0"/>
                        <a:t>操作系统实验       阅读</a:t>
                      </a:r>
                      <a:r>
                        <a:rPr lang="en-US" altLang="zh-CN" sz="1800" kern="1200" dirty="0" err="1">
                          <a:solidFill>
                            <a:schemeClr val="tx1"/>
                          </a:solidFill>
                          <a:effectLst/>
                          <a:latin typeface="+mn-lt"/>
                          <a:ea typeface="+mn-ea"/>
                          <a:cs typeface="+mn-cs"/>
                        </a:rPr>
                        <a:t>ClkManagement</a:t>
                      </a:r>
                      <a:r>
                        <a:rPr lang="zh-CN" altLang="zh-CN" sz="1800" kern="1200" dirty="0">
                          <a:solidFill>
                            <a:schemeClr val="tx1"/>
                          </a:solidFill>
                          <a:effectLst/>
                          <a:latin typeface="+mn-lt"/>
                          <a:ea typeface="+mn-ea"/>
                          <a:cs typeface="+mn-cs"/>
                        </a:rPr>
                        <a:t>模块</a:t>
                      </a:r>
                      <a:r>
                        <a:rPr lang="en-US" altLang="zh-CN" sz="1800" kern="1200" dirty="0">
                          <a:solidFill>
                            <a:schemeClr val="tx1"/>
                          </a:solidFill>
                          <a:effectLst/>
                          <a:latin typeface="+mn-lt"/>
                          <a:ea typeface="+mn-ea"/>
                          <a:cs typeface="+mn-cs"/>
                        </a:rPr>
                        <a:t>RTL</a:t>
                      </a:r>
                      <a:endParaRPr lang="zh-CN" altLang="en-US" dirty="0"/>
                    </a:p>
                  </a:txBody>
                  <a:tcPr/>
                </a:tc>
                <a:extLst>
                  <a:ext uri="{0D108BD9-81ED-4DB2-BD59-A6C34878D82A}">
                    <a16:rowId xmlns:a16="http://schemas.microsoft.com/office/drawing/2014/main" val="1847944322"/>
                  </a:ext>
                </a:extLst>
              </a:tr>
            </a:tbl>
          </a:graphicData>
        </a:graphic>
      </p:graphicFrame>
    </p:spTree>
    <p:extLst>
      <p:ext uri="{BB962C8B-B14F-4D97-AF65-F5344CB8AC3E}">
        <p14:creationId xmlns:p14="http://schemas.microsoft.com/office/powerpoint/2010/main" val="40102318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344</Words>
  <Application>Microsoft Office PowerPoint</Application>
  <PresentationFormat>宽屏</PresentationFormat>
  <Paragraphs>53</Paragraphs>
  <Slides>8</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dc:creator>
  <cp:lastModifiedBy>Chen</cp:lastModifiedBy>
  <cp:revision>102</cp:revision>
  <dcterms:created xsi:type="dcterms:W3CDTF">2020-09-24T09:41:20Z</dcterms:created>
  <dcterms:modified xsi:type="dcterms:W3CDTF">2020-10-23T06:24:02Z</dcterms:modified>
</cp:coreProperties>
</file>