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92" r:id="rId3"/>
    <p:sldId id="295" r:id="rId4"/>
    <p:sldId id="297" r:id="rId5"/>
    <p:sldId id="273" r:id="rId6"/>
    <p:sldId id="271" r:id="rId7"/>
    <p:sldId id="267" r:id="rId8"/>
    <p:sldId id="269" r:id="rId9"/>
    <p:sldId id="302" r:id="rId10"/>
    <p:sldId id="303" r:id="rId11"/>
    <p:sldId id="288" r:id="rId12"/>
    <p:sldId id="270" r:id="rId13"/>
    <p:sldId id="289" r:id="rId14"/>
    <p:sldId id="299" r:id="rId15"/>
    <p:sldId id="286" r:id="rId16"/>
    <p:sldId id="272" r:id="rId17"/>
    <p:sldId id="300" r:id="rId18"/>
    <p:sldId id="304" r:id="rId19"/>
    <p:sldId id="305" r:id="rId20"/>
    <p:sldId id="310" r:id="rId21"/>
    <p:sldId id="309" r:id="rId22"/>
    <p:sldId id="301" r:id="rId23"/>
    <p:sldId id="306" r:id="rId24"/>
    <p:sldId id="308" r:id="rId25"/>
    <p:sldId id="307" r:id="rId26"/>
    <p:sldId id="26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orient="horz" pos="3096">
          <p15:clr>
            <a:srgbClr val="A4A3A4"/>
          </p15:clr>
        </p15:guide>
        <p15:guide id="3" orient="horz" pos="1055">
          <p15:clr>
            <a:srgbClr val="A4A3A4"/>
          </p15:clr>
        </p15:guide>
        <p15:guide id="4" orient="horz" pos="2792">
          <p15:clr>
            <a:srgbClr val="A4A3A4"/>
          </p15:clr>
        </p15:guide>
        <p15:guide id="5" orient="horz" pos="1576">
          <p15:clr>
            <a:srgbClr val="A4A3A4"/>
          </p15:clr>
        </p15:guide>
        <p15:guide id="6" orient="horz" pos="391">
          <p15:clr>
            <a:srgbClr val="A4A3A4"/>
          </p15:clr>
        </p15:guide>
        <p15:guide id="7" orient="horz" pos="3890">
          <p15:clr>
            <a:srgbClr val="A4A3A4"/>
          </p15:clr>
        </p15:guide>
        <p15:guide id="8" orient="horz" pos="2912">
          <p15:clr>
            <a:srgbClr val="A4A3A4"/>
          </p15:clr>
        </p15:guide>
        <p15:guide id="9" pos="3840">
          <p15:clr>
            <a:srgbClr val="A4A3A4"/>
          </p15:clr>
        </p15:guide>
        <p15:guide id="10" pos="410">
          <p15:clr>
            <a:srgbClr val="A4A3A4"/>
          </p15:clr>
        </p15:guide>
        <p15:guide id="11" pos="73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佳城" initials="黄佳城" lastIdx="0" clrIdx="0">
    <p:extLst>
      <p:ext uri="{19B8F6BF-5375-455C-9EA6-DF929625EA0E}">
        <p15:presenceInfo xmlns:p15="http://schemas.microsoft.com/office/powerpoint/2012/main" userId="3991cf585d5132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B535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4136" autoAdjust="0"/>
  </p:normalViewPr>
  <p:slideViewPr>
    <p:cSldViewPr snapToGrid="0" showGuides="1">
      <p:cViewPr varScale="1">
        <p:scale>
          <a:sx n="81" d="100"/>
          <a:sy n="81" d="100"/>
        </p:scale>
        <p:origin x="67" y="182"/>
      </p:cViewPr>
      <p:guideLst>
        <p:guide orient="horz" pos="2162"/>
        <p:guide orient="horz" pos="3096"/>
        <p:guide orient="horz" pos="1055"/>
        <p:guide orient="horz" pos="2792"/>
        <p:guide orient="horz" pos="1576"/>
        <p:guide orient="horz" pos="391"/>
        <p:guide orient="horz" pos="3890"/>
        <p:guide orient="horz" pos="2912"/>
        <p:guide pos="3840"/>
        <p:guide pos="410"/>
        <p:guide pos="73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86B5F-ED0D-437B-9A79-F075D74DEADF}" type="datetimeFigureOut">
              <a:rPr lang="zh-CN" altLang="en-US" smtClean="0"/>
              <a:pPr/>
              <a:t>2017/7/1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CA5E9-242A-4AE6-B3B0-7066F408D43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CE6D9E-E757-4830-9317-DBD7492A505E}" type="datetimeFigureOut">
              <a:rPr lang="zh-CN" altLang="en-US" smtClean="0"/>
              <a:pPr/>
              <a:t>2017/7/1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E6D9E-E757-4830-9317-DBD7492A505E}" type="datetimeFigureOut">
              <a:rPr lang="zh-CN" altLang="en-US" smtClean="0"/>
              <a:pPr/>
              <a:t>2017/7/1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9BF86-97AE-4B04-9B06-3C0BD16A187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7.wmf"/><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8.bin"/><Relationship Id="rId1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image" Target="../media/image24.png"/><Relationship Id="rId5" Type="http://schemas.openxmlformats.org/officeDocument/2006/relationships/oleObject" Target="../embeddings/oleObject13.bin"/><Relationship Id="rId10" Type="http://schemas.openxmlformats.org/officeDocument/2006/relationships/image" Target="../media/image22.png"/><Relationship Id="rId4" Type="http://schemas.openxmlformats.org/officeDocument/2006/relationships/image" Target="../media/image23.wmf"/><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6.jpg"/><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7.png"/><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808163"/>
            <a:ext cx="6096000" cy="32416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88000" y="2708276"/>
            <a:ext cx="5921513" cy="1476374"/>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ATM交易状态特征分析与异常检验</a:t>
            </a:r>
          </a:p>
        </p:txBody>
      </p:sp>
      <p:sp>
        <p:nvSpPr>
          <p:cNvPr id="11" name="文本框 10"/>
          <p:cNvSpPr txBox="1"/>
          <p:nvPr/>
        </p:nvSpPr>
        <p:spPr>
          <a:xfrm>
            <a:off x="6620790" y="5084763"/>
            <a:ext cx="4888723" cy="584775"/>
          </a:xfrm>
          <a:prstGeom prst="rect">
            <a:avLst/>
          </a:prstGeom>
          <a:noFill/>
        </p:spPr>
        <p:txBody>
          <a:bodyPr wrap="square" rtlCol="0">
            <a:spAutoFit/>
          </a:bodyPr>
          <a:lstStyle/>
          <a:p>
            <a:r>
              <a:rPr lang="zh-CN" altLang="en-US" sz="3200" b="1" dirty="0">
                <a:solidFill>
                  <a:srgbClr val="595959"/>
                </a:solidFill>
                <a:latin typeface="幼圆" panose="02010509060101010101" pitchFamily="49" charset="-122"/>
                <a:ea typeface="幼圆" panose="02010509060101010101" pitchFamily="49" charset="-122"/>
              </a:rPr>
              <a:t>黄佳城 韩天宇 奚东宇</a:t>
            </a:r>
          </a:p>
        </p:txBody>
      </p:sp>
      <p:sp>
        <p:nvSpPr>
          <p:cNvPr id="13" name="矩形 12"/>
          <p:cNvSpPr/>
          <p:nvPr/>
        </p:nvSpPr>
        <p:spPr>
          <a:xfrm>
            <a:off x="4639981" y="2713405"/>
            <a:ext cx="948267" cy="1476375"/>
          </a:xfrm>
          <a:prstGeom prst="rect">
            <a:avLst/>
          </a:prstGeom>
          <a:solidFill>
            <a:srgbClr val="DB53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21379" y="783351"/>
            <a:ext cx="508000" cy="50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9876" y="0"/>
            <a:ext cx="4484094" cy="768350"/>
          </a:xfrm>
          <a:prstGeom prst="rect">
            <a:avLst/>
          </a:prstGeom>
          <a:noFill/>
        </p:spPr>
        <p:txBody>
          <a:bodyPr wrap="square" rtlCol="0">
            <a:spAutoFit/>
          </a:bodyPr>
          <a:lstStyle/>
          <a:p>
            <a:r>
              <a:rPr lang="en-US" altLang="zh-CN" sz="4400">
                <a:sym typeface="+mn-ea"/>
              </a:rPr>
              <a:t>PCA &amp; KPCA</a:t>
            </a:r>
            <a:endParaRPr lang="en-US" altLang="zh-CN" sz="4400" b="1" dirty="0">
              <a:solidFill>
                <a:srgbClr val="595959"/>
              </a:solidFill>
              <a:latin typeface="幼圆" panose="02010509060101010101" pitchFamily="49" charset="-122"/>
              <a:ea typeface="幼圆" panose="02010509060101010101" pitchFamily="49" charset="-122"/>
              <a:sym typeface="+mn-ea"/>
            </a:endParaRPr>
          </a:p>
        </p:txBody>
      </p:sp>
      <p:sp>
        <p:nvSpPr>
          <p:cNvPr id="3" name="矩形 2">
            <a:extLst>
              <a:ext uri="{FF2B5EF4-FFF2-40B4-BE49-F238E27FC236}">
                <a16:creationId xmlns:a16="http://schemas.microsoft.com/office/drawing/2014/main" id="{0B596043-5F60-403F-8396-7E478A6D6AA9}"/>
              </a:ext>
            </a:extLst>
          </p:cNvPr>
          <p:cNvSpPr/>
          <p:nvPr/>
        </p:nvSpPr>
        <p:spPr>
          <a:xfrm>
            <a:off x="1014383" y="2075519"/>
            <a:ext cx="1560141" cy="400110"/>
          </a:xfrm>
          <a:prstGeom prst="rect">
            <a:avLst/>
          </a:prstGeom>
        </p:spPr>
        <p:txBody>
          <a:bodyPr wrap="square">
            <a:spAutoFit/>
          </a:bodyPr>
          <a:lstStyle/>
          <a:p>
            <a:pPr algn="ctr"/>
            <a:r>
              <a:rPr lang="zh-CN" altLang="en-US" sz="2000" dirty="0"/>
              <a:t>数据标准化</a:t>
            </a:r>
          </a:p>
        </p:txBody>
      </p:sp>
      <p:graphicFrame>
        <p:nvGraphicFramePr>
          <p:cNvPr id="8" name="对象 7">
            <a:extLst>
              <a:ext uri="{FF2B5EF4-FFF2-40B4-BE49-F238E27FC236}">
                <a16:creationId xmlns:a16="http://schemas.microsoft.com/office/drawing/2014/main" id="{9505831F-5410-41E1-A403-7E778AC1AFDB}"/>
              </a:ext>
            </a:extLst>
          </p:cNvPr>
          <p:cNvGraphicFramePr>
            <a:graphicFrameLocks noChangeAspect="1"/>
          </p:cNvGraphicFramePr>
          <p:nvPr>
            <p:extLst>
              <p:ext uri="{D42A27DB-BD31-4B8C-83A1-F6EECF244321}">
                <p14:modId xmlns:p14="http://schemas.microsoft.com/office/powerpoint/2010/main" val="4180616300"/>
              </p:ext>
            </p:extLst>
          </p:nvPr>
        </p:nvGraphicFramePr>
        <p:xfrm>
          <a:off x="3486150" y="4906963"/>
          <a:ext cx="2665413" cy="741362"/>
        </p:xfrm>
        <a:graphic>
          <a:graphicData uri="http://schemas.openxmlformats.org/presentationml/2006/ole">
            <mc:AlternateContent xmlns:mc="http://schemas.openxmlformats.org/markup-compatibility/2006">
              <mc:Choice xmlns:v="urn:schemas-microsoft-com:vml" Requires="v">
                <p:oleObj spid="_x0000_s2107" name="Equation" r:id="rId3" imgW="914400" imgH="253800" progId="Equation.DSMT4">
                  <p:embed/>
                </p:oleObj>
              </mc:Choice>
              <mc:Fallback>
                <p:oleObj name="Equation" r:id="rId3" imgW="914400" imgH="253800" progId="Equation.DSMT4">
                  <p:embed/>
                  <p:pic>
                    <p:nvPicPr>
                      <p:cNvPr id="21" name="对象 20">
                        <a:extLst>
                          <a:ext uri="{FF2B5EF4-FFF2-40B4-BE49-F238E27FC236}">
                            <a16:creationId xmlns:a16="http://schemas.microsoft.com/office/drawing/2014/main" id="{1C22FB85-AE72-4C8F-A3D1-EEC7DC63158F}"/>
                          </a:ext>
                        </a:extLst>
                      </p:cNvPr>
                      <p:cNvPicPr/>
                      <p:nvPr/>
                    </p:nvPicPr>
                    <p:blipFill>
                      <a:blip r:embed="rId4"/>
                      <a:stretch>
                        <a:fillRect/>
                      </a:stretch>
                    </p:blipFill>
                    <p:spPr>
                      <a:xfrm>
                        <a:off x="3486150" y="4906963"/>
                        <a:ext cx="2665413" cy="74136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0820411C-1AD2-4AD2-A341-8EA8C7D82FBA}"/>
              </a:ext>
            </a:extLst>
          </p:cNvPr>
          <p:cNvSpPr txBox="1"/>
          <p:nvPr/>
        </p:nvSpPr>
        <p:spPr>
          <a:xfrm>
            <a:off x="1014383" y="5047191"/>
            <a:ext cx="3131488" cy="461665"/>
          </a:xfrm>
          <a:prstGeom prst="rect">
            <a:avLst/>
          </a:prstGeom>
          <a:noFill/>
        </p:spPr>
        <p:txBody>
          <a:bodyPr wrap="square" rtlCol="0">
            <a:spAutoFit/>
          </a:bodyPr>
          <a:lstStyle/>
          <a:p>
            <a:r>
              <a:rPr lang="en-US" altLang="zh-CN" sz="2400" dirty="0">
                <a:latin typeface="幼圆" panose="02010509060101010101" pitchFamily="49" charset="-122"/>
                <a:ea typeface="幼圆" panose="02010509060101010101" pitchFamily="49" charset="-122"/>
              </a:rPr>
              <a:t>KPCA</a:t>
            </a:r>
            <a:r>
              <a:rPr lang="zh-CN" altLang="en-US" sz="2400" dirty="0">
                <a:latin typeface="幼圆" panose="02010509060101010101" pitchFamily="49" charset="-122"/>
                <a:ea typeface="幼圆" panose="02010509060101010101" pitchFamily="49" charset="-122"/>
              </a:rPr>
              <a:t>结果</a:t>
            </a:r>
          </a:p>
        </p:txBody>
      </p:sp>
      <p:graphicFrame>
        <p:nvGraphicFramePr>
          <p:cNvPr id="5" name="对象 4">
            <a:extLst>
              <a:ext uri="{FF2B5EF4-FFF2-40B4-BE49-F238E27FC236}">
                <a16:creationId xmlns:a16="http://schemas.microsoft.com/office/drawing/2014/main" id="{F3852282-33D1-416E-9341-8CEC90C1A51A}"/>
              </a:ext>
            </a:extLst>
          </p:cNvPr>
          <p:cNvGraphicFramePr>
            <a:graphicFrameLocks noChangeAspect="1"/>
          </p:cNvGraphicFramePr>
          <p:nvPr>
            <p:extLst>
              <p:ext uri="{D42A27DB-BD31-4B8C-83A1-F6EECF244321}">
                <p14:modId xmlns:p14="http://schemas.microsoft.com/office/powerpoint/2010/main" val="2569316745"/>
              </p:ext>
            </p:extLst>
          </p:nvPr>
        </p:nvGraphicFramePr>
        <p:xfrm>
          <a:off x="3585603" y="1586314"/>
          <a:ext cx="2213365" cy="1052698"/>
        </p:xfrm>
        <a:graphic>
          <a:graphicData uri="http://schemas.openxmlformats.org/presentationml/2006/ole">
            <mc:AlternateContent xmlns:mc="http://schemas.openxmlformats.org/markup-compatibility/2006">
              <mc:Choice xmlns:v="urn:schemas-microsoft-com:vml" Requires="v">
                <p:oleObj spid="_x0000_s2108" name="Equation" r:id="rId5" imgW="1041120" imgH="495000" progId="Equation.DSMT4">
                  <p:embed/>
                </p:oleObj>
              </mc:Choice>
              <mc:Fallback>
                <p:oleObj name="Equation" r:id="rId5" imgW="1041120" imgH="495000" progId="Equation.DSMT4">
                  <p:embed/>
                  <p:pic>
                    <p:nvPicPr>
                      <p:cNvPr id="0" name=""/>
                      <p:cNvPicPr/>
                      <p:nvPr/>
                    </p:nvPicPr>
                    <p:blipFill>
                      <a:blip r:embed="rId6"/>
                      <a:stretch>
                        <a:fillRect/>
                      </a:stretch>
                    </p:blipFill>
                    <p:spPr>
                      <a:xfrm>
                        <a:off x="3585603" y="1586314"/>
                        <a:ext cx="2213365" cy="1052698"/>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55BEC526-D1B4-4B7E-AD02-69C5486945EB}"/>
              </a:ext>
            </a:extLst>
          </p:cNvPr>
          <p:cNvSpPr txBox="1"/>
          <p:nvPr/>
        </p:nvSpPr>
        <p:spPr>
          <a:xfrm>
            <a:off x="7501631" y="1892897"/>
            <a:ext cx="2041864" cy="369332"/>
          </a:xfrm>
          <a:prstGeom prst="rect">
            <a:avLst/>
          </a:prstGeom>
          <a:noFill/>
        </p:spPr>
        <p:txBody>
          <a:bodyPr wrap="square" rtlCol="0">
            <a:spAutoFit/>
          </a:bodyPr>
          <a:lstStyle/>
          <a:p>
            <a:r>
              <a:rPr lang="en-US" altLang="zh-CN" dirty="0"/>
              <a:t>St.</a:t>
            </a:r>
            <a:endParaRPr lang="zh-CN" altLang="en-US" dirty="0"/>
          </a:p>
        </p:txBody>
      </p:sp>
      <p:sp>
        <p:nvSpPr>
          <p:cNvPr id="10" name="Rectangle 5">
            <a:extLst>
              <a:ext uri="{FF2B5EF4-FFF2-40B4-BE49-F238E27FC236}">
                <a16:creationId xmlns:a16="http://schemas.microsoft.com/office/drawing/2014/main" id="{1D44BAA4-D9F9-48F1-856A-54A535D7F5B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E835C6A2-BFA0-41FB-A3C4-C13774A17280}"/>
              </a:ext>
            </a:extLst>
          </p:cNvPr>
          <p:cNvGraphicFramePr>
            <a:graphicFrameLocks noChangeAspect="1"/>
          </p:cNvGraphicFramePr>
          <p:nvPr>
            <p:extLst>
              <p:ext uri="{D42A27DB-BD31-4B8C-83A1-F6EECF244321}">
                <p14:modId xmlns:p14="http://schemas.microsoft.com/office/powerpoint/2010/main" val="654812946"/>
              </p:ext>
            </p:extLst>
          </p:nvPr>
        </p:nvGraphicFramePr>
        <p:xfrm>
          <a:off x="7501631" y="4909901"/>
          <a:ext cx="2994775" cy="598955"/>
        </p:xfrm>
        <a:graphic>
          <a:graphicData uri="http://schemas.openxmlformats.org/presentationml/2006/ole">
            <mc:AlternateContent xmlns:mc="http://schemas.openxmlformats.org/markup-compatibility/2006">
              <mc:Choice xmlns:v="urn:schemas-microsoft-com:vml" Requires="v">
                <p:oleObj spid="_x0000_s2109" name="Equation" r:id="rId7" imgW="1143000" imgH="228600" progId="Equation.DSMT4">
                  <p:embed/>
                </p:oleObj>
              </mc:Choice>
              <mc:Fallback>
                <p:oleObj name="Equation" r:id="rId7" imgW="1143000" imgH="228600" progId="Equation.DSMT4">
                  <p:embed/>
                  <p:pic>
                    <p:nvPicPr>
                      <p:cNvPr id="0" name=""/>
                      <p:cNvPicPr/>
                      <p:nvPr/>
                    </p:nvPicPr>
                    <p:blipFill>
                      <a:blip r:embed="rId8"/>
                      <a:stretch>
                        <a:fillRect/>
                      </a:stretch>
                    </p:blipFill>
                    <p:spPr>
                      <a:xfrm>
                        <a:off x="7501631" y="4909901"/>
                        <a:ext cx="2994775" cy="59895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CB4804D5-125B-42A9-BE94-D115EEBE85B9}"/>
              </a:ext>
            </a:extLst>
          </p:cNvPr>
          <p:cNvGraphicFramePr>
            <a:graphicFrameLocks noChangeAspect="1"/>
          </p:cNvGraphicFramePr>
          <p:nvPr>
            <p:extLst>
              <p:ext uri="{D42A27DB-BD31-4B8C-83A1-F6EECF244321}">
                <p14:modId xmlns:p14="http://schemas.microsoft.com/office/powerpoint/2010/main" val="1190309656"/>
              </p:ext>
            </p:extLst>
          </p:nvPr>
        </p:nvGraphicFramePr>
        <p:xfrm>
          <a:off x="8181511" y="1772035"/>
          <a:ext cx="1635014" cy="681256"/>
        </p:xfrm>
        <a:graphic>
          <a:graphicData uri="http://schemas.openxmlformats.org/presentationml/2006/ole">
            <mc:AlternateContent xmlns:mc="http://schemas.openxmlformats.org/markup-compatibility/2006">
              <mc:Choice xmlns:v="urn:schemas-microsoft-com:vml" Requires="v">
                <p:oleObj spid="_x0000_s2110" name="Equation" r:id="rId9" imgW="609480" imgH="253800" progId="Equation.DSMT4">
                  <p:embed/>
                </p:oleObj>
              </mc:Choice>
              <mc:Fallback>
                <p:oleObj name="Equation" r:id="rId9" imgW="609480" imgH="253800" progId="Equation.DSMT4">
                  <p:embed/>
                  <p:pic>
                    <p:nvPicPr>
                      <p:cNvPr id="0" name=""/>
                      <p:cNvPicPr/>
                      <p:nvPr/>
                    </p:nvPicPr>
                    <p:blipFill>
                      <a:blip r:embed="rId10"/>
                      <a:stretch>
                        <a:fillRect/>
                      </a:stretch>
                    </p:blipFill>
                    <p:spPr>
                      <a:xfrm>
                        <a:off x="8181511" y="1772035"/>
                        <a:ext cx="1635014" cy="681256"/>
                      </a:xfrm>
                      <a:prstGeom prst="rect">
                        <a:avLst/>
                      </a:prstGeom>
                    </p:spPr>
                  </p:pic>
                </p:oleObj>
              </mc:Fallback>
            </mc:AlternateContent>
          </a:graphicData>
        </a:graphic>
      </p:graphicFrame>
    </p:spTree>
    <p:extLst>
      <p:ext uri="{BB962C8B-B14F-4D97-AF65-F5344CB8AC3E}">
        <p14:creationId xmlns:p14="http://schemas.microsoft.com/office/powerpoint/2010/main" val="368747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9876" y="0"/>
            <a:ext cx="4484094" cy="768350"/>
          </a:xfrm>
          <a:prstGeom prst="rect">
            <a:avLst/>
          </a:prstGeom>
          <a:noFill/>
        </p:spPr>
        <p:txBody>
          <a:bodyPr wrap="square" rtlCol="0">
            <a:spAutoFit/>
          </a:bodyPr>
          <a:lstStyle/>
          <a:p>
            <a:r>
              <a:rPr lang="en-US" altLang="zh-CN" sz="4400">
                <a:sym typeface="+mn-ea"/>
              </a:rPr>
              <a:t>PCA &amp; KPCA</a:t>
            </a:r>
            <a:endParaRPr lang="en-US" altLang="zh-CN" sz="4400" b="1" dirty="0">
              <a:solidFill>
                <a:srgbClr val="595959"/>
              </a:solidFill>
              <a:latin typeface="幼圆" panose="02010509060101010101" pitchFamily="49" charset="-122"/>
              <a:ea typeface="幼圆" panose="02010509060101010101" pitchFamily="49" charset="-122"/>
              <a:sym typeface="+mn-ea"/>
            </a:endParaRPr>
          </a:p>
        </p:txBody>
      </p:sp>
      <p:pic>
        <p:nvPicPr>
          <p:cNvPr id="4098" name="图表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007" y="620713"/>
            <a:ext cx="9659440" cy="300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表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007" y="3625710"/>
            <a:ext cx="9659439" cy="323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510" y="30480"/>
            <a:ext cx="6449695" cy="768350"/>
          </a:xfrm>
          <a:prstGeom prst="rect">
            <a:avLst/>
          </a:prstGeom>
          <a:noFill/>
        </p:spPr>
        <p:txBody>
          <a:bodyPr wrap="square" rtlCol="0">
            <a:spAutoFit/>
          </a:bodyPr>
          <a:lstStyle/>
          <a:p>
            <a:r>
              <a:rPr lang="zh-CN" altLang="en-US" sz="4400" b="1" dirty="0">
                <a:solidFill>
                  <a:srgbClr val="595959"/>
                </a:solidFill>
                <a:latin typeface="幼圆" panose="02010509060101010101" pitchFamily="49" charset="-122"/>
                <a:ea typeface="幼圆" panose="02010509060101010101" pitchFamily="49" charset="-122"/>
              </a:rPr>
              <a:t>普通自然日状态特征提取</a:t>
            </a:r>
          </a:p>
        </p:txBody>
      </p:sp>
      <p:graphicFrame>
        <p:nvGraphicFramePr>
          <p:cNvPr id="2" name="对象 -2147482585"/>
          <p:cNvGraphicFramePr>
            <a:graphicFrameLocks noChangeAspect="1"/>
          </p:cNvGraphicFramePr>
          <p:nvPr/>
        </p:nvGraphicFramePr>
        <p:xfrm>
          <a:off x="1569720" y="1272540"/>
          <a:ext cx="7089140" cy="1202690"/>
        </p:xfrm>
        <a:graphic>
          <a:graphicData uri="http://schemas.openxmlformats.org/presentationml/2006/ole">
            <mc:AlternateContent xmlns:mc="http://schemas.openxmlformats.org/markup-compatibility/2006">
              <mc:Choice xmlns:v="urn:schemas-microsoft-com:vml" Requires="v">
                <p:oleObj spid="_x0000_s1151" r:id="rId3" imgW="68275200" imgH="11582400" progId="">
                  <p:embed/>
                </p:oleObj>
              </mc:Choice>
              <mc:Fallback>
                <p:oleObj r:id="rId3" imgW="68275200" imgH="11582400" progId="">
                  <p:embed/>
                  <p:pic>
                    <p:nvPicPr>
                      <p:cNvPr id="0" name="Picture 1" descr="image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720" y="1272540"/>
                        <a:ext cx="7089140"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1" name="对象 -2147482419"/>
          <p:cNvGraphicFramePr>
            <a:graphicFrameLocks noChangeAspect="1"/>
          </p:cNvGraphicFramePr>
          <p:nvPr/>
        </p:nvGraphicFramePr>
        <p:xfrm>
          <a:off x="6810335" y="5556780"/>
          <a:ext cx="1142125" cy="493200"/>
        </p:xfrm>
        <a:graphic>
          <a:graphicData uri="http://schemas.openxmlformats.org/presentationml/2006/ole">
            <mc:AlternateContent xmlns:mc="http://schemas.openxmlformats.org/markup-compatibility/2006">
              <mc:Choice xmlns:v="urn:schemas-microsoft-com:vml" Requires="v">
                <p:oleObj spid="_x0000_s1152" r:id="rId5" imgW="13411200" imgH="5791200" progId="">
                  <p:embed/>
                </p:oleObj>
              </mc:Choice>
              <mc:Fallback>
                <p:oleObj r:id="rId5" imgW="13411200" imgH="5791200" progId="">
                  <p:embed/>
                  <p:pic>
                    <p:nvPicPr>
                      <p:cNvPr id="0" name="Picture 2" descr="image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0335" y="5556780"/>
                        <a:ext cx="1142125" cy="49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3" name="对象 -2147482617"/>
          <p:cNvGraphicFramePr>
            <a:graphicFrameLocks noChangeAspect="1"/>
          </p:cNvGraphicFramePr>
          <p:nvPr/>
        </p:nvGraphicFramePr>
        <p:xfrm>
          <a:off x="6811605" y="4804940"/>
          <a:ext cx="1141359" cy="493200"/>
        </p:xfrm>
        <a:graphic>
          <a:graphicData uri="http://schemas.openxmlformats.org/presentationml/2006/ole">
            <mc:AlternateContent xmlns:mc="http://schemas.openxmlformats.org/markup-compatibility/2006">
              <mc:Choice xmlns:v="urn:schemas-microsoft-com:vml" Requires="v">
                <p:oleObj spid="_x0000_s1153" r:id="rId7" imgW="13411200" imgH="5791200" progId="">
                  <p:embed/>
                </p:oleObj>
              </mc:Choice>
              <mc:Fallback>
                <p:oleObj r:id="rId7" imgW="13411200" imgH="5791200" progId="">
                  <p:embed/>
                  <p:pic>
                    <p:nvPicPr>
                      <p:cNvPr id="0" name="Picture 3" descr="image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1605" y="4804940"/>
                        <a:ext cx="1141359" cy="49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5" name="文本框 114"/>
          <p:cNvSpPr txBox="1"/>
          <p:nvPr/>
        </p:nvSpPr>
        <p:spPr>
          <a:xfrm>
            <a:off x="2528570" y="5604405"/>
            <a:ext cx="5170805" cy="398780"/>
          </a:xfrm>
          <a:prstGeom prst="rect">
            <a:avLst/>
          </a:prstGeom>
          <a:noFill/>
          <a:ln w="9525">
            <a:noFill/>
          </a:ln>
        </p:spPr>
        <p:txBody>
          <a:bodyPr wrap="square">
            <a:spAutoFit/>
          </a:bodyPr>
          <a:lstStyle/>
          <a:p>
            <a:pPr indent="0"/>
            <a:r>
              <a:rPr lang="zh-CN" altLang="en-US" sz="2000" b="0">
                <a:latin typeface="宋体" panose="02010600030101010101" pitchFamily="2" charset="-122"/>
                <a:ea typeface="宋体" panose="02010600030101010101" pitchFamily="2" charset="-122"/>
                <a:cs typeface="宋体" panose="02010600030101010101" pitchFamily="2" charset="-122"/>
              </a:rPr>
              <a:t>第</a:t>
            </a:r>
            <a:r>
              <a:rPr lang="en-US" altLang="zh-CN" sz="2000" b="0">
                <a:latin typeface="宋体" panose="02010600030101010101" pitchFamily="2" charset="-122"/>
                <a:ea typeface="宋体" panose="02010600030101010101" pitchFamily="2" charset="-122"/>
                <a:cs typeface="宋体" panose="02010600030101010101" pitchFamily="2" charset="-122"/>
              </a:rPr>
              <a:t>i</a:t>
            </a:r>
            <a:r>
              <a:rPr lang="zh-CN" altLang="en-US" sz="2000" b="0">
                <a:latin typeface="宋体" panose="02010600030101010101" pitchFamily="2" charset="-122"/>
                <a:ea typeface="宋体" panose="02010600030101010101" pitchFamily="2" charset="-122"/>
                <a:cs typeface="宋体" panose="02010600030101010101" pitchFamily="2" charset="-122"/>
              </a:rPr>
              <a:t>天响应时间的均值</a:t>
            </a:r>
          </a:p>
        </p:txBody>
      </p:sp>
      <p:sp>
        <p:nvSpPr>
          <p:cNvPr id="117" name="文本框 116"/>
          <p:cNvSpPr txBox="1"/>
          <p:nvPr/>
        </p:nvSpPr>
        <p:spPr>
          <a:xfrm>
            <a:off x="8159710" y="4804305"/>
            <a:ext cx="5170805" cy="398780"/>
          </a:xfrm>
          <a:prstGeom prst="rect">
            <a:avLst/>
          </a:prstGeom>
          <a:noFill/>
          <a:ln w="9525">
            <a:noFill/>
          </a:ln>
        </p:spPr>
        <p:txBody>
          <a:bodyPr wrap="square">
            <a:spAutoFit/>
          </a:bodyPr>
          <a:lstStyle/>
          <a:p>
            <a:pPr indent="0"/>
            <a:r>
              <a:rPr lang="zh-CN" altLang="en-US" sz="2000" b="0">
                <a:latin typeface="宋体" panose="02010600030101010101" pitchFamily="2" charset="-122"/>
                <a:ea typeface="宋体" panose="02010600030101010101" pitchFamily="2" charset="-122"/>
                <a:cs typeface="宋体" panose="02010600030101010101" pitchFamily="2" charset="-122"/>
              </a:rPr>
              <a:t>第</a:t>
            </a:r>
            <a:r>
              <a:rPr lang="en-US" altLang="zh-CN" sz="2000" b="0">
                <a:latin typeface="宋体" panose="02010600030101010101" pitchFamily="2" charset="-122"/>
                <a:ea typeface="宋体" panose="02010600030101010101" pitchFamily="2" charset="-122"/>
                <a:cs typeface="宋体" panose="02010600030101010101" pitchFamily="2" charset="-122"/>
              </a:rPr>
              <a:t>i</a:t>
            </a:r>
            <a:r>
              <a:rPr lang="zh-CN" altLang="en-US" sz="2000" b="0">
                <a:latin typeface="宋体" panose="02010600030101010101" pitchFamily="2" charset="-122"/>
                <a:ea typeface="宋体" panose="02010600030101010101" pitchFamily="2" charset="-122"/>
                <a:cs typeface="宋体" panose="02010600030101010101" pitchFamily="2" charset="-122"/>
              </a:rPr>
              <a:t>天成功率的方差</a:t>
            </a:r>
          </a:p>
        </p:txBody>
      </p:sp>
      <p:sp>
        <p:nvSpPr>
          <p:cNvPr id="118" name="文本框 117"/>
          <p:cNvSpPr txBox="1"/>
          <p:nvPr/>
        </p:nvSpPr>
        <p:spPr>
          <a:xfrm>
            <a:off x="8159710" y="5651395"/>
            <a:ext cx="5170805" cy="398780"/>
          </a:xfrm>
          <a:prstGeom prst="rect">
            <a:avLst/>
          </a:prstGeom>
          <a:noFill/>
          <a:ln w="9525">
            <a:noFill/>
          </a:ln>
        </p:spPr>
        <p:txBody>
          <a:bodyPr wrap="square">
            <a:spAutoFit/>
          </a:bodyPr>
          <a:lstStyle/>
          <a:p>
            <a:pPr indent="0"/>
            <a:r>
              <a:rPr lang="zh-CN" altLang="en-US" sz="2000" b="0">
                <a:latin typeface="宋体" panose="02010600030101010101" pitchFamily="2" charset="-122"/>
                <a:ea typeface="宋体" panose="02010600030101010101" pitchFamily="2" charset="-122"/>
                <a:cs typeface="宋体" panose="02010600030101010101" pitchFamily="2" charset="-122"/>
              </a:rPr>
              <a:t>第</a:t>
            </a:r>
            <a:r>
              <a:rPr lang="en-US" altLang="zh-CN" sz="2000" b="0">
                <a:latin typeface="宋体" panose="02010600030101010101" pitchFamily="2" charset="-122"/>
                <a:ea typeface="宋体" panose="02010600030101010101" pitchFamily="2" charset="-122"/>
                <a:cs typeface="宋体" panose="02010600030101010101" pitchFamily="2" charset="-122"/>
              </a:rPr>
              <a:t>i</a:t>
            </a:r>
            <a:r>
              <a:rPr lang="zh-CN" altLang="en-US" sz="2000" b="0">
                <a:latin typeface="宋体" panose="02010600030101010101" pitchFamily="2" charset="-122"/>
                <a:ea typeface="宋体" panose="02010600030101010101" pitchFamily="2" charset="-122"/>
                <a:cs typeface="宋体" panose="02010600030101010101" pitchFamily="2" charset="-122"/>
              </a:rPr>
              <a:t>天响应时间的方差</a:t>
            </a:r>
          </a:p>
        </p:txBody>
      </p:sp>
      <p:graphicFrame>
        <p:nvGraphicFramePr>
          <p:cNvPr id="131" name="对象 -2147482619"/>
          <p:cNvGraphicFramePr>
            <a:graphicFrameLocks noChangeAspect="1"/>
          </p:cNvGraphicFramePr>
          <p:nvPr/>
        </p:nvGraphicFramePr>
        <p:xfrm>
          <a:off x="609600" y="5462165"/>
          <a:ext cx="1458000" cy="494786"/>
        </p:xfrm>
        <a:graphic>
          <a:graphicData uri="http://schemas.openxmlformats.org/presentationml/2006/ole">
            <mc:AlternateContent xmlns:mc="http://schemas.openxmlformats.org/markup-compatibility/2006">
              <mc:Choice xmlns:v="urn:schemas-microsoft-com:vml" Requires="v">
                <p:oleObj spid="_x0000_s1154" r:id="rId9" imgW="17068800" imgH="5791200" progId="">
                  <p:embed/>
                </p:oleObj>
              </mc:Choice>
              <mc:Fallback>
                <p:oleObj r:id="rId9" imgW="17068800" imgH="5791200" progId="">
                  <p:embed/>
                  <p:pic>
                    <p:nvPicPr>
                      <p:cNvPr id="0" name="Picture 4" descr="image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5462165"/>
                        <a:ext cx="1458000" cy="494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 name="对象 -2147482420"/>
          <p:cNvGraphicFramePr>
            <a:graphicFrameLocks noChangeAspect="1"/>
          </p:cNvGraphicFramePr>
          <p:nvPr/>
        </p:nvGraphicFramePr>
        <p:xfrm>
          <a:off x="610870" y="4028335"/>
          <a:ext cx="1457325" cy="494665"/>
        </p:xfrm>
        <a:graphic>
          <a:graphicData uri="http://schemas.openxmlformats.org/presentationml/2006/ole">
            <mc:AlternateContent xmlns:mc="http://schemas.openxmlformats.org/markup-compatibility/2006">
              <mc:Choice xmlns:v="urn:schemas-microsoft-com:vml" Requires="v">
                <p:oleObj spid="_x0000_s1155" r:id="rId11" imgW="17068800" imgH="5791200" progId="">
                  <p:embed/>
                </p:oleObj>
              </mc:Choice>
              <mc:Fallback>
                <p:oleObj r:id="rId11" imgW="17068800" imgH="5791200" progId="">
                  <p:embed/>
                  <p:pic>
                    <p:nvPicPr>
                      <p:cNvPr id="0" name="Picture 5" descr="image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0870" y="4028335"/>
                        <a:ext cx="1457325" cy="49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5" name="对象 -2147482620"/>
          <p:cNvGraphicFramePr>
            <a:graphicFrameLocks noChangeAspect="1"/>
          </p:cNvGraphicFramePr>
          <p:nvPr/>
        </p:nvGraphicFramePr>
        <p:xfrm>
          <a:off x="610235" y="4700800"/>
          <a:ext cx="1458000" cy="503416"/>
        </p:xfrm>
        <a:graphic>
          <a:graphicData uri="http://schemas.openxmlformats.org/presentationml/2006/ole">
            <mc:AlternateContent xmlns:mc="http://schemas.openxmlformats.org/markup-compatibility/2006">
              <mc:Choice xmlns:v="urn:schemas-microsoft-com:vml" Requires="v">
                <p:oleObj spid="_x0000_s1156" r:id="rId13" imgW="16764000" imgH="5791200" progId="">
                  <p:embed/>
                </p:oleObj>
              </mc:Choice>
              <mc:Fallback>
                <p:oleObj r:id="rId13" imgW="16764000" imgH="5791200" progId="">
                  <p:embed/>
                  <p:pic>
                    <p:nvPicPr>
                      <p:cNvPr id="0" name="Picture 6" descr="image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0235" y="4700800"/>
                        <a:ext cx="1458000" cy="503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6" name="对象 -2147482618"/>
          <p:cNvGraphicFramePr>
            <a:graphicFrameLocks noChangeAspect="1"/>
          </p:cNvGraphicFramePr>
          <p:nvPr/>
        </p:nvGraphicFramePr>
        <p:xfrm>
          <a:off x="6811605" y="4027065"/>
          <a:ext cx="1193063" cy="493200"/>
        </p:xfrm>
        <a:graphic>
          <a:graphicData uri="http://schemas.openxmlformats.org/presentationml/2006/ole">
            <mc:AlternateContent xmlns:mc="http://schemas.openxmlformats.org/markup-compatibility/2006">
              <mc:Choice xmlns:v="urn:schemas-microsoft-com:vml" Requires="v">
                <p:oleObj spid="_x0000_s1157" r:id="rId15" imgW="14020800" imgH="5791200" progId="">
                  <p:embed/>
                </p:oleObj>
              </mc:Choice>
              <mc:Fallback>
                <p:oleObj r:id="rId15" imgW="14020800" imgH="5791200" progId="">
                  <p:embed/>
                  <p:pic>
                    <p:nvPicPr>
                      <p:cNvPr id="0" name="Picture 7" descr="image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11605" y="4027065"/>
                        <a:ext cx="1193063" cy="49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8" name="文本框 157"/>
          <p:cNvSpPr txBox="1"/>
          <p:nvPr/>
        </p:nvSpPr>
        <p:spPr>
          <a:xfrm>
            <a:off x="8159710" y="4027065"/>
            <a:ext cx="5170805" cy="398780"/>
          </a:xfrm>
          <a:prstGeom prst="rect">
            <a:avLst/>
          </a:prstGeom>
          <a:noFill/>
          <a:ln w="9525">
            <a:noFill/>
          </a:ln>
        </p:spPr>
        <p:txBody>
          <a:bodyPr wrap="square">
            <a:spAutoFit/>
          </a:bodyPr>
          <a:lstStyle/>
          <a:p>
            <a:pPr indent="0"/>
            <a:r>
              <a:rPr lang="zh-CN" altLang="en-US" sz="2000" b="0">
                <a:latin typeface="宋体" panose="02010600030101010101" pitchFamily="2" charset="-122"/>
                <a:ea typeface="宋体" panose="02010600030101010101" pitchFamily="2" charset="-122"/>
                <a:cs typeface="宋体" panose="02010600030101010101" pitchFamily="2" charset="-122"/>
              </a:rPr>
              <a:t>第</a:t>
            </a:r>
            <a:r>
              <a:rPr lang="en-US" altLang="zh-CN" sz="2000" b="0">
                <a:latin typeface="宋体" panose="02010600030101010101" pitchFamily="2" charset="-122"/>
                <a:ea typeface="宋体" panose="02010600030101010101" pitchFamily="2" charset="-122"/>
                <a:cs typeface="宋体" panose="02010600030101010101" pitchFamily="2" charset="-122"/>
              </a:rPr>
              <a:t>i</a:t>
            </a:r>
            <a:r>
              <a:rPr lang="zh-CN" altLang="en-US" sz="2000" b="0">
                <a:latin typeface="宋体" panose="02010600030101010101" pitchFamily="2" charset="-122"/>
                <a:ea typeface="宋体" panose="02010600030101010101" pitchFamily="2" charset="-122"/>
                <a:cs typeface="宋体" panose="02010600030101010101" pitchFamily="2" charset="-122"/>
              </a:rPr>
              <a:t>天交易量的方差</a:t>
            </a:r>
          </a:p>
        </p:txBody>
      </p:sp>
      <p:sp>
        <p:nvSpPr>
          <p:cNvPr id="159" name="文本框 158"/>
          <p:cNvSpPr txBox="1"/>
          <p:nvPr/>
        </p:nvSpPr>
        <p:spPr>
          <a:xfrm>
            <a:off x="2528570" y="4027065"/>
            <a:ext cx="5170805" cy="398780"/>
          </a:xfrm>
          <a:prstGeom prst="rect">
            <a:avLst/>
          </a:prstGeom>
          <a:noFill/>
          <a:ln w="9525">
            <a:noFill/>
          </a:ln>
        </p:spPr>
        <p:txBody>
          <a:bodyPr wrap="square">
            <a:spAutoFit/>
          </a:bodyPr>
          <a:lstStyle/>
          <a:p>
            <a:pPr indent="0"/>
            <a:r>
              <a:rPr lang="zh-CN" altLang="en-US" sz="2000" b="0">
                <a:latin typeface="宋体" panose="02010600030101010101" pitchFamily="2" charset="-122"/>
                <a:ea typeface="宋体" panose="02010600030101010101" pitchFamily="2" charset="-122"/>
                <a:cs typeface="宋体" panose="02010600030101010101" pitchFamily="2" charset="-122"/>
              </a:rPr>
              <a:t>第</a:t>
            </a:r>
            <a:r>
              <a:rPr lang="en-US" altLang="zh-CN" sz="2000" b="0">
                <a:latin typeface="宋体" panose="02010600030101010101" pitchFamily="2" charset="-122"/>
                <a:ea typeface="宋体" panose="02010600030101010101" pitchFamily="2" charset="-122"/>
                <a:cs typeface="宋体" panose="02010600030101010101" pitchFamily="2" charset="-122"/>
              </a:rPr>
              <a:t>i</a:t>
            </a:r>
            <a:r>
              <a:rPr lang="zh-CN" altLang="en-US" sz="2000" b="0">
                <a:latin typeface="宋体" panose="02010600030101010101" pitchFamily="2" charset="-122"/>
                <a:ea typeface="宋体" panose="02010600030101010101" pitchFamily="2" charset="-122"/>
                <a:cs typeface="宋体" panose="02010600030101010101" pitchFamily="2" charset="-122"/>
              </a:rPr>
              <a:t>天成功率的均值</a:t>
            </a:r>
          </a:p>
        </p:txBody>
      </p:sp>
      <p:sp>
        <p:nvSpPr>
          <p:cNvPr id="162" name="文本框 161"/>
          <p:cNvSpPr txBox="1"/>
          <p:nvPr/>
        </p:nvSpPr>
        <p:spPr>
          <a:xfrm>
            <a:off x="2528570" y="4757950"/>
            <a:ext cx="5170805" cy="398780"/>
          </a:xfrm>
          <a:prstGeom prst="rect">
            <a:avLst/>
          </a:prstGeom>
          <a:noFill/>
          <a:ln w="9525">
            <a:noFill/>
          </a:ln>
        </p:spPr>
        <p:txBody>
          <a:bodyPr wrap="square">
            <a:spAutoFit/>
          </a:bodyPr>
          <a:lstStyle/>
          <a:p>
            <a:pPr indent="0"/>
            <a:r>
              <a:rPr lang="zh-CN" altLang="en-US" sz="2000" b="0">
                <a:latin typeface="宋体" panose="02010600030101010101" pitchFamily="2" charset="-122"/>
                <a:ea typeface="宋体" panose="02010600030101010101" pitchFamily="2" charset="-122"/>
                <a:cs typeface="宋体" panose="02010600030101010101" pitchFamily="2" charset="-122"/>
              </a:rPr>
              <a:t>第</a:t>
            </a:r>
            <a:r>
              <a:rPr lang="en-US" altLang="zh-CN" sz="2000" b="0">
                <a:latin typeface="宋体" panose="02010600030101010101" pitchFamily="2" charset="-122"/>
                <a:ea typeface="宋体" panose="02010600030101010101" pitchFamily="2" charset="-122"/>
                <a:cs typeface="宋体" panose="02010600030101010101" pitchFamily="2" charset="-122"/>
              </a:rPr>
              <a:t>i</a:t>
            </a:r>
            <a:r>
              <a:rPr lang="zh-CN" altLang="en-US" sz="2000" b="0">
                <a:latin typeface="宋体" panose="02010600030101010101" pitchFamily="2" charset="-122"/>
                <a:ea typeface="宋体" panose="02010600030101010101" pitchFamily="2" charset="-122"/>
                <a:cs typeface="宋体" panose="02010600030101010101" pitchFamily="2" charset="-122"/>
              </a:rPr>
              <a:t>天交易量的均值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500"/>
                                        <p:tgtEl>
                                          <p:spTgt spid="133"/>
                                        </p:tgtEl>
                                      </p:cBhvr>
                                    </p:animEffect>
                                  </p:childTnLst>
                                </p:cTn>
                              </p:par>
                              <p:par>
                                <p:cTn id="13" presetID="10" presetClass="entr" presetSubtype="0" fill="hold" nodeType="withEffect">
                                  <p:stCondLst>
                                    <p:cond delay="0"/>
                                  </p:stCondLst>
                                  <p:childTnLst>
                                    <p:set>
                                      <p:cBhvr>
                                        <p:cTn id="14" dur="1" fill="hold">
                                          <p:stCondLst>
                                            <p:cond delay="0"/>
                                          </p:stCondLst>
                                        </p:cTn>
                                        <p:tgtEl>
                                          <p:spTgt spid="135"/>
                                        </p:tgtEl>
                                        <p:attrNameLst>
                                          <p:attrName>style.visibility</p:attrName>
                                        </p:attrNameLst>
                                      </p:cBhvr>
                                      <p:to>
                                        <p:strVal val="visible"/>
                                      </p:to>
                                    </p:set>
                                    <p:animEffect transition="in" filter="fade">
                                      <p:cBhvr>
                                        <p:cTn id="15" dur="500"/>
                                        <p:tgtEl>
                                          <p:spTgt spid="135"/>
                                        </p:tgtEl>
                                      </p:cBhvr>
                                    </p:animEffect>
                                  </p:childTnLst>
                                </p:cTn>
                              </p:par>
                              <p:par>
                                <p:cTn id="16" presetID="10" presetClass="entr" presetSubtype="0" fill="hold" nodeType="withEffect">
                                  <p:stCondLst>
                                    <p:cond delay="0"/>
                                  </p:stCondLst>
                                  <p:childTnLst>
                                    <p:set>
                                      <p:cBhvr>
                                        <p:cTn id="17" dur="1" fill="hold">
                                          <p:stCondLst>
                                            <p:cond delay="0"/>
                                          </p:stCondLst>
                                        </p:cTn>
                                        <p:tgtEl>
                                          <p:spTgt spid="131"/>
                                        </p:tgtEl>
                                        <p:attrNameLst>
                                          <p:attrName>style.visibility</p:attrName>
                                        </p:attrNameLst>
                                      </p:cBhvr>
                                      <p:to>
                                        <p:strVal val="visible"/>
                                      </p:to>
                                    </p:set>
                                    <p:animEffect transition="in" filter="fade">
                                      <p:cBhvr>
                                        <p:cTn id="18" dur="500"/>
                                        <p:tgtEl>
                                          <p:spTgt spid="1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5"/>
                                        </p:tgtEl>
                                        <p:attrNameLst>
                                          <p:attrName>style.visibility</p:attrName>
                                        </p:attrNameLst>
                                      </p:cBhvr>
                                      <p:to>
                                        <p:strVal val="visible"/>
                                      </p:to>
                                    </p:set>
                                    <p:animEffect transition="in" filter="fade">
                                      <p:cBhvr>
                                        <p:cTn id="21" dur="500"/>
                                        <p:tgtEl>
                                          <p:spTgt spid="1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500"/>
                                        <p:tgtEl>
                                          <p:spTgt spid="1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500"/>
                                        <p:tgtEl>
                                          <p:spTgt spid="159"/>
                                        </p:tgtEl>
                                      </p:cBhvr>
                                    </p:animEffect>
                                  </p:childTnLst>
                                </p:cTn>
                              </p:par>
                              <p:par>
                                <p:cTn id="28" presetID="10" presetClass="entr" presetSubtype="0" fill="hold" nodeType="withEffect">
                                  <p:stCondLst>
                                    <p:cond delay="0"/>
                                  </p:stCondLst>
                                  <p:childTnLst>
                                    <p:set>
                                      <p:cBhvr>
                                        <p:cTn id="29" dur="1" fill="hold">
                                          <p:stCondLst>
                                            <p:cond delay="0"/>
                                          </p:stCondLst>
                                        </p:cTn>
                                        <p:tgtEl>
                                          <p:spTgt spid="156"/>
                                        </p:tgtEl>
                                        <p:attrNameLst>
                                          <p:attrName>style.visibility</p:attrName>
                                        </p:attrNameLst>
                                      </p:cBhvr>
                                      <p:to>
                                        <p:strVal val="visible"/>
                                      </p:to>
                                    </p:set>
                                    <p:animEffect transition="in" filter="fade">
                                      <p:cBhvr>
                                        <p:cTn id="30" dur="500"/>
                                        <p:tgtEl>
                                          <p:spTgt spid="156"/>
                                        </p:tgtEl>
                                      </p:cBhvr>
                                    </p:animEffect>
                                  </p:childTnLst>
                                </p:cTn>
                              </p:par>
                              <p:par>
                                <p:cTn id="31" presetID="10" presetClass="entr" presetSubtype="0" fill="hold" nodeType="with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par>
                                <p:cTn id="34" presetID="10" presetClass="entr" presetSubtype="0"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fade">
                                      <p:cBhvr>
                                        <p:cTn id="36" dur="500"/>
                                        <p:tgtEl>
                                          <p:spTgt spid="9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fade">
                                      <p:cBhvr>
                                        <p:cTn id="39" dur="500"/>
                                        <p:tgtEl>
                                          <p:spTgt spid="1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fade">
                                      <p:cBhvr>
                                        <p:cTn id="42" dur="500"/>
                                        <p:tgtEl>
                                          <p:spTgt spid="1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8"/>
                                        </p:tgtEl>
                                        <p:attrNameLst>
                                          <p:attrName>style.visibility</p:attrName>
                                        </p:attrNameLst>
                                      </p:cBhvr>
                                      <p:to>
                                        <p:strVal val="visible"/>
                                      </p:to>
                                    </p:set>
                                    <p:animEffect transition="in" filter="fade">
                                      <p:cBhvr>
                                        <p:cTn id="45"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118" grpId="0"/>
      <p:bldP spid="158" grpId="0"/>
      <p:bldP spid="159" grpId="0"/>
      <p:bldP spid="1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510" y="30480"/>
            <a:ext cx="6449695" cy="768350"/>
          </a:xfrm>
          <a:prstGeom prst="rect">
            <a:avLst/>
          </a:prstGeom>
          <a:noFill/>
        </p:spPr>
        <p:txBody>
          <a:bodyPr wrap="square" rtlCol="0">
            <a:spAutoFit/>
          </a:bodyPr>
          <a:lstStyle/>
          <a:p>
            <a:r>
              <a:rPr lang="zh-CN" altLang="en-US" sz="4400" b="1" dirty="0">
                <a:solidFill>
                  <a:srgbClr val="595959"/>
                </a:solidFill>
                <a:latin typeface="幼圆" panose="02010509060101010101" pitchFamily="49" charset="-122"/>
                <a:ea typeface="幼圆" panose="02010509060101010101" pitchFamily="49" charset="-122"/>
              </a:rPr>
              <a:t>标准自然日状态特征提取</a:t>
            </a:r>
          </a:p>
        </p:txBody>
      </p:sp>
      <p:sp>
        <p:nvSpPr>
          <p:cNvPr id="3" name="文本框 2"/>
          <p:cNvSpPr txBox="1"/>
          <p:nvPr/>
        </p:nvSpPr>
        <p:spPr>
          <a:xfrm>
            <a:off x="609600" y="1713989"/>
            <a:ext cx="5104660" cy="369332"/>
          </a:xfrm>
          <a:prstGeom prst="rect">
            <a:avLst/>
          </a:prstGeom>
          <a:noFill/>
        </p:spPr>
        <p:txBody>
          <a:bodyPr wrap="square" rtlCol="0">
            <a:spAutoFit/>
          </a:bodyPr>
          <a:lstStyle/>
          <a:p>
            <a:r>
              <a:rPr lang="en-US" altLang="zh-CN" dirty="0"/>
              <a:t>PS:</a:t>
            </a:r>
            <a:r>
              <a:rPr lang="zh-CN" altLang="en-US" dirty="0"/>
              <a:t>区分工作日和非工作日</a:t>
            </a:r>
          </a:p>
        </p:txBody>
      </p:sp>
      <p:pic>
        <p:nvPicPr>
          <p:cNvPr id="4098" name="图表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 y="3367813"/>
            <a:ext cx="4586287"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3"/>
          <a:stretch>
            <a:fillRect/>
          </a:stretch>
        </p:blipFill>
        <p:spPr>
          <a:xfrm>
            <a:off x="6846432" y="1823354"/>
            <a:ext cx="4150824" cy="928724"/>
          </a:xfrm>
          <a:prstGeom prst="rect">
            <a:avLst/>
          </a:prstGeom>
        </p:spPr>
      </p:pic>
      <p:pic>
        <p:nvPicPr>
          <p:cNvPr id="8" name="图片 7"/>
          <p:cNvPicPr>
            <a:picLocks noChangeAspect="1"/>
          </p:cNvPicPr>
          <p:nvPr/>
        </p:nvPicPr>
        <p:blipFill>
          <a:blip r:embed="rId4"/>
          <a:stretch>
            <a:fillRect/>
          </a:stretch>
        </p:blipFill>
        <p:spPr>
          <a:xfrm>
            <a:off x="6846432" y="4296792"/>
            <a:ext cx="4055021" cy="7822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
          <p:cNvSpPr txBox="1"/>
          <p:nvPr/>
        </p:nvSpPr>
        <p:spPr>
          <a:xfrm>
            <a:off x="1274089" y="2340371"/>
            <a:ext cx="1212574" cy="830997"/>
          </a:xfrm>
          <a:prstGeom prst="rect">
            <a:avLst/>
          </a:prstGeom>
          <a:noFill/>
        </p:spPr>
        <p:txBody>
          <a:bodyPr wrap="square" rtlCol="0">
            <a:spAutoFit/>
          </a:bodyPr>
          <a:lstStyle/>
          <a:p>
            <a:r>
              <a:rPr lang="en-US" altLang="zh-CN" sz="4800" dirty="0">
                <a:solidFill>
                  <a:srgbClr val="DB5355"/>
                </a:solidFill>
                <a:latin typeface="Broadway" panose="04040905080B02020502" pitchFamily="82" charset="0"/>
              </a:rPr>
              <a:t>02</a:t>
            </a:r>
            <a:endParaRPr lang="zh-CN" altLang="en-US" sz="4800" dirty="0">
              <a:solidFill>
                <a:srgbClr val="DB5355"/>
              </a:solidFill>
              <a:latin typeface="Broadway" panose="04040905080B02020502" pitchFamily="82" charset="0"/>
            </a:endParaRPr>
          </a:p>
        </p:txBody>
      </p:sp>
      <p:sp>
        <p:nvSpPr>
          <p:cNvPr id="6" name="TextBox 5"/>
          <p:cNvSpPr txBox="1"/>
          <p:nvPr/>
        </p:nvSpPr>
        <p:spPr>
          <a:xfrm>
            <a:off x="2298357" y="2310713"/>
            <a:ext cx="9527060" cy="1384995"/>
          </a:xfrm>
          <a:prstGeom prst="rect">
            <a:avLst/>
          </a:prstGeom>
          <a:noFill/>
        </p:spPr>
        <p:txBody>
          <a:bodyPr wrap="square" rtlCol="0">
            <a:spAutoFit/>
          </a:bodyPr>
          <a:lstStyle/>
          <a:p>
            <a:r>
              <a:rPr lang="zh-CN" altLang="en-US" sz="2800" dirty="0">
                <a:latin typeface="+mj-ea"/>
                <a:ea typeface="+mj-ea"/>
              </a:rPr>
              <a:t>设计一套交易状态异常检测方案，在对该交易系统的应用可用性异常情况下能做到及时报警，同时尽量减少虚警误报</a:t>
            </a:r>
            <a:endParaRPr lang="zh-CN" altLang="en-US" sz="2800" dirty="0">
              <a:solidFill>
                <a:srgbClr val="595959"/>
              </a:solidFill>
              <a:latin typeface="+mj-ea"/>
              <a:ea typeface="+mj-ea"/>
            </a:endParaRPr>
          </a:p>
          <a:p>
            <a:endParaRPr lang="zh-CN" altLang="en-US" sz="2800" dirty="0">
              <a:latin typeface="+mj-ea"/>
              <a:ea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11789" y="-74365"/>
            <a:ext cx="3126260" cy="769441"/>
          </a:xfrm>
          <a:prstGeom prst="rect">
            <a:avLst/>
          </a:prstGeom>
          <a:noFill/>
        </p:spPr>
        <p:txBody>
          <a:bodyPr wrap="square" rtlCol="0">
            <a:spAutoFit/>
          </a:bodyPr>
          <a:lstStyle/>
          <a:p>
            <a:r>
              <a:rPr lang="zh-CN" altLang="en-US" sz="4400" b="1" dirty="0">
                <a:solidFill>
                  <a:schemeClr val="bg1">
                    <a:lumMod val="50000"/>
                  </a:schemeClr>
                </a:solidFill>
                <a:latin typeface="幼圆" panose="02010509060101010101" pitchFamily="49" charset="-122"/>
                <a:ea typeface="幼圆" panose="02010509060101010101" pitchFamily="49" charset="-122"/>
              </a:rPr>
              <a:t>监测方案</a:t>
            </a:r>
          </a:p>
        </p:txBody>
      </p:sp>
      <p:sp>
        <p:nvSpPr>
          <p:cNvPr id="6" name="矩形: 圆角 5">
            <a:extLst>
              <a:ext uri="{FF2B5EF4-FFF2-40B4-BE49-F238E27FC236}">
                <a16:creationId xmlns:a16="http://schemas.microsoft.com/office/drawing/2014/main" id="{4D7349A9-96A8-47B1-832A-EA15C9413494}"/>
              </a:ext>
            </a:extLst>
          </p:cNvPr>
          <p:cNvSpPr/>
          <p:nvPr/>
        </p:nvSpPr>
        <p:spPr>
          <a:xfrm>
            <a:off x="1065320" y="1371600"/>
            <a:ext cx="1988598" cy="932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输入实时数据</a:t>
            </a:r>
          </a:p>
        </p:txBody>
      </p:sp>
      <p:sp>
        <p:nvSpPr>
          <p:cNvPr id="28" name="矩形: 圆角 27">
            <a:extLst>
              <a:ext uri="{FF2B5EF4-FFF2-40B4-BE49-F238E27FC236}">
                <a16:creationId xmlns:a16="http://schemas.microsoft.com/office/drawing/2014/main" id="{EED49A07-7348-4869-BA16-235663DEEDBA}"/>
              </a:ext>
            </a:extLst>
          </p:cNvPr>
          <p:cNvSpPr/>
          <p:nvPr/>
        </p:nvSpPr>
        <p:spPr>
          <a:xfrm>
            <a:off x="5128334" y="1426345"/>
            <a:ext cx="1988598" cy="932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数据预处理</a:t>
            </a:r>
          </a:p>
        </p:txBody>
      </p:sp>
      <p:sp>
        <p:nvSpPr>
          <p:cNvPr id="29" name="矩形: 圆角 28">
            <a:extLst>
              <a:ext uri="{FF2B5EF4-FFF2-40B4-BE49-F238E27FC236}">
                <a16:creationId xmlns:a16="http://schemas.microsoft.com/office/drawing/2014/main" id="{D17B7037-3BC3-46E1-BCBD-415C2A00736F}"/>
              </a:ext>
            </a:extLst>
          </p:cNvPr>
          <p:cNvSpPr/>
          <p:nvPr/>
        </p:nvSpPr>
        <p:spPr>
          <a:xfrm>
            <a:off x="9191348" y="1417468"/>
            <a:ext cx="1988598" cy="932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输入分类器</a:t>
            </a:r>
          </a:p>
        </p:txBody>
      </p:sp>
      <p:sp>
        <p:nvSpPr>
          <p:cNvPr id="30" name="矩形: 圆角 29">
            <a:extLst>
              <a:ext uri="{FF2B5EF4-FFF2-40B4-BE49-F238E27FC236}">
                <a16:creationId xmlns:a16="http://schemas.microsoft.com/office/drawing/2014/main" id="{0102D594-E04F-436D-8AF7-AD54A2DF6862}"/>
              </a:ext>
            </a:extLst>
          </p:cNvPr>
          <p:cNvSpPr/>
          <p:nvPr/>
        </p:nvSpPr>
        <p:spPr>
          <a:xfrm>
            <a:off x="7836406" y="4135856"/>
            <a:ext cx="1988598" cy="19664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得出故障类型</a:t>
            </a:r>
          </a:p>
        </p:txBody>
      </p:sp>
      <p:sp>
        <p:nvSpPr>
          <p:cNvPr id="31" name="矩形: 圆角 30">
            <a:extLst>
              <a:ext uri="{FF2B5EF4-FFF2-40B4-BE49-F238E27FC236}">
                <a16:creationId xmlns:a16="http://schemas.microsoft.com/office/drawing/2014/main" id="{75C2D9A7-CFB6-48F8-8603-17823962E201}"/>
              </a:ext>
            </a:extLst>
          </p:cNvPr>
          <p:cNvSpPr/>
          <p:nvPr/>
        </p:nvSpPr>
        <p:spPr>
          <a:xfrm>
            <a:off x="1674920" y="5407184"/>
            <a:ext cx="1988598" cy="932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不报警</a:t>
            </a:r>
          </a:p>
        </p:txBody>
      </p:sp>
      <p:sp>
        <p:nvSpPr>
          <p:cNvPr id="32" name="矩形: 圆角 31">
            <a:extLst>
              <a:ext uri="{FF2B5EF4-FFF2-40B4-BE49-F238E27FC236}">
                <a16:creationId xmlns:a16="http://schemas.microsoft.com/office/drawing/2014/main" id="{16917240-D0AA-4336-9303-4C8E73214EC4}"/>
              </a:ext>
            </a:extLst>
          </p:cNvPr>
          <p:cNvSpPr/>
          <p:nvPr/>
        </p:nvSpPr>
        <p:spPr>
          <a:xfrm>
            <a:off x="1674920" y="3731922"/>
            <a:ext cx="1988598" cy="932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报警</a:t>
            </a:r>
          </a:p>
        </p:txBody>
      </p:sp>
      <p:sp>
        <p:nvSpPr>
          <p:cNvPr id="7" name="箭头: 右 6">
            <a:extLst>
              <a:ext uri="{FF2B5EF4-FFF2-40B4-BE49-F238E27FC236}">
                <a16:creationId xmlns:a16="http://schemas.microsoft.com/office/drawing/2014/main" id="{B817EE50-035A-40FB-8783-B095FF3C6097}"/>
              </a:ext>
            </a:extLst>
          </p:cNvPr>
          <p:cNvSpPr/>
          <p:nvPr/>
        </p:nvSpPr>
        <p:spPr>
          <a:xfrm>
            <a:off x="3505200" y="1615736"/>
            <a:ext cx="1171852"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A0734DF1-65AC-4520-8B45-FEDEE4E7101E}"/>
              </a:ext>
            </a:extLst>
          </p:cNvPr>
          <p:cNvSpPr/>
          <p:nvPr/>
        </p:nvSpPr>
        <p:spPr>
          <a:xfrm>
            <a:off x="7568214" y="1670481"/>
            <a:ext cx="1171852"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12CDE4BC-A720-434C-84D3-807B8CE2567B}"/>
              </a:ext>
            </a:extLst>
          </p:cNvPr>
          <p:cNvSpPr/>
          <p:nvPr/>
        </p:nvSpPr>
        <p:spPr>
          <a:xfrm rot="11272967">
            <a:off x="4401431" y="4037344"/>
            <a:ext cx="2697062"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箭头: 右 34">
            <a:extLst>
              <a:ext uri="{FF2B5EF4-FFF2-40B4-BE49-F238E27FC236}">
                <a16:creationId xmlns:a16="http://schemas.microsoft.com/office/drawing/2014/main" id="{007AA9BE-ADBE-42A0-9D0F-D4D277D12EB5}"/>
              </a:ext>
            </a:extLst>
          </p:cNvPr>
          <p:cNvSpPr/>
          <p:nvPr/>
        </p:nvSpPr>
        <p:spPr>
          <a:xfrm rot="10203451">
            <a:off x="4401803" y="5780750"/>
            <a:ext cx="2697062"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弧形 8">
            <a:extLst>
              <a:ext uri="{FF2B5EF4-FFF2-40B4-BE49-F238E27FC236}">
                <a16:creationId xmlns:a16="http://schemas.microsoft.com/office/drawing/2014/main" id="{BFF7E981-9ACD-491D-A944-9C4A04A62BBF}"/>
              </a:ext>
            </a:extLst>
          </p:cNvPr>
          <p:cNvSpPr/>
          <p:nvPr/>
        </p:nvSpPr>
        <p:spPr>
          <a:xfrm rot="1227158">
            <a:off x="10674766" y="2622784"/>
            <a:ext cx="790113" cy="246341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extLst>
              <a:ext uri="{FF2B5EF4-FFF2-40B4-BE49-F238E27FC236}">
                <a16:creationId xmlns:a16="http://schemas.microsoft.com/office/drawing/2014/main" id="{5CDACEBF-F821-43EA-A248-7F06F5CDDDE7}"/>
              </a:ext>
            </a:extLst>
          </p:cNvPr>
          <p:cNvSpPr txBox="1"/>
          <p:nvPr/>
        </p:nvSpPr>
        <p:spPr>
          <a:xfrm rot="456637">
            <a:off x="4819649" y="3669826"/>
            <a:ext cx="2372465" cy="369332"/>
          </a:xfrm>
          <a:prstGeom prst="rect">
            <a:avLst/>
          </a:prstGeom>
          <a:noFill/>
        </p:spPr>
        <p:txBody>
          <a:bodyPr wrap="square" rtlCol="0">
            <a:spAutoFit/>
          </a:bodyPr>
          <a:lstStyle/>
          <a:p>
            <a:r>
              <a:rPr lang="zh-CN" altLang="en-US" dirty="0"/>
              <a:t>连续四分钟出现故障</a:t>
            </a:r>
          </a:p>
        </p:txBody>
      </p:sp>
      <p:sp>
        <p:nvSpPr>
          <p:cNvPr id="37" name="文本框 36">
            <a:extLst>
              <a:ext uri="{FF2B5EF4-FFF2-40B4-BE49-F238E27FC236}">
                <a16:creationId xmlns:a16="http://schemas.microsoft.com/office/drawing/2014/main" id="{61513115-301B-4B96-9B09-DF91034441B3}"/>
              </a:ext>
            </a:extLst>
          </p:cNvPr>
          <p:cNvSpPr txBox="1"/>
          <p:nvPr/>
        </p:nvSpPr>
        <p:spPr>
          <a:xfrm rot="21023175">
            <a:off x="4578488" y="5397570"/>
            <a:ext cx="2854785" cy="369332"/>
          </a:xfrm>
          <a:prstGeom prst="rect">
            <a:avLst/>
          </a:prstGeom>
          <a:noFill/>
        </p:spPr>
        <p:txBody>
          <a:bodyPr wrap="square" rtlCol="0">
            <a:spAutoFit/>
          </a:bodyPr>
          <a:lstStyle/>
          <a:p>
            <a:r>
              <a:rPr lang="zh-CN" altLang="en-US" dirty="0"/>
              <a:t>没有连续四分钟出现故障</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animBg="1"/>
      <p:bldP spid="29" grpId="0" animBg="1"/>
      <p:bldP spid="30" grpId="0" animBg="1"/>
      <p:bldP spid="31" grpId="0" animBg="1"/>
      <p:bldP spid="32" grpId="0" animBg="1"/>
      <p:bldP spid="7" grpId="0" animBg="1"/>
      <p:bldP spid="33" grpId="0" animBg="1"/>
      <p:bldP spid="34" grpId="0" animBg="1"/>
      <p:bldP spid="35" grpId="0" animBg="1"/>
      <p:bldP spid="9" grpId="0" animBg="1"/>
      <p:bldP spid="17"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数据预处理</a:t>
            </a:r>
          </a:p>
        </p:txBody>
      </p:sp>
      <p:graphicFrame>
        <p:nvGraphicFramePr>
          <p:cNvPr id="4" name="对象 3">
            <a:extLst>
              <a:ext uri="{FF2B5EF4-FFF2-40B4-BE49-F238E27FC236}">
                <a16:creationId xmlns:a16="http://schemas.microsoft.com/office/drawing/2014/main" id="{F4BB1907-E334-494B-BB8E-DE13537EB7FC}"/>
              </a:ext>
            </a:extLst>
          </p:cNvPr>
          <p:cNvGraphicFramePr>
            <a:graphicFrameLocks noChangeAspect="1"/>
          </p:cNvGraphicFramePr>
          <p:nvPr>
            <p:extLst>
              <p:ext uri="{D42A27DB-BD31-4B8C-83A1-F6EECF244321}">
                <p14:modId xmlns:p14="http://schemas.microsoft.com/office/powerpoint/2010/main" val="3396478184"/>
              </p:ext>
            </p:extLst>
          </p:nvPr>
        </p:nvGraphicFramePr>
        <p:xfrm>
          <a:off x="6545263" y="1270000"/>
          <a:ext cx="2665412" cy="739775"/>
        </p:xfrm>
        <a:graphic>
          <a:graphicData uri="http://schemas.openxmlformats.org/presentationml/2006/ole">
            <mc:AlternateContent xmlns:mc="http://schemas.openxmlformats.org/markup-compatibility/2006">
              <mc:Choice xmlns:v="urn:schemas-microsoft-com:vml" Requires="v">
                <p:oleObj spid="_x0000_s4138" name="Equation" r:id="rId3" imgW="914400" imgH="253800" progId="Equation.DSMT4">
                  <p:embed/>
                </p:oleObj>
              </mc:Choice>
              <mc:Fallback>
                <p:oleObj name="Equation" r:id="rId3" imgW="914400" imgH="253800" progId="Equation.DSMT4">
                  <p:embed/>
                  <p:pic>
                    <p:nvPicPr>
                      <p:cNvPr id="8" name="对象 7">
                        <a:extLst>
                          <a:ext uri="{FF2B5EF4-FFF2-40B4-BE49-F238E27FC236}">
                            <a16:creationId xmlns:a16="http://schemas.microsoft.com/office/drawing/2014/main" id="{9505831F-5410-41E1-A403-7E778AC1AFDB}"/>
                          </a:ext>
                        </a:extLst>
                      </p:cNvPr>
                      <p:cNvPicPr/>
                      <p:nvPr/>
                    </p:nvPicPr>
                    <p:blipFill>
                      <a:blip r:embed="rId4"/>
                      <a:stretch>
                        <a:fillRect/>
                      </a:stretch>
                    </p:blipFill>
                    <p:spPr>
                      <a:xfrm>
                        <a:off x="6545263" y="1270000"/>
                        <a:ext cx="2665412" cy="73977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782FB0F0-3900-4BED-8A9F-533871B83C6A}"/>
              </a:ext>
            </a:extLst>
          </p:cNvPr>
          <p:cNvGraphicFramePr>
            <a:graphicFrameLocks noChangeAspect="1"/>
          </p:cNvGraphicFramePr>
          <p:nvPr>
            <p:extLst>
              <p:ext uri="{D42A27DB-BD31-4B8C-83A1-F6EECF244321}">
                <p14:modId xmlns:p14="http://schemas.microsoft.com/office/powerpoint/2010/main" val="2994367433"/>
              </p:ext>
            </p:extLst>
          </p:nvPr>
        </p:nvGraphicFramePr>
        <p:xfrm>
          <a:off x="1483534" y="937927"/>
          <a:ext cx="2951832" cy="1403920"/>
        </p:xfrm>
        <a:graphic>
          <a:graphicData uri="http://schemas.openxmlformats.org/presentationml/2006/ole">
            <mc:AlternateContent xmlns:mc="http://schemas.openxmlformats.org/markup-compatibility/2006">
              <mc:Choice xmlns:v="urn:schemas-microsoft-com:vml" Requires="v">
                <p:oleObj spid="_x0000_s4139" name="Equation" r:id="rId5" imgW="1041120" imgH="495000" progId="Equation.DSMT4">
                  <p:embed/>
                </p:oleObj>
              </mc:Choice>
              <mc:Fallback>
                <p:oleObj name="Equation" r:id="rId5" imgW="1041120" imgH="495000" progId="Equation.DSMT4">
                  <p:embed/>
                  <p:pic>
                    <p:nvPicPr>
                      <p:cNvPr id="5" name="对象 4">
                        <a:extLst>
                          <a:ext uri="{FF2B5EF4-FFF2-40B4-BE49-F238E27FC236}">
                            <a16:creationId xmlns:a16="http://schemas.microsoft.com/office/drawing/2014/main" id="{F3852282-33D1-416E-9341-8CEC90C1A51A}"/>
                          </a:ext>
                        </a:extLst>
                      </p:cNvPr>
                      <p:cNvPicPr/>
                      <p:nvPr/>
                    </p:nvPicPr>
                    <p:blipFill>
                      <a:blip r:embed="rId6"/>
                      <a:stretch>
                        <a:fillRect/>
                      </a:stretch>
                    </p:blipFill>
                    <p:spPr>
                      <a:xfrm>
                        <a:off x="1483534" y="937927"/>
                        <a:ext cx="2951832" cy="140392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775EB9C-93BE-419C-83E7-6B45C7A2F73E}"/>
              </a:ext>
            </a:extLst>
          </p:cNvPr>
          <p:cNvGraphicFramePr>
            <a:graphicFrameLocks noChangeAspect="1"/>
          </p:cNvGraphicFramePr>
          <p:nvPr>
            <p:extLst>
              <p:ext uri="{D42A27DB-BD31-4B8C-83A1-F6EECF244321}">
                <p14:modId xmlns:p14="http://schemas.microsoft.com/office/powerpoint/2010/main" val="1438149607"/>
              </p:ext>
            </p:extLst>
          </p:nvPr>
        </p:nvGraphicFramePr>
        <p:xfrm>
          <a:off x="4786557" y="6259045"/>
          <a:ext cx="2994775" cy="598955"/>
        </p:xfrm>
        <a:graphic>
          <a:graphicData uri="http://schemas.openxmlformats.org/presentationml/2006/ole">
            <mc:AlternateContent xmlns:mc="http://schemas.openxmlformats.org/markup-compatibility/2006">
              <mc:Choice xmlns:v="urn:schemas-microsoft-com:vml" Requires="v">
                <p:oleObj spid="_x0000_s4140" name="Equation" r:id="rId7" imgW="1143000" imgH="228600" progId="Equation.DSMT4">
                  <p:embed/>
                </p:oleObj>
              </mc:Choice>
              <mc:Fallback>
                <p:oleObj name="Equation" r:id="rId7" imgW="1143000" imgH="228600" progId="Equation.DSMT4">
                  <p:embed/>
                  <p:pic>
                    <p:nvPicPr>
                      <p:cNvPr id="12" name="对象 11">
                        <a:extLst>
                          <a:ext uri="{FF2B5EF4-FFF2-40B4-BE49-F238E27FC236}">
                            <a16:creationId xmlns:a16="http://schemas.microsoft.com/office/drawing/2014/main" id="{E835C6A2-BFA0-41FB-A3C4-C13774A17280}"/>
                          </a:ext>
                        </a:extLst>
                      </p:cNvPr>
                      <p:cNvPicPr/>
                      <p:nvPr/>
                    </p:nvPicPr>
                    <p:blipFill>
                      <a:blip r:embed="rId8"/>
                      <a:stretch>
                        <a:fillRect/>
                      </a:stretch>
                    </p:blipFill>
                    <p:spPr>
                      <a:xfrm>
                        <a:off x="4786557" y="6259045"/>
                        <a:ext cx="2994775" cy="598955"/>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8BCF4CD1-32D1-484C-9115-8AAFFD1C7BE3}"/>
              </a:ext>
            </a:extLst>
          </p:cNvPr>
          <p:cNvPicPr>
            <a:picLocks noChangeAspect="1"/>
          </p:cNvPicPr>
          <p:nvPr/>
        </p:nvPicPr>
        <p:blipFill>
          <a:blip r:embed="rId9"/>
          <a:stretch>
            <a:fillRect/>
          </a:stretch>
        </p:blipFill>
        <p:spPr>
          <a:xfrm>
            <a:off x="6867891" y="3174032"/>
            <a:ext cx="4150824" cy="928724"/>
          </a:xfrm>
          <a:prstGeom prst="rect">
            <a:avLst/>
          </a:prstGeom>
        </p:spPr>
      </p:pic>
      <p:pic>
        <p:nvPicPr>
          <p:cNvPr id="10" name="图片 9">
            <a:extLst>
              <a:ext uri="{FF2B5EF4-FFF2-40B4-BE49-F238E27FC236}">
                <a16:creationId xmlns:a16="http://schemas.microsoft.com/office/drawing/2014/main" id="{3D10C931-2425-49DB-8406-9C6228088B22}"/>
              </a:ext>
            </a:extLst>
          </p:cNvPr>
          <p:cNvPicPr>
            <a:picLocks noChangeAspect="1"/>
          </p:cNvPicPr>
          <p:nvPr/>
        </p:nvPicPr>
        <p:blipFill>
          <a:blip r:embed="rId10"/>
          <a:stretch>
            <a:fillRect/>
          </a:stretch>
        </p:blipFill>
        <p:spPr>
          <a:xfrm>
            <a:off x="6963694" y="4875879"/>
            <a:ext cx="4055021" cy="782268"/>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01EE940-294A-4A43-AEBF-894FE7DFE213}"/>
                  </a:ext>
                </a:extLst>
              </p:cNvPr>
              <p:cNvSpPr/>
              <p:nvPr/>
            </p:nvSpPr>
            <p:spPr>
              <a:xfrm>
                <a:off x="700819" y="3903177"/>
                <a:ext cx="3952240" cy="972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𝑋</m:t>
                          </m:r>
                        </m:e>
                        <m:sub>
                          <m:r>
                            <m:rPr>
                              <m:nor/>
                            </m:rPr>
                            <a:rPr lang="zh-CN" altLang="en-US" i="1">
                              <a:latin typeface="Cambria Math" panose="02040503050406030204" pitchFamily="18" charset="0"/>
                            </a:rPr>
                            <m:t>i</m:t>
                          </m:r>
                        </m:sub>
                        <m:sup>
                          <m:r>
                            <m:rPr>
                              <m:nor/>
                            </m:rPr>
                            <a:rPr lang="en-US" altLang="zh-CN" b="0" i="1" smtClean="0">
                              <a:latin typeface="Cambria Math" panose="02040503050406030204" pitchFamily="18" charset="0"/>
                            </a:rPr>
                            <m:t>S</m:t>
                          </m:r>
                          <m:r>
                            <m:rPr>
                              <m:nor/>
                            </m:rPr>
                            <a:rPr lang="zh-CN" altLang="en-US" i="1">
                              <a:latin typeface="Cambria Math" panose="02040503050406030204" pitchFamily="18" charset="0"/>
                            </a:rPr>
                            <m:t>D</m:t>
                          </m:r>
                        </m:sup>
                      </m:sSubSup>
                      <m:r>
                        <m:rPr>
                          <m:nor/>
                        </m:rPr>
                        <a:rPr lang="zh-CN" altLang="en-US" i="1">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3"/>
                                    <m:mcJc m:val="center"/>
                                  </m:mcPr>
                                </m:mc>
                              </m:mcs>
                              <m:ctrlPr>
                                <a:rPr lang="zh-CN" altLang="en-US" i="1">
                                  <a:latin typeface="Cambria Math" panose="02040503050406030204" pitchFamily="18" charset="0"/>
                                </a:rPr>
                              </m:ctrlPr>
                            </m:mPr>
                            <m:mr>
                              <m:e>
                                <m:sSubSup>
                                  <m:sSubSupPr>
                                    <m:ctrlPr>
                                      <a:rPr lang="zh-CN" altLang="en-US" i="1">
                                        <a:latin typeface="Cambria Math" panose="02040503050406030204" pitchFamily="18" charset="0"/>
                                      </a:rPr>
                                    </m:ctrlPr>
                                  </m:sSubSupPr>
                                  <m:e>
                                    <m:r>
                                      <m:rPr>
                                        <m:nor/>
                                      </m:rPr>
                                      <a:rPr lang="zh-CN" altLang="en-US" i="1">
                                        <a:latin typeface="Cambria Math" panose="02040503050406030204" pitchFamily="18" charset="0"/>
                                      </a:rPr>
                                      <m:t>mean</m:t>
                                    </m:r>
                                    <m:r>
                                      <m:rPr>
                                        <m:nor/>
                                      </m:rPr>
                                      <a:rPr lang="zh-CN" altLang="en-US" i="1">
                                        <a:latin typeface="Cambria Math" panose="02040503050406030204" pitchFamily="18" charset="0"/>
                                      </a:rPr>
                                      <m:t>(</m:t>
                                    </m:r>
                                    <m:r>
                                      <m:rPr>
                                        <m:nor/>
                                      </m:rPr>
                                      <a:rPr lang="zh-CN" altLang="en-US" i="1">
                                        <a:latin typeface="Cambria Math" panose="02040503050406030204" pitchFamily="18" charset="0"/>
                                      </a:rPr>
                                      <m:t>v</m:t>
                                    </m:r>
                                  </m:e>
                                  <m:sub>
                                    <m:r>
                                      <m:rPr>
                                        <m:nor/>
                                      </m:rPr>
                                      <a:rPr lang="zh-CN" altLang="en-US" i="1">
                                        <a:latin typeface="Cambria Math" panose="02040503050406030204" pitchFamily="18" charset="0"/>
                                      </a:rPr>
                                      <m:t>i</m:t>
                                    </m:r>
                                  </m:sub>
                                  <m:sup>
                                    <m:r>
                                      <m:rPr>
                                        <m:nor/>
                                      </m:rPr>
                                      <a:rPr lang="zh-CN" altLang="en-US" i="1">
                                        <a:latin typeface="Cambria Math" panose="02040503050406030204" pitchFamily="18" charset="0"/>
                                      </a:rPr>
                                      <m:t>min</m:t>
                                    </m:r>
                                  </m:sup>
                                </m:sSubSup>
                                <m:r>
                                  <m:rPr>
                                    <m:nor/>
                                  </m:rPr>
                                  <a:rPr lang="zh-CN" altLang="en-US" i="1">
                                    <a:latin typeface="Cambria Math" panose="02040503050406030204" pitchFamily="18" charset="0"/>
                                  </a:rPr>
                                  <m:t>)</m:t>
                                </m:r>
                              </m:e>
                              <m:e>
                                <m:sSubSup>
                                  <m:sSubSupPr>
                                    <m:ctrlPr>
                                      <a:rPr lang="zh-CN" altLang="en-US" i="1">
                                        <a:latin typeface="Cambria Math" panose="02040503050406030204" pitchFamily="18" charset="0"/>
                                      </a:rPr>
                                    </m:ctrlPr>
                                  </m:sSubSupPr>
                                  <m:e>
                                    <m:r>
                                      <m:rPr>
                                        <m:nor/>
                                      </m:rPr>
                                      <a:rPr lang="zh-CN" altLang="en-US" i="1">
                                        <a:latin typeface="Cambria Math" panose="02040503050406030204" pitchFamily="18" charset="0"/>
                                      </a:rPr>
                                      <m:t>mean</m:t>
                                    </m:r>
                                    <m:r>
                                      <m:rPr>
                                        <m:nor/>
                                      </m:rPr>
                                      <a:rPr lang="zh-CN" altLang="en-US" i="1">
                                        <a:latin typeface="Cambria Math" panose="02040503050406030204" pitchFamily="18" charset="0"/>
                                      </a:rPr>
                                      <m:t>(</m:t>
                                    </m:r>
                                    <m:r>
                                      <m:rPr>
                                        <m:nor/>
                                      </m:rPr>
                                      <a:rPr lang="zh-CN" altLang="en-US" i="1">
                                        <a:latin typeface="Cambria Math" panose="02040503050406030204" pitchFamily="18" charset="0"/>
                                      </a:rPr>
                                      <m:t>r</m:t>
                                    </m:r>
                                  </m:e>
                                  <m:sub>
                                    <m:r>
                                      <m:rPr>
                                        <m:nor/>
                                      </m:rPr>
                                      <a:rPr lang="zh-CN" altLang="en-US" i="1">
                                        <a:latin typeface="Cambria Math" panose="02040503050406030204" pitchFamily="18" charset="0"/>
                                      </a:rPr>
                                      <m:t>i</m:t>
                                    </m:r>
                                  </m:sub>
                                  <m:sup>
                                    <m:r>
                                      <m:rPr>
                                        <m:nor/>
                                      </m:rPr>
                                      <a:rPr lang="zh-CN" altLang="en-US" i="1">
                                        <a:latin typeface="Cambria Math" panose="02040503050406030204" pitchFamily="18" charset="0"/>
                                      </a:rPr>
                                      <m:t>min</m:t>
                                    </m:r>
                                  </m:sup>
                                </m:sSubSup>
                                <m:r>
                                  <m:rPr>
                                    <m:nor/>
                                  </m:rPr>
                                  <a:rPr lang="zh-CN" altLang="en-US" i="1">
                                    <a:latin typeface="Cambria Math" panose="02040503050406030204" pitchFamily="18" charset="0"/>
                                  </a:rPr>
                                  <m:t>)</m:t>
                                </m:r>
                              </m:e>
                              <m:e>
                                <m:sSubSup>
                                  <m:sSubSupPr>
                                    <m:ctrlPr>
                                      <a:rPr lang="zh-CN" altLang="en-US" i="1">
                                        <a:latin typeface="Cambria Math" panose="02040503050406030204" pitchFamily="18" charset="0"/>
                                      </a:rPr>
                                    </m:ctrlPr>
                                  </m:sSubSupPr>
                                  <m:e>
                                    <m:r>
                                      <m:rPr>
                                        <m:nor/>
                                      </m:rPr>
                                      <a:rPr lang="zh-CN" altLang="en-US" i="1">
                                        <a:latin typeface="Cambria Math" panose="02040503050406030204" pitchFamily="18" charset="0"/>
                                      </a:rPr>
                                      <m:t>mean</m:t>
                                    </m:r>
                                    <m:r>
                                      <m:rPr>
                                        <m:nor/>
                                      </m:rPr>
                                      <a:rPr lang="zh-CN" altLang="en-US" i="1">
                                        <a:latin typeface="Cambria Math" panose="02040503050406030204" pitchFamily="18" charset="0"/>
                                      </a:rPr>
                                      <m:t>(</m:t>
                                    </m:r>
                                    <m:r>
                                      <m:rPr>
                                        <m:nor/>
                                      </m:rPr>
                                      <a:rPr lang="zh-CN" altLang="en-US" i="1">
                                        <a:latin typeface="Cambria Math" panose="02040503050406030204" pitchFamily="18" charset="0"/>
                                      </a:rPr>
                                      <m:t>v</m:t>
                                    </m:r>
                                  </m:e>
                                  <m:sub>
                                    <m:r>
                                      <m:rPr>
                                        <m:nor/>
                                      </m:rPr>
                                      <a:rPr lang="zh-CN" altLang="en-US" i="1">
                                        <a:latin typeface="Cambria Math" panose="02040503050406030204" pitchFamily="18" charset="0"/>
                                      </a:rPr>
                                      <m:t>i</m:t>
                                    </m:r>
                                  </m:sub>
                                  <m:sup>
                                    <m:r>
                                      <m:rPr>
                                        <m:nor/>
                                      </m:rPr>
                                      <a:rPr lang="zh-CN" altLang="en-US" i="1">
                                        <a:latin typeface="Cambria Math" panose="02040503050406030204" pitchFamily="18" charset="0"/>
                                      </a:rPr>
                                      <m:t>min</m:t>
                                    </m:r>
                                  </m:sup>
                                </m:sSubSup>
                                <m:r>
                                  <m:rPr>
                                    <m:nor/>
                                  </m:rPr>
                                  <a:rPr lang="zh-CN" altLang="en-US" i="1">
                                    <a:latin typeface="Cambria Math" panose="02040503050406030204" pitchFamily="18" charset="0"/>
                                  </a:rPr>
                                  <m:t>)</m:t>
                                </m:r>
                              </m:e>
                            </m:mr>
                            <m:mr>
                              <m:e>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m:rPr>
                                            <m:nor/>
                                          </m:rPr>
                                          <a:rPr lang="zh-CN" altLang="en-US" i="1">
                                            <a:latin typeface="Cambria Math" panose="02040503050406030204" pitchFamily="18" charset="0"/>
                                          </a:rPr>
                                          <m:t>var</m:t>
                                        </m:r>
                                        <m:r>
                                          <m:rPr>
                                            <m:nor/>
                                          </m:rPr>
                                          <a:rPr lang="zh-CN" altLang="en-US" i="1">
                                            <a:latin typeface="Cambria Math" panose="02040503050406030204" pitchFamily="18" charset="0"/>
                                          </a:rPr>
                                          <m:t>(</m:t>
                                        </m:r>
                                        <m:r>
                                          <m:rPr>
                                            <m:nor/>
                                          </m:rPr>
                                          <a:rPr lang="zh-CN" altLang="en-US" i="1">
                                            <a:latin typeface="Cambria Math" panose="02040503050406030204" pitchFamily="18" charset="0"/>
                                          </a:rPr>
                                          <m:t>v</m:t>
                                        </m:r>
                                      </m:e>
                                      <m:sub>
                                        <m:r>
                                          <m:rPr>
                                            <m:nor/>
                                          </m:rPr>
                                          <a:rPr lang="zh-CN" altLang="en-US" i="1">
                                            <a:latin typeface="Cambria Math" panose="02040503050406030204" pitchFamily="18" charset="0"/>
                                          </a:rPr>
                                          <m:t>i</m:t>
                                        </m:r>
                                      </m:sub>
                                      <m:sup>
                                        <m:r>
                                          <m:rPr>
                                            <m:nor/>
                                          </m:rPr>
                                          <a:rPr lang="zh-CN" altLang="en-US" i="1">
                                            <a:latin typeface="Cambria Math" panose="02040503050406030204" pitchFamily="18" charset="0"/>
                                          </a:rPr>
                                          <m:t>min</m:t>
                                        </m:r>
                                      </m:sup>
                                    </m:sSubSup>
                                  </m:e>
                                </m:d>
                              </m:e>
                              <m:e>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m:rPr>
                                            <m:nor/>
                                          </m:rPr>
                                          <a:rPr lang="zh-CN" altLang="en-US" i="1">
                                            <a:latin typeface="Cambria Math" panose="02040503050406030204" pitchFamily="18" charset="0"/>
                                          </a:rPr>
                                          <m:t>var</m:t>
                                        </m:r>
                                        <m:r>
                                          <m:rPr>
                                            <m:nor/>
                                          </m:rPr>
                                          <a:rPr lang="zh-CN" altLang="en-US" i="1">
                                            <a:latin typeface="Cambria Math" panose="02040503050406030204" pitchFamily="18" charset="0"/>
                                          </a:rPr>
                                          <m:t>(</m:t>
                                        </m:r>
                                        <m:r>
                                          <m:rPr>
                                            <m:nor/>
                                          </m:rPr>
                                          <a:rPr lang="zh-CN" altLang="en-US" i="1">
                                            <a:latin typeface="Cambria Math" panose="02040503050406030204" pitchFamily="18" charset="0"/>
                                          </a:rPr>
                                          <m:t>r</m:t>
                                        </m:r>
                                      </m:e>
                                      <m:sub>
                                        <m:r>
                                          <m:rPr>
                                            <m:nor/>
                                          </m:rPr>
                                          <a:rPr lang="zh-CN" altLang="en-US" i="1">
                                            <a:latin typeface="Cambria Math" panose="02040503050406030204" pitchFamily="18" charset="0"/>
                                          </a:rPr>
                                          <m:t>i</m:t>
                                        </m:r>
                                      </m:sub>
                                      <m:sup>
                                        <m:r>
                                          <m:rPr>
                                            <m:nor/>
                                          </m:rPr>
                                          <a:rPr lang="zh-CN" altLang="en-US" i="1">
                                            <a:latin typeface="Cambria Math" panose="02040503050406030204" pitchFamily="18" charset="0"/>
                                          </a:rPr>
                                          <m:t>min</m:t>
                                        </m:r>
                                      </m:sup>
                                    </m:sSubSup>
                                  </m:e>
                                </m:d>
                              </m:e>
                              <m:e>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m:rPr>
                                            <m:nor/>
                                          </m:rPr>
                                          <a:rPr lang="zh-CN" altLang="en-US" i="1">
                                            <a:latin typeface="Cambria Math" panose="02040503050406030204" pitchFamily="18" charset="0"/>
                                          </a:rPr>
                                          <m:t>var</m:t>
                                        </m:r>
                                        <m:r>
                                          <m:rPr>
                                            <m:nor/>
                                          </m:rPr>
                                          <a:rPr lang="zh-CN" altLang="en-US" i="1">
                                            <a:latin typeface="Cambria Math" panose="02040503050406030204" pitchFamily="18" charset="0"/>
                                          </a:rPr>
                                          <m:t>(</m:t>
                                        </m:r>
                                        <m:r>
                                          <m:rPr>
                                            <m:nor/>
                                          </m:rPr>
                                          <a:rPr lang="zh-CN" altLang="en-US" i="1">
                                            <a:latin typeface="Cambria Math" panose="02040503050406030204" pitchFamily="18" charset="0"/>
                                          </a:rPr>
                                          <m:t>t</m:t>
                                        </m:r>
                                      </m:e>
                                      <m:sub>
                                        <m:r>
                                          <m:rPr>
                                            <m:nor/>
                                          </m:rPr>
                                          <a:rPr lang="zh-CN" altLang="en-US" i="1">
                                            <a:latin typeface="Cambria Math" panose="02040503050406030204" pitchFamily="18" charset="0"/>
                                          </a:rPr>
                                          <m:t>i</m:t>
                                        </m:r>
                                      </m:sub>
                                      <m:sup>
                                        <m:r>
                                          <m:rPr>
                                            <m:nor/>
                                          </m:rPr>
                                          <a:rPr lang="zh-CN" altLang="en-US" i="1">
                                            <a:latin typeface="Cambria Math" panose="02040503050406030204" pitchFamily="18" charset="0"/>
                                          </a:rPr>
                                          <m:t>min</m:t>
                                        </m:r>
                                      </m:sup>
                                    </m:sSubSup>
                                  </m:e>
                                </m:d>
                              </m:e>
                            </m:mr>
                          </m:m>
                        </m:e>
                      </m:d>
                    </m:oMath>
                  </m:oMathPara>
                </a14:m>
                <a:endParaRPr lang="zh-CN" altLang="en-US" dirty="0"/>
              </a:p>
            </p:txBody>
          </p:sp>
        </mc:Choice>
        <mc:Fallback xmlns="">
          <p:sp>
            <p:nvSpPr>
              <p:cNvPr id="3" name="矩形 2">
                <a:extLst>
                  <a:ext uri="{FF2B5EF4-FFF2-40B4-BE49-F238E27FC236}">
                    <a16:creationId xmlns:a16="http://schemas.microsoft.com/office/drawing/2014/main" id="{201EE940-294A-4A43-AEBF-894FE7DFE213}"/>
                  </a:ext>
                </a:extLst>
              </p:cNvPr>
              <p:cNvSpPr>
                <a:spLocks noRot="1" noChangeAspect="1" noMove="1" noResize="1" noEditPoints="1" noAdjustHandles="1" noChangeArrowheads="1" noChangeShapeType="1" noTextEdit="1"/>
              </p:cNvSpPr>
              <p:nvPr/>
            </p:nvSpPr>
            <p:spPr>
              <a:xfrm>
                <a:off x="700819" y="3903177"/>
                <a:ext cx="3952240" cy="972702"/>
              </a:xfrm>
              <a:prstGeom prst="rect">
                <a:avLst/>
              </a:prstGeom>
              <a:blipFill>
                <a:blip r:embed="rId11"/>
                <a:stretch>
                  <a:fillRect r="-28549"/>
                </a:stretch>
              </a:blipFill>
            </p:spPr>
            <p:txBody>
              <a:bodyPr/>
              <a:lstStyle/>
              <a:p>
                <a:r>
                  <a:rPr lang="zh-CN" altLang="en-US">
                    <a:noFill/>
                  </a:rPr>
                  <a:t> </a:t>
                </a:r>
              </a:p>
            </p:txBody>
          </p:sp>
        </mc:Fallback>
      </mc:AlternateContent>
      <p:sp>
        <p:nvSpPr>
          <p:cNvPr id="11" name="左大括号 10">
            <a:extLst>
              <a:ext uri="{FF2B5EF4-FFF2-40B4-BE49-F238E27FC236}">
                <a16:creationId xmlns:a16="http://schemas.microsoft.com/office/drawing/2014/main" id="{82CF705B-1579-4372-ABE6-6ABAEC30C61C}"/>
              </a:ext>
            </a:extLst>
          </p:cNvPr>
          <p:cNvSpPr/>
          <p:nvPr/>
        </p:nvSpPr>
        <p:spPr>
          <a:xfrm>
            <a:off x="6187440" y="3638394"/>
            <a:ext cx="508000" cy="15127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分类器设计</a:t>
            </a:r>
          </a:p>
        </p:txBody>
      </p:sp>
      <p:sp>
        <p:nvSpPr>
          <p:cNvPr id="2" name="文本框 1">
            <a:extLst>
              <a:ext uri="{FF2B5EF4-FFF2-40B4-BE49-F238E27FC236}">
                <a16:creationId xmlns:a16="http://schemas.microsoft.com/office/drawing/2014/main" id="{06C0A25C-D1C2-4F03-A345-56820A216FB6}"/>
              </a:ext>
            </a:extLst>
          </p:cNvPr>
          <p:cNvSpPr txBox="1"/>
          <p:nvPr/>
        </p:nvSpPr>
        <p:spPr>
          <a:xfrm>
            <a:off x="313677" y="3072167"/>
            <a:ext cx="3373120" cy="707886"/>
          </a:xfrm>
          <a:prstGeom prst="rect">
            <a:avLst/>
          </a:prstGeom>
          <a:noFill/>
        </p:spPr>
        <p:txBody>
          <a:bodyPr wrap="square" rtlCol="0">
            <a:spAutoFit/>
          </a:bodyPr>
          <a:lstStyle/>
          <a:p>
            <a:r>
              <a:rPr lang="zh-CN" altLang="en-US" sz="4000" dirty="0">
                <a:latin typeface="幼圆" panose="02010509060101010101" pitchFamily="49" charset="-122"/>
                <a:ea typeface="幼圆" panose="02010509060101010101" pitchFamily="49" charset="-122"/>
              </a:rPr>
              <a:t>分类器的设计</a:t>
            </a:r>
          </a:p>
        </p:txBody>
      </p:sp>
      <p:sp>
        <p:nvSpPr>
          <p:cNvPr id="3" name="左大括号 2">
            <a:extLst>
              <a:ext uri="{FF2B5EF4-FFF2-40B4-BE49-F238E27FC236}">
                <a16:creationId xmlns:a16="http://schemas.microsoft.com/office/drawing/2014/main" id="{C04E6E92-D55F-49F7-BB57-35F6B265BDDF}"/>
              </a:ext>
            </a:extLst>
          </p:cNvPr>
          <p:cNvSpPr/>
          <p:nvPr/>
        </p:nvSpPr>
        <p:spPr>
          <a:xfrm>
            <a:off x="3808717" y="2420270"/>
            <a:ext cx="487680" cy="21539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72CF906-131C-4A98-9E69-A9CA05AF6061}"/>
              </a:ext>
            </a:extLst>
          </p:cNvPr>
          <p:cNvSpPr txBox="1"/>
          <p:nvPr/>
        </p:nvSpPr>
        <p:spPr>
          <a:xfrm>
            <a:off x="4611357" y="2015527"/>
            <a:ext cx="7335520" cy="584775"/>
          </a:xfrm>
          <a:prstGeom prst="rect">
            <a:avLst/>
          </a:prstGeom>
          <a:noFill/>
        </p:spPr>
        <p:txBody>
          <a:bodyPr wrap="square" rtlCol="0">
            <a:spAutoFit/>
          </a:bodyPr>
          <a:lstStyle/>
          <a:p>
            <a:r>
              <a:rPr lang="zh-CN" altLang="en-US" sz="3200" dirty="0">
                <a:latin typeface="幼圆" panose="02010509060101010101" pitchFamily="49" charset="-122"/>
                <a:ea typeface="幼圆" panose="02010509060101010101" pitchFamily="49" charset="-122"/>
              </a:rPr>
              <a:t>非监督学习：</a:t>
            </a:r>
            <a:r>
              <a:rPr lang="en-US" altLang="zh-CN" sz="3200" dirty="0">
                <a:latin typeface="幼圆" panose="02010509060101010101" pitchFamily="49" charset="-122"/>
                <a:ea typeface="幼圆" panose="02010509060101010101" pitchFamily="49" charset="-122"/>
              </a:rPr>
              <a:t>PSO+K-means</a:t>
            </a:r>
            <a:r>
              <a:rPr lang="zh-CN" altLang="en-US" sz="3200" dirty="0">
                <a:latin typeface="幼圆" panose="02010509060101010101" pitchFamily="49" charset="-122"/>
                <a:ea typeface="幼圆" panose="02010509060101010101" pitchFamily="49" charset="-122"/>
              </a:rPr>
              <a:t>算法 （聚类）</a:t>
            </a:r>
          </a:p>
        </p:txBody>
      </p:sp>
      <p:sp>
        <p:nvSpPr>
          <p:cNvPr id="5" name="文本框 4">
            <a:extLst>
              <a:ext uri="{FF2B5EF4-FFF2-40B4-BE49-F238E27FC236}">
                <a16:creationId xmlns:a16="http://schemas.microsoft.com/office/drawing/2014/main" id="{F59FA279-21C7-4F55-8F6A-B3B4DB145CEE}"/>
              </a:ext>
            </a:extLst>
          </p:cNvPr>
          <p:cNvSpPr txBox="1"/>
          <p:nvPr/>
        </p:nvSpPr>
        <p:spPr>
          <a:xfrm>
            <a:off x="4611357" y="4434202"/>
            <a:ext cx="6370320" cy="584775"/>
          </a:xfrm>
          <a:prstGeom prst="rect">
            <a:avLst/>
          </a:prstGeom>
          <a:noFill/>
        </p:spPr>
        <p:txBody>
          <a:bodyPr wrap="square" rtlCol="0">
            <a:spAutoFit/>
          </a:bodyPr>
          <a:lstStyle/>
          <a:p>
            <a:r>
              <a:rPr lang="zh-CN" altLang="en-US" sz="3200" dirty="0">
                <a:latin typeface="幼圆" panose="02010509060101010101" pitchFamily="49" charset="-122"/>
                <a:ea typeface="幼圆" panose="02010509060101010101" pitchFamily="49" charset="-122"/>
              </a:rPr>
              <a:t>监督学习：</a:t>
            </a:r>
            <a:r>
              <a:rPr lang="en-US" altLang="zh-CN" sz="3200" dirty="0">
                <a:latin typeface="幼圆" panose="02010509060101010101" pitchFamily="49" charset="-122"/>
                <a:ea typeface="幼圆" panose="02010509060101010101" pitchFamily="49" charset="-122"/>
              </a:rPr>
              <a:t>REF</a:t>
            </a:r>
            <a:r>
              <a:rPr lang="zh-CN" altLang="en-US" sz="3200" dirty="0">
                <a:latin typeface="幼圆" panose="02010509060101010101" pitchFamily="49" charset="-122"/>
                <a:ea typeface="幼圆" panose="02010509060101010101" pitchFamily="49" charset="-122"/>
              </a:rPr>
              <a:t>神经网络 （分类）</a:t>
            </a:r>
          </a:p>
        </p:txBody>
      </p:sp>
    </p:spTree>
    <p:extLst>
      <p:ext uri="{BB962C8B-B14F-4D97-AF65-F5344CB8AC3E}">
        <p14:creationId xmlns:p14="http://schemas.microsoft.com/office/powerpoint/2010/main" val="420696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分类器设计</a:t>
            </a:r>
          </a:p>
        </p:txBody>
      </p:sp>
      <p:sp>
        <p:nvSpPr>
          <p:cNvPr id="2" name="矩形 1">
            <a:extLst>
              <a:ext uri="{FF2B5EF4-FFF2-40B4-BE49-F238E27FC236}">
                <a16:creationId xmlns:a16="http://schemas.microsoft.com/office/drawing/2014/main" id="{B07E079F-70C1-43C2-B4A6-200E4064A09C}"/>
              </a:ext>
            </a:extLst>
          </p:cNvPr>
          <p:cNvSpPr/>
          <p:nvPr/>
        </p:nvSpPr>
        <p:spPr>
          <a:xfrm>
            <a:off x="1031954" y="938166"/>
            <a:ext cx="6635965" cy="461665"/>
          </a:xfrm>
          <a:prstGeom prst="rect">
            <a:avLst/>
          </a:prstGeom>
        </p:spPr>
        <p:txBody>
          <a:bodyPr wrap="square">
            <a:spAutoFit/>
          </a:bodyPr>
          <a:lstStyle/>
          <a:p>
            <a:r>
              <a:rPr lang="zh-CN" altLang="en-US" sz="2400" dirty="0">
                <a:latin typeface="幼圆" panose="02010509060101010101" pitchFamily="49" charset="-122"/>
                <a:ea typeface="幼圆" panose="02010509060101010101" pitchFamily="49" charset="-122"/>
              </a:rPr>
              <a:t>非监督学习：</a:t>
            </a:r>
            <a:r>
              <a:rPr lang="en-US" altLang="zh-CN" sz="2400" dirty="0">
                <a:latin typeface="幼圆" panose="02010509060101010101" pitchFamily="49" charset="-122"/>
                <a:ea typeface="幼圆" panose="02010509060101010101" pitchFamily="49" charset="-122"/>
              </a:rPr>
              <a:t>PSO+K-means</a:t>
            </a:r>
            <a:r>
              <a:rPr lang="zh-CN" altLang="en-US" sz="2400" dirty="0">
                <a:latin typeface="幼圆" panose="02010509060101010101" pitchFamily="49" charset="-122"/>
                <a:ea typeface="幼圆" panose="02010509060101010101" pitchFamily="49" charset="-122"/>
              </a:rPr>
              <a:t>算法 （聚类）</a:t>
            </a:r>
          </a:p>
        </p:txBody>
      </p:sp>
      <p:pic>
        <p:nvPicPr>
          <p:cNvPr id="4" name="图片 3">
            <a:extLst>
              <a:ext uri="{FF2B5EF4-FFF2-40B4-BE49-F238E27FC236}">
                <a16:creationId xmlns:a16="http://schemas.microsoft.com/office/drawing/2014/main" id="{07A5BE2E-5447-43E6-B50A-1DAAD3D14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54" y="1944071"/>
            <a:ext cx="4800600" cy="3524250"/>
          </a:xfrm>
          <a:prstGeom prst="rect">
            <a:avLst/>
          </a:prstGeom>
        </p:spPr>
      </p:pic>
      <p:graphicFrame>
        <p:nvGraphicFramePr>
          <p:cNvPr id="5" name="对象 4">
            <a:extLst>
              <a:ext uri="{FF2B5EF4-FFF2-40B4-BE49-F238E27FC236}">
                <a16:creationId xmlns:a16="http://schemas.microsoft.com/office/drawing/2014/main" id="{C3298055-696B-4410-A1B2-F561BF655AEB}"/>
              </a:ext>
            </a:extLst>
          </p:cNvPr>
          <p:cNvGraphicFramePr>
            <a:graphicFrameLocks noChangeAspect="1"/>
          </p:cNvGraphicFramePr>
          <p:nvPr>
            <p:extLst>
              <p:ext uri="{D42A27DB-BD31-4B8C-83A1-F6EECF244321}">
                <p14:modId xmlns:p14="http://schemas.microsoft.com/office/powerpoint/2010/main" val="4144952695"/>
              </p:ext>
            </p:extLst>
          </p:nvPr>
        </p:nvGraphicFramePr>
        <p:xfrm>
          <a:off x="1817379" y="5512857"/>
          <a:ext cx="2152908" cy="839634"/>
        </p:xfrm>
        <a:graphic>
          <a:graphicData uri="http://schemas.openxmlformats.org/presentationml/2006/ole">
            <mc:AlternateContent xmlns:mc="http://schemas.openxmlformats.org/markup-compatibility/2006">
              <mc:Choice xmlns:v="urn:schemas-microsoft-com:vml" Requires="v">
                <p:oleObj spid="_x0000_s5143" name="Equation" r:id="rId4" imgW="1269720" imgH="495000" progId="Equation.DSMT4">
                  <p:embed/>
                </p:oleObj>
              </mc:Choice>
              <mc:Fallback>
                <p:oleObj name="Equation" r:id="rId4" imgW="1269720" imgH="495000" progId="Equation.DSMT4">
                  <p:embed/>
                  <p:pic>
                    <p:nvPicPr>
                      <p:cNvPr id="0" name=""/>
                      <p:cNvPicPr/>
                      <p:nvPr/>
                    </p:nvPicPr>
                    <p:blipFill>
                      <a:blip r:embed="rId5"/>
                      <a:stretch>
                        <a:fillRect/>
                      </a:stretch>
                    </p:blipFill>
                    <p:spPr>
                      <a:xfrm>
                        <a:off x="1817379" y="5512857"/>
                        <a:ext cx="2152908" cy="839634"/>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FEDACCA9-818E-4D59-916E-D0B5B49DB3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5276" y="1168999"/>
            <a:ext cx="2789162" cy="4458086"/>
          </a:xfrm>
          <a:prstGeom prst="rect">
            <a:avLst/>
          </a:prstGeom>
        </p:spPr>
      </p:pic>
      <p:graphicFrame>
        <p:nvGraphicFramePr>
          <p:cNvPr id="10" name="对象 9">
            <a:extLst>
              <a:ext uri="{FF2B5EF4-FFF2-40B4-BE49-F238E27FC236}">
                <a16:creationId xmlns:a16="http://schemas.microsoft.com/office/drawing/2014/main" id="{7112406F-3F93-4074-9E10-DA5D2DB7AB15}"/>
              </a:ext>
            </a:extLst>
          </p:cNvPr>
          <p:cNvGraphicFramePr>
            <a:graphicFrameLocks noChangeAspect="1"/>
          </p:cNvGraphicFramePr>
          <p:nvPr>
            <p:extLst>
              <p:ext uri="{D42A27DB-BD31-4B8C-83A1-F6EECF244321}">
                <p14:modId xmlns:p14="http://schemas.microsoft.com/office/powerpoint/2010/main" val="2957109298"/>
              </p:ext>
            </p:extLst>
          </p:nvPr>
        </p:nvGraphicFramePr>
        <p:xfrm>
          <a:off x="8623607" y="5839405"/>
          <a:ext cx="1223513" cy="513086"/>
        </p:xfrm>
        <a:graphic>
          <a:graphicData uri="http://schemas.openxmlformats.org/presentationml/2006/ole">
            <mc:AlternateContent xmlns:mc="http://schemas.openxmlformats.org/markup-compatibility/2006">
              <mc:Choice xmlns:v="urn:schemas-microsoft-com:vml" Requires="v">
                <p:oleObj spid="_x0000_s5144" name="Equation" r:id="rId7" imgW="393480" imgH="164880" progId="Equation.DSMT4">
                  <p:embed/>
                </p:oleObj>
              </mc:Choice>
              <mc:Fallback>
                <p:oleObj name="Equation" r:id="rId7" imgW="393480" imgH="164880" progId="Equation.DSMT4">
                  <p:embed/>
                  <p:pic>
                    <p:nvPicPr>
                      <p:cNvPr id="0" name=""/>
                      <p:cNvPicPr/>
                      <p:nvPr/>
                    </p:nvPicPr>
                    <p:blipFill>
                      <a:blip r:embed="rId8"/>
                      <a:stretch>
                        <a:fillRect/>
                      </a:stretch>
                    </p:blipFill>
                    <p:spPr>
                      <a:xfrm>
                        <a:off x="8623607" y="5839405"/>
                        <a:ext cx="1223513" cy="513086"/>
                      </a:xfrm>
                      <a:prstGeom prst="rect">
                        <a:avLst/>
                      </a:prstGeom>
                    </p:spPr>
                  </p:pic>
                </p:oleObj>
              </mc:Fallback>
            </mc:AlternateContent>
          </a:graphicData>
        </a:graphic>
      </p:graphicFrame>
    </p:spTree>
    <p:extLst>
      <p:ext uri="{BB962C8B-B14F-4D97-AF65-F5344CB8AC3E}">
        <p14:creationId xmlns:p14="http://schemas.microsoft.com/office/powerpoint/2010/main" val="40823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分类器设计</a:t>
            </a:r>
          </a:p>
        </p:txBody>
      </p:sp>
      <p:sp>
        <p:nvSpPr>
          <p:cNvPr id="4" name="文本框 3">
            <a:extLst>
              <a:ext uri="{FF2B5EF4-FFF2-40B4-BE49-F238E27FC236}">
                <a16:creationId xmlns:a16="http://schemas.microsoft.com/office/drawing/2014/main" id="{C6E13B73-198B-459E-9B4E-8A7A4AE47A1B}"/>
              </a:ext>
            </a:extLst>
          </p:cNvPr>
          <p:cNvSpPr txBox="1"/>
          <p:nvPr/>
        </p:nvSpPr>
        <p:spPr>
          <a:xfrm>
            <a:off x="1320800" y="874355"/>
            <a:ext cx="6370320" cy="523220"/>
          </a:xfrm>
          <a:prstGeom prst="rect">
            <a:avLst/>
          </a:prstGeom>
          <a:noFill/>
        </p:spPr>
        <p:txBody>
          <a:bodyPr wrap="square" rtlCol="0">
            <a:spAutoFit/>
          </a:bodyPr>
          <a:lstStyle/>
          <a:p>
            <a:r>
              <a:rPr lang="zh-CN" altLang="en-US" sz="2800" dirty="0">
                <a:latin typeface="幼圆" panose="02010509060101010101" pitchFamily="49" charset="-122"/>
                <a:ea typeface="幼圆" panose="02010509060101010101" pitchFamily="49" charset="-122"/>
              </a:rPr>
              <a:t>手动判断故障类型</a:t>
            </a:r>
          </a:p>
        </p:txBody>
      </p:sp>
      <p:graphicFrame>
        <p:nvGraphicFramePr>
          <p:cNvPr id="5" name="对象 -2147482585">
            <a:extLst>
              <a:ext uri="{FF2B5EF4-FFF2-40B4-BE49-F238E27FC236}">
                <a16:creationId xmlns:a16="http://schemas.microsoft.com/office/drawing/2014/main" id="{985AF160-A135-4DA5-9287-3CB9807EB0E6}"/>
              </a:ext>
            </a:extLst>
          </p:cNvPr>
          <p:cNvGraphicFramePr>
            <a:graphicFrameLocks noChangeAspect="1"/>
          </p:cNvGraphicFramePr>
          <p:nvPr>
            <p:extLst>
              <p:ext uri="{D42A27DB-BD31-4B8C-83A1-F6EECF244321}">
                <p14:modId xmlns:p14="http://schemas.microsoft.com/office/powerpoint/2010/main" val="1430961417"/>
              </p:ext>
            </p:extLst>
          </p:nvPr>
        </p:nvGraphicFramePr>
        <p:xfrm>
          <a:off x="1045592" y="1718230"/>
          <a:ext cx="7089140" cy="1202690"/>
        </p:xfrm>
        <a:graphic>
          <a:graphicData uri="http://schemas.openxmlformats.org/presentationml/2006/ole">
            <mc:AlternateContent xmlns:mc="http://schemas.openxmlformats.org/markup-compatibility/2006">
              <mc:Choice xmlns:v="urn:schemas-microsoft-com:vml" Requires="v">
                <p:oleObj spid="_x0000_s6160" r:id="rId3" imgW="68275200" imgH="11582400" progId="">
                  <p:embed/>
                </p:oleObj>
              </mc:Choice>
              <mc:Fallback>
                <p:oleObj r:id="rId3" imgW="68275200" imgH="11582400" progId="">
                  <p:embed/>
                  <p:pic>
                    <p:nvPicPr>
                      <p:cNvPr id="2" name="对象 -21474825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592" y="1718230"/>
                        <a:ext cx="7089140"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6146" name="图表 1">
            <a:extLst>
              <a:ext uri="{FF2B5EF4-FFF2-40B4-BE49-F238E27FC236}">
                <a16:creationId xmlns:a16="http://schemas.microsoft.com/office/drawing/2014/main" id="{13E15F90-93BE-4C6E-80EA-E8822CDA21D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20" y="3803515"/>
            <a:ext cx="633984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图表 1">
            <a:extLst>
              <a:ext uri="{FF2B5EF4-FFF2-40B4-BE49-F238E27FC236}">
                <a16:creationId xmlns:a16="http://schemas.microsoft.com/office/drawing/2014/main" id="{A4B16876-0684-43D5-AC5D-ABB40BB4E7B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1360" y="3803515"/>
            <a:ext cx="4883789"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05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1000"/>
                                        <p:tgtEl>
                                          <p:spTgt spid="6146"/>
                                        </p:tgtEl>
                                      </p:cBhvr>
                                    </p:animEffect>
                                    <p:anim calcmode="lin" valueType="num">
                                      <p:cBhvr>
                                        <p:cTn id="18" dur="1000" fill="hold"/>
                                        <p:tgtEl>
                                          <p:spTgt spid="6146"/>
                                        </p:tgtEl>
                                        <p:attrNameLst>
                                          <p:attrName>ppt_x</p:attrName>
                                        </p:attrNameLst>
                                      </p:cBhvr>
                                      <p:tavLst>
                                        <p:tav tm="0">
                                          <p:val>
                                            <p:strVal val="#ppt_x"/>
                                          </p:val>
                                        </p:tav>
                                        <p:tav tm="100000">
                                          <p:val>
                                            <p:strVal val="#ppt_x"/>
                                          </p:val>
                                        </p:tav>
                                      </p:tavLst>
                                    </p:anim>
                                    <p:anim calcmode="lin" valueType="num">
                                      <p:cBhvr>
                                        <p:cTn id="1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148"/>
                                        </p:tgtEl>
                                        <p:attrNameLst>
                                          <p:attrName>style.visibility</p:attrName>
                                        </p:attrNameLst>
                                      </p:cBhvr>
                                      <p:to>
                                        <p:strVal val="visible"/>
                                      </p:to>
                                    </p:set>
                                    <p:animEffect transition="in" filter="fade">
                                      <p:cBhvr>
                                        <p:cTn id="24" dur="1000"/>
                                        <p:tgtEl>
                                          <p:spTgt spid="6148"/>
                                        </p:tgtEl>
                                      </p:cBhvr>
                                    </p:animEffect>
                                    <p:anim calcmode="lin" valueType="num">
                                      <p:cBhvr>
                                        <p:cTn id="25" dur="1000" fill="hold"/>
                                        <p:tgtEl>
                                          <p:spTgt spid="6148"/>
                                        </p:tgtEl>
                                        <p:attrNameLst>
                                          <p:attrName>ppt_x</p:attrName>
                                        </p:attrNameLst>
                                      </p:cBhvr>
                                      <p:tavLst>
                                        <p:tav tm="0">
                                          <p:val>
                                            <p:strVal val="#ppt_x"/>
                                          </p:val>
                                        </p:tav>
                                        <p:tav tm="100000">
                                          <p:val>
                                            <p:strVal val="#ppt_x"/>
                                          </p:val>
                                        </p:tav>
                                      </p:tavLst>
                                    </p:anim>
                                    <p:anim calcmode="lin" valueType="num">
                                      <p:cBhvr>
                                        <p:cTn id="26"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1873" y="129100"/>
            <a:ext cx="5844988" cy="707886"/>
          </a:xfrm>
          <a:prstGeom prst="rect">
            <a:avLst/>
          </a:prstGeom>
          <a:noFill/>
        </p:spPr>
        <p:txBody>
          <a:bodyPr wrap="square" rtlCol="0">
            <a:spAutoFit/>
          </a:bodyPr>
          <a:lstStyle/>
          <a:p>
            <a:r>
              <a:rPr lang="en-US" altLang="zh-CN" sz="4000" b="1" dirty="0">
                <a:solidFill>
                  <a:srgbClr val="595959"/>
                </a:solidFill>
                <a:latin typeface="幼圆" panose="02010509060101010101" pitchFamily="49" charset="-122"/>
                <a:ea typeface="幼圆" panose="02010509060101010101" pitchFamily="49" charset="-122"/>
              </a:rPr>
              <a:t>2017</a:t>
            </a:r>
            <a:r>
              <a:rPr lang="zh-CN" altLang="en-US" sz="4000" b="1" dirty="0">
                <a:solidFill>
                  <a:srgbClr val="595959"/>
                </a:solidFill>
                <a:latin typeface="幼圆" panose="02010509060101010101" pitchFamily="49" charset="-122"/>
                <a:ea typeface="幼圆" panose="02010509060101010101" pitchFamily="49" charset="-122"/>
              </a:rPr>
              <a:t>深圳杯</a:t>
            </a:r>
            <a:r>
              <a:rPr lang="en-US" altLang="zh-CN" sz="4000" b="1" dirty="0">
                <a:solidFill>
                  <a:srgbClr val="595959"/>
                </a:solidFill>
                <a:latin typeface="幼圆" panose="02010509060101010101" pitchFamily="49" charset="-122"/>
                <a:ea typeface="幼圆" panose="02010509060101010101" pitchFamily="49" charset="-122"/>
              </a:rPr>
              <a:t>B</a:t>
            </a:r>
            <a:r>
              <a:rPr lang="zh-CN" altLang="en-US" sz="4000" b="1" dirty="0">
                <a:solidFill>
                  <a:srgbClr val="595959"/>
                </a:solidFill>
                <a:latin typeface="幼圆" panose="02010509060101010101" pitchFamily="49" charset="-122"/>
                <a:ea typeface="幼圆" panose="02010509060101010101" pitchFamily="49" charset="-122"/>
              </a:rPr>
              <a:t>题题目</a:t>
            </a:r>
          </a:p>
        </p:txBody>
      </p:sp>
      <p:sp>
        <p:nvSpPr>
          <p:cNvPr id="12" name="TextBox 11"/>
          <p:cNvSpPr txBox="1"/>
          <p:nvPr/>
        </p:nvSpPr>
        <p:spPr>
          <a:xfrm>
            <a:off x="376517" y="849854"/>
            <a:ext cx="11532197" cy="5632311"/>
          </a:xfrm>
          <a:prstGeom prst="rect">
            <a:avLst/>
          </a:prstGeom>
          <a:noFill/>
        </p:spPr>
        <p:txBody>
          <a:bodyPr wrap="square" rtlCol="0">
            <a:spAutoFit/>
          </a:bodyPr>
          <a:lstStyle/>
          <a:p>
            <a:r>
              <a:rPr lang="en-US" dirty="0"/>
              <a:t> </a:t>
            </a:r>
            <a:endParaRPr lang="zh-CN" altLang="en-US" dirty="0"/>
          </a:p>
          <a:p>
            <a:r>
              <a:rPr lang="zh-CN" altLang="en-US" dirty="0"/>
              <a:t>        某商业银行的</a:t>
            </a:r>
            <a:r>
              <a:rPr lang="en-US" dirty="0"/>
              <a:t> ATM </a:t>
            </a:r>
            <a:r>
              <a:rPr lang="zh-CN" altLang="en-US" dirty="0"/>
              <a:t>应用系统包括前端和后端两个部分。前端是部署在银行营业 部和各自助服务点的</a:t>
            </a:r>
            <a:r>
              <a:rPr lang="en-US" dirty="0"/>
              <a:t> ATM </a:t>
            </a:r>
            <a:r>
              <a:rPr lang="zh-CN" altLang="en-US" dirty="0"/>
              <a:t>机（系统），后端是总行数据中心的处理系统。前端的主要功能是和客户直接交互，采集客户请求信息，然后通过网络传输到后端，再进行数据和账务处理。持卡人从前端设备提交查询或转账或取现等业务请求，到后台处理完毕，并将处理结果返回到前端，通知持卡人业务处理最终状态，我们称这样完整的一个流程为一笔交易。</a:t>
            </a:r>
          </a:p>
          <a:p>
            <a:r>
              <a:rPr lang="zh-CN" altLang="en-US" dirty="0"/>
              <a:t>         商业银行总行数据中心监控系统为了实时掌握全行的业务状态，每分钟对各分行的交易信息进行汇总统计。汇总信息包括业务量、交易成功率、交易响应时间三个指标，各指标解释如下：</a:t>
            </a:r>
          </a:p>
          <a:p>
            <a:r>
              <a:rPr lang="en-US" dirty="0"/>
              <a:t>           1</a:t>
            </a:r>
            <a:r>
              <a:rPr lang="zh-CN" altLang="en-US" dirty="0"/>
              <a:t>、业务量：每分钟总共发生的交易总笔数；</a:t>
            </a:r>
          </a:p>
          <a:p>
            <a:r>
              <a:rPr lang="en-US" dirty="0"/>
              <a:t>           2</a:t>
            </a:r>
            <a:r>
              <a:rPr lang="zh-CN" altLang="en-US" dirty="0"/>
              <a:t>、交易成功率：每分钟交易成功笔数和业务量的比率；</a:t>
            </a:r>
          </a:p>
          <a:p>
            <a:r>
              <a:rPr lang="en-US" dirty="0"/>
              <a:t>           3</a:t>
            </a:r>
            <a:r>
              <a:rPr lang="zh-CN" altLang="en-US" dirty="0"/>
              <a:t>、交易响应时间：一分钟内每笔交易在后端处理的平均耗时</a:t>
            </a:r>
            <a:r>
              <a:rPr lang="en-US" dirty="0"/>
              <a:t>(</a:t>
            </a:r>
            <a:r>
              <a:rPr lang="zh-CN" altLang="en-US" dirty="0"/>
              <a:t>单位：毫秒</a:t>
            </a:r>
            <a:r>
              <a:rPr lang="en-US" dirty="0"/>
              <a:t>)</a:t>
            </a:r>
            <a:r>
              <a:rPr lang="zh-CN" altLang="en-US" dirty="0"/>
              <a:t>。</a:t>
            </a:r>
          </a:p>
          <a:p>
            <a:r>
              <a:rPr lang="zh-CN" altLang="en-US" dirty="0"/>
              <a:t>交易数据分布存在以下特征：工作日和非工作日的交易量存在差别；一天内，交易量也存在业务低谷时间段和正常业务时间段。当无交易发生时，交易成功率和交易响应时间指标为空。</a:t>
            </a:r>
            <a:endParaRPr lang="en-US" altLang="zh-CN" dirty="0"/>
          </a:p>
          <a:p>
            <a:r>
              <a:rPr lang="en-US" altLang="zh-CN" dirty="0"/>
              <a:t>         </a:t>
            </a:r>
            <a:r>
              <a:rPr lang="zh-CN" altLang="en-US" dirty="0"/>
              <a:t>商业银行总行数据中心监控系统通过对每家分行的汇总统计信息做数据分析，来 捕捉整个前端和后端整体应用系统运行情况以及时发现异常或故障。常见的故障场景包括但不限于如下情形：</a:t>
            </a:r>
          </a:p>
          <a:p>
            <a:r>
              <a:rPr lang="en-US" dirty="0"/>
              <a:t>          1</a:t>
            </a:r>
            <a:r>
              <a:rPr lang="zh-CN" altLang="en-US" dirty="0"/>
              <a:t>、分行侧网络传输节点故障，前端交易无法上送请求，导致业务量陡降；</a:t>
            </a:r>
          </a:p>
          <a:p>
            <a:r>
              <a:rPr lang="en-US" dirty="0"/>
              <a:t>          2</a:t>
            </a:r>
            <a:r>
              <a:rPr lang="zh-CN" altLang="en-US" dirty="0"/>
              <a:t>、分行侧参数数据变更或者配置错误，数据中心后端处理失败率增加，影响交易成功率指标；</a:t>
            </a:r>
          </a:p>
          <a:p>
            <a:r>
              <a:rPr lang="en-US" dirty="0"/>
              <a:t>          3</a:t>
            </a:r>
            <a:r>
              <a:rPr lang="zh-CN" altLang="en-US" dirty="0"/>
              <a:t>、数据中心后端处理系统异常（如操作系统</a:t>
            </a:r>
            <a:r>
              <a:rPr lang="en-US" dirty="0"/>
              <a:t> CPU </a:t>
            </a:r>
            <a:r>
              <a:rPr lang="zh-CN" altLang="en-US" dirty="0"/>
              <a:t>负荷过大）引起交易处理 缓慢，影响交易响应时间指标；</a:t>
            </a:r>
          </a:p>
          <a:p>
            <a:r>
              <a:rPr lang="en-US" dirty="0"/>
              <a:t>          4</a:t>
            </a:r>
            <a:r>
              <a:rPr lang="zh-CN" altLang="en-US" dirty="0"/>
              <a:t>、数据中心后端处理系统应用进程异常，导致交易失败或响应缓慢。</a:t>
            </a:r>
          </a:p>
          <a:p>
            <a:endParaRPr lang="zh-CN" altLang="en-US" dirty="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fill="hold"/>
                                        <p:tgtEl>
                                          <p:spTgt spid="12"/>
                                        </p:tgtEl>
                                        <p:attrNameLst>
                                          <p:attrName>ppt_x</p:attrName>
                                        </p:attrNameLst>
                                      </p:cBhvr>
                                      <p:tavLst>
                                        <p:tav tm="0">
                                          <p:val>
                                            <p:strVal val="#ppt_x"/>
                                          </p:val>
                                        </p:tav>
                                        <p:tav tm="100000">
                                          <p:val>
                                            <p:strVal val="#ppt_x"/>
                                          </p:val>
                                        </p:tav>
                                      </p:tavLst>
                                    </p:anim>
                                    <p:anim calcmode="lin" valueType="num">
                                      <p:cBhvr additive="base">
                                        <p:cTn id="13"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分类器设计</a:t>
            </a:r>
          </a:p>
        </p:txBody>
      </p:sp>
      <p:sp>
        <p:nvSpPr>
          <p:cNvPr id="4" name="文本框 3">
            <a:extLst>
              <a:ext uri="{FF2B5EF4-FFF2-40B4-BE49-F238E27FC236}">
                <a16:creationId xmlns:a16="http://schemas.microsoft.com/office/drawing/2014/main" id="{C6E13B73-198B-459E-9B4E-8A7A4AE47A1B}"/>
              </a:ext>
            </a:extLst>
          </p:cNvPr>
          <p:cNvSpPr txBox="1"/>
          <p:nvPr/>
        </p:nvSpPr>
        <p:spPr>
          <a:xfrm>
            <a:off x="1320800" y="874355"/>
            <a:ext cx="6370320" cy="523220"/>
          </a:xfrm>
          <a:prstGeom prst="rect">
            <a:avLst/>
          </a:prstGeom>
          <a:noFill/>
        </p:spPr>
        <p:txBody>
          <a:bodyPr wrap="square" rtlCol="0">
            <a:spAutoFit/>
          </a:bodyPr>
          <a:lstStyle/>
          <a:p>
            <a:r>
              <a:rPr lang="zh-CN" altLang="en-US" sz="2800" dirty="0">
                <a:latin typeface="幼圆" panose="02010509060101010101" pitchFamily="49" charset="-122"/>
                <a:ea typeface="幼圆" panose="02010509060101010101" pitchFamily="49" charset="-122"/>
              </a:rPr>
              <a:t>手动判断故障类型</a:t>
            </a:r>
          </a:p>
        </p:txBody>
      </p:sp>
      <p:graphicFrame>
        <p:nvGraphicFramePr>
          <p:cNvPr id="3" name="表格 2">
            <a:extLst>
              <a:ext uri="{FF2B5EF4-FFF2-40B4-BE49-F238E27FC236}">
                <a16:creationId xmlns:a16="http://schemas.microsoft.com/office/drawing/2014/main" id="{C815C2A0-C6FF-4EF0-A507-091DD0DEFAC8}"/>
              </a:ext>
            </a:extLst>
          </p:cNvPr>
          <p:cNvGraphicFramePr>
            <a:graphicFrameLocks noGrp="1"/>
          </p:cNvGraphicFramePr>
          <p:nvPr>
            <p:extLst>
              <p:ext uri="{D42A27DB-BD31-4B8C-83A1-F6EECF244321}">
                <p14:modId xmlns:p14="http://schemas.microsoft.com/office/powerpoint/2010/main" val="1157477377"/>
              </p:ext>
            </p:extLst>
          </p:nvPr>
        </p:nvGraphicFramePr>
        <p:xfrm>
          <a:off x="609600" y="2459691"/>
          <a:ext cx="11490664" cy="2575625"/>
        </p:xfrm>
        <a:graphic>
          <a:graphicData uri="http://schemas.openxmlformats.org/drawingml/2006/table">
            <a:tbl>
              <a:tblPr firstRow="1" bandRow="1">
                <a:tableStyleId>{5C22544A-7EE6-4342-B048-85BDC9FD1C3A}</a:tableStyleId>
              </a:tblPr>
              <a:tblGrid>
                <a:gridCol w="1685948">
                  <a:extLst>
                    <a:ext uri="{9D8B030D-6E8A-4147-A177-3AD203B41FA5}">
                      <a16:colId xmlns:a16="http://schemas.microsoft.com/office/drawing/2014/main" val="1665817985"/>
                    </a:ext>
                  </a:extLst>
                </a:gridCol>
                <a:gridCol w="9804716">
                  <a:extLst>
                    <a:ext uri="{9D8B030D-6E8A-4147-A177-3AD203B41FA5}">
                      <a16:colId xmlns:a16="http://schemas.microsoft.com/office/drawing/2014/main" val="151596782"/>
                    </a:ext>
                  </a:extLst>
                </a:gridCol>
              </a:tblGrid>
              <a:tr h="452185">
                <a:tc>
                  <a:txBody>
                    <a:bodyPr/>
                    <a:lstStyle/>
                    <a:p>
                      <a:r>
                        <a:rPr lang="zh-CN" altLang="en-US" dirty="0"/>
                        <a:t>故障代码</a:t>
                      </a:r>
                    </a:p>
                  </a:txBody>
                  <a:tcPr/>
                </a:tc>
                <a:tc>
                  <a:txBody>
                    <a:bodyPr/>
                    <a:lstStyle/>
                    <a:p>
                      <a:r>
                        <a:rPr lang="zh-CN" altLang="en-US" dirty="0"/>
                        <a:t>故障类型</a:t>
                      </a:r>
                    </a:p>
                  </a:txBody>
                  <a:tcPr/>
                </a:tc>
                <a:extLst>
                  <a:ext uri="{0D108BD9-81ED-4DB2-BD59-A6C34878D82A}">
                    <a16:rowId xmlns:a16="http://schemas.microsoft.com/office/drawing/2014/main" val="307517209"/>
                  </a:ext>
                </a:extLst>
              </a:tr>
              <a:tr h="370840">
                <a:tc>
                  <a:txBody>
                    <a:bodyPr/>
                    <a:lstStyle/>
                    <a:p>
                      <a:r>
                        <a:rPr lang="en-US" altLang="zh-CN" dirty="0"/>
                        <a:t>0</a:t>
                      </a:r>
                      <a:endParaRPr lang="zh-CN" altLang="en-US" dirty="0"/>
                    </a:p>
                  </a:txBody>
                  <a:tcPr/>
                </a:tc>
                <a:tc>
                  <a:txBody>
                    <a:bodyPr/>
                    <a:lstStyle/>
                    <a:p>
                      <a:r>
                        <a:rPr lang="zh-CN" altLang="en-US" dirty="0"/>
                        <a:t>没有故障</a:t>
                      </a:r>
                    </a:p>
                  </a:txBody>
                  <a:tcPr/>
                </a:tc>
                <a:extLst>
                  <a:ext uri="{0D108BD9-81ED-4DB2-BD59-A6C34878D82A}">
                    <a16:rowId xmlns:a16="http://schemas.microsoft.com/office/drawing/2014/main" val="2714461063"/>
                  </a:ext>
                </a:extLst>
              </a:tr>
              <a:tr h="370840">
                <a:tc>
                  <a:txBody>
                    <a:bodyPr/>
                    <a:lstStyle/>
                    <a:p>
                      <a:r>
                        <a:rPr lang="en-US" altLang="zh-CN" dirty="0"/>
                        <a:t>1</a:t>
                      </a:r>
                      <a:endParaRPr lang="zh-CN" altLang="en-US" dirty="0"/>
                    </a:p>
                  </a:txBody>
                  <a:tcPr/>
                </a:tc>
                <a:tc>
                  <a:txBody>
                    <a:bodyPr/>
                    <a:lstStyle/>
                    <a:p>
                      <a:r>
                        <a:rPr lang="zh-CN" altLang="zh-CN" sz="1800" kern="1200" dirty="0">
                          <a:solidFill>
                            <a:schemeClr val="dk1"/>
                          </a:solidFill>
                          <a:effectLst/>
                          <a:latin typeface="+mn-lt"/>
                          <a:ea typeface="+mn-ea"/>
                          <a:cs typeface="+mn-cs"/>
                        </a:rPr>
                        <a:t>分行侧网络传输节点故障，前端交易无法上送请求，导致业务量陡降；</a:t>
                      </a:r>
                      <a:endParaRPr lang="zh-CN" altLang="en-US" dirty="0"/>
                    </a:p>
                  </a:txBody>
                  <a:tcPr/>
                </a:tc>
                <a:extLst>
                  <a:ext uri="{0D108BD9-81ED-4DB2-BD59-A6C34878D82A}">
                    <a16:rowId xmlns:a16="http://schemas.microsoft.com/office/drawing/2014/main" val="3552157055"/>
                  </a:ext>
                </a:extLst>
              </a:tr>
              <a:tr h="370840">
                <a:tc>
                  <a:txBody>
                    <a:bodyPr/>
                    <a:lstStyle/>
                    <a:p>
                      <a:r>
                        <a:rPr lang="en-US" altLang="zh-CN" dirty="0"/>
                        <a:t>2</a:t>
                      </a:r>
                      <a:endParaRPr lang="zh-CN" altLang="en-US" dirty="0"/>
                    </a:p>
                  </a:txBody>
                  <a:tcPr/>
                </a:tc>
                <a:tc>
                  <a:txBody>
                    <a:bodyPr/>
                    <a:lstStyle/>
                    <a:p>
                      <a:r>
                        <a:rPr lang="zh-CN" altLang="zh-CN" sz="1800" kern="1200" dirty="0">
                          <a:solidFill>
                            <a:schemeClr val="dk1"/>
                          </a:solidFill>
                          <a:effectLst/>
                          <a:latin typeface="+mn-lt"/>
                          <a:ea typeface="+mn-ea"/>
                          <a:cs typeface="+mn-cs"/>
                        </a:rPr>
                        <a:t>分行侧参数数据变更或者配置错误，数据中心后端处理失败率增加，影响交易成功率指标；</a:t>
                      </a:r>
                      <a:endParaRPr lang="zh-CN" altLang="en-US" dirty="0"/>
                    </a:p>
                  </a:txBody>
                  <a:tcPr/>
                </a:tc>
                <a:extLst>
                  <a:ext uri="{0D108BD9-81ED-4DB2-BD59-A6C34878D82A}">
                    <a16:rowId xmlns:a16="http://schemas.microsoft.com/office/drawing/2014/main" val="2987717771"/>
                  </a:ext>
                </a:extLst>
              </a:tr>
              <a:tr h="370840">
                <a:tc>
                  <a:txBody>
                    <a:bodyPr/>
                    <a:lstStyle/>
                    <a:p>
                      <a:r>
                        <a:rPr lang="en-US" altLang="zh-CN" dirty="0"/>
                        <a:t>3</a:t>
                      </a:r>
                      <a:endParaRPr lang="zh-CN" altLang="en-US" dirty="0"/>
                    </a:p>
                  </a:txBody>
                  <a:tcPr/>
                </a:tc>
                <a:tc>
                  <a:txBody>
                    <a:bodyPr/>
                    <a:lstStyle/>
                    <a:p>
                      <a:r>
                        <a:rPr lang="zh-CN" altLang="zh-CN" sz="1800" kern="1200" dirty="0">
                          <a:solidFill>
                            <a:schemeClr val="dk1"/>
                          </a:solidFill>
                          <a:effectLst/>
                          <a:latin typeface="+mn-lt"/>
                          <a:ea typeface="+mn-ea"/>
                          <a:cs typeface="+mn-cs"/>
                        </a:rPr>
                        <a:t>数据中心后端处理系统异常（如操作系统</a:t>
                      </a:r>
                      <a:r>
                        <a:rPr lang="en-US" altLang="zh-CN" sz="1800" kern="1200" dirty="0">
                          <a:solidFill>
                            <a:schemeClr val="dk1"/>
                          </a:solidFill>
                          <a:effectLst/>
                          <a:latin typeface="+mn-lt"/>
                          <a:ea typeface="+mn-ea"/>
                          <a:cs typeface="+mn-cs"/>
                        </a:rPr>
                        <a:t> CPU </a:t>
                      </a:r>
                      <a:r>
                        <a:rPr lang="zh-CN" altLang="zh-CN" sz="1800" kern="1200" dirty="0">
                          <a:solidFill>
                            <a:schemeClr val="dk1"/>
                          </a:solidFill>
                          <a:effectLst/>
                          <a:latin typeface="+mn-lt"/>
                          <a:ea typeface="+mn-ea"/>
                          <a:cs typeface="+mn-cs"/>
                        </a:rPr>
                        <a:t>负荷过大）引起交易处理 缓慢，影响交易响应时间指标；</a:t>
                      </a:r>
                      <a:endParaRPr lang="zh-CN" altLang="en-US" dirty="0"/>
                    </a:p>
                  </a:txBody>
                  <a:tcPr/>
                </a:tc>
                <a:extLst>
                  <a:ext uri="{0D108BD9-81ED-4DB2-BD59-A6C34878D82A}">
                    <a16:rowId xmlns:a16="http://schemas.microsoft.com/office/drawing/2014/main" val="2052951918"/>
                  </a:ext>
                </a:extLst>
              </a:tr>
              <a:tr h="370840">
                <a:tc>
                  <a:txBody>
                    <a:bodyPr/>
                    <a:lstStyle/>
                    <a:p>
                      <a:r>
                        <a:rPr lang="en-US" altLang="zh-CN" dirty="0"/>
                        <a:t>4</a:t>
                      </a:r>
                      <a:endParaRPr lang="zh-CN" altLang="en-US" dirty="0"/>
                    </a:p>
                  </a:txBody>
                  <a:tcPr/>
                </a:tc>
                <a:tc>
                  <a:txBody>
                    <a:bodyPr/>
                    <a:lstStyle/>
                    <a:p>
                      <a:r>
                        <a:rPr lang="zh-CN" altLang="zh-CN" sz="1800" kern="1200" dirty="0">
                          <a:solidFill>
                            <a:schemeClr val="dk1"/>
                          </a:solidFill>
                          <a:effectLst/>
                          <a:latin typeface="+mn-lt"/>
                          <a:ea typeface="+mn-ea"/>
                          <a:cs typeface="+mn-cs"/>
                        </a:rPr>
                        <a:t>数据中心后端处理系统应用进程异常，导致交易失败或响应缓慢。</a:t>
                      </a:r>
                      <a:endParaRPr lang="zh-CN" altLang="en-US" dirty="0"/>
                    </a:p>
                  </a:txBody>
                  <a:tcPr/>
                </a:tc>
                <a:extLst>
                  <a:ext uri="{0D108BD9-81ED-4DB2-BD59-A6C34878D82A}">
                    <a16:rowId xmlns:a16="http://schemas.microsoft.com/office/drawing/2014/main" val="1921063469"/>
                  </a:ext>
                </a:extLst>
              </a:tr>
            </a:tbl>
          </a:graphicData>
        </a:graphic>
      </p:graphicFrame>
    </p:spTree>
    <p:extLst>
      <p:ext uri="{BB962C8B-B14F-4D97-AF65-F5344CB8AC3E}">
        <p14:creationId xmlns:p14="http://schemas.microsoft.com/office/powerpoint/2010/main" val="2414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分类器设计</a:t>
            </a:r>
          </a:p>
        </p:txBody>
      </p:sp>
      <p:sp>
        <p:nvSpPr>
          <p:cNvPr id="2" name="矩形 1">
            <a:extLst>
              <a:ext uri="{FF2B5EF4-FFF2-40B4-BE49-F238E27FC236}">
                <a16:creationId xmlns:a16="http://schemas.microsoft.com/office/drawing/2014/main" id="{B07E079F-70C1-43C2-B4A6-200E4064A09C}"/>
              </a:ext>
            </a:extLst>
          </p:cNvPr>
          <p:cNvSpPr/>
          <p:nvPr/>
        </p:nvSpPr>
        <p:spPr>
          <a:xfrm>
            <a:off x="1111853" y="1252973"/>
            <a:ext cx="6635965" cy="461665"/>
          </a:xfrm>
          <a:prstGeom prst="rect">
            <a:avLst/>
          </a:prstGeom>
        </p:spPr>
        <p:txBody>
          <a:bodyPr wrap="square">
            <a:spAutoFit/>
          </a:bodyPr>
          <a:lstStyle/>
          <a:p>
            <a:r>
              <a:rPr lang="zh-CN" altLang="en-US" sz="2400" dirty="0">
                <a:latin typeface="幼圆" panose="02010509060101010101" pitchFamily="49" charset="-122"/>
                <a:ea typeface="幼圆" panose="02010509060101010101" pitchFamily="49" charset="-122"/>
              </a:rPr>
              <a:t>监督学习：</a:t>
            </a:r>
            <a:r>
              <a:rPr lang="en-US" altLang="zh-CN" sz="2400" dirty="0">
                <a:latin typeface="幼圆" panose="02010509060101010101" pitchFamily="49" charset="-122"/>
                <a:ea typeface="幼圆" panose="02010509060101010101" pitchFamily="49" charset="-122"/>
              </a:rPr>
              <a:t>REF</a:t>
            </a:r>
            <a:r>
              <a:rPr lang="zh-CN" altLang="en-US" sz="2400" dirty="0">
                <a:latin typeface="幼圆" panose="02010509060101010101" pitchFamily="49" charset="-122"/>
                <a:ea typeface="幼圆" panose="02010509060101010101" pitchFamily="49" charset="-122"/>
              </a:rPr>
              <a:t>神经网络 （分类）</a:t>
            </a:r>
          </a:p>
        </p:txBody>
      </p:sp>
      <p:sp>
        <p:nvSpPr>
          <p:cNvPr id="3" name="椭圆 2">
            <a:extLst>
              <a:ext uri="{FF2B5EF4-FFF2-40B4-BE49-F238E27FC236}">
                <a16:creationId xmlns:a16="http://schemas.microsoft.com/office/drawing/2014/main" id="{E318AF59-2517-4E3F-A8CC-0D9A60A07D5C}"/>
              </a:ext>
            </a:extLst>
          </p:cNvPr>
          <p:cNvSpPr/>
          <p:nvPr/>
        </p:nvSpPr>
        <p:spPr>
          <a:xfrm>
            <a:off x="1991921" y="2052407"/>
            <a:ext cx="2121763" cy="1562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输入数据</a:t>
            </a:r>
          </a:p>
        </p:txBody>
      </p:sp>
      <p:sp>
        <p:nvSpPr>
          <p:cNvPr id="4" name="箭头: 右 3">
            <a:extLst>
              <a:ext uri="{FF2B5EF4-FFF2-40B4-BE49-F238E27FC236}">
                <a16:creationId xmlns:a16="http://schemas.microsoft.com/office/drawing/2014/main" id="{062C24CA-F5E4-4E6E-8948-850374E09D8B}"/>
              </a:ext>
            </a:extLst>
          </p:cNvPr>
          <p:cNvSpPr/>
          <p:nvPr/>
        </p:nvSpPr>
        <p:spPr>
          <a:xfrm>
            <a:off x="5180908" y="2602416"/>
            <a:ext cx="1606858" cy="656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8DD3D05-1CE6-492F-AAAA-519934530ED9}"/>
              </a:ext>
            </a:extLst>
          </p:cNvPr>
          <p:cNvSpPr/>
          <p:nvPr/>
        </p:nvSpPr>
        <p:spPr>
          <a:xfrm>
            <a:off x="7854990" y="2140370"/>
            <a:ext cx="2141906" cy="1581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预期结果</a:t>
            </a:r>
          </a:p>
        </p:txBody>
      </p:sp>
      <p:sp>
        <p:nvSpPr>
          <p:cNvPr id="8" name="文本框 7">
            <a:extLst>
              <a:ext uri="{FF2B5EF4-FFF2-40B4-BE49-F238E27FC236}">
                <a16:creationId xmlns:a16="http://schemas.microsoft.com/office/drawing/2014/main" id="{9877A11C-5CF8-40C0-8F35-6D64A63B61DE}"/>
              </a:ext>
            </a:extLst>
          </p:cNvPr>
          <p:cNvSpPr txBox="1"/>
          <p:nvPr/>
        </p:nvSpPr>
        <p:spPr>
          <a:xfrm>
            <a:off x="5109888" y="3465721"/>
            <a:ext cx="1912989" cy="646331"/>
          </a:xfrm>
          <a:prstGeom prst="rect">
            <a:avLst/>
          </a:prstGeom>
          <a:noFill/>
        </p:spPr>
        <p:txBody>
          <a:bodyPr wrap="square" rtlCol="0">
            <a:spAutoFit/>
          </a:bodyPr>
          <a:lstStyle/>
          <a:p>
            <a:r>
              <a:rPr lang="zh-CN" altLang="en-US" dirty="0"/>
              <a:t>         ？？？</a:t>
            </a:r>
            <a:endParaRPr lang="en-US" altLang="zh-CN" dirty="0"/>
          </a:p>
          <a:p>
            <a:r>
              <a:rPr lang="zh-CN" altLang="en-US" dirty="0"/>
              <a:t>   神经网络设计</a:t>
            </a:r>
          </a:p>
        </p:txBody>
      </p:sp>
      <p:sp>
        <p:nvSpPr>
          <p:cNvPr id="9" name="文本框 8">
            <a:extLst>
              <a:ext uri="{FF2B5EF4-FFF2-40B4-BE49-F238E27FC236}">
                <a16:creationId xmlns:a16="http://schemas.microsoft.com/office/drawing/2014/main" id="{7D866390-804C-4113-92B5-F23C679B54E7}"/>
              </a:ext>
            </a:extLst>
          </p:cNvPr>
          <p:cNvSpPr txBox="1"/>
          <p:nvPr/>
        </p:nvSpPr>
        <p:spPr>
          <a:xfrm>
            <a:off x="1527142" y="4515439"/>
            <a:ext cx="2375555" cy="369332"/>
          </a:xfrm>
          <a:prstGeom prst="rect">
            <a:avLst/>
          </a:prstGeom>
          <a:noFill/>
        </p:spPr>
        <p:txBody>
          <a:bodyPr wrap="square" rtlCol="0">
            <a:spAutoFit/>
          </a:bodyPr>
          <a:lstStyle/>
          <a:p>
            <a:r>
              <a:rPr lang="zh-CN" altLang="en-US" dirty="0"/>
              <a:t>模型检验</a:t>
            </a:r>
          </a:p>
        </p:txBody>
      </p:sp>
      <p:sp>
        <p:nvSpPr>
          <p:cNvPr id="10" name="文本框 9">
            <a:extLst>
              <a:ext uri="{FF2B5EF4-FFF2-40B4-BE49-F238E27FC236}">
                <a16:creationId xmlns:a16="http://schemas.microsoft.com/office/drawing/2014/main" id="{C54EF4A7-D5AE-4C01-8353-DC72B4346B6F}"/>
              </a:ext>
            </a:extLst>
          </p:cNvPr>
          <p:cNvSpPr txBox="1"/>
          <p:nvPr/>
        </p:nvSpPr>
        <p:spPr>
          <a:xfrm>
            <a:off x="2445140" y="5600667"/>
            <a:ext cx="1668544" cy="369332"/>
          </a:xfrm>
          <a:prstGeom prst="rect">
            <a:avLst/>
          </a:prstGeom>
          <a:noFill/>
        </p:spPr>
        <p:txBody>
          <a:bodyPr wrap="square" rtlCol="0">
            <a:spAutoFit/>
          </a:bodyPr>
          <a:lstStyle/>
          <a:p>
            <a:r>
              <a:rPr lang="zh-CN" altLang="en-US" dirty="0"/>
              <a:t>数据集</a:t>
            </a:r>
          </a:p>
        </p:txBody>
      </p:sp>
      <p:sp>
        <p:nvSpPr>
          <p:cNvPr id="11" name="左大括号 10">
            <a:extLst>
              <a:ext uri="{FF2B5EF4-FFF2-40B4-BE49-F238E27FC236}">
                <a16:creationId xmlns:a16="http://schemas.microsoft.com/office/drawing/2014/main" id="{7509EBAC-4C5A-44E6-88CC-430BDF89B89E}"/>
              </a:ext>
            </a:extLst>
          </p:cNvPr>
          <p:cNvSpPr/>
          <p:nvPr/>
        </p:nvSpPr>
        <p:spPr>
          <a:xfrm>
            <a:off x="3576356" y="5130170"/>
            <a:ext cx="537328" cy="13103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F434E05-EF83-4D90-B713-33042CD79382}"/>
              </a:ext>
            </a:extLst>
          </p:cNvPr>
          <p:cNvSpPr txBox="1"/>
          <p:nvPr/>
        </p:nvSpPr>
        <p:spPr>
          <a:xfrm>
            <a:off x="4429835" y="4986779"/>
            <a:ext cx="1554502" cy="369332"/>
          </a:xfrm>
          <a:prstGeom prst="rect">
            <a:avLst/>
          </a:prstGeom>
          <a:noFill/>
        </p:spPr>
        <p:txBody>
          <a:bodyPr wrap="square" rtlCol="0">
            <a:spAutoFit/>
          </a:bodyPr>
          <a:lstStyle/>
          <a:p>
            <a:r>
              <a:rPr lang="zh-CN" altLang="en-US" dirty="0"/>
              <a:t>训练集</a:t>
            </a:r>
          </a:p>
        </p:txBody>
      </p:sp>
      <p:sp>
        <p:nvSpPr>
          <p:cNvPr id="13" name="文本框 12">
            <a:extLst>
              <a:ext uri="{FF2B5EF4-FFF2-40B4-BE49-F238E27FC236}">
                <a16:creationId xmlns:a16="http://schemas.microsoft.com/office/drawing/2014/main" id="{E19BC140-29AD-465C-BD6E-B329B78998DE}"/>
              </a:ext>
            </a:extLst>
          </p:cNvPr>
          <p:cNvSpPr txBox="1"/>
          <p:nvPr/>
        </p:nvSpPr>
        <p:spPr>
          <a:xfrm>
            <a:off x="4429835" y="6230838"/>
            <a:ext cx="1187777" cy="369332"/>
          </a:xfrm>
          <a:prstGeom prst="rect">
            <a:avLst/>
          </a:prstGeom>
          <a:noFill/>
        </p:spPr>
        <p:txBody>
          <a:bodyPr wrap="square" rtlCol="0">
            <a:spAutoFit/>
          </a:bodyPr>
          <a:lstStyle/>
          <a:p>
            <a:r>
              <a:rPr lang="zh-CN" altLang="en-US" dirty="0"/>
              <a:t>检验集</a:t>
            </a:r>
          </a:p>
        </p:txBody>
      </p:sp>
    </p:spTree>
    <p:extLst>
      <p:ext uri="{BB962C8B-B14F-4D97-AF65-F5344CB8AC3E}">
        <p14:creationId xmlns:p14="http://schemas.microsoft.com/office/powerpoint/2010/main" val="225003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p:bldP spid="9" grpId="0"/>
      <p:bldP spid="10" grpId="0"/>
      <p:bldP spid="11" grpId="0" animBg="1"/>
      <p:bldP spid="12"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en-US" altLang="zh-CN" sz="2800" b="1" dirty="0">
                <a:solidFill>
                  <a:srgbClr val="595959"/>
                </a:solidFill>
                <a:latin typeface="幼圆" panose="02010509060101010101" pitchFamily="49" charset="-122"/>
                <a:ea typeface="幼圆" panose="02010509060101010101" pitchFamily="49" charset="-122"/>
              </a:rPr>
              <a:t>4</a:t>
            </a:r>
            <a:r>
              <a:rPr lang="zh-CN" altLang="en-US" sz="2800" b="1" dirty="0">
                <a:solidFill>
                  <a:srgbClr val="595959"/>
                </a:solidFill>
                <a:latin typeface="幼圆" panose="02010509060101010101" pitchFamily="49" charset="-122"/>
                <a:ea typeface="幼圆" panose="02010509060101010101" pitchFamily="49" charset="-122"/>
              </a:rPr>
              <a:t>分钟报警线的选择</a:t>
            </a:r>
          </a:p>
        </p:txBody>
      </p:sp>
      <p:pic>
        <p:nvPicPr>
          <p:cNvPr id="5" name="图片 4">
            <a:extLst>
              <a:ext uri="{FF2B5EF4-FFF2-40B4-BE49-F238E27FC236}">
                <a16:creationId xmlns:a16="http://schemas.microsoft.com/office/drawing/2014/main" id="{2F9E2453-B427-4772-AF12-689D349E1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04951"/>
            <a:ext cx="11399858" cy="3990974"/>
          </a:xfrm>
          <a:prstGeom prst="rect">
            <a:avLst/>
          </a:prstGeom>
        </p:spPr>
      </p:pic>
    </p:spTree>
    <p:extLst>
      <p:ext uri="{BB962C8B-B14F-4D97-AF65-F5344CB8AC3E}">
        <p14:creationId xmlns:p14="http://schemas.microsoft.com/office/powerpoint/2010/main" val="15305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
          <p:cNvSpPr txBox="1"/>
          <p:nvPr/>
        </p:nvSpPr>
        <p:spPr>
          <a:xfrm>
            <a:off x="1274089" y="2340371"/>
            <a:ext cx="1212574" cy="830997"/>
          </a:xfrm>
          <a:prstGeom prst="rect">
            <a:avLst/>
          </a:prstGeom>
          <a:noFill/>
        </p:spPr>
        <p:txBody>
          <a:bodyPr wrap="square" rtlCol="0">
            <a:spAutoFit/>
          </a:bodyPr>
          <a:lstStyle/>
          <a:p>
            <a:r>
              <a:rPr lang="en-US" altLang="zh-CN" sz="4800" dirty="0">
                <a:solidFill>
                  <a:srgbClr val="DB5355"/>
                </a:solidFill>
                <a:latin typeface="Broadway" panose="04040905080B02020502" pitchFamily="82" charset="0"/>
              </a:rPr>
              <a:t>03</a:t>
            </a:r>
            <a:endParaRPr lang="zh-CN" altLang="en-US" sz="4800" dirty="0">
              <a:solidFill>
                <a:srgbClr val="DB5355"/>
              </a:solidFill>
              <a:latin typeface="Broadway" panose="04040905080B02020502" pitchFamily="82" charset="0"/>
            </a:endParaRPr>
          </a:p>
        </p:txBody>
      </p:sp>
      <p:sp>
        <p:nvSpPr>
          <p:cNvPr id="6" name="TextBox 5"/>
          <p:cNvSpPr txBox="1"/>
          <p:nvPr/>
        </p:nvSpPr>
        <p:spPr>
          <a:xfrm>
            <a:off x="2298357" y="2310713"/>
            <a:ext cx="9527060" cy="1384995"/>
          </a:xfrm>
          <a:prstGeom prst="rect">
            <a:avLst/>
          </a:prstGeom>
          <a:noFill/>
        </p:spPr>
        <p:txBody>
          <a:bodyPr wrap="square" rtlCol="0">
            <a:spAutoFit/>
          </a:bodyPr>
          <a:lstStyle/>
          <a:p>
            <a:r>
              <a:rPr lang="zh-CN" altLang="en-US" sz="2800" dirty="0">
                <a:latin typeface="+mj-ea"/>
                <a:ea typeface="+mj-ea"/>
              </a:rPr>
              <a:t>设计一套交易状态异常检测方案，在对该交易系统的应用可用性异常情况下能做到及时报警，同时尽量减少虚警误报</a:t>
            </a:r>
            <a:endParaRPr lang="zh-CN" altLang="en-US" sz="2800" dirty="0">
              <a:solidFill>
                <a:srgbClr val="595959"/>
              </a:solidFill>
              <a:latin typeface="+mj-ea"/>
              <a:ea typeface="+mj-ea"/>
            </a:endParaRPr>
          </a:p>
          <a:p>
            <a:endParaRPr lang="zh-CN" altLang="en-US" sz="2800" dirty="0">
              <a:latin typeface="+mj-ea"/>
              <a:ea typeface="+mj-ea"/>
            </a:endParaRPr>
          </a:p>
        </p:txBody>
      </p:sp>
    </p:spTree>
    <p:extLst>
      <p:ext uri="{BB962C8B-B14F-4D97-AF65-F5344CB8AC3E}">
        <p14:creationId xmlns:p14="http://schemas.microsoft.com/office/powerpoint/2010/main" val="1430693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增加的数据</a:t>
            </a:r>
          </a:p>
        </p:txBody>
      </p:sp>
      <p:sp>
        <p:nvSpPr>
          <p:cNvPr id="8" name="文本框 7">
            <a:extLst>
              <a:ext uri="{FF2B5EF4-FFF2-40B4-BE49-F238E27FC236}">
                <a16:creationId xmlns:a16="http://schemas.microsoft.com/office/drawing/2014/main" id="{1ABF8006-2D12-4EA9-938F-DE837C39134F}"/>
              </a:ext>
            </a:extLst>
          </p:cNvPr>
          <p:cNvSpPr txBox="1"/>
          <p:nvPr/>
        </p:nvSpPr>
        <p:spPr>
          <a:xfrm>
            <a:off x="401320" y="2895600"/>
            <a:ext cx="4734560" cy="584775"/>
          </a:xfrm>
          <a:prstGeom prst="rect">
            <a:avLst/>
          </a:prstGeom>
          <a:noFill/>
        </p:spPr>
        <p:txBody>
          <a:bodyPr wrap="square" rtlCol="0">
            <a:spAutoFit/>
          </a:bodyPr>
          <a:lstStyle/>
          <a:p>
            <a:r>
              <a:rPr lang="en-US" altLang="zh-CN" sz="3200" b="1" dirty="0">
                <a:solidFill>
                  <a:srgbClr val="595959"/>
                </a:solidFill>
                <a:latin typeface="幼圆" panose="02010509060101010101" pitchFamily="49" charset="-122"/>
                <a:ea typeface="幼圆" panose="02010509060101010101" pitchFamily="49" charset="-122"/>
              </a:rPr>
              <a:t>91</a:t>
            </a:r>
            <a:r>
              <a:rPr lang="zh-CN" altLang="en-US" sz="3200" b="1" dirty="0">
                <a:solidFill>
                  <a:srgbClr val="595959"/>
                </a:solidFill>
                <a:latin typeface="幼圆" panose="02010509060101010101" pitchFamily="49" charset="-122"/>
                <a:ea typeface="幼圆" panose="02010509060101010101" pitchFamily="49" charset="-122"/>
              </a:rPr>
              <a:t>天内</a:t>
            </a:r>
            <a:r>
              <a:rPr lang="en-US" altLang="zh-CN" sz="3200" b="1" dirty="0">
                <a:solidFill>
                  <a:srgbClr val="595959"/>
                </a:solidFill>
                <a:latin typeface="幼圆" panose="02010509060101010101" pitchFamily="49" charset="-122"/>
                <a:ea typeface="幼圆" panose="02010509060101010101" pitchFamily="49" charset="-122"/>
              </a:rPr>
              <a:t>ATM</a:t>
            </a:r>
            <a:r>
              <a:rPr lang="zh-CN" altLang="en-US" sz="3200" b="1" dirty="0">
                <a:solidFill>
                  <a:srgbClr val="595959"/>
                </a:solidFill>
                <a:latin typeface="幼圆" panose="02010509060101010101" pitchFamily="49" charset="-122"/>
                <a:ea typeface="幼圆" panose="02010509060101010101" pitchFamily="49" charset="-122"/>
              </a:rPr>
              <a:t>机的维修记录</a:t>
            </a:r>
          </a:p>
        </p:txBody>
      </p:sp>
      <p:sp>
        <p:nvSpPr>
          <p:cNvPr id="2" name="左大括号 1">
            <a:extLst>
              <a:ext uri="{FF2B5EF4-FFF2-40B4-BE49-F238E27FC236}">
                <a16:creationId xmlns:a16="http://schemas.microsoft.com/office/drawing/2014/main" id="{DC985C97-2403-4CA4-8522-8D543EB608D5}"/>
              </a:ext>
            </a:extLst>
          </p:cNvPr>
          <p:cNvSpPr/>
          <p:nvPr/>
        </p:nvSpPr>
        <p:spPr>
          <a:xfrm>
            <a:off x="5135880" y="1778000"/>
            <a:ext cx="584200" cy="31699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60D49C7-DC81-4EAE-B94D-34806514FABB}"/>
              </a:ext>
            </a:extLst>
          </p:cNvPr>
          <p:cNvSpPr/>
          <p:nvPr/>
        </p:nvSpPr>
        <p:spPr>
          <a:xfrm>
            <a:off x="6046944" y="1485612"/>
            <a:ext cx="2236510" cy="584775"/>
          </a:xfrm>
          <a:prstGeom prst="rect">
            <a:avLst/>
          </a:prstGeom>
        </p:spPr>
        <p:txBody>
          <a:bodyPr wrap="none">
            <a:spAutoFit/>
          </a:bodyPr>
          <a:lstStyle/>
          <a:p>
            <a:r>
              <a:rPr lang="zh-CN" altLang="en-US" sz="3200" dirty="0">
                <a:latin typeface="幼圆" panose="02010509060101010101" pitchFamily="49" charset="-122"/>
                <a:ea typeface="幼圆" panose="02010509060101010101" pitchFamily="49" charset="-122"/>
              </a:rPr>
              <a:t>故障的类型</a:t>
            </a:r>
          </a:p>
        </p:txBody>
      </p:sp>
      <p:sp>
        <p:nvSpPr>
          <p:cNvPr id="10" name="矩形 9">
            <a:extLst>
              <a:ext uri="{FF2B5EF4-FFF2-40B4-BE49-F238E27FC236}">
                <a16:creationId xmlns:a16="http://schemas.microsoft.com/office/drawing/2014/main" id="{EC2F39FF-07CE-4372-A9FF-FBB67E0D83A0}"/>
              </a:ext>
            </a:extLst>
          </p:cNvPr>
          <p:cNvSpPr/>
          <p:nvPr/>
        </p:nvSpPr>
        <p:spPr>
          <a:xfrm>
            <a:off x="6046944" y="4655532"/>
            <a:ext cx="3877985" cy="584775"/>
          </a:xfrm>
          <a:prstGeom prst="rect">
            <a:avLst/>
          </a:prstGeom>
        </p:spPr>
        <p:txBody>
          <a:bodyPr wrap="none">
            <a:spAutoFit/>
          </a:bodyPr>
          <a:lstStyle/>
          <a:p>
            <a:r>
              <a:rPr lang="zh-CN" altLang="en-US" sz="3200" dirty="0">
                <a:latin typeface="幼圆" panose="02010509060101010101" pitchFamily="49" charset="-122"/>
                <a:ea typeface="幼圆" panose="02010509060101010101" pitchFamily="49" charset="-122"/>
              </a:rPr>
              <a:t>维修期间所用的时间</a:t>
            </a:r>
          </a:p>
        </p:txBody>
      </p:sp>
    </p:spTree>
    <p:extLst>
      <p:ext uri="{BB962C8B-B14F-4D97-AF65-F5344CB8AC3E}">
        <p14:creationId xmlns:p14="http://schemas.microsoft.com/office/powerpoint/2010/main" val="18902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前两问的弊病（误差来源）</a:t>
            </a:r>
          </a:p>
        </p:txBody>
      </p:sp>
      <p:sp>
        <p:nvSpPr>
          <p:cNvPr id="8" name="文本框 7">
            <a:extLst>
              <a:ext uri="{FF2B5EF4-FFF2-40B4-BE49-F238E27FC236}">
                <a16:creationId xmlns:a16="http://schemas.microsoft.com/office/drawing/2014/main" id="{1ABF8006-2D12-4EA9-938F-DE837C39134F}"/>
              </a:ext>
            </a:extLst>
          </p:cNvPr>
          <p:cNvSpPr txBox="1"/>
          <p:nvPr/>
        </p:nvSpPr>
        <p:spPr>
          <a:xfrm>
            <a:off x="609600" y="1676400"/>
            <a:ext cx="10739120" cy="584775"/>
          </a:xfrm>
          <a:prstGeom prst="rect">
            <a:avLst/>
          </a:prstGeom>
          <a:noFill/>
        </p:spPr>
        <p:txBody>
          <a:bodyPr wrap="square" rtlCol="0">
            <a:spAutoFit/>
          </a:bodyPr>
          <a:lstStyle/>
          <a:p>
            <a:r>
              <a:rPr lang="zh-CN" altLang="en-US" sz="3200" dirty="0">
                <a:solidFill>
                  <a:srgbClr val="595959"/>
                </a:solidFill>
                <a:latin typeface="幼圆" panose="02010509060101010101" pitchFamily="49" charset="-122"/>
                <a:ea typeface="幼圆" panose="02010509060101010101" pitchFamily="49" charset="-122"/>
              </a:rPr>
              <a:t>标准自然日状态特征提取</a:t>
            </a:r>
            <a:r>
              <a:rPr lang="en-US" altLang="zh-CN" sz="3200" dirty="0">
                <a:solidFill>
                  <a:srgbClr val="595959"/>
                </a:solidFill>
                <a:latin typeface="幼圆" panose="02010509060101010101" pitchFamily="49" charset="-122"/>
                <a:ea typeface="幼圆" panose="02010509060101010101" pitchFamily="49" charset="-122"/>
              </a:rPr>
              <a:t>---</a:t>
            </a:r>
            <a:r>
              <a:rPr lang="zh-CN" altLang="en-US" sz="3200" dirty="0">
                <a:solidFill>
                  <a:srgbClr val="595959"/>
                </a:solidFill>
                <a:latin typeface="幼圆" panose="02010509060101010101" pitchFamily="49" charset="-122"/>
                <a:ea typeface="幼圆" panose="02010509060101010101" pitchFamily="49" charset="-122"/>
              </a:rPr>
              <a:t>怎么寻找没有故障的一天？</a:t>
            </a:r>
          </a:p>
        </p:txBody>
      </p:sp>
      <p:sp>
        <p:nvSpPr>
          <p:cNvPr id="9" name="文本框 8">
            <a:extLst>
              <a:ext uri="{FF2B5EF4-FFF2-40B4-BE49-F238E27FC236}">
                <a16:creationId xmlns:a16="http://schemas.microsoft.com/office/drawing/2014/main" id="{5C783DC3-D260-4108-911A-45D1303D77B6}"/>
              </a:ext>
            </a:extLst>
          </p:cNvPr>
          <p:cNvSpPr txBox="1"/>
          <p:nvPr/>
        </p:nvSpPr>
        <p:spPr>
          <a:xfrm>
            <a:off x="609600" y="3316862"/>
            <a:ext cx="11511280" cy="584775"/>
          </a:xfrm>
          <a:prstGeom prst="rect">
            <a:avLst/>
          </a:prstGeom>
          <a:noFill/>
        </p:spPr>
        <p:txBody>
          <a:bodyPr wrap="square" rtlCol="0">
            <a:spAutoFit/>
          </a:bodyPr>
          <a:lstStyle/>
          <a:p>
            <a:r>
              <a:rPr lang="zh-CN" altLang="en-US" sz="3200" dirty="0">
                <a:latin typeface="幼圆" panose="02010509060101010101" pitchFamily="49" charset="-122"/>
                <a:ea typeface="幼圆" panose="02010509060101010101" pitchFamily="49" charset="-122"/>
              </a:rPr>
              <a:t>非监督学习：</a:t>
            </a:r>
            <a:r>
              <a:rPr lang="en-US" altLang="zh-CN" sz="3200" dirty="0">
                <a:latin typeface="幼圆" panose="02010509060101010101" pitchFamily="49" charset="-122"/>
                <a:ea typeface="幼圆" panose="02010509060101010101" pitchFamily="49" charset="-122"/>
              </a:rPr>
              <a:t>PSO+K-means</a:t>
            </a:r>
            <a:r>
              <a:rPr lang="zh-CN" altLang="en-US" sz="3200" dirty="0">
                <a:latin typeface="幼圆" panose="02010509060101010101" pitchFamily="49" charset="-122"/>
                <a:ea typeface="幼圆" panose="02010509060101010101" pitchFamily="49" charset="-122"/>
              </a:rPr>
              <a:t>算法 </a:t>
            </a:r>
            <a:r>
              <a:rPr lang="en-US" altLang="zh-CN" sz="3200" dirty="0">
                <a:latin typeface="幼圆" panose="02010509060101010101" pitchFamily="49" charset="-122"/>
                <a:ea typeface="幼圆" panose="02010509060101010101" pitchFamily="49" charset="-122"/>
              </a:rPr>
              <a:t>---</a:t>
            </a:r>
            <a:r>
              <a:rPr lang="zh-CN" altLang="en-US" sz="3200" dirty="0">
                <a:latin typeface="幼圆" panose="02010509060101010101" pitchFamily="49" charset="-122"/>
                <a:ea typeface="幼圆" panose="02010509060101010101" pitchFamily="49" charset="-122"/>
              </a:rPr>
              <a:t>对故障类型的判断的准确性</a:t>
            </a:r>
          </a:p>
        </p:txBody>
      </p:sp>
      <p:sp>
        <p:nvSpPr>
          <p:cNvPr id="10" name="文本框 9">
            <a:extLst>
              <a:ext uri="{FF2B5EF4-FFF2-40B4-BE49-F238E27FC236}">
                <a16:creationId xmlns:a16="http://schemas.microsoft.com/office/drawing/2014/main" id="{3B13FC89-56DB-4B2E-994E-B6655F9E1445}"/>
              </a:ext>
            </a:extLst>
          </p:cNvPr>
          <p:cNvSpPr txBox="1"/>
          <p:nvPr/>
        </p:nvSpPr>
        <p:spPr>
          <a:xfrm>
            <a:off x="651786" y="5354320"/>
            <a:ext cx="11054080" cy="523220"/>
          </a:xfrm>
          <a:prstGeom prst="rect">
            <a:avLst/>
          </a:prstGeom>
          <a:noFill/>
        </p:spPr>
        <p:txBody>
          <a:bodyPr wrap="square" rtlCol="0">
            <a:spAutoFit/>
          </a:bodyPr>
          <a:lstStyle/>
          <a:p>
            <a:r>
              <a:rPr lang="en-US" altLang="zh-CN" sz="2800" dirty="0">
                <a:solidFill>
                  <a:srgbClr val="595959"/>
                </a:solidFill>
                <a:latin typeface="幼圆" panose="02010509060101010101" pitchFamily="49" charset="-122"/>
                <a:ea typeface="幼圆" panose="02010509060101010101" pitchFamily="49" charset="-122"/>
              </a:rPr>
              <a:t>4</a:t>
            </a:r>
            <a:r>
              <a:rPr lang="zh-CN" altLang="en-US" sz="2800" dirty="0">
                <a:solidFill>
                  <a:srgbClr val="595959"/>
                </a:solidFill>
                <a:latin typeface="幼圆" panose="02010509060101010101" pitchFamily="49" charset="-122"/>
                <a:ea typeface="幼圆" panose="02010509060101010101" pitchFamily="49" charset="-122"/>
              </a:rPr>
              <a:t>分钟报警线的选择</a:t>
            </a:r>
            <a:r>
              <a:rPr lang="en-US" altLang="zh-CN" sz="2800" dirty="0">
                <a:solidFill>
                  <a:srgbClr val="595959"/>
                </a:solidFill>
                <a:latin typeface="幼圆" panose="02010509060101010101" pitchFamily="49" charset="-122"/>
                <a:ea typeface="幼圆" panose="02010509060101010101" pitchFamily="49" charset="-122"/>
              </a:rPr>
              <a:t>----</a:t>
            </a:r>
            <a:r>
              <a:rPr lang="zh-CN" altLang="en-US" sz="2800" dirty="0">
                <a:solidFill>
                  <a:srgbClr val="595959"/>
                </a:solidFill>
                <a:latin typeface="幼圆" panose="02010509060101010101" pitchFamily="49" charset="-122"/>
                <a:ea typeface="幼圆" panose="02010509060101010101" pitchFamily="49" charset="-122"/>
              </a:rPr>
              <a:t>临界报警分钟的确定</a:t>
            </a:r>
            <a:r>
              <a:rPr lang="en-US" altLang="zh-CN" sz="2800" dirty="0">
                <a:solidFill>
                  <a:srgbClr val="595959"/>
                </a:solidFill>
                <a:latin typeface="幼圆" panose="02010509060101010101" pitchFamily="49" charset="-122"/>
                <a:ea typeface="幼圆" panose="02010509060101010101" pitchFamily="49" charset="-122"/>
              </a:rPr>
              <a:t>----</a:t>
            </a:r>
            <a:r>
              <a:rPr lang="zh-CN" altLang="en-US" sz="2800" dirty="0">
                <a:solidFill>
                  <a:srgbClr val="595959"/>
                </a:solidFill>
                <a:latin typeface="幼圆" panose="02010509060101010101" pitchFamily="49" charset="-122"/>
                <a:ea typeface="幼圆" panose="02010509060101010101" pitchFamily="49" charset="-122"/>
              </a:rPr>
              <a:t>决定来源过于单一</a:t>
            </a:r>
          </a:p>
        </p:txBody>
      </p:sp>
    </p:spTree>
    <p:extLst>
      <p:ext uri="{BB962C8B-B14F-4D97-AF65-F5344CB8AC3E}">
        <p14:creationId xmlns:p14="http://schemas.microsoft.com/office/powerpoint/2010/main" val="42960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48667" y="2728153"/>
            <a:ext cx="2112985" cy="1200329"/>
          </a:xfrm>
          <a:prstGeom prst="rect">
            <a:avLst/>
          </a:prstGeom>
          <a:noFill/>
        </p:spPr>
        <p:txBody>
          <a:bodyPr wrap="square" rtlCol="0">
            <a:spAutoFit/>
          </a:bodyPr>
          <a:lstStyle/>
          <a:p>
            <a:r>
              <a:rPr lang="zh-CN" altLang="en-US" sz="7200" b="1" dirty="0">
                <a:solidFill>
                  <a:schemeClr val="bg1"/>
                </a:solidFill>
                <a:latin typeface="幼圆" panose="02010509060101010101" pitchFamily="49" charset="-122"/>
                <a:ea typeface="幼圆" panose="02010509060101010101" pitchFamily="49" charset="-122"/>
              </a:rPr>
              <a:t>谢谢</a:t>
            </a:r>
          </a:p>
        </p:txBody>
      </p:sp>
      <p:sp>
        <p:nvSpPr>
          <p:cNvPr id="4" name="文本框 3"/>
          <p:cNvSpPr txBox="1"/>
          <p:nvPr/>
        </p:nvSpPr>
        <p:spPr>
          <a:xfrm>
            <a:off x="6036366" y="2728153"/>
            <a:ext cx="2132863" cy="1200329"/>
          </a:xfrm>
          <a:prstGeom prst="rect">
            <a:avLst/>
          </a:prstGeom>
          <a:noFill/>
        </p:spPr>
        <p:txBody>
          <a:bodyPr wrap="square" rtlCol="0">
            <a:spAutoFit/>
          </a:bodyPr>
          <a:lstStyle/>
          <a:p>
            <a:r>
              <a:rPr lang="zh-CN" altLang="en-US" sz="7200" b="1" dirty="0">
                <a:solidFill>
                  <a:srgbClr val="DB5355"/>
                </a:solidFill>
                <a:latin typeface="幼圆" panose="02010509060101010101" pitchFamily="49" charset="-122"/>
                <a:ea typeface="幼圆" panose="02010509060101010101" pitchFamily="49" charset="-122"/>
              </a:rPr>
              <a:t>观看</a:t>
            </a:r>
          </a:p>
        </p:txBody>
      </p:sp>
      <p:sp>
        <p:nvSpPr>
          <p:cNvPr id="5" name="文本框 4"/>
          <p:cNvSpPr txBox="1"/>
          <p:nvPr/>
        </p:nvSpPr>
        <p:spPr>
          <a:xfrm>
            <a:off x="9152150" y="5583213"/>
            <a:ext cx="3936266" cy="461665"/>
          </a:xfrm>
          <a:prstGeom prst="rect">
            <a:avLst/>
          </a:prstGeom>
          <a:noFill/>
        </p:spPr>
        <p:txBody>
          <a:bodyPr wrap="square" rtlCol="0">
            <a:spAutoFit/>
          </a:bodyPr>
          <a:lstStyle/>
          <a:p>
            <a:r>
              <a:rPr lang="zh-CN" altLang="en-US" sz="2400" b="1" dirty="0">
                <a:solidFill>
                  <a:srgbClr val="595959"/>
                </a:solidFill>
                <a:latin typeface="幼圆" panose="02010509060101010101" pitchFamily="49" charset="-122"/>
                <a:ea typeface="幼圆" panose="02010509060101010101" pitchFamily="49" charset="-122"/>
              </a:rPr>
              <a:t>破壁者 </a:t>
            </a:r>
            <a:r>
              <a:rPr lang="en-US" altLang="zh-CN" sz="2400" b="1" dirty="0">
                <a:solidFill>
                  <a:srgbClr val="595959"/>
                </a:solidFill>
                <a:latin typeface="幼圆" panose="02010509060101010101" pitchFamily="49" charset="-122"/>
                <a:ea typeface="幼圆" panose="02010509060101010101" pitchFamily="49" charset="-122"/>
              </a:rPr>
              <a:t>17.06.25</a:t>
            </a:r>
            <a:endParaRPr lang="zh-CN" altLang="en-US" sz="2400" b="1" dirty="0">
              <a:solidFill>
                <a:srgbClr val="595959"/>
              </a:solidFill>
              <a:latin typeface="幼圆" panose="02010509060101010101" pitchFamily="49" charset="-122"/>
              <a:ea typeface="幼圆" panose="020105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泪滴形 10"/>
          <p:cNvSpPr/>
          <p:nvPr/>
        </p:nvSpPr>
        <p:spPr>
          <a:xfrm rot="10800000">
            <a:off x="6096000" y="2098676"/>
            <a:ext cx="1524000" cy="1447800"/>
          </a:xfrm>
          <a:prstGeom prst="teardrop">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泪滴形 2"/>
          <p:cNvSpPr/>
          <p:nvPr/>
        </p:nvSpPr>
        <p:spPr>
          <a:xfrm>
            <a:off x="4572000" y="3514725"/>
            <a:ext cx="1524000" cy="1447800"/>
          </a:xfrm>
          <a:prstGeom prst="teardrop">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72669" y="2439903"/>
            <a:ext cx="1212574" cy="830997"/>
          </a:xfrm>
          <a:prstGeom prst="rect">
            <a:avLst/>
          </a:prstGeom>
          <a:noFill/>
        </p:spPr>
        <p:txBody>
          <a:bodyPr wrap="square" rtlCol="0">
            <a:spAutoFit/>
          </a:bodyPr>
          <a:lstStyle/>
          <a:p>
            <a:r>
              <a:rPr lang="en-US" altLang="zh-CN" sz="4800" dirty="0">
                <a:solidFill>
                  <a:srgbClr val="DB5355"/>
                </a:solidFill>
                <a:latin typeface="Broadway" panose="04040905080B02020502" pitchFamily="82" charset="0"/>
              </a:rPr>
              <a:t>01</a:t>
            </a:r>
            <a:endParaRPr lang="zh-CN" altLang="en-US" sz="4800" dirty="0">
              <a:solidFill>
                <a:srgbClr val="DB5355"/>
              </a:solidFill>
              <a:latin typeface="Broadway" panose="04040905080B02020502" pitchFamily="82" charset="0"/>
            </a:endParaRPr>
          </a:p>
        </p:txBody>
      </p:sp>
      <p:sp>
        <p:nvSpPr>
          <p:cNvPr id="5" name="文本框 4"/>
          <p:cNvSpPr txBox="1"/>
          <p:nvPr/>
        </p:nvSpPr>
        <p:spPr>
          <a:xfrm>
            <a:off x="6442544" y="2439903"/>
            <a:ext cx="1212574" cy="830997"/>
          </a:xfrm>
          <a:prstGeom prst="rect">
            <a:avLst/>
          </a:prstGeom>
          <a:noFill/>
        </p:spPr>
        <p:txBody>
          <a:bodyPr wrap="square" rtlCol="0">
            <a:spAutoFit/>
          </a:bodyPr>
          <a:lstStyle/>
          <a:p>
            <a:r>
              <a:rPr lang="en-US" altLang="zh-CN" sz="4800" dirty="0">
                <a:solidFill>
                  <a:schemeClr val="bg1"/>
                </a:solidFill>
                <a:latin typeface="Broadway" panose="04040905080B02020502" pitchFamily="82" charset="0"/>
              </a:rPr>
              <a:t>02</a:t>
            </a:r>
            <a:endParaRPr lang="zh-CN" altLang="en-US" sz="4800" dirty="0">
              <a:solidFill>
                <a:schemeClr val="bg1"/>
              </a:solidFill>
              <a:latin typeface="Broadway" panose="04040905080B02020502" pitchFamily="82" charset="0"/>
            </a:endParaRPr>
          </a:p>
        </p:txBody>
      </p:sp>
      <p:sp>
        <p:nvSpPr>
          <p:cNvPr id="8" name="文本框 7"/>
          <p:cNvSpPr txBox="1"/>
          <p:nvPr/>
        </p:nvSpPr>
        <p:spPr>
          <a:xfrm>
            <a:off x="4883426" y="3650511"/>
            <a:ext cx="1212574" cy="830997"/>
          </a:xfrm>
          <a:prstGeom prst="rect">
            <a:avLst/>
          </a:prstGeom>
          <a:noFill/>
        </p:spPr>
        <p:txBody>
          <a:bodyPr wrap="square" rtlCol="0">
            <a:spAutoFit/>
          </a:bodyPr>
          <a:lstStyle/>
          <a:p>
            <a:r>
              <a:rPr lang="en-US" altLang="zh-CN" sz="4800" dirty="0">
                <a:solidFill>
                  <a:schemeClr val="bg1"/>
                </a:solidFill>
                <a:latin typeface="Broadway" panose="04040905080B02020502" pitchFamily="82" charset="0"/>
              </a:rPr>
              <a:t>03</a:t>
            </a:r>
            <a:endParaRPr lang="zh-CN" altLang="en-US" sz="4800" dirty="0">
              <a:solidFill>
                <a:schemeClr val="bg1"/>
              </a:solidFill>
              <a:latin typeface="Broadway" panose="04040905080B02020502" pitchFamily="82" charset="0"/>
            </a:endParaRPr>
          </a:p>
        </p:txBody>
      </p:sp>
      <p:sp>
        <p:nvSpPr>
          <p:cNvPr id="13" name="文本框 12"/>
          <p:cNvSpPr txBox="1"/>
          <p:nvPr/>
        </p:nvSpPr>
        <p:spPr>
          <a:xfrm>
            <a:off x="222325" y="2124357"/>
            <a:ext cx="4358640" cy="796372"/>
          </a:xfrm>
          <a:prstGeom prst="rect">
            <a:avLst/>
          </a:prstGeom>
          <a:noFill/>
        </p:spPr>
        <p:txBody>
          <a:bodyPr wrap="square" rtlCol="0">
            <a:spAutoFit/>
          </a:bodyPr>
          <a:lstStyle/>
          <a:p>
            <a:pPr>
              <a:lnSpc>
                <a:spcPct val="120000"/>
              </a:lnSpc>
            </a:pPr>
            <a:r>
              <a:rPr lang="zh-CN" altLang="en-US" sz="2000" dirty="0"/>
              <a:t>选择、提取和分析</a:t>
            </a:r>
            <a:r>
              <a:rPr lang="en-US" sz="2000" dirty="0"/>
              <a:t> ATM </a:t>
            </a:r>
            <a:r>
              <a:rPr lang="zh-CN" altLang="en-US" sz="2000" dirty="0"/>
              <a:t>交易状态的特征参数</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704082" y="1910978"/>
            <a:ext cx="4358640" cy="1535036"/>
          </a:xfrm>
          <a:prstGeom prst="rect">
            <a:avLst/>
          </a:prstGeom>
          <a:noFill/>
        </p:spPr>
        <p:txBody>
          <a:bodyPr wrap="square" rtlCol="0">
            <a:spAutoFit/>
          </a:bodyPr>
          <a:lstStyle/>
          <a:p>
            <a:pPr>
              <a:lnSpc>
                <a:spcPct val="120000"/>
              </a:lnSpc>
            </a:pPr>
            <a:r>
              <a:rPr lang="zh-CN" altLang="en-US" sz="2000" dirty="0"/>
              <a:t>设计一套交易状态异常检测方案，在对该交易系统的应用可用性异常情况下能做到及时报警，同时尽量减少虚警误报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45938" y="3647104"/>
            <a:ext cx="4358640" cy="1165704"/>
          </a:xfrm>
          <a:prstGeom prst="rect">
            <a:avLst/>
          </a:prstGeom>
          <a:noFill/>
        </p:spPr>
        <p:txBody>
          <a:bodyPr wrap="square" rtlCol="0">
            <a:spAutoFit/>
          </a:bodyPr>
          <a:lstStyle/>
          <a:p>
            <a:pPr>
              <a:lnSpc>
                <a:spcPct val="120000"/>
              </a:lnSpc>
            </a:pPr>
            <a:r>
              <a:rPr lang="zh-CN" altLang="en-US" sz="2000" dirty="0"/>
              <a:t>设想可增加采集的数据。基于扩展数据，你能如何提升任务（</a:t>
            </a:r>
            <a:r>
              <a:rPr lang="en-US" sz="2000" dirty="0"/>
              <a:t>1</a:t>
            </a:r>
            <a:r>
              <a:rPr lang="zh-CN" altLang="en-US" sz="2000" dirty="0"/>
              <a:t>）（</a:t>
            </a:r>
            <a:r>
              <a:rPr lang="en-US" sz="2000" dirty="0"/>
              <a:t>2</a:t>
            </a:r>
            <a:r>
              <a:rPr lang="zh-CN" altLang="en-US" sz="2000" dirty="0"/>
              <a:t>）中你达到的目标？</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785309" y="0"/>
            <a:ext cx="4464423" cy="646331"/>
          </a:xfrm>
          <a:prstGeom prst="rect">
            <a:avLst/>
          </a:prstGeom>
          <a:noFill/>
        </p:spPr>
        <p:txBody>
          <a:bodyPr wrap="square" rtlCol="0">
            <a:spAutoFit/>
          </a:bodyPr>
          <a:lstStyle/>
          <a:p>
            <a:r>
              <a:rPr lang="zh-CN" altLang="en-US" sz="3600" dirty="0">
                <a:latin typeface="幼圆" panose="02010509060101010101" pitchFamily="49" charset="-122"/>
                <a:ea typeface="幼圆" panose="02010509060101010101" pitchFamily="49" charset="-122"/>
              </a:rPr>
              <a:t>题目任务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3" grpId="0" animBg="1"/>
      <p:bldP spid="4" grpId="0"/>
      <p:bldP spid="8" grpId="0"/>
      <p:bldP spid="13" grpId="0"/>
      <p:bldP spid="17"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
          <p:cNvSpPr txBox="1"/>
          <p:nvPr/>
        </p:nvSpPr>
        <p:spPr>
          <a:xfrm>
            <a:off x="2064922" y="2377441"/>
            <a:ext cx="1212574" cy="830997"/>
          </a:xfrm>
          <a:prstGeom prst="rect">
            <a:avLst/>
          </a:prstGeom>
          <a:noFill/>
        </p:spPr>
        <p:txBody>
          <a:bodyPr wrap="square" rtlCol="0">
            <a:spAutoFit/>
          </a:bodyPr>
          <a:lstStyle/>
          <a:p>
            <a:r>
              <a:rPr lang="en-US" altLang="zh-CN" sz="4800" dirty="0">
                <a:solidFill>
                  <a:srgbClr val="DB5355"/>
                </a:solidFill>
                <a:latin typeface="Broadway" panose="04040905080B02020502" pitchFamily="82" charset="0"/>
              </a:rPr>
              <a:t>01</a:t>
            </a:r>
            <a:endParaRPr lang="zh-CN" altLang="en-US" sz="4800" dirty="0">
              <a:solidFill>
                <a:srgbClr val="DB5355"/>
              </a:solidFill>
              <a:latin typeface="Broadway" panose="04040905080B02020502" pitchFamily="82" charset="0"/>
            </a:endParaRPr>
          </a:p>
        </p:txBody>
      </p:sp>
      <p:sp>
        <p:nvSpPr>
          <p:cNvPr id="4" name="文本框 12"/>
          <p:cNvSpPr txBox="1"/>
          <p:nvPr/>
        </p:nvSpPr>
        <p:spPr>
          <a:xfrm>
            <a:off x="3137647" y="2533146"/>
            <a:ext cx="7308028" cy="609398"/>
          </a:xfrm>
          <a:prstGeom prst="rect">
            <a:avLst/>
          </a:prstGeom>
          <a:noFill/>
        </p:spPr>
        <p:txBody>
          <a:bodyPr wrap="square" rtlCol="0">
            <a:spAutoFit/>
          </a:bodyPr>
          <a:lstStyle/>
          <a:p>
            <a:pPr>
              <a:lnSpc>
                <a:spcPct val="120000"/>
              </a:lnSpc>
            </a:pPr>
            <a:r>
              <a:rPr lang="zh-CN" altLang="en-US" sz="2800" dirty="0"/>
              <a:t>选择、提取和分析</a:t>
            </a:r>
            <a:r>
              <a:rPr lang="en-US" sz="2800" dirty="0"/>
              <a:t> ATM </a:t>
            </a:r>
            <a:r>
              <a:rPr lang="zh-CN" altLang="en-US" sz="2800" dirty="0"/>
              <a:t>交易状态的特征参数</a:t>
            </a:r>
            <a:endParaRPr lang="zh-CN" altLang="en-US" sz="2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9600" y="-43022"/>
            <a:ext cx="4484094" cy="706755"/>
          </a:xfrm>
          <a:prstGeom prst="rect">
            <a:avLst/>
          </a:prstGeom>
          <a:noFill/>
        </p:spPr>
        <p:txBody>
          <a:bodyPr wrap="square" rtlCol="0">
            <a:spAutoFit/>
          </a:bodyPr>
          <a:lstStyle/>
          <a:p>
            <a:r>
              <a:rPr lang="zh-CN" altLang="en-US" sz="4000" b="1" dirty="0">
                <a:solidFill>
                  <a:srgbClr val="595959"/>
                </a:solidFill>
                <a:latin typeface="幼圆" panose="02010509060101010101" pitchFamily="49" charset="-122"/>
                <a:ea typeface="幼圆" panose="02010509060101010101" pitchFamily="49" charset="-122"/>
              </a:rPr>
              <a:t>定义状态</a:t>
            </a:r>
          </a:p>
        </p:txBody>
      </p:sp>
      <p:sp>
        <p:nvSpPr>
          <p:cNvPr id="13" name="文本框 12"/>
          <p:cNvSpPr txBox="1"/>
          <p:nvPr/>
        </p:nvSpPr>
        <p:spPr>
          <a:xfrm>
            <a:off x="3954145" y="916692"/>
            <a:ext cx="2766695" cy="755650"/>
          </a:xfrm>
          <a:prstGeom prst="rect">
            <a:avLst/>
          </a:prstGeom>
          <a:noFill/>
        </p:spPr>
        <p:txBody>
          <a:bodyPr wrap="square" rtlCol="0">
            <a:spAutoFit/>
          </a:bodyPr>
          <a:lstStyle/>
          <a:p>
            <a:pPr>
              <a:lnSpc>
                <a:spcPct val="120000"/>
              </a:lnSpc>
            </a:pPr>
            <a:r>
              <a:rPr lang="zh-CN" altLang="en-US" sz="3600" dirty="0">
                <a:solidFill>
                  <a:srgbClr val="595959"/>
                </a:solidFill>
                <a:latin typeface="+mj-ea"/>
                <a:ea typeface="+mj-ea"/>
              </a:rPr>
              <a:t>分钟状态</a:t>
            </a:r>
          </a:p>
        </p:txBody>
      </p:sp>
      <p:sp>
        <p:nvSpPr>
          <p:cNvPr id="2" name="文本框 1"/>
          <p:cNvSpPr txBox="1"/>
          <p:nvPr/>
        </p:nvSpPr>
        <p:spPr>
          <a:xfrm>
            <a:off x="377667" y="2684919"/>
            <a:ext cx="2370772" cy="707886"/>
          </a:xfrm>
          <a:prstGeom prst="rect">
            <a:avLst/>
          </a:prstGeom>
          <a:noFill/>
        </p:spPr>
        <p:txBody>
          <a:bodyPr wrap="square" rtlCol="0">
            <a:spAutoFit/>
          </a:bodyPr>
          <a:lstStyle/>
          <a:p>
            <a:r>
              <a:rPr lang="zh-CN" altLang="en-US" sz="4000" dirty="0"/>
              <a:t>交易状态</a:t>
            </a:r>
          </a:p>
        </p:txBody>
      </p:sp>
      <p:sp>
        <p:nvSpPr>
          <p:cNvPr id="16" name="文本框 15"/>
          <p:cNvSpPr txBox="1"/>
          <p:nvPr/>
        </p:nvSpPr>
        <p:spPr>
          <a:xfrm>
            <a:off x="7343504" y="3081724"/>
            <a:ext cx="3260725" cy="583565"/>
          </a:xfrm>
          <a:prstGeom prst="rect">
            <a:avLst/>
          </a:prstGeom>
          <a:noFill/>
        </p:spPr>
        <p:txBody>
          <a:bodyPr wrap="square" rtlCol="0">
            <a:spAutoFit/>
          </a:bodyPr>
          <a:lstStyle/>
          <a:p>
            <a:r>
              <a:rPr lang="zh-CN" altLang="en-US" sz="3200" dirty="0"/>
              <a:t>普通自然日状态</a:t>
            </a:r>
          </a:p>
        </p:txBody>
      </p:sp>
      <p:sp>
        <p:nvSpPr>
          <p:cNvPr id="17" name="文本框 16"/>
          <p:cNvSpPr txBox="1"/>
          <p:nvPr/>
        </p:nvSpPr>
        <p:spPr>
          <a:xfrm>
            <a:off x="7343503" y="5901124"/>
            <a:ext cx="3260725" cy="583565"/>
          </a:xfrm>
          <a:prstGeom prst="rect">
            <a:avLst/>
          </a:prstGeom>
          <a:noFill/>
        </p:spPr>
        <p:txBody>
          <a:bodyPr wrap="square" rtlCol="0">
            <a:spAutoFit/>
          </a:bodyPr>
          <a:lstStyle/>
          <a:p>
            <a:r>
              <a:rPr lang="zh-CN" altLang="en-US" sz="3200" dirty="0"/>
              <a:t>标准自然日状态</a:t>
            </a:r>
          </a:p>
        </p:txBody>
      </p:sp>
      <p:sp>
        <p:nvSpPr>
          <p:cNvPr id="18" name="左大括号 17"/>
          <p:cNvSpPr/>
          <p:nvPr/>
        </p:nvSpPr>
        <p:spPr>
          <a:xfrm>
            <a:off x="2897912" y="1294517"/>
            <a:ext cx="991235" cy="34886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p:cNvSpPr/>
          <p:nvPr/>
        </p:nvSpPr>
        <p:spPr>
          <a:xfrm>
            <a:off x="6429103" y="3373506"/>
            <a:ext cx="914400" cy="2819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3954144" y="4395409"/>
            <a:ext cx="2599056" cy="646331"/>
          </a:xfrm>
          <a:prstGeom prst="rect">
            <a:avLst/>
          </a:prstGeom>
          <a:noFill/>
        </p:spPr>
        <p:txBody>
          <a:bodyPr wrap="square" rtlCol="0">
            <a:spAutoFit/>
          </a:bodyPr>
          <a:lstStyle/>
          <a:p>
            <a:r>
              <a:rPr lang="zh-CN" altLang="en-US" sz="3600" dirty="0"/>
              <a:t>自然日状态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16" grpId="0"/>
      <p:bldP spid="17" grpId="0"/>
      <p:bldP spid="18" grpId="0" animBg="1"/>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2852" name="图片 1073742851" descr="untitle顶顶顶顶d"/>
          <p:cNvPicPr>
            <a:picLocks noChangeAspect="1"/>
          </p:cNvPicPr>
          <p:nvPr/>
        </p:nvPicPr>
        <p:blipFill>
          <a:blip r:embed="rId2"/>
          <a:stretch>
            <a:fillRect/>
          </a:stretch>
        </p:blipFill>
        <p:spPr>
          <a:xfrm>
            <a:off x="8102600" y="737235"/>
            <a:ext cx="4504690" cy="3004820"/>
          </a:xfrm>
          <a:prstGeom prst="rect">
            <a:avLst/>
          </a:prstGeom>
          <a:noFill/>
          <a:ln w="9525">
            <a:noFill/>
          </a:ln>
        </p:spPr>
      </p:pic>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510" y="30480"/>
            <a:ext cx="5322570" cy="706755"/>
          </a:xfrm>
          <a:prstGeom prst="rect">
            <a:avLst/>
          </a:prstGeom>
          <a:noFill/>
        </p:spPr>
        <p:txBody>
          <a:bodyPr wrap="square" rtlCol="0">
            <a:spAutoFit/>
          </a:bodyPr>
          <a:lstStyle/>
          <a:p>
            <a:r>
              <a:rPr lang="zh-CN" altLang="en-US" sz="4000" b="1" dirty="0">
                <a:solidFill>
                  <a:srgbClr val="595959"/>
                </a:solidFill>
                <a:latin typeface="幼圆" panose="02010509060101010101" pitchFamily="49" charset="-122"/>
                <a:ea typeface="幼圆" panose="02010509060101010101" pitchFamily="49" charset="-122"/>
              </a:rPr>
              <a:t>分钟状态特征参数提取</a:t>
            </a:r>
          </a:p>
        </p:txBody>
      </p:sp>
      <p:sp>
        <p:nvSpPr>
          <p:cNvPr id="10" name="文本框 9"/>
          <p:cNvSpPr txBox="1"/>
          <p:nvPr/>
        </p:nvSpPr>
        <p:spPr>
          <a:xfrm>
            <a:off x="794385" y="5205095"/>
            <a:ext cx="11174095" cy="829945"/>
          </a:xfrm>
          <a:prstGeom prst="rect">
            <a:avLst/>
          </a:prstGeom>
          <a:noFill/>
        </p:spPr>
        <p:txBody>
          <a:bodyPr wrap="square" rtlCol="0">
            <a:spAutoFit/>
            <a:scene3d>
              <a:camera prst="orthographicFront"/>
              <a:lightRig rig="threePt" dir="t"/>
            </a:scene3d>
          </a:bodyPr>
          <a:lstStyle/>
          <a:p>
            <a:pPr>
              <a:lnSpc>
                <a:spcPct val="120000"/>
              </a:lnSpc>
            </a:pPr>
            <a:r>
              <a:rPr lang="zh-CN" altLang="en-US" sz="4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交易量、响应时间</a:t>
            </a:r>
            <a:r>
              <a:rPr lang="zh-CN" altLang="en-US" sz="4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sym typeface="+mn-ea"/>
              </a:rPr>
              <a:t>、成功率</a:t>
            </a:r>
            <a:r>
              <a:rPr lang="zh-CN" altLang="en-US" sz="4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之间有明显的关联性</a:t>
            </a:r>
          </a:p>
        </p:txBody>
      </p:sp>
      <p:sp>
        <p:nvSpPr>
          <p:cNvPr id="17" name="文本框 16"/>
          <p:cNvSpPr txBox="1"/>
          <p:nvPr/>
        </p:nvSpPr>
        <p:spPr>
          <a:xfrm>
            <a:off x="398780" y="4025900"/>
            <a:ext cx="3628390" cy="398780"/>
          </a:xfrm>
          <a:prstGeom prst="rect">
            <a:avLst/>
          </a:prstGeom>
          <a:noFill/>
        </p:spPr>
        <p:txBody>
          <a:bodyPr wrap="square" rtlCol="0">
            <a:spAutoFit/>
          </a:bodyPr>
          <a:lstStyle/>
          <a:p>
            <a:r>
              <a:rPr lang="zh-CN" altLang="en-US" sz="2000" dirty="0"/>
              <a:t>时间与交易量的特征图</a:t>
            </a:r>
          </a:p>
        </p:txBody>
      </p:sp>
      <p:pic>
        <p:nvPicPr>
          <p:cNvPr id="22" name="图片 21" descr="untitled"/>
          <p:cNvPicPr>
            <a:picLocks noChangeAspect="1"/>
          </p:cNvPicPr>
          <p:nvPr/>
        </p:nvPicPr>
        <p:blipFill>
          <a:blip r:embed="rId3"/>
          <a:stretch>
            <a:fillRect/>
          </a:stretch>
        </p:blipFill>
        <p:spPr>
          <a:xfrm>
            <a:off x="3843655" y="737235"/>
            <a:ext cx="4504690" cy="3004820"/>
          </a:xfrm>
          <a:prstGeom prst="rect">
            <a:avLst/>
          </a:prstGeom>
          <a:noFill/>
          <a:ln w="9525">
            <a:noFill/>
          </a:ln>
        </p:spPr>
      </p:pic>
      <p:pic>
        <p:nvPicPr>
          <p:cNvPr id="21" name="图片 20" descr="时间与交易量"/>
          <p:cNvPicPr>
            <a:picLocks noChangeAspect="1"/>
          </p:cNvPicPr>
          <p:nvPr/>
        </p:nvPicPr>
        <p:blipFill>
          <a:blip r:embed="rId4"/>
          <a:stretch>
            <a:fillRect/>
          </a:stretch>
        </p:blipFill>
        <p:spPr>
          <a:xfrm>
            <a:off x="-131445" y="737235"/>
            <a:ext cx="4322445" cy="3004820"/>
          </a:xfrm>
          <a:prstGeom prst="rect">
            <a:avLst/>
          </a:prstGeom>
          <a:noFill/>
          <a:ln w="9525">
            <a:noFill/>
          </a:ln>
        </p:spPr>
      </p:pic>
      <p:sp>
        <p:nvSpPr>
          <p:cNvPr id="23" name="文本框 22"/>
          <p:cNvSpPr txBox="1"/>
          <p:nvPr/>
        </p:nvSpPr>
        <p:spPr>
          <a:xfrm>
            <a:off x="4384675" y="4025900"/>
            <a:ext cx="3994150" cy="398780"/>
          </a:xfrm>
          <a:prstGeom prst="rect">
            <a:avLst/>
          </a:prstGeom>
          <a:noFill/>
        </p:spPr>
        <p:txBody>
          <a:bodyPr wrap="square" rtlCol="0">
            <a:spAutoFit/>
          </a:bodyPr>
          <a:lstStyle/>
          <a:p>
            <a:r>
              <a:rPr lang="zh-CN" altLang="en-US" sz="2000" dirty="0"/>
              <a:t>响应时间与交易量的折线图</a:t>
            </a:r>
          </a:p>
        </p:txBody>
      </p:sp>
      <p:sp>
        <p:nvSpPr>
          <p:cNvPr id="27" name="文本框 26"/>
          <p:cNvSpPr txBox="1"/>
          <p:nvPr/>
        </p:nvSpPr>
        <p:spPr>
          <a:xfrm>
            <a:off x="8891905" y="4025900"/>
            <a:ext cx="3261995" cy="398780"/>
          </a:xfrm>
          <a:prstGeom prst="rect">
            <a:avLst/>
          </a:prstGeom>
          <a:noFill/>
        </p:spPr>
        <p:txBody>
          <a:bodyPr wrap="square" rtlCol="0">
            <a:spAutoFit/>
          </a:bodyPr>
          <a:lstStyle/>
          <a:p>
            <a:r>
              <a:rPr lang="zh-CN" altLang="en-US" sz="2000" dirty="0"/>
              <a:t>成功率与时间的散点图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000" fill="hold"/>
                                        <p:tgtEl>
                                          <p:spTgt spid="21"/>
                                        </p:tgtEl>
                                        <p:attrNameLst>
                                          <p:attrName>ppt_x</p:attrName>
                                        </p:attrNameLst>
                                      </p:cBhvr>
                                      <p:tavLst>
                                        <p:tav tm="0">
                                          <p:val>
                                            <p:strVal val="#ppt_x"/>
                                          </p:val>
                                        </p:tav>
                                        <p:tav tm="100000">
                                          <p:val>
                                            <p:strVal val="#ppt_x"/>
                                          </p:val>
                                        </p:tav>
                                      </p:tavLst>
                                    </p:anim>
                                    <p:anim calcmode="lin" valueType="num">
                                      <p:cBhvr additive="base">
                                        <p:cTn id="8" dur="10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1000"/>
                                        <p:tgtEl>
                                          <p:spTgt spid="22"/>
                                        </p:tgtEl>
                                        <p:attrNameLst>
                                          <p:attrName>ppt_y</p:attrName>
                                        </p:attrNameLst>
                                      </p:cBhvr>
                                      <p:tavLst>
                                        <p:tav tm="0">
                                          <p:val>
                                            <p:strVal val="#ppt_y+#ppt_h*1.125000"/>
                                          </p:val>
                                        </p:tav>
                                        <p:tav tm="100000">
                                          <p:val>
                                            <p:strVal val="#ppt_y"/>
                                          </p:val>
                                        </p:tav>
                                      </p:tavLst>
                                    </p:anim>
                                    <p:animEffect transition="in" filter="wipe(up)">
                                      <p:cBhvr>
                                        <p:cTn id="18" dur="1000"/>
                                        <p:tgtEl>
                                          <p:spTgt spid="22"/>
                                        </p:tgtEl>
                                      </p:cBhvr>
                                    </p:animEffect>
                                  </p:childTnLst>
                                </p:cTn>
                              </p:par>
                              <p:par>
                                <p:cTn id="19" presetID="12" presetClass="entr" presetSubtype="4" fill="hold" grpId="1"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1000"/>
                                        <p:tgtEl>
                                          <p:spTgt spid="23"/>
                                        </p:tgtEl>
                                        <p:attrNameLst>
                                          <p:attrName>ppt_y</p:attrName>
                                        </p:attrNameLst>
                                      </p:cBhvr>
                                      <p:tavLst>
                                        <p:tav tm="0">
                                          <p:val>
                                            <p:strVal val="#ppt_y+#ppt_h*1.125000"/>
                                          </p:val>
                                        </p:tav>
                                        <p:tav tm="100000">
                                          <p:val>
                                            <p:strVal val="#ppt_y"/>
                                          </p:val>
                                        </p:tav>
                                      </p:tavLst>
                                    </p:anim>
                                    <p:animEffect transition="in" filter="wipe(up)">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4" presetClass="entr" presetSubtype="0" fill="hold" nodeType="clickEffect">
                                  <p:stCondLst>
                                    <p:cond delay="0"/>
                                  </p:stCondLst>
                                  <p:childTnLst>
                                    <p:set>
                                      <p:cBhvr>
                                        <p:cTn id="26" dur="1" fill="hold">
                                          <p:stCondLst>
                                            <p:cond delay="0"/>
                                          </p:stCondLst>
                                        </p:cTn>
                                        <p:tgtEl>
                                          <p:spTgt spid="1073742852"/>
                                        </p:tgtEl>
                                        <p:attrNameLst>
                                          <p:attrName>style.visibility</p:attrName>
                                        </p:attrNameLst>
                                      </p:cBhvr>
                                      <p:to>
                                        <p:strVal val="visible"/>
                                      </p:to>
                                    </p:set>
                                    <p:anim from="(-#ppt_w/2)" to="(#ppt_x)" calcmode="lin" valueType="num">
                                      <p:cBhvr>
                                        <p:cTn id="27" dur="600" fill="hold">
                                          <p:stCondLst>
                                            <p:cond delay="0"/>
                                          </p:stCondLst>
                                        </p:cTn>
                                        <p:tgtEl>
                                          <p:spTgt spid="1073742852"/>
                                        </p:tgtEl>
                                        <p:attrNameLst>
                                          <p:attrName>ppt_x</p:attrName>
                                        </p:attrNameLst>
                                      </p:cBhvr>
                                    </p:anim>
                                    <p:anim from="0" to="-1.0" calcmode="lin" valueType="num">
                                      <p:cBhvr>
                                        <p:cTn id="28" dur="200" decel="50000" autoRev="1" fill="hold">
                                          <p:stCondLst>
                                            <p:cond delay="600"/>
                                          </p:stCondLst>
                                        </p:cTn>
                                        <p:tgtEl>
                                          <p:spTgt spid="1073742852"/>
                                        </p:tgtEl>
                                        <p:attrNameLst>
                                          <p:attrName>xshear</p:attrName>
                                        </p:attrNameLst>
                                      </p:cBhvr>
                                    </p:anim>
                                    <p:animScale>
                                      <p:cBhvr>
                                        <p:cTn id="29" dur="200" decel="100000" autoRev="1" fill="hold">
                                          <p:stCondLst>
                                            <p:cond delay="600"/>
                                          </p:stCondLst>
                                        </p:cTn>
                                        <p:tgtEl>
                                          <p:spTgt spid="1073742852"/>
                                        </p:tgtEl>
                                      </p:cBhvr>
                                      <p:from x="100000" y="100000"/>
                                      <p:to x="80000" y="100000"/>
                                    </p:animScale>
                                    <p:anim by="(#ppt_h/3+#ppt_w*0.1)" calcmode="lin" valueType="num">
                                      <p:cBhvr additive="sum">
                                        <p:cTn id="30" dur="200" decel="100000" autoRev="1" fill="hold">
                                          <p:stCondLst>
                                            <p:cond delay="600"/>
                                          </p:stCondLst>
                                        </p:cTn>
                                        <p:tgtEl>
                                          <p:spTgt spid="1073742852"/>
                                        </p:tgtEl>
                                        <p:attrNameLst>
                                          <p:attrName>ppt_x</p:attrName>
                                        </p:attrNameLst>
                                      </p:cBhvr>
                                    </p:anim>
                                  </p:childTnLst>
                                </p:cTn>
                              </p:par>
                              <p:par>
                                <p:cTn id="31" presetID="34" presetClass="entr" presetSubtype="0" fill="hold" grpId="2" nodeType="withEffect">
                                  <p:stCondLst>
                                    <p:cond delay="0"/>
                                  </p:stCondLst>
                                  <p:childTnLst>
                                    <p:set>
                                      <p:cBhvr>
                                        <p:cTn id="32" dur="1" fill="hold">
                                          <p:stCondLst>
                                            <p:cond delay="0"/>
                                          </p:stCondLst>
                                        </p:cTn>
                                        <p:tgtEl>
                                          <p:spTgt spid="27"/>
                                        </p:tgtEl>
                                        <p:attrNameLst>
                                          <p:attrName>style.visibility</p:attrName>
                                        </p:attrNameLst>
                                      </p:cBhvr>
                                      <p:to>
                                        <p:strVal val="visible"/>
                                      </p:to>
                                    </p:set>
                                    <p:anim from="(-#ppt_w/2)" to="(#ppt_x)" calcmode="lin" valueType="num">
                                      <p:cBhvr>
                                        <p:cTn id="33" dur="600" fill="hold">
                                          <p:stCondLst>
                                            <p:cond delay="0"/>
                                          </p:stCondLst>
                                        </p:cTn>
                                        <p:tgtEl>
                                          <p:spTgt spid="27"/>
                                        </p:tgtEl>
                                        <p:attrNameLst>
                                          <p:attrName>ppt_x</p:attrName>
                                        </p:attrNameLst>
                                      </p:cBhvr>
                                    </p:anim>
                                    <p:anim from="0" to="-1.0" calcmode="lin" valueType="num">
                                      <p:cBhvr>
                                        <p:cTn id="34" dur="200" decel="50000" autoRev="1" fill="hold">
                                          <p:stCondLst>
                                            <p:cond delay="600"/>
                                          </p:stCondLst>
                                        </p:cTn>
                                        <p:tgtEl>
                                          <p:spTgt spid="27"/>
                                        </p:tgtEl>
                                        <p:attrNameLst>
                                          <p:attrName>xshear</p:attrName>
                                        </p:attrNameLst>
                                      </p:cBhvr>
                                    </p:anim>
                                    <p:animScale>
                                      <p:cBhvr>
                                        <p:cTn id="35" dur="200" decel="100000" autoRev="1" fill="hold">
                                          <p:stCondLst>
                                            <p:cond delay="600"/>
                                          </p:stCondLst>
                                        </p:cTn>
                                        <p:tgtEl>
                                          <p:spTgt spid="27"/>
                                        </p:tgtEl>
                                      </p:cBhvr>
                                      <p:from x="100000" y="100000"/>
                                      <p:to x="80000" y="100000"/>
                                    </p:animScale>
                                    <p:anim by="(#ppt_h/3+#ppt_w*0.1)" calcmode="lin" valueType="num">
                                      <p:cBhvr additive="sum">
                                        <p:cTn id="36" dur="200" decel="100000" autoRev="1" fill="hold">
                                          <p:stCondLst>
                                            <p:cond delay="600"/>
                                          </p:stCondLst>
                                        </p:cTn>
                                        <p:tgtEl>
                                          <p:spTgt spid="27"/>
                                        </p:tgtEl>
                                        <p:attrNameLst>
                                          <p:attrName>ppt_x</p:attrName>
                                        </p:attrNameLst>
                                      </p:cBhvr>
                                    </p:anim>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heckerboard(across)">
                                      <p:cBhvr>
                                        <p:cTn id="4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3" grpId="1"/>
      <p:bldP spid="27"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58466" y="0"/>
            <a:ext cx="4484094" cy="768350"/>
          </a:xfrm>
          <a:prstGeom prst="rect">
            <a:avLst/>
          </a:prstGeom>
          <a:noFill/>
        </p:spPr>
        <p:txBody>
          <a:bodyPr wrap="square" rtlCol="0">
            <a:spAutoFit/>
          </a:bodyPr>
          <a:lstStyle/>
          <a:p>
            <a:r>
              <a:rPr lang="en-US" altLang="zh-CN" sz="4400" b="1" dirty="0">
                <a:solidFill>
                  <a:srgbClr val="595959"/>
                </a:solidFill>
                <a:latin typeface="幼圆" panose="02010509060101010101" pitchFamily="49" charset="-122"/>
                <a:ea typeface="幼圆" panose="02010509060101010101" pitchFamily="49" charset="-122"/>
              </a:rPr>
              <a:t>PCA &amp; KPCA</a:t>
            </a:r>
          </a:p>
        </p:txBody>
      </p:sp>
      <p:sp>
        <p:nvSpPr>
          <p:cNvPr id="8" name="矩形 7"/>
          <p:cNvSpPr/>
          <p:nvPr/>
        </p:nvSpPr>
        <p:spPr>
          <a:xfrm>
            <a:off x="228600" y="1291431"/>
            <a:ext cx="152400" cy="4655348"/>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809753" y="1773238"/>
            <a:ext cx="743447" cy="584775"/>
          </a:xfrm>
          <a:prstGeom prst="rect">
            <a:avLst/>
          </a:prstGeom>
          <a:noFill/>
        </p:spPr>
        <p:txBody>
          <a:bodyPr wrap="square" rtlCol="0">
            <a:spAutoFit/>
          </a:bodyPr>
          <a:lstStyle/>
          <a:p>
            <a:r>
              <a:rPr lang="en-US" altLang="zh-CN" sz="3200" dirty="0">
                <a:solidFill>
                  <a:schemeClr val="bg1"/>
                </a:solidFill>
                <a:latin typeface="Broadway" panose="04040905080B02020502" pitchFamily="82" charset="0"/>
              </a:rPr>
              <a:t>01</a:t>
            </a:r>
            <a:endParaRPr lang="zh-CN" altLang="en-US" sz="3200" dirty="0">
              <a:solidFill>
                <a:schemeClr val="bg1"/>
              </a:solidFill>
              <a:latin typeface="Broadway" panose="04040905080B02020502" pitchFamily="82" charset="0"/>
            </a:endParaRPr>
          </a:p>
        </p:txBody>
      </p:sp>
      <p:sp>
        <p:nvSpPr>
          <p:cNvPr id="11" name="文本框 10"/>
          <p:cNvSpPr txBox="1"/>
          <p:nvPr/>
        </p:nvSpPr>
        <p:spPr>
          <a:xfrm>
            <a:off x="5809753" y="2853267"/>
            <a:ext cx="743447" cy="584775"/>
          </a:xfrm>
          <a:prstGeom prst="rect">
            <a:avLst/>
          </a:prstGeom>
          <a:noFill/>
        </p:spPr>
        <p:txBody>
          <a:bodyPr wrap="square" rtlCol="0">
            <a:spAutoFit/>
          </a:bodyPr>
          <a:lstStyle/>
          <a:p>
            <a:r>
              <a:rPr lang="en-US" altLang="zh-CN" sz="3200" dirty="0">
                <a:solidFill>
                  <a:schemeClr val="bg1"/>
                </a:solidFill>
                <a:latin typeface="Broadway" panose="04040905080B02020502" pitchFamily="82" charset="0"/>
              </a:rPr>
              <a:t>02</a:t>
            </a:r>
            <a:endParaRPr lang="zh-CN" altLang="en-US" sz="3200" dirty="0">
              <a:solidFill>
                <a:schemeClr val="bg1"/>
              </a:solidFill>
              <a:latin typeface="Broadway" panose="04040905080B02020502" pitchFamily="82" charset="0"/>
            </a:endParaRPr>
          </a:p>
        </p:txBody>
      </p:sp>
      <p:sp>
        <p:nvSpPr>
          <p:cNvPr id="12" name="文本框 11"/>
          <p:cNvSpPr txBox="1"/>
          <p:nvPr/>
        </p:nvSpPr>
        <p:spPr>
          <a:xfrm>
            <a:off x="5809753" y="3933296"/>
            <a:ext cx="804407" cy="584775"/>
          </a:xfrm>
          <a:prstGeom prst="rect">
            <a:avLst/>
          </a:prstGeom>
          <a:noFill/>
        </p:spPr>
        <p:txBody>
          <a:bodyPr wrap="square" rtlCol="0">
            <a:spAutoFit/>
          </a:bodyPr>
          <a:lstStyle/>
          <a:p>
            <a:r>
              <a:rPr lang="en-US" altLang="zh-CN" sz="3200" dirty="0">
                <a:solidFill>
                  <a:schemeClr val="bg1"/>
                </a:solidFill>
                <a:latin typeface="Broadway" panose="04040905080B02020502" pitchFamily="82" charset="0"/>
              </a:rPr>
              <a:t>03</a:t>
            </a:r>
            <a:endParaRPr lang="zh-CN" altLang="en-US" sz="3200" dirty="0">
              <a:solidFill>
                <a:schemeClr val="bg1"/>
              </a:solidFill>
              <a:latin typeface="Broadway" panose="04040905080B02020502" pitchFamily="82" charset="0"/>
            </a:endParaRPr>
          </a:p>
        </p:txBody>
      </p:sp>
      <p:sp>
        <p:nvSpPr>
          <p:cNvPr id="13" name="文本框 12"/>
          <p:cNvSpPr txBox="1"/>
          <p:nvPr/>
        </p:nvSpPr>
        <p:spPr>
          <a:xfrm>
            <a:off x="5809753" y="5013325"/>
            <a:ext cx="728207" cy="584775"/>
          </a:xfrm>
          <a:prstGeom prst="rect">
            <a:avLst/>
          </a:prstGeom>
          <a:noFill/>
        </p:spPr>
        <p:txBody>
          <a:bodyPr wrap="square" rtlCol="0">
            <a:spAutoFit/>
          </a:bodyPr>
          <a:lstStyle/>
          <a:p>
            <a:r>
              <a:rPr lang="en-US" altLang="zh-CN" sz="3200" dirty="0">
                <a:solidFill>
                  <a:schemeClr val="bg1"/>
                </a:solidFill>
                <a:latin typeface="Broadway" panose="04040905080B02020502" pitchFamily="82" charset="0"/>
              </a:rPr>
              <a:t>04</a:t>
            </a:r>
            <a:endParaRPr lang="zh-CN" altLang="en-US" sz="3200" dirty="0">
              <a:solidFill>
                <a:schemeClr val="bg1"/>
              </a:solidFill>
              <a:latin typeface="Broadway" panose="04040905080B02020502" pitchFamily="82" charset="0"/>
            </a:endParaRPr>
          </a:p>
        </p:txBody>
      </p:sp>
      <p:sp>
        <p:nvSpPr>
          <p:cNvPr id="14" name="文本框 13"/>
          <p:cNvSpPr txBox="1"/>
          <p:nvPr/>
        </p:nvSpPr>
        <p:spPr>
          <a:xfrm>
            <a:off x="5242560" y="4517708"/>
            <a:ext cx="4358640" cy="681990"/>
          </a:xfrm>
          <a:prstGeom prst="rect">
            <a:avLst/>
          </a:prstGeom>
          <a:noFill/>
        </p:spPr>
        <p:txBody>
          <a:bodyPr wrap="square" rtlCol="0">
            <a:spAutoFit/>
          </a:bodyPr>
          <a:lstStyle/>
          <a:p>
            <a:pPr>
              <a:lnSpc>
                <a:spcPct val="120000"/>
              </a:lnSpc>
            </a:pPr>
            <a:r>
              <a:rPr lang="en-US" altLang="zh-CN" sz="3200" dirty="0">
                <a:solidFill>
                  <a:srgbClr val="595959"/>
                </a:solidFill>
                <a:latin typeface="微软雅黑" panose="020B0503020204020204" pitchFamily="34" charset="-122"/>
                <a:ea typeface="微软雅黑" panose="020B0503020204020204" pitchFamily="34" charset="-122"/>
              </a:rPr>
              <a:t>cov(Fi,Fj)=0</a:t>
            </a:r>
            <a:endParaRPr lang="zh-CN" altLang="en-US" sz="3200" dirty="0">
              <a:solidFill>
                <a:srgbClr val="595959"/>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242560" y="1714500"/>
            <a:ext cx="5866130" cy="1272540"/>
          </a:xfrm>
          <a:prstGeom prst="rect">
            <a:avLst/>
          </a:prstGeom>
          <a:noFill/>
        </p:spPr>
        <p:txBody>
          <a:bodyPr wrap="square" rtlCol="0">
            <a:spAutoFit/>
          </a:bodyPr>
          <a:lstStyle/>
          <a:p>
            <a:pPr>
              <a:lnSpc>
                <a:spcPct val="120000"/>
              </a:lnSpc>
            </a:pPr>
            <a:r>
              <a:rPr lang="zh-CN" altLang="en-US" sz="3200" dirty="0">
                <a:solidFill>
                  <a:srgbClr val="595959"/>
                </a:solidFill>
                <a:latin typeface="微软雅黑" panose="020B0503020204020204" pitchFamily="34" charset="-122"/>
                <a:ea typeface="微软雅黑" panose="020B0503020204020204" pitchFamily="34" charset="-122"/>
              </a:rPr>
              <a:t>用</a:t>
            </a:r>
            <a:r>
              <a:rPr lang="en-US" altLang="zh-CN" sz="3200" dirty="0">
                <a:solidFill>
                  <a:srgbClr val="595959"/>
                </a:solidFill>
                <a:latin typeface="微软雅黑" panose="020B0503020204020204" pitchFamily="34" charset="-122"/>
                <a:ea typeface="微软雅黑" panose="020B0503020204020204" pitchFamily="34" charset="-122"/>
              </a:rPr>
              <a:t>F1,F2...Fn</a:t>
            </a:r>
            <a:r>
              <a:rPr lang="zh-CN" altLang="en-US" sz="3200" dirty="0">
                <a:solidFill>
                  <a:srgbClr val="595959"/>
                </a:solidFill>
                <a:latin typeface="微软雅黑" panose="020B0503020204020204" pitchFamily="34" charset="-122"/>
                <a:ea typeface="微软雅黑" panose="020B0503020204020204" pitchFamily="34" charset="-122"/>
              </a:rPr>
              <a:t>组数据代替原来的</a:t>
            </a:r>
            <a:r>
              <a:rPr lang="en-US" altLang="zh-CN" sz="3200" dirty="0">
                <a:solidFill>
                  <a:srgbClr val="595959"/>
                </a:solidFill>
                <a:latin typeface="微软雅黑" panose="020B0503020204020204" pitchFamily="34" charset="-122"/>
                <a:ea typeface="微软雅黑" panose="020B0503020204020204" pitchFamily="34" charset="-122"/>
              </a:rPr>
              <a:t>X1,X2...Xm(m</a:t>
            </a:r>
            <a:r>
              <a:rPr lang="zh-CN" altLang="en-US" sz="3200" dirty="0">
                <a:solidFill>
                  <a:srgbClr val="595959"/>
                </a:solidFill>
                <a:latin typeface="微软雅黑" panose="020B0503020204020204" pitchFamily="34" charset="-122"/>
                <a:ea typeface="微软雅黑" panose="020B0503020204020204" pitchFamily="34" charset="-122"/>
              </a:rPr>
              <a:t>＜</a:t>
            </a:r>
            <a:r>
              <a:rPr lang="en-US" altLang="zh-CN" sz="3200" dirty="0">
                <a:solidFill>
                  <a:srgbClr val="595959"/>
                </a:solidFill>
                <a:latin typeface="微软雅黑" panose="020B0503020204020204" pitchFamily="34" charset="-122"/>
                <a:ea typeface="微软雅黑" panose="020B0503020204020204" pitchFamily="34" charset="-122"/>
              </a:rPr>
              <a:t>n)</a:t>
            </a:r>
          </a:p>
        </p:txBody>
      </p:sp>
      <p:sp>
        <p:nvSpPr>
          <p:cNvPr id="16" name="文本框 15"/>
          <p:cNvSpPr txBox="1"/>
          <p:nvPr/>
        </p:nvSpPr>
        <p:spPr>
          <a:xfrm>
            <a:off x="1129665" y="3050934"/>
            <a:ext cx="4358640" cy="75565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nSpc>
                <a:spcPct val="120000"/>
              </a:lnSpc>
            </a:pPr>
            <a:r>
              <a:rPr lang="zh-CN" altLang="en-US" sz="3600" dirty="0">
                <a:solidFill>
                  <a:schemeClr val="accent3"/>
                </a:solidFill>
                <a:effectLst/>
                <a:latin typeface="微软雅黑" panose="020B0503020204020204" pitchFamily="34" charset="-122"/>
                <a:ea typeface="微软雅黑" panose="020B0503020204020204" pitchFamily="34" charset="-122"/>
              </a:rPr>
              <a:t>数学降维</a:t>
            </a:r>
          </a:p>
        </p:txBody>
      </p:sp>
      <p:sp>
        <p:nvSpPr>
          <p:cNvPr id="160" name=" 160"/>
          <p:cNvSpPr/>
          <p:nvPr/>
        </p:nvSpPr>
        <p:spPr>
          <a:xfrm flipV="1">
            <a:off x="3566160" y="3646170"/>
            <a:ext cx="1341120" cy="115824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60"/>
          <p:cNvSpPr/>
          <p:nvPr/>
        </p:nvSpPr>
        <p:spPr>
          <a:xfrm>
            <a:off x="3566160" y="2279650"/>
            <a:ext cx="1341120" cy="115824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800" decel="100000"/>
                                        <p:tgtEl>
                                          <p:spTgt spid="15"/>
                                        </p:tgtEl>
                                      </p:cBhvr>
                                    </p:animEffect>
                                    <p:anim calcmode="lin" valueType="num">
                                      <p:cBhvr>
                                        <p:cTn id="13" dur="800" decel="100000" fill="hold"/>
                                        <p:tgtEl>
                                          <p:spTgt spid="15"/>
                                        </p:tgtEl>
                                        <p:attrNameLst>
                                          <p:attrName>style.rotation</p:attrName>
                                        </p:attrNameLst>
                                      </p:cBhvr>
                                      <p:tavLst>
                                        <p:tav tm="0">
                                          <p:val>
                                            <p:fltVal val="-90"/>
                                          </p:val>
                                        </p:tav>
                                        <p:tav tm="100000">
                                          <p:val>
                                            <p:fltVal val="0"/>
                                          </p:val>
                                        </p:tav>
                                      </p:tavLst>
                                    </p:anim>
                                    <p:anim calcmode="lin" valueType="num">
                                      <p:cBhvr>
                                        <p:cTn id="14" dur="800" decel="100000" fill="hold"/>
                                        <p:tgtEl>
                                          <p:spTgt spid="15"/>
                                        </p:tgtEl>
                                        <p:attrNameLst>
                                          <p:attrName>ppt_x</p:attrName>
                                        </p:attrNameLst>
                                      </p:cBhvr>
                                      <p:tavLst>
                                        <p:tav tm="0">
                                          <p:val>
                                            <p:strVal val="#ppt_x+0.4"/>
                                          </p:val>
                                        </p:tav>
                                        <p:tav tm="100000">
                                          <p:val>
                                            <p:strVal val="#ppt_x-0.05"/>
                                          </p:val>
                                        </p:tav>
                                      </p:tavLst>
                                    </p:anim>
                                    <p:anim calcmode="lin" valueType="num">
                                      <p:cBhvr>
                                        <p:cTn id="15" dur="800" decel="100000" fill="hold"/>
                                        <p:tgtEl>
                                          <p:spTgt spid="15"/>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par>
                                <p:cTn id="18" presetID="3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800" decel="100000"/>
                                        <p:tgtEl>
                                          <p:spTgt spid="2"/>
                                        </p:tgtEl>
                                      </p:cBhvr>
                                    </p:animEffect>
                                    <p:anim calcmode="lin" valueType="num">
                                      <p:cBhvr>
                                        <p:cTn id="21" dur="800" decel="100000" fill="hold"/>
                                        <p:tgtEl>
                                          <p:spTgt spid="2"/>
                                        </p:tgtEl>
                                        <p:attrNameLst>
                                          <p:attrName>style.rotation</p:attrName>
                                        </p:attrNameLst>
                                      </p:cBhvr>
                                      <p:tavLst>
                                        <p:tav tm="0">
                                          <p:val>
                                            <p:fltVal val="-90"/>
                                          </p:val>
                                        </p:tav>
                                        <p:tav tm="100000">
                                          <p:val>
                                            <p:fltVal val="0"/>
                                          </p:val>
                                        </p:tav>
                                      </p:tavLst>
                                    </p:anim>
                                    <p:anim calcmode="lin" valueType="num">
                                      <p:cBhvr>
                                        <p:cTn id="22" dur="800" decel="100000" fill="hold"/>
                                        <p:tgtEl>
                                          <p:spTgt spid="2"/>
                                        </p:tgtEl>
                                        <p:attrNameLst>
                                          <p:attrName>ppt_x</p:attrName>
                                        </p:attrNameLst>
                                      </p:cBhvr>
                                      <p:tavLst>
                                        <p:tav tm="0">
                                          <p:val>
                                            <p:strVal val="#ppt_x+0.4"/>
                                          </p:val>
                                        </p:tav>
                                        <p:tav tm="100000">
                                          <p:val>
                                            <p:strVal val="#ppt_x-0.05"/>
                                          </p:val>
                                        </p:tav>
                                      </p:tavLst>
                                    </p:anim>
                                    <p:anim calcmode="lin" valueType="num">
                                      <p:cBhvr>
                                        <p:cTn id="23" dur="800" decel="100000" fill="hold"/>
                                        <p:tgtEl>
                                          <p:spTgt spid="2"/>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0" presetClass="entr" presetSubtype="0" fill="hold" grpId="0" nodeType="clickEffect">
                                  <p:stCondLst>
                                    <p:cond delay="0"/>
                                  </p:stCondLst>
                                  <p:childTnLst>
                                    <p:set>
                                      <p:cBhvr>
                                        <p:cTn id="29" dur="1" fill="hold">
                                          <p:stCondLst>
                                            <p:cond delay="0"/>
                                          </p:stCondLst>
                                        </p:cTn>
                                        <p:tgtEl>
                                          <p:spTgt spid="160"/>
                                        </p:tgtEl>
                                        <p:attrNameLst>
                                          <p:attrName>style.visibility</p:attrName>
                                        </p:attrNameLst>
                                      </p:cBhvr>
                                      <p:to>
                                        <p:strVal val="visible"/>
                                      </p:to>
                                    </p:set>
                                    <p:animEffect transition="in" filter="fade">
                                      <p:cBhvr>
                                        <p:cTn id="30" dur="800" decel="100000"/>
                                        <p:tgtEl>
                                          <p:spTgt spid="160"/>
                                        </p:tgtEl>
                                      </p:cBhvr>
                                    </p:animEffect>
                                    <p:anim calcmode="lin" valueType="num">
                                      <p:cBhvr>
                                        <p:cTn id="31" dur="800" decel="100000" fill="hold"/>
                                        <p:tgtEl>
                                          <p:spTgt spid="160"/>
                                        </p:tgtEl>
                                        <p:attrNameLst>
                                          <p:attrName>style.rotation</p:attrName>
                                        </p:attrNameLst>
                                      </p:cBhvr>
                                      <p:tavLst>
                                        <p:tav tm="0">
                                          <p:val>
                                            <p:fltVal val="-90"/>
                                          </p:val>
                                        </p:tav>
                                        <p:tav tm="100000">
                                          <p:val>
                                            <p:fltVal val="0"/>
                                          </p:val>
                                        </p:tav>
                                      </p:tavLst>
                                    </p:anim>
                                    <p:anim calcmode="lin" valueType="num">
                                      <p:cBhvr>
                                        <p:cTn id="32" dur="800" decel="100000" fill="hold"/>
                                        <p:tgtEl>
                                          <p:spTgt spid="160"/>
                                        </p:tgtEl>
                                        <p:attrNameLst>
                                          <p:attrName>ppt_x</p:attrName>
                                        </p:attrNameLst>
                                      </p:cBhvr>
                                      <p:tavLst>
                                        <p:tav tm="0">
                                          <p:val>
                                            <p:strVal val="#ppt_x+0.4"/>
                                          </p:val>
                                        </p:tav>
                                        <p:tav tm="100000">
                                          <p:val>
                                            <p:strVal val="#ppt_x-0.05"/>
                                          </p:val>
                                        </p:tav>
                                      </p:tavLst>
                                    </p:anim>
                                    <p:anim calcmode="lin" valueType="num">
                                      <p:cBhvr>
                                        <p:cTn id="33" dur="800" decel="100000" fill="hold"/>
                                        <p:tgtEl>
                                          <p:spTgt spid="160"/>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160"/>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160"/>
                                        </p:tgtEl>
                                        <p:attrNameLst>
                                          <p:attrName>ppt_y</p:attrName>
                                        </p:attrNameLst>
                                      </p:cBhvr>
                                      <p:tavLst>
                                        <p:tav tm="0">
                                          <p:val>
                                            <p:strVal val="#ppt_y+0.1"/>
                                          </p:val>
                                        </p:tav>
                                        <p:tav tm="100000">
                                          <p:val>
                                            <p:strVal val="#ppt_y"/>
                                          </p:val>
                                        </p:tav>
                                      </p:tavLst>
                                    </p:anim>
                                  </p:childTnLst>
                                </p:cTn>
                              </p:par>
                              <p:par>
                                <p:cTn id="36" presetID="3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800" decel="100000"/>
                                        <p:tgtEl>
                                          <p:spTgt spid="14"/>
                                        </p:tgtEl>
                                      </p:cBhvr>
                                    </p:animEffect>
                                    <p:anim calcmode="lin" valueType="num">
                                      <p:cBhvr>
                                        <p:cTn id="39" dur="800" decel="100000" fill="hold"/>
                                        <p:tgtEl>
                                          <p:spTgt spid="14"/>
                                        </p:tgtEl>
                                        <p:attrNameLst>
                                          <p:attrName>style.rotation</p:attrName>
                                        </p:attrNameLst>
                                      </p:cBhvr>
                                      <p:tavLst>
                                        <p:tav tm="0">
                                          <p:val>
                                            <p:fltVal val="-90"/>
                                          </p:val>
                                        </p:tav>
                                        <p:tav tm="100000">
                                          <p:val>
                                            <p:fltVal val="0"/>
                                          </p:val>
                                        </p:tav>
                                      </p:tavLst>
                                    </p:anim>
                                    <p:anim calcmode="lin" valueType="num">
                                      <p:cBhvr>
                                        <p:cTn id="40" dur="800" decel="100000" fill="hold"/>
                                        <p:tgtEl>
                                          <p:spTgt spid="14"/>
                                        </p:tgtEl>
                                        <p:attrNameLst>
                                          <p:attrName>ppt_x</p:attrName>
                                        </p:attrNameLst>
                                      </p:cBhvr>
                                      <p:tavLst>
                                        <p:tav tm="0">
                                          <p:val>
                                            <p:strVal val="#ppt_x+0.4"/>
                                          </p:val>
                                        </p:tav>
                                        <p:tav tm="100000">
                                          <p:val>
                                            <p:strVal val="#ppt_x-0.05"/>
                                          </p:val>
                                        </p:tav>
                                      </p:tavLst>
                                    </p:anim>
                                    <p:anim calcmode="lin" valueType="num">
                                      <p:cBhvr>
                                        <p:cTn id="41" dur="800" decel="100000" fill="hold"/>
                                        <p:tgtEl>
                                          <p:spTgt spid="14"/>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60"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9876" y="0"/>
            <a:ext cx="4484094" cy="768350"/>
          </a:xfrm>
          <a:prstGeom prst="rect">
            <a:avLst/>
          </a:prstGeom>
          <a:noFill/>
        </p:spPr>
        <p:txBody>
          <a:bodyPr wrap="square" rtlCol="0">
            <a:spAutoFit/>
          </a:bodyPr>
          <a:lstStyle/>
          <a:p>
            <a:r>
              <a:rPr lang="en-US" altLang="zh-CN" sz="4400">
                <a:sym typeface="+mn-ea"/>
              </a:rPr>
              <a:t>PCA &amp; KPCA</a:t>
            </a:r>
            <a:endParaRPr lang="en-US" altLang="zh-CN" sz="4400" b="1" dirty="0">
              <a:solidFill>
                <a:srgbClr val="595959"/>
              </a:solidFill>
              <a:latin typeface="幼圆" panose="02010509060101010101" pitchFamily="49" charset="-122"/>
              <a:ea typeface="幼圆" panose="02010509060101010101" pitchFamily="49" charset="-122"/>
              <a:sym typeface="+mn-ea"/>
            </a:endParaRPr>
          </a:p>
        </p:txBody>
      </p:sp>
      <p:sp>
        <p:nvSpPr>
          <p:cNvPr id="4" name="文本框 3"/>
          <p:cNvSpPr txBox="1"/>
          <p:nvPr/>
        </p:nvSpPr>
        <p:spPr>
          <a:xfrm>
            <a:off x="762000" y="1597660"/>
            <a:ext cx="1859280" cy="645160"/>
          </a:xfrm>
          <a:prstGeom prst="rect">
            <a:avLst/>
          </a:prstGeom>
          <a:noFill/>
        </p:spPr>
        <p:txBody>
          <a:bodyPr wrap="square" rtlCol="0">
            <a:spAutoFit/>
          </a:bodyPr>
          <a:lstStyle/>
          <a:p>
            <a:r>
              <a:rPr lang="en-US" altLang="zh-CN" sz="3600"/>
              <a:t>PCA</a:t>
            </a:r>
          </a:p>
        </p:txBody>
      </p:sp>
      <p:sp>
        <p:nvSpPr>
          <p:cNvPr id="22" name="文本框 21"/>
          <p:cNvSpPr txBox="1"/>
          <p:nvPr/>
        </p:nvSpPr>
        <p:spPr>
          <a:xfrm>
            <a:off x="762000" y="4625340"/>
            <a:ext cx="2621280" cy="645160"/>
          </a:xfrm>
          <a:prstGeom prst="rect">
            <a:avLst/>
          </a:prstGeom>
          <a:noFill/>
        </p:spPr>
        <p:txBody>
          <a:bodyPr wrap="square" rtlCol="0">
            <a:spAutoFit/>
          </a:bodyPr>
          <a:lstStyle/>
          <a:p>
            <a:r>
              <a:rPr lang="en-US" altLang="zh-CN" sz="3600"/>
              <a:t>KPCA</a:t>
            </a:r>
          </a:p>
        </p:txBody>
      </p:sp>
      <p:pic>
        <p:nvPicPr>
          <p:cNvPr id="26" name="图片 25"/>
          <p:cNvPicPr>
            <a:picLocks noChangeAspect="1"/>
          </p:cNvPicPr>
          <p:nvPr/>
        </p:nvPicPr>
        <p:blipFill>
          <a:blip r:embed="rId2"/>
          <a:stretch>
            <a:fillRect/>
          </a:stretch>
        </p:blipFill>
        <p:spPr>
          <a:xfrm>
            <a:off x="2621280" y="3949065"/>
            <a:ext cx="3716655" cy="2794635"/>
          </a:xfrm>
          <a:prstGeom prst="rect">
            <a:avLst/>
          </a:prstGeom>
        </p:spPr>
      </p:pic>
      <p:pic>
        <p:nvPicPr>
          <p:cNvPr id="27" name="图片 26"/>
          <p:cNvPicPr>
            <a:picLocks noChangeAspect="1"/>
          </p:cNvPicPr>
          <p:nvPr/>
        </p:nvPicPr>
        <p:blipFill>
          <a:blip r:embed="rId3"/>
          <a:stretch>
            <a:fillRect/>
          </a:stretch>
        </p:blipFill>
        <p:spPr>
          <a:xfrm>
            <a:off x="7574280" y="3949065"/>
            <a:ext cx="3716655" cy="2794635"/>
          </a:xfrm>
          <a:prstGeom prst="rect">
            <a:avLst/>
          </a:prstGeom>
        </p:spPr>
      </p:pic>
      <p:pic>
        <p:nvPicPr>
          <p:cNvPr id="28" name="图片 27"/>
          <p:cNvPicPr>
            <a:picLocks noChangeAspect="1"/>
          </p:cNvPicPr>
          <p:nvPr/>
        </p:nvPicPr>
        <p:blipFill>
          <a:blip r:embed="rId4"/>
          <a:stretch>
            <a:fillRect/>
          </a:stretch>
        </p:blipFill>
        <p:spPr>
          <a:xfrm>
            <a:off x="3016885" y="768350"/>
            <a:ext cx="6985635" cy="2940685"/>
          </a:xfrm>
          <a:prstGeom prst="rect">
            <a:avLst/>
          </a:prstGeom>
        </p:spPr>
      </p:pic>
      <p:sp>
        <p:nvSpPr>
          <p:cNvPr id="141" name=" 141"/>
          <p:cNvSpPr/>
          <p:nvPr/>
        </p:nvSpPr>
        <p:spPr>
          <a:xfrm>
            <a:off x="6337935" y="5342255"/>
            <a:ext cx="1236345" cy="18288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0" name="文本框 29"/>
          <p:cNvSpPr txBox="1"/>
          <p:nvPr/>
        </p:nvSpPr>
        <p:spPr>
          <a:xfrm>
            <a:off x="6475095" y="4881880"/>
            <a:ext cx="1099185" cy="460375"/>
          </a:xfrm>
          <a:prstGeom prst="rect">
            <a:avLst/>
          </a:prstGeom>
          <a:noFill/>
        </p:spPr>
        <p:txBody>
          <a:bodyPr wrap="square" rtlCol="0">
            <a:spAutoFit/>
          </a:bodyPr>
          <a:lstStyle/>
          <a:p>
            <a:r>
              <a:rPr lang="en-US" altLang="zh-CN" sz="2400" b="1"/>
              <a:t>KPCA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randombar(horizontal)">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par>
                                <p:cTn id="19" presetID="3" presetClass="entr" presetSubtype="1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linds(horizontal)">
                                      <p:cBhvr>
                                        <p:cTn id="24" dur="500"/>
                                        <p:tgtEl>
                                          <p:spTgt spid="3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blinds(horizontal)">
                                      <p:cBhvr>
                                        <p:cTn id="2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141"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09876" y="0"/>
            <a:ext cx="4484094" cy="768350"/>
          </a:xfrm>
          <a:prstGeom prst="rect">
            <a:avLst/>
          </a:prstGeom>
          <a:noFill/>
        </p:spPr>
        <p:txBody>
          <a:bodyPr wrap="square" rtlCol="0">
            <a:spAutoFit/>
          </a:bodyPr>
          <a:lstStyle/>
          <a:p>
            <a:r>
              <a:rPr lang="en-US" altLang="zh-CN" sz="4400" dirty="0">
                <a:sym typeface="+mn-ea"/>
              </a:rPr>
              <a:t>KPCA</a:t>
            </a:r>
            <a:endParaRPr lang="en-US" altLang="zh-CN" sz="4400" b="1" dirty="0">
              <a:solidFill>
                <a:srgbClr val="595959"/>
              </a:solidFill>
              <a:latin typeface="幼圆" panose="02010509060101010101" pitchFamily="49" charset="-122"/>
              <a:ea typeface="幼圆" panose="02010509060101010101" pitchFamily="49" charset="-122"/>
              <a:sym typeface="+mn-ea"/>
            </a:endParaRPr>
          </a:p>
        </p:txBody>
      </p:sp>
      <p:sp>
        <p:nvSpPr>
          <p:cNvPr id="2" name="矩形: 圆角 1">
            <a:extLst>
              <a:ext uri="{FF2B5EF4-FFF2-40B4-BE49-F238E27FC236}">
                <a16:creationId xmlns:a16="http://schemas.microsoft.com/office/drawing/2014/main" id="{6F653F36-E136-4A43-8484-61DAC824DD5D}"/>
              </a:ext>
            </a:extLst>
          </p:cNvPr>
          <p:cNvSpPr/>
          <p:nvPr/>
        </p:nvSpPr>
        <p:spPr>
          <a:xfrm>
            <a:off x="856030" y="1145220"/>
            <a:ext cx="1775534" cy="7546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输入数据</a:t>
            </a:r>
          </a:p>
        </p:txBody>
      </p:sp>
      <p:sp>
        <p:nvSpPr>
          <p:cNvPr id="12" name="矩形: 圆角 11">
            <a:extLst>
              <a:ext uri="{FF2B5EF4-FFF2-40B4-BE49-F238E27FC236}">
                <a16:creationId xmlns:a16="http://schemas.microsoft.com/office/drawing/2014/main" id="{75FCA7FA-BF38-459C-ABF6-38D0308D22A8}"/>
              </a:ext>
            </a:extLst>
          </p:cNvPr>
          <p:cNvSpPr/>
          <p:nvPr/>
        </p:nvSpPr>
        <p:spPr>
          <a:xfrm>
            <a:off x="4499166" y="1145220"/>
            <a:ext cx="1775534" cy="7546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数据标准化</a:t>
            </a:r>
          </a:p>
        </p:txBody>
      </p:sp>
      <p:sp>
        <p:nvSpPr>
          <p:cNvPr id="13" name="矩形: 圆角 12">
            <a:extLst>
              <a:ext uri="{FF2B5EF4-FFF2-40B4-BE49-F238E27FC236}">
                <a16:creationId xmlns:a16="http://schemas.microsoft.com/office/drawing/2014/main" id="{F48349C9-793E-4B9A-BA0A-147A49DA9CA0}"/>
              </a:ext>
            </a:extLst>
          </p:cNvPr>
          <p:cNvSpPr/>
          <p:nvPr/>
        </p:nvSpPr>
        <p:spPr>
          <a:xfrm>
            <a:off x="8142302" y="1126201"/>
            <a:ext cx="1775534" cy="7546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选定核函数</a:t>
            </a:r>
          </a:p>
        </p:txBody>
      </p:sp>
      <p:sp>
        <p:nvSpPr>
          <p:cNvPr id="14" name="矩形: 圆角 13">
            <a:extLst>
              <a:ext uri="{FF2B5EF4-FFF2-40B4-BE49-F238E27FC236}">
                <a16:creationId xmlns:a16="http://schemas.microsoft.com/office/drawing/2014/main" id="{0EBAAB35-70B7-4D77-BAF8-36875EAAF505}"/>
              </a:ext>
            </a:extLst>
          </p:cNvPr>
          <p:cNvSpPr/>
          <p:nvPr/>
        </p:nvSpPr>
        <p:spPr>
          <a:xfrm>
            <a:off x="6876159" y="2450237"/>
            <a:ext cx="1775534" cy="7546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计算核矩阵</a:t>
            </a:r>
          </a:p>
          <a:p>
            <a:pPr algn="ctr"/>
            <a:endParaRPr lang="zh-CN" altLang="en-US" dirty="0"/>
          </a:p>
        </p:txBody>
      </p:sp>
      <p:sp>
        <p:nvSpPr>
          <p:cNvPr id="15" name="矩形: 圆角 14">
            <a:extLst>
              <a:ext uri="{FF2B5EF4-FFF2-40B4-BE49-F238E27FC236}">
                <a16:creationId xmlns:a16="http://schemas.microsoft.com/office/drawing/2014/main" id="{4E4D6A28-9EDD-496A-B493-34F4FF45C264}"/>
              </a:ext>
            </a:extLst>
          </p:cNvPr>
          <p:cNvSpPr/>
          <p:nvPr/>
        </p:nvSpPr>
        <p:spPr>
          <a:xfrm>
            <a:off x="3240776" y="2458756"/>
            <a:ext cx="1775534" cy="7546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计算核矩阵特征值</a:t>
            </a:r>
          </a:p>
          <a:p>
            <a:pPr algn="ctr"/>
            <a:endParaRPr lang="zh-CN" altLang="en-US" dirty="0"/>
          </a:p>
        </p:txBody>
      </p:sp>
      <p:sp>
        <p:nvSpPr>
          <p:cNvPr id="3" name="箭头: 右 2">
            <a:extLst>
              <a:ext uri="{FF2B5EF4-FFF2-40B4-BE49-F238E27FC236}">
                <a16:creationId xmlns:a16="http://schemas.microsoft.com/office/drawing/2014/main" id="{75F2F0F6-22E8-4E08-BED8-C78FB281C374}"/>
              </a:ext>
            </a:extLst>
          </p:cNvPr>
          <p:cNvSpPr/>
          <p:nvPr/>
        </p:nvSpPr>
        <p:spPr>
          <a:xfrm>
            <a:off x="2956265" y="1179466"/>
            <a:ext cx="994299" cy="51490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ED4981F7-9A4B-4AF3-9BAF-159E7BEFE73F}"/>
              </a:ext>
            </a:extLst>
          </p:cNvPr>
          <p:cNvSpPr/>
          <p:nvPr/>
        </p:nvSpPr>
        <p:spPr>
          <a:xfrm>
            <a:off x="6823302" y="1265068"/>
            <a:ext cx="994299" cy="51490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 name="箭头: 右弧形 4">
            <a:extLst>
              <a:ext uri="{FF2B5EF4-FFF2-40B4-BE49-F238E27FC236}">
                <a16:creationId xmlns:a16="http://schemas.microsoft.com/office/drawing/2014/main" id="{0056B93A-A123-4B2B-B5C7-97A90B1075B1}"/>
              </a:ext>
            </a:extLst>
          </p:cNvPr>
          <p:cNvSpPr/>
          <p:nvPr/>
        </p:nvSpPr>
        <p:spPr>
          <a:xfrm rot="1342028">
            <a:off x="9336349" y="1996980"/>
            <a:ext cx="754602" cy="1233996"/>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19" name="箭头: 右 18">
            <a:extLst>
              <a:ext uri="{FF2B5EF4-FFF2-40B4-BE49-F238E27FC236}">
                <a16:creationId xmlns:a16="http://schemas.microsoft.com/office/drawing/2014/main" id="{4E4FE884-F8CD-46E1-BCA9-2624599CC7E5}"/>
              </a:ext>
            </a:extLst>
          </p:cNvPr>
          <p:cNvSpPr/>
          <p:nvPr/>
        </p:nvSpPr>
        <p:spPr>
          <a:xfrm>
            <a:off x="5777550" y="3762868"/>
            <a:ext cx="994299" cy="51490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0BB70E83-6697-4C38-A365-9198DAEB8C1C}"/>
              </a:ext>
            </a:extLst>
          </p:cNvPr>
          <p:cNvSpPr/>
          <p:nvPr/>
        </p:nvSpPr>
        <p:spPr>
          <a:xfrm rot="10800000">
            <a:off x="5526753" y="2585222"/>
            <a:ext cx="978408"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9" name="箭头: 左弧形 8">
            <a:extLst>
              <a:ext uri="{FF2B5EF4-FFF2-40B4-BE49-F238E27FC236}">
                <a16:creationId xmlns:a16="http://schemas.microsoft.com/office/drawing/2014/main" id="{CB1DCFD8-FACB-4B77-92C8-D0AB8259CCAD}"/>
              </a:ext>
            </a:extLst>
          </p:cNvPr>
          <p:cNvSpPr/>
          <p:nvPr/>
        </p:nvSpPr>
        <p:spPr>
          <a:xfrm>
            <a:off x="2405541" y="2724452"/>
            <a:ext cx="603682" cy="1207363"/>
          </a:xfrm>
          <a:prstGeom prst="curved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24" name="矩形: 圆角 23">
            <a:extLst>
              <a:ext uri="{FF2B5EF4-FFF2-40B4-BE49-F238E27FC236}">
                <a16:creationId xmlns:a16="http://schemas.microsoft.com/office/drawing/2014/main" id="{2BE806B5-1C17-4896-87F4-9D6DE09EDAAD}"/>
              </a:ext>
            </a:extLst>
          </p:cNvPr>
          <p:cNvSpPr/>
          <p:nvPr/>
        </p:nvSpPr>
        <p:spPr>
          <a:xfrm>
            <a:off x="3421686" y="3643019"/>
            <a:ext cx="1775534" cy="7546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特征值排序</a:t>
            </a:r>
          </a:p>
        </p:txBody>
      </p:sp>
      <p:sp>
        <p:nvSpPr>
          <p:cNvPr id="25" name="矩形: 圆角 24">
            <a:extLst>
              <a:ext uri="{FF2B5EF4-FFF2-40B4-BE49-F238E27FC236}">
                <a16:creationId xmlns:a16="http://schemas.microsoft.com/office/drawing/2014/main" id="{03E300BC-B920-46B2-A23A-144F092B72FC}"/>
              </a:ext>
            </a:extLst>
          </p:cNvPr>
          <p:cNvSpPr/>
          <p:nvPr/>
        </p:nvSpPr>
        <p:spPr>
          <a:xfrm>
            <a:off x="7027500" y="3643019"/>
            <a:ext cx="1775534" cy="7546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单位化、正交化特征向量</a:t>
            </a:r>
          </a:p>
        </p:txBody>
      </p:sp>
      <p:sp>
        <p:nvSpPr>
          <p:cNvPr id="29" name="箭头: 右弧形 28">
            <a:extLst>
              <a:ext uri="{FF2B5EF4-FFF2-40B4-BE49-F238E27FC236}">
                <a16:creationId xmlns:a16="http://schemas.microsoft.com/office/drawing/2014/main" id="{1318C8ED-7346-4EDA-B2DF-0CC3F4C2777A}"/>
              </a:ext>
            </a:extLst>
          </p:cNvPr>
          <p:cNvSpPr/>
          <p:nvPr/>
        </p:nvSpPr>
        <p:spPr>
          <a:xfrm rot="1342028">
            <a:off x="8652767" y="4494779"/>
            <a:ext cx="754602" cy="1233996"/>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31" name="矩形: 圆角 30">
            <a:extLst>
              <a:ext uri="{FF2B5EF4-FFF2-40B4-BE49-F238E27FC236}">
                <a16:creationId xmlns:a16="http://schemas.microsoft.com/office/drawing/2014/main" id="{864F0DCC-534C-4BEC-9465-E3D90C607579}"/>
              </a:ext>
            </a:extLst>
          </p:cNvPr>
          <p:cNvSpPr/>
          <p:nvPr/>
        </p:nvSpPr>
        <p:spPr>
          <a:xfrm>
            <a:off x="6432684" y="5071331"/>
            <a:ext cx="1775534" cy="7546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选择主成分个数</a:t>
            </a:r>
          </a:p>
        </p:txBody>
      </p:sp>
      <p:sp>
        <p:nvSpPr>
          <p:cNvPr id="32" name="箭头: 右 31">
            <a:extLst>
              <a:ext uri="{FF2B5EF4-FFF2-40B4-BE49-F238E27FC236}">
                <a16:creationId xmlns:a16="http://schemas.microsoft.com/office/drawing/2014/main" id="{D04D32D3-CBB1-4FF6-B5F3-3EDAF75236A7}"/>
              </a:ext>
            </a:extLst>
          </p:cNvPr>
          <p:cNvSpPr/>
          <p:nvPr/>
        </p:nvSpPr>
        <p:spPr>
          <a:xfrm rot="10800000">
            <a:off x="5216133" y="5206316"/>
            <a:ext cx="978408"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BAE6ABF8-FF9F-4EB9-9C91-AA97E00741B3}"/>
              </a:ext>
            </a:extLst>
          </p:cNvPr>
          <p:cNvSpPr/>
          <p:nvPr/>
        </p:nvSpPr>
        <p:spPr>
          <a:xfrm>
            <a:off x="3380221" y="5076045"/>
            <a:ext cx="1775534" cy="75460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计算最终主成分的值</a:t>
            </a:r>
          </a:p>
        </p:txBody>
      </p:sp>
    </p:spTree>
    <p:extLst>
      <p:ext uri="{BB962C8B-B14F-4D97-AF65-F5344CB8AC3E}">
        <p14:creationId xmlns:p14="http://schemas.microsoft.com/office/powerpoint/2010/main" val="146325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fade">
                                      <p:cBhvr>
                                        <p:cTn id="68" dur="500"/>
                                        <p:tgtEl>
                                          <p:spTgt spid="3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4" grpId="0" animBg="1"/>
      <p:bldP spid="15" grpId="0" animBg="1"/>
      <p:bldP spid="3" grpId="0" animBg="1"/>
      <p:bldP spid="17" grpId="0" animBg="1"/>
      <p:bldP spid="5" grpId="0" animBg="1"/>
      <p:bldP spid="19" grpId="0" animBg="1"/>
      <p:bldP spid="8" grpId="0" animBg="1"/>
      <p:bldP spid="9" grpId="0" animBg="1"/>
      <p:bldP spid="24" grpId="0" animBg="1"/>
      <p:bldP spid="25" grpId="0" animBg="1"/>
      <p:bldP spid="29" grpId="0" animBg="1"/>
      <p:bldP spid="31" grpId="0" animBg="1"/>
      <p:bldP spid="32" grpId="0" animBg="1"/>
      <p:bldP spid="3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630</Words>
  <Application>Microsoft Office PowerPoint</Application>
  <PresentationFormat>宽屏</PresentationFormat>
  <Paragraphs>130</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宋体</vt:lpstr>
      <vt:lpstr>微软雅黑</vt:lpstr>
      <vt:lpstr>幼圆</vt:lpstr>
      <vt:lpstr>Arial</vt:lpstr>
      <vt:lpstr>Broadway</vt:lpstr>
      <vt:lpstr>Calibri</vt:lpstr>
      <vt:lpstr>Calibri Light</vt:lpstr>
      <vt:lpstr>Cambria Math</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阴克强</dc:creator>
  <cp:lastModifiedBy>黄佳城</cp:lastModifiedBy>
  <cp:revision>82</cp:revision>
  <dcterms:created xsi:type="dcterms:W3CDTF">2015-08-26T08:47:00Z</dcterms:created>
  <dcterms:modified xsi:type="dcterms:W3CDTF">2017-07-01T08:37:38Z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