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65" r:id="rId4"/>
    <p:sldId id="266" r:id="rId5"/>
    <p:sldId id="261" r:id="rId6"/>
    <p:sldId id="270" r:id="rId7"/>
    <p:sldId id="268" r:id="rId8"/>
    <p:sldId id="269" r:id="rId9"/>
    <p:sldId id="271" r:id="rId10"/>
    <p:sldId id="272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icrosoft Sans Serif" panose="020B0604020202020204" pitchFamily="3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HXgSI5x9kWRx6aoB6U6L/8d2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787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- verze 1">
  <p:cSld name="CUSTOM_1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0" u="none" strike="noStrike" cap="none">
                <a:solidFill>
                  <a:schemeClr val="bg1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EE8B-6E7C-47CB-835F-18AA3DEE4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2353" y="451248"/>
            <a:ext cx="841591" cy="245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Claim - bílé pozadí">
  <p:cSld name="CUSTOM_4_1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CA38-9066-4D2A-870D-7AABCFBED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Claim minimal">
  <p:cSld name="CUSTOM_4_1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452625" y="189660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F5146-0541-4DDE-9ADB-7F8E1AAC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Claim - gradient vlastní foto">
  <p:cSld name="OBJECT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5D4F0-B8C5-4EBC-88EF-F2572BCFF4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4">
          <p15:clr>
            <a:srgbClr val="FA7B17"/>
          </p15:clr>
        </p15:guide>
        <p15:guide id="2" pos="2880">
          <p15:clr>
            <a:srgbClr val="FA7B17"/>
          </p15:clr>
        </p15:guide>
        <p15:guide id="3" pos="272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kce s podnadpisem">
  <p:cSld name="CUSTOM_5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467000" y="2571750"/>
            <a:ext cx="8238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>
            <a:off x="445225" y="3211350"/>
            <a:ext cx="82389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tx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2170D-C56E-42FE-B4E2-1E2296D6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Medailonek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 title="Nadpis"/>
          <p:cNvSpPr txBox="1">
            <a:spLocks noGrp="1"/>
          </p:cNvSpPr>
          <p:nvPr>
            <p:ph type="title"/>
          </p:nvPr>
        </p:nvSpPr>
        <p:spPr>
          <a:xfrm>
            <a:off x="5021600" y="3328100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5021600" y="1098600"/>
            <a:ext cx="36699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ubTitle" idx="2"/>
          </p:nvPr>
        </p:nvSpPr>
        <p:spPr>
          <a:xfrm>
            <a:off x="4892325" y="3680850"/>
            <a:ext cx="3669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i="1">
                <a:solidFill>
                  <a:schemeClr val="tx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2790-E730-457A-8C25-15CEAC700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05">
          <p15:clr>
            <a:srgbClr val="FA7B17"/>
          </p15:clr>
        </p15:guide>
        <p15:guide id="2" pos="488">
          <p15:clr>
            <a:srgbClr val="4A86E8"/>
          </p15:clr>
        </p15:guide>
        <p15:guide id="3" pos="2381">
          <p15:clr>
            <a:srgbClr val="4A86E8"/>
          </p15:clr>
        </p15:guide>
        <p15:guide id="4" orient="horz" pos="669">
          <p15:clr>
            <a:srgbClr val="4A86E8"/>
          </p15:clr>
        </p15:guide>
        <p15:guide id="5" orient="horz" pos="2563">
          <p15:clr>
            <a:srgbClr val="4A86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ponzoři - delší text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53200" y="1022397"/>
            <a:ext cx="8238300" cy="20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6926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ponzoři - heslo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53200" y="1905200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- verze 2">
  <p:cSld name="CUSTOM_8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45875" y="3619475"/>
            <a:ext cx="8247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486475" y="4290875"/>
            <a:ext cx="6861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i="0" u="none" strike="noStrike" cap="none">
                <a:solidFill>
                  <a:schemeClr val="tx2"/>
                </a:solidFill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2pPr>
            <a:lvl3pPr marR="0"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3pPr>
            <a:lvl4pPr marR="0"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4pPr>
            <a:lvl5pPr marR="0"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5pPr>
            <a:lvl6pPr marR="0"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6pPr>
            <a:lvl7pPr marR="0"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7pPr>
            <a:lvl8pPr marR="0"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8pPr>
            <a:lvl9pPr marR="0"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4D53-AFF5-4480-B6F7-62761D176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C104-C400-417D-89D2-B127E8508A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>
  <p:cSld name="OBJECT_2_2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53200" y="1025236"/>
            <a:ext cx="8238300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69AD4-440B-45FD-8122-A5B1C0F5C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Foto - půl vpravo">
  <p:cSld name="OBJECT_2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7" title="Nadpis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32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Foto - půl vlevo">
  <p:cSld name="OBJECT_2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5627995" y="454108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8" title="Nadpis"/>
          <p:cNvSpPr txBox="1">
            <a:spLocks noGrp="1"/>
          </p:cNvSpPr>
          <p:nvPr>
            <p:ph type="title"/>
          </p:nvPr>
        </p:nvSpPr>
        <p:spPr>
          <a:xfrm>
            <a:off x="5021600" y="438625"/>
            <a:ext cx="366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5021600" y="1022400"/>
            <a:ext cx="36699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57E3-F5CA-4F33-BA43-7952D46AD2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Foto - velká s krátkým textem">
  <p:cSld name="OBJECT_2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453200" y="3981795"/>
            <a:ext cx="82383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Základní - 2row" preserve="1" userDrawn="1">
  <p:cSld name="16 Prázdný s nadpisem a logem">
    <p:bg>
      <p:bgPr>
        <a:solidFill>
          <a:schemeClr val="bg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i="0" u="none" strike="noStrike" cap="none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3806-D7FE-4C13-B1C2-39212946B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Prázdný s logem">
  <p:cSld name="CUSTOM_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7A6A3-42D0-472E-BB2F-B9BDB8623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Claim - modré pozadí">
  <p:cSld name="CUSTOM_4">
    <p:bg>
      <p:bgPr>
        <a:solidFill>
          <a:schemeClr val="bg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2625" y="2571750"/>
            <a:ext cx="8238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69708-8C6F-42F4-9405-6E46BEF45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211" y="4579261"/>
            <a:ext cx="841289" cy="24765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453200" y="1022393"/>
            <a:ext cx="82383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sldNum" idx="12"/>
          </p:nvPr>
        </p:nvSpPr>
        <p:spPr>
          <a:xfrm>
            <a:off x="7190321" y="4555450"/>
            <a:ext cx="564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453200" y="438625"/>
            <a:ext cx="82383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00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7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icrosoft Sans Serif" pitchFamily="34" charset="0"/>
          <a:ea typeface="Microsoft Sans Serif" pitchFamily="34" charset="0"/>
          <a:cs typeface="Microsoft Sans Serif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5">
          <p15:clr>
            <a:srgbClr val="000000"/>
          </p15:clr>
        </p15:guide>
        <p15:guide id="4" pos="5475">
          <p15:clr>
            <a:srgbClr val="000000"/>
          </p15:clr>
        </p15:guide>
        <p15:guide id="5" orient="horz" pos="276">
          <p15:clr>
            <a:srgbClr val="000000"/>
          </p15:clr>
        </p15:guide>
        <p15:guide id="6" orient="horz" pos="2833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download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try-xpath/" TargetMode="External"/><Relationship Id="rId2" Type="http://schemas.openxmlformats.org/officeDocument/2006/relationships/hyperlink" Target="https://www.guru99.com/xpath-selenium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45875" y="1493274"/>
            <a:ext cx="5885700" cy="1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Automatické testy</a:t>
            </a:r>
            <a:br>
              <a:rPr lang="en-US"/>
            </a:br>
            <a:r>
              <a:rPr lang="en-US"/>
              <a:t>Lekce 2</a:t>
            </a:r>
            <a:endParaRPr lang="cs-CZ"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486475" y="3202675"/>
            <a:ext cx="51021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4</a:t>
            </a:r>
            <a:r>
              <a:rPr lang="cs-CZ"/>
              <a:t>. </a:t>
            </a:r>
            <a:r>
              <a:rPr lang="en-US"/>
              <a:t>5</a:t>
            </a:r>
            <a:r>
              <a:rPr lang="cs-CZ"/>
              <a:t>. 2021, </a:t>
            </a:r>
            <a:r>
              <a:rPr lang="en-US"/>
              <a:t>17:</a:t>
            </a:r>
            <a:r>
              <a:rPr lang="cs-CZ"/>
              <a:t>30-</a:t>
            </a:r>
            <a:r>
              <a:rPr lang="en-US"/>
              <a:t>20:</a:t>
            </a:r>
            <a:r>
              <a:rPr lang="cs-CZ"/>
              <a:t>30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Brno, online</a:t>
            </a:r>
            <a:endParaRPr lang="cs-CZ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Kamil Ševeček</a:t>
            </a:r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AE2D3-6A3C-44B4-A3EA-952A23AD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Selenium, WebDriver, prohlížeč, profil v prohlížeči</a:t>
            </a:r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C46D2-1539-4CD7-96F2-1B0BD333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6" y="1843060"/>
            <a:ext cx="7838747" cy="14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93A713-E79D-4CD8-984B-CAE213F1E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Zavírání visících procesů GeckoDriver.exe</a:t>
            </a:r>
          </a:p>
          <a:p>
            <a:r>
              <a:rPr lang="en-US"/>
              <a:t>Maven + deklarace knihovny Selenium</a:t>
            </a:r>
          </a:p>
          <a:p>
            <a:pPr lvl="1"/>
            <a:r>
              <a:rPr lang="cs-CZ">
                <a:hlinkClick r:id="rId2"/>
              </a:rPr>
              <a:t>https://www.selenium.dev/downloads/</a:t>
            </a:r>
            <a:r>
              <a:rPr lang="en-US"/>
              <a:t> -&gt; Maven info:</a:t>
            </a:r>
            <a:br>
              <a:rPr lang="en-US"/>
            </a:br>
            <a:br>
              <a:rPr lang="en-US"/>
            </a:b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C2B5A-29CA-46B6-A6DA-22A30BE4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Technické detaily</a:t>
            </a:r>
            <a:endParaRPr lang="cs-C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564E7-5D3E-4E19-BD59-D36810DC43AD}"/>
              </a:ext>
            </a:extLst>
          </p:cNvPr>
          <p:cNvSpPr txBox="1"/>
          <p:nvPr/>
        </p:nvSpPr>
        <p:spPr>
          <a:xfrm>
            <a:off x="1062798" y="2543674"/>
            <a:ext cx="6777919" cy="147732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&lt;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groupId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org.seleniumhq.selenium</a:t>
            </a:r>
            <a:r>
              <a:rPr lang="en-US" sz="1800"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groupId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&lt;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selenium-java</a:t>
            </a:r>
            <a:r>
              <a:rPr lang="en-US" sz="1800"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&lt;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version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3.141.59</a:t>
            </a:r>
            <a:r>
              <a:rPr lang="en-US" sz="1800"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version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>
                <a:latin typeface="Consolas" panose="020B0609020204030204" pitchFamily="49" charset="0"/>
              </a:rPr>
              <a:t>&gt;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7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 </a:t>
            </a:r>
            <a:r>
              <a:rPr lang="cs-CZ"/>
              <a:t>HTM</a:t>
            </a:r>
            <a:r>
              <a:rPr lang="en-US"/>
              <a:t>L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34163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&lt;title&gt;Název stránky&lt;/title&gt;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&lt;h1&gt;Hlavní nadpis&lt;/h1&gt;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&lt;p&gt;Vítejte na našem webu&lt;/p&gt;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  &lt;a href="https://www.wikipedia.org/"&gt;Odkaz&lt;/a&gt;</a:t>
            </a:r>
          </a:p>
          <a:p>
            <a:endParaRPr lang="en-US" sz="1800">
              <a:latin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</a:rPr>
              <a:t>    &lt;p class="poznamka"&gt;Vytvořeno v roce 2021&lt;/p&gt;</a:t>
            </a:r>
          </a:p>
          <a:p>
            <a:r>
              <a:rPr lang="en-US" sz="180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800">
                <a:latin typeface="Consolas" panose="020B0609020204030204" pitchFamily="49" charset="0"/>
              </a:rPr>
              <a:t>&lt;/html&gt;</a:t>
            </a:r>
            <a:endParaRPr lang="cs-CZ" sz="18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DB0DF-2090-455C-AD1D-5DAE8FD6F6E2}"/>
              </a:ext>
            </a:extLst>
          </p:cNvPr>
          <p:cNvSpPr txBox="1"/>
          <p:nvPr/>
        </p:nvSpPr>
        <p:spPr>
          <a:xfrm>
            <a:off x="3894325" y="387934"/>
            <a:ext cx="187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element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908CD-0513-4E0C-A607-FAEE9D3A8270}"/>
              </a:ext>
            </a:extLst>
          </p:cNvPr>
          <p:cNvSpPr txBox="1"/>
          <p:nvPr/>
        </p:nvSpPr>
        <p:spPr>
          <a:xfrm>
            <a:off x="5517940" y="2259279"/>
            <a:ext cx="23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textový obsah elementu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4A597-161F-4351-A55B-7A1438BBD4E2}"/>
              </a:ext>
            </a:extLst>
          </p:cNvPr>
          <p:cNvSpPr txBox="1"/>
          <p:nvPr/>
        </p:nvSpPr>
        <p:spPr>
          <a:xfrm>
            <a:off x="2555185" y="4528241"/>
            <a:ext cx="407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třídy (class name)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(třída/class je příklad atributu)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F550-63E4-4CD8-9418-8B36F4B60147}"/>
              </a:ext>
            </a:extLst>
          </p:cNvPr>
          <p:cNvSpPr txBox="1"/>
          <p:nvPr/>
        </p:nvSpPr>
        <p:spPr>
          <a:xfrm>
            <a:off x="41921" y="4433117"/>
            <a:ext cx="1324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elementu (značky)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273B7-DD18-48AD-8A31-59D72E860F77}"/>
              </a:ext>
            </a:extLst>
          </p:cNvPr>
          <p:cNvSpPr txBox="1"/>
          <p:nvPr/>
        </p:nvSpPr>
        <p:spPr>
          <a:xfrm>
            <a:off x="4829746" y="3906896"/>
            <a:ext cx="168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hodnota atributu</a:t>
            </a:r>
            <a:endParaRPr lang="cs-CZ" b="1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B66B8-C9FE-4A51-8B98-872705BE62D4}"/>
              </a:ext>
            </a:extLst>
          </p:cNvPr>
          <p:cNvSpPr/>
          <p:nvPr/>
        </p:nvSpPr>
        <p:spPr>
          <a:xfrm>
            <a:off x="958413" y="1494595"/>
            <a:ext cx="3765988" cy="5069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88800-9994-4F7E-816F-E6F7EBCC3D7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14625" y="695711"/>
            <a:ext cx="2115121" cy="764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3A537-507E-46EB-B5FD-9B3E253D4509}"/>
              </a:ext>
            </a:extLst>
          </p:cNvPr>
          <p:cNvSpPr/>
          <p:nvPr/>
        </p:nvSpPr>
        <p:spPr>
          <a:xfrm>
            <a:off x="890588" y="2130101"/>
            <a:ext cx="561810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F46622-2AC0-4459-9B08-00CC66486C22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04193" y="2484168"/>
            <a:ext cx="467300" cy="1948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B5A42-5D98-4C83-9363-44D88A61B7FA}"/>
              </a:ext>
            </a:extLst>
          </p:cNvPr>
          <p:cNvSpPr/>
          <p:nvPr/>
        </p:nvSpPr>
        <p:spPr>
          <a:xfrm>
            <a:off x="1484610" y="2396898"/>
            <a:ext cx="175388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A79D2-038B-4182-8AFF-A0441F028A9C}"/>
              </a:ext>
            </a:extLst>
          </p:cNvPr>
          <p:cNvSpPr/>
          <p:nvPr/>
        </p:nvSpPr>
        <p:spPr>
          <a:xfrm>
            <a:off x="2251899" y="3525282"/>
            <a:ext cx="1110425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2A9-C76D-4B82-829D-570923DAC2E0}"/>
              </a:ext>
            </a:extLst>
          </p:cNvPr>
          <p:cNvSpPr/>
          <p:nvPr/>
        </p:nvSpPr>
        <p:spPr>
          <a:xfrm>
            <a:off x="2081570" y="2962415"/>
            <a:ext cx="3461979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859CB-AE5F-42CE-89EB-6475BA52AE66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2807112" y="3879349"/>
            <a:ext cx="1785475" cy="648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D41267-BFA3-4600-BEBC-36C9788B096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12559" y="3331718"/>
            <a:ext cx="1859966" cy="575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AC318B-8D3E-4640-BDAE-C242DA7326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79542" y="2413168"/>
            <a:ext cx="2238398" cy="919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09B5B-C364-42BB-8571-DC98BC7FB907}"/>
              </a:ext>
            </a:extLst>
          </p:cNvPr>
          <p:cNvSpPr/>
          <p:nvPr/>
        </p:nvSpPr>
        <p:spPr>
          <a:xfrm>
            <a:off x="1381694" y="2963804"/>
            <a:ext cx="608554" cy="35406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531E03-047B-438C-B5A3-9BD53450863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H="1" flipV="1">
            <a:off x="1685971" y="3317871"/>
            <a:ext cx="371858" cy="1295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76ACC4-4723-4E6C-A703-C02B27642A22}"/>
              </a:ext>
            </a:extLst>
          </p:cNvPr>
          <p:cNvSpPr txBox="1"/>
          <p:nvPr/>
        </p:nvSpPr>
        <p:spPr>
          <a:xfrm>
            <a:off x="1210532" y="4613154"/>
            <a:ext cx="169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název atributu</a:t>
            </a:r>
            <a:endParaRPr lang="cs-CZ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Práce s </a:t>
            </a:r>
            <a:r>
              <a:rPr lang="cs-CZ"/>
              <a:t>HTML element</a:t>
            </a:r>
            <a:r>
              <a:rPr lang="en-US"/>
              <a:t> pomocí Javy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58532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FirefoxDriver</a:t>
            </a:r>
            <a:r>
              <a:rPr lang="en-US" sz="1800"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sendKeys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5"/>
                </a:solidFill>
                <a:latin typeface="Consolas" panose="020B0609020204030204" pitchFamily="49" charset="0"/>
              </a:rPr>
              <a:t>"Text, který se vepíše do políčka"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clear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cs-CZ" sz="1800">
                <a:latin typeface="Consolas" panose="020B0609020204030204" pitchFamily="49" charset="0"/>
              </a:rPr>
              <a:t>()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hodnotaAtributu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element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getAttribute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nazev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Atributu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E40AD-5F45-42AC-9229-5628530D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01" y="1025236"/>
            <a:ext cx="3877062" cy="3471814"/>
          </a:xfrm>
        </p:spPr>
        <p:txBody>
          <a:bodyPr>
            <a:normAutofit fontScale="92500" lnSpcReduction="10000"/>
          </a:bodyPr>
          <a:lstStyle/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By.id()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By.name()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By.class</a:t>
            </a:r>
            <a:r>
              <a:rPr lang="en-US" b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By.tagName()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By.partialLinkText()</a:t>
            </a:r>
          </a:p>
          <a:p>
            <a:r>
              <a:rPr lang="cs-CZ">
                <a:solidFill>
                  <a:schemeClr val="accent1"/>
                </a:solidFill>
                <a:latin typeface="Consolas" panose="020B0609020204030204" pitchFamily="49" charset="0"/>
              </a:rPr>
              <a:t>By.cssSelector()</a:t>
            </a:r>
          </a:p>
          <a:p>
            <a:r>
              <a:rPr lang="cs-CZ" b="1">
                <a:solidFill>
                  <a:schemeClr val="accent1"/>
                </a:solidFill>
                <a:latin typeface="Consolas" panose="020B0609020204030204" pitchFamily="49" charset="0"/>
              </a:rPr>
              <a:t>By.xpath()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Lokátory pro vyhledání HTML elementů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9E2F671-5F85-4A2B-AFC5-BD9A6ADDAEF7}"/>
              </a:ext>
            </a:extLst>
          </p:cNvPr>
          <p:cNvSpPr txBox="1">
            <a:spLocks/>
          </p:cNvSpPr>
          <p:nvPr/>
        </p:nvSpPr>
        <p:spPr>
          <a:xfrm>
            <a:off x="4330263" y="1025236"/>
            <a:ext cx="3877062" cy="347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Char char="•"/>
              <a:defRPr sz="2100" b="0" i="0" u="none" strike="noStrike" cap="none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95250" indent="0">
              <a:buNone/>
            </a:pPr>
            <a:r>
              <a:rPr lang="en-US">
                <a:latin typeface="+mn-lt"/>
              </a:rPr>
              <a:t>Pozn: </a:t>
            </a:r>
            <a:r>
              <a:rPr lang="en-US" b="1">
                <a:latin typeface="+mn-lt"/>
              </a:rPr>
              <a:t>Tučně </a:t>
            </a:r>
            <a:r>
              <a:rPr lang="en-US">
                <a:latin typeface="+mn-lt"/>
              </a:rPr>
              <a:t>jsou zvýrazněny nejpoužívanější lokátory</a:t>
            </a:r>
            <a:endParaRPr lang="cs-CZ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31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2511E-67C2-46F7-ACC6-50225F97B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Velmi mocný jazyk pro lokalizaci element v HTML (XML)</a:t>
            </a:r>
            <a:endParaRPr lang="cs-CZ"/>
          </a:p>
          <a:p>
            <a:r>
              <a:rPr lang="cs-CZ"/>
              <a:t>Umožňuje používat kombinaci vlastností </a:t>
            </a:r>
            <a:r>
              <a:rPr lang="en-US"/>
              <a:t>a zanoření </a:t>
            </a:r>
            <a:r>
              <a:rPr lang="cs-CZ"/>
              <a:t>elementů</a:t>
            </a:r>
            <a:endParaRPr lang="en-US"/>
          </a:p>
          <a:p>
            <a:endParaRPr lang="en-US"/>
          </a:p>
          <a:p>
            <a:r>
              <a:rPr lang="en-US"/>
              <a:t>Příklady výrazů: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//input[@id="vyhledavaciPole"]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//input[contains(@class, "moje-css-trida")]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//*[@id="vyhledavaciPole" and contains(@class, "moje-css-trida")]</a:t>
            </a:r>
          </a:p>
          <a:p>
            <a:pPr marL="95250" indent="0">
              <a:buNone/>
            </a:pPr>
            <a:r>
              <a:rPr lang="en-US">
                <a:latin typeface="Consolas" panose="020B0609020204030204" pitchFamily="49" charset="0"/>
              </a:rPr>
              <a:t>/html/body/nav[2]/div/div[2]/ul/li[3]/input</a:t>
            </a:r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Další materiály: </a:t>
            </a:r>
            <a:r>
              <a:rPr lang="en-US">
                <a:hlinkClick r:id="rId2"/>
              </a:rPr>
              <a:t>https://www.guru99.com/xpath-selenium.html</a:t>
            </a:r>
            <a:endParaRPr lang="en-US"/>
          </a:p>
          <a:p>
            <a:pPr marL="95250" indent="0">
              <a:buNone/>
            </a:pPr>
            <a:endParaRPr lang="en-US"/>
          </a:p>
          <a:p>
            <a:pPr marL="95250" indent="0">
              <a:buNone/>
            </a:pPr>
            <a:r>
              <a:rPr lang="en-US"/>
              <a:t>Vizualizace - plug-in pro Firefox: </a:t>
            </a:r>
            <a:r>
              <a:rPr lang="en-US">
                <a:hlinkClick r:id="rId3"/>
              </a:rPr>
              <a:t>https://addons.mozilla.org/en-US/firefox/addon/try-xpath/</a:t>
            </a:r>
            <a:endParaRPr lang="en-US"/>
          </a:p>
          <a:p>
            <a:pPr marL="95250" indent="0">
              <a:buNone/>
            </a:pP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157C9-EC5D-4EA9-82D0-C32AAC43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84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Práce se seznamem </a:t>
            </a:r>
            <a:r>
              <a:rPr lang="cs-CZ"/>
              <a:t>element</a:t>
            </a:r>
            <a:r>
              <a:rPr lang="en-US"/>
              <a:t>ů (“pole elementů”)</a:t>
            </a:r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58532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FirefoxDriver</a:t>
            </a:r>
            <a:r>
              <a:rPr lang="en-US" sz="1800"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for (int i=0; i&lt;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size</a:t>
            </a:r>
            <a:r>
              <a:rPr lang="en-US" sz="1800">
                <a:latin typeface="Consolas" panose="020B0609020204030204" pitchFamily="49" charset="0"/>
              </a:rPr>
              <a:t>(); i++) {</a:t>
            </a: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jedenElement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en-US" sz="1800">
                <a:latin typeface="Consolas" panose="020B0609020204030204" pitchFamily="49" charset="0"/>
              </a:rPr>
              <a:t>(i);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    // TODO: Neco proved s kazdym elementem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7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129B5-2BE9-4C67-AFC2-F20177A4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Práce se seznamem </a:t>
            </a:r>
            <a:r>
              <a:rPr lang="cs-CZ"/>
              <a:t>element</a:t>
            </a:r>
            <a:r>
              <a:rPr lang="en-US"/>
              <a:t>ů: </a:t>
            </a:r>
            <a:r>
              <a:rPr lang="en-US">
                <a:latin typeface="Consolas" panose="020B0609020204030204" pitchFamily="49" charset="0"/>
              </a:rPr>
              <a:t>for-each</a:t>
            </a:r>
            <a:endParaRPr lang="cs-CZ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A7E4B-5DA7-448A-A56E-6AC2682EC5A4}"/>
              </a:ext>
            </a:extLst>
          </p:cNvPr>
          <p:cNvSpPr txBox="1"/>
          <p:nvPr/>
        </p:nvSpPr>
        <p:spPr>
          <a:xfrm>
            <a:off x="453200" y="1019679"/>
            <a:ext cx="7986607" cy="230832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95250" indent="0">
              <a:buNone/>
            </a:pP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FirefoxDriver</a:t>
            </a:r>
            <a:r>
              <a:rPr lang="en-US" sz="1800">
                <a:latin typeface="Consolas" panose="020B0609020204030204" pitchFamily="49" charset="0"/>
              </a:rPr>
              <a:t>();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cs-CZ" sz="1800">
                <a:latin typeface="Consolas" panose="020B0609020204030204" pitchFamily="49" charset="0"/>
              </a:rPr>
              <a:t> = 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prohlizec</a:t>
            </a:r>
            <a:r>
              <a:rPr lang="cs-CZ" sz="1800">
                <a:latin typeface="Consolas" panose="020B0609020204030204" pitchFamily="49" charset="0"/>
              </a:rPr>
              <a:t>.</a:t>
            </a:r>
            <a:r>
              <a:rPr lang="cs-CZ" sz="1800">
                <a:solidFill>
                  <a:schemeClr val="tx2"/>
                </a:solidFill>
                <a:latin typeface="Consolas" panose="020B0609020204030204" pitchFamily="49" charset="0"/>
              </a:rPr>
              <a:t>findElements</a:t>
            </a:r>
            <a:r>
              <a:rPr lang="cs-CZ" sz="1800">
                <a:latin typeface="Consolas" panose="020B0609020204030204" pitchFamily="49" charset="0"/>
              </a:rPr>
              <a:t>(</a:t>
            </a:r>
            <a:r>
              <a:rPr lang="cs-CZ" sz="1800">
                <a:solidFill>
                  <a:schemeClr val="accent1"/>
                </a:solidFill>
                <a:latin typeface="Consolas" panose="020B0609020204030204" pitchFamily="49" charset="0"/>
              </a:rPr>
              <a:t>lokator</a:t>
            </a:r>
            <a:r>
              <a:rPr lang="cs-CZ" sz="1800">
                <a:latin typeface="Consolas" panose="020B0609020204030204" pitchFamily="49" charset="0"/>
              </a:rPr>
              <a:t>)</a:t>
            </a:r>
            <a:r>
              <a:rPr lang="en-US" sz="1800">
                <a:latin typeface="Consolas" panose="020B0609020204030204" pitchFamily="49" charset="0"/>
              </a:rPr>
              <a:t>;</a:t>
            </a:r>
            <a:endParaRPr lang="cs-CZ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for (</a:t>
            </a:r>
            <a:r>
              <a:rPr lang="en-US" sz="1800">
                <a:solidFill>
                  <a:schemeClr val="tx2"/>
                </a:solidFill>
                <a:latin typeface="Consolas" panose="020B0609020204030204" pitchFamily="49" charset="0"/>
              </a:rPr>
              <a:t>WebElement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jedenElement</a:t>
            </a:r>
            <a:r>
              <a:rPr lang="en-US" sz="1800">
                <a:latin typeface="Consolas" panose="020B0609020204030204" pitchFamily="49" charset="0"/>
              </a:rPr>
              <a:t> : </a:t>
            </a:r>
            <a:r>
              <a:rPr lang="en-US" sz="1800">
                <a:solidFill>
                  <a:schemeClr val="accent1"/>
                </a:solidFill>
                <a:latin typeface="Consolas" panose="020B0609020204030204" pitchFamily="49" charset="0"/>
              </a:rPr>
              <a:t>seznamElementu</a:t>
            </a:r>
            <a:r>
              <a:rPr lang="en-US" sz="1800">
                <a:latin typeface="Consolas" panose="020B0609020204030204" pitchFamily="49" charset="0"/>
              </a:rPr>
              <a:t>) {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    // TODO: Neco proved s kazdym elementem</a:t>
            </a:r>
          </a:p>
          <a:p>
            <a:pPr marL="9525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9525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cs-CZ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C7F335-6978-4D4F-A0D6-F44227620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Selenium je knihovna pro programátory</a:t>
            </a:r>
          </a:p>
          <a:p>
            <a:r>
              <a:rPr lang="en-US"/>
              <a:t>Převedená do jazyků:</a:t>
            </a:r>
          </a:p>
          <a:p>
            <a:pPr lvl="1"/>
            <a:r>
              <a:rPr lang="en-US"/>
              <a:t>Java</a:t>
            </a:r>
          </a:p>
          <a:p>
            <a:pPr lvl="1"/>
            <a:r>
              <a:rPr lang="en-US"/>
              <a:t>C#</a:t>
            </a:r>
          </a:p>
          <a:p>
            <a:pPr lvl="1"/>
            <a:r>
              <a:rPr lang="en-US"/>
              <a:t>Python</a:t>
            </a:r>
          </a:p>
          <a:p>
            <a:pPr lvl="1"/>
            <a:r>
              <a:rPr lang="en-US"/>
              <a:t>JavaScript</a:t>
            </a:r>
          </a:p>
          <a:p>
            <a:pPr lvl="1"/>
            <a:r>
              <a:rPr lang="en-US"/>
              <a:t>Ruby</a:t>
            </a:r>
          </a:p>
          <a:p>
            <a:endParaRPr lang="en-US"/>
          </a:p>
          <a:p>
            <a:r>
              <a:rPr lang="en-US"/>
              <a:t>WebDriver je rozhraní pro ovládání jakéhokoliv prohlížeče</a:t>
            </a:r>
          </a:p>
          <a:p>
            <a:pPr lvl="1"/>
            <a:r>
              <a:rPr lang="en-US"/>
              <a:t>GeckoDriver je konkrétní implementace WebDriveru, ovládající Firefox</a:t>
            </a:r>
          </a:p>
          <a:p>
            <a:pPr lvl="1"/>
            <a:r>
              <a:rPr lang="en-US"/>
              <a:t>ChromeDriver je konkrétní implementace WebDriveru, ovládající Chrome</a:t>
            </a:r>
          </a:p>
          <a:p>
            <a:pPr lvl="1"/>
            <a:r>
              <a:rPr lang="en-US"/>
              <a:t>Dále existují Safari, Edge, Opera, Internet Explorer</a:t>
            </a:r>
            <a:endParaRPr lang="cs-C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AE2D3-6A3C-44B4-A3EA-952A23AD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Selenium, WebDriver, prohlížeč, profil v prohlížeči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2251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zechitas 2021">
      <a:dk1>
        <a:srgbClr val="000000"/>
      </a:dk1>
      <a:lt1>
        <a:srgbClr val="FFFFFF"/>
      </a:lt1>
      <a:dk2>
        <a:srgbClr val="FFF7FC"/>
      </a:dk2>
      <a:lt2>
        <a:srgbClr val="2B3990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15BAE6"/>
      </a:accent5>
      <a:accent6>
        <a:srgbClr val="91268F"/>
      </a:accent6>
      <a:hlink>
        <a:srgbClr val="EB008B"/>
      </a:hlink>
      <a:folHlink>
        <a:srgbClr val="EB00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618</Words>
  <Application>Microsoft Office PowerPoint</Application>
  <PresentationFormat>On-screen Show (16:9)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 Light</vt:lpstr>
      <vt:lpstr>Consolas</vt:lpstr>
      <vt:lpstr>Microsoft Sans Serif</vt:lpstr>
      <vt:lpstr>Arial</vt:lpstr>
      <vt:lpstr>Open Sans</vt:lpstr>
      <vt:lpstr>Calibri</vt:lpstr>
      <vt:lpstr>Motiv Office</vt:lpstr>
      <vt:lpstr>Automatické testy Lekce 2</vt:lpstr>
      <vt:lpstr>Terminologie HTML</vt:lpstr>
      <vt:lpstr>Terminologie HTML</vt:lpstr>
      <vt:lpstr>Práce s HTML element pomocí Javy</vt:lpstr>
      <vt:lpstr>Lokátory pro vyhledání HTML elementů</vt:lpstr>
      <vt:lpstr>XPath</vt:lpstr>
      <vt:lpstr>Práce se seznamem elementů (“pole elementů”)</vt:lpstr>
      <vt:lpstr>Práce se seznamem elementů: for-each</vt:lpstr>
      <vt:lpstr>Selenium, WebDriver, prohlížeč, profil v prohlížeči</vt:lpstr>
      <vt:lpstr>Selenium, WebDriver, prohlížeč, profil v prohlížeči</vt:lpstr>
      <vt:lpstr>Technické detaily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1: Java</dc:title>
  <dc:creator>Student</dc:creator>
  <cp:lastModifiedBy>Student</cp:lastModifiedBy>
  <cp:revision>36</cp:revision>
  <dcterms:modified xsi:type="dcterms:W3CDTF">2021-05-11T12:59:10Z</dcterms:modified>
</cp:coreProperties>
</file>