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5" r:id="rId3"/>
    <p:sldId id="264" r:id="rId4"/>
    <p:sldId id="265" r:id="rId5"/>
    <p:sldId id="266" r:id="rId6"/>
    <p:sldId id="261" r:id="rId7"/>
    <p:sldId id="270" r:id="rId8"/>
    <p:sldId id="273" r:id="rId9"/>
    <p:sldId id="276" r:id="rId10"/>
    <p:sldId id="27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Microsoft Sans Serif" panose="020B0604020202020204" pitchFamily="34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Light" panose="020B03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HXgSI5x9kWRx6aoB6U6L/8d2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787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- verze 1">
  <p:cSld name="CUSTOM_1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0" u="none" strike="noStrike" cap="none">
                <a:solidFill>
                  <a:schemeClr val="bg1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6EE8B-6E7C-47CB-835F-18AA3DEE4D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2353" y="451248"/>
            <a:ext cx="841591" cy="245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Claim - bílé pozadí">
  <p:cSld name="CUSTOM_4_1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3CA38-9066-4D2A-870D-7AABCFBED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- Claim minimal">
  <p:cSld name="CUSTOM_4_1_1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452625" y="189660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F5146-0541-4DDE-9ADB-7F8E1AAC3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Claim - gradient vlastní foto">
  <p:cSld name="OBJECT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5D4F0-B8C5-4EBC-88EF-F2572BCFF4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4">
          <p15:clr>
            <a:srgbClr val="FA7B17"/>
          </p15:clr>
        </p15:guide>
        <p15:guide id="2" pos="2880">
          <p15:clr>
            <a:srgbClr val="FA7B17"/>
          </p15:clr>
        </p15:guide>
        <p15:guide id="3" pos="272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kce s podnadpisem">
  <p:cSld name="CUSTOM_5">
    <p:bg>
      <p:bgPr>
        <a:solidFill>
          <a:schemeClr val="bg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467000" y="2571750"/>
            <a:ext cx="8238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ubTitle" idx="1"/>
          </p:nvPr>
        </p:nvSpPr>
        <p:spPr>
          <a:xfrm>
            <a:off x="445225" y="3211350"/>
            <a:ext cx="82389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tx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2170D-C56E-42FE-B4E2-1E2296D6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Medailonek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 title="Nadpis"/>
          <p:cNvSpPr txBox="1">
            <a:spLocks noGrp="1"/>
          </p:cNvSpPr>
          <p:nvPr>
            <p:ph type="title"/>
          </p:nvPr>
        </p:nvSpPr>
        <p:spPr>
          <a:xfrm>
            <a:off x="5021600" y="3328100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5021600" y="1098600"/>
            <a:ext cx="36699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ubTitle" idx="2"/>
          </p:nvPr>
        </p:nvSpPr>
        <p:spPr>
          <a:xfrm>
            <a:off x="4892325" y="3680850"/>
            <a:ext cx="3669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i="1">
                <a:solidFill>
                  <a:schemeClr val="tx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02790-E730-457A-8C25-15CEAC7003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05">
          <p15:clr>
            <a:srgbClr val="FA7B17"/>
          </p15:clr>
        </p15:guide>
        <p15:guide id="2" pos="488">
          <p15:clr>
            <a:srgbClr val="4A86E8"/>
          </p15:clr>
        </p15:guide>
        <p15:guide id="3" pos="2381">
          <p15:clr>
            <a:srgbClr val="4A86E8"/>
          </p15:clr>
        </p15:guide>
        <p15:guide id="4" orient="horz" pos="669">
          <p15:clr>
            <a:srgbClr val="4A86E8"/>
          </p15:clr>
        </p15:guide>
        <p15:guide id="5" orient="horz" pos="2563">
          <p15:clr>
            <a:srgbClr val="4A86E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ponzoři - delší text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453200" y="1022397"/>
            <a:ext cx="8238300" cy="20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69267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ponzoři - heslo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453200" y="1905200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- verze 2">
  <p:cSld name="CUSTOM_8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45875" y="3619475"/>
            <a:ext cx="8247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486475" y="4290875"/>
            <a:ext cx="6861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i="0" u="none" strike="noStrike" cap="none">
                <a:solidFill>
                  <a:schemeClr val="tx2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4D53-AFF5-4480-B6F7-62761D176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C104-C400-417D-89D2-B127E8508A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>
  <p:cSld name="OBJECT_2_2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53200" y="1025236"/>
            <a:ext cx="8238300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69AD4-440B-45FD-8122-A5B1C0F5C1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Foto - půl vpravo">
  <p:cSld name="OBJECT_2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17" title="Nadpis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32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Foto - půl vlevo">
  <p:cSld name="OBJECT_2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18" title="Nadpis"/>
          <p:cNvSpPr txBox="1">
            <a:spLocks noGrp="1"/>
          </p:cNvSpPr>
          <p:nvPr>
            <p:ph type="title"/>
          </p:nvPr>
        </p:nvSpPr>
        <p:spPr>
          <a:xfrm>
            <a:off x="50216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50216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A57E3-F5CA-4F33-BA43-7952D46AD2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Foto - velká s krátkým textem">
  <p:cSld name="OBJECT_2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453200" y="3981795"/>
            <a:ext cx="82383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 preserve="1" userDrawn="1">
  <p:cSld name="16 Prázdný s nadpisem a logem">
    <p:bg>
      <p:bgPr>
        <a:solidFill>
          <a:schemeClr val="bg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53806-D7FE-4C13-B1C2-39212946B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Prázdný s logem">
  <p:cSld name="CUSTOM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7A6A3-42D0-472E-BB2F-B9BDB8623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Claim - modré pozadí">
  <p:cSld name="CUSTOM_4">
    <p:bg>
      <p:bgPr>
        <a:solidFill>
          <a:schemeClr val="bg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69708-8C6F-42F4-9405-6E46BEF45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body" idx="1"/>
          </p:nvPr>
        </p:nvSpPr>
        <p:spPr>
          <a:xfrm>
            <a:off x="453200" y="1022393"/>
            <a:ext cx="82383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sldNum" idx="12"/>
          </p:nvPr>
        </p:nvSpPr>
        <p:spPr>
          <a:xfrm>
            <a:off x="7190321" y="4555450"/>
            <a:ext cx="564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67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5">
          <p15:clr>
            <a:srgbClr val="000000"/>
          </p15:clr>
        </p15:guide>
        <p15:guide id="4" pos="5475">
          <p15:clr>
            <a:srgbClr val="000000"/>
          </p15:clr>
        </p15:guide>
        <p15:guide id="5" orient="horz" pos="276">
          <p15:clr>
            <a:srgbClr val="000000"/>
          </p15:clr>
        </p15:guide>
        <p15:guide id="6" orient="horz" pos="2833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try-xpath/" TargetMode="External"/><Relationship Id="rId2" Type="http://schemas.openxmlformats.org/officeDocument/2006/relationships/hyperlink" Target="https://www.guru99.com/xpath-selenium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Automatické testy</a:t>
            </a:r>
            <a:br>
              <a:rPr lang="en-US"/>
            </a:br>
            <a:r>
              <a:rPr lang="en-US"/>
              <a:t>Lekce 3</a:t>
            </a:r>
            <a:endParaRPr lang="cs-CZ"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6</a:t>
            </a:r>
            <a:r>
              <a:rPr lang="cs-CZ"/>
              <a:t>. </a:t>
            </a:r>
            <a:r>
              <a:rPr lang="en-US"/>
              <a:t>5</a:t>
            </a:r>
            <a:r>
              <a:rPr lang="cs-CZ"/>
              <a:t>. 2021, </a:t>
            </a:r>
            <a:r>
              <a:rPr lang="en-US"/>
              <a:t>17:</a:t>
            </a:r>
            <a:r>
              <a:rPr lang="cs-CZ"/>
              <a:t>30-</a:t>
            </a:r>
            <a:r>
              <a:rPr lang="en-US"/>
              <a:t>20:</a:t>
            </a:r>
            <a:r>
              <a:rPr lang="cs-CZ"/>
              <a:t>30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Brno, online</a:t>
            </a:r>
            <a:endParaRPr lang="cs-CZ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Kamil Ševeček</a:t>
            </a:r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Příklad testovací metody s JUnit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230832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@Test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checkLogin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  enterUserName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("Kamil");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   enterPassword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("TajneHeslo");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   HomePage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homePage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submit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endParaRPr lang="en-US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Assertions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assertNotNull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homePage</a:t>
            </a: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9525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7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03C8F-46EB-4514-BBCB-ECFD0D789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Opakování</a:t>
            </a:r>
          </a:p>
          <a:p>
            <a:endParaRPr lang="en-US"/>
          </a:p>
          <a:p>
            <a:r>
              <a:rPr lang="en-US"/>
              <a:t>Automatizované testy s JUnit</a:t>
            </a:r>
          </a:p>
          <a:p>
            <a:pPr lvl="1"/>
            <a:r>
              <a:rPr lang="en-US"/>
              <a:t>@Test</a:t>
            </a:r>
          </a:p>
          <a:p>
            <a:pPr lvl="1"/>
            <a:r>
              <a:rPr lang="en-US"/>
              <a:t>Assertions</a:t>
            </a:r>
            <a:endParaRPr lang="cs-CZ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7BC59E-F971-410E-8DDA-0EE51CD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38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 </a:t>
            </a:r>
            <a:r>
              <a:rPr lang="cs-CZ"/>
              <a:t>HTM</a:t>
            </a:r>
            <a:r>
              <a:rPr lang="en-US"/>
              <a:t>L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34163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&lt;title&gt;Název stránky&lt;/title&gt;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&lt;h1&gt;Hlavní nadpis&lt;/h1&gt;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&lt;p&gt;Vítejte na našem webu&lt;/p&gt;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&lt;a href="https://www.wikipedia.org/"&gt;Odkaz&lt;/a&gt;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</a:rPr>
              <a:t>    &lt;p class="poznamka"&gt;Vytvořeno v roce 2021&lt;/p&gt;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800">
                <a:latin typeface="Consolas" panose="020B0609020204030204" pitchFamily="49" charset="0"/>
              </a:rPr>
              <a:t>&lt;/html&gt;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3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 </a:t>
            </a:r>
            <a:r>
              <a:rPr lang="cs-CZ"/>
              <a:t>HTM</a:t>
            </a:r>
            <a:r>
              <a:rPr lang="en-US"/>
              <a:t>L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34163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&lt;title&gt;Název stránky&lt;/title&gt;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&lt;h1&gt;Hlavní nadpis&lt;/h1&gt;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&lt;p&gt;Vítejte na našem webu&lt;/p&gt;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&lt;a href="https://www.wikipedia.org/"&gt;Odkaz&lt;/a&gt;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</a:rPr>
              <a:t>    &lt;p class="poznamka"&gt;Vytvořeno v roce 2021&lt;/p&gt;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800">
                <a:latin typeface="Consolas" panose="020B0609020204030204" pitchFamily="49" charset="0"/>
              </a:rPr>
              <a:t>&lt;/html&gt;</a:t>
            </a:r>
            <a:endParaRPr lang="cs-CZ" sz="18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DB0DF-2090-455C-AD1D-5DAE8FD6F6E2}"/>
              </a:ext>
            </a:extLst>
          </p:cNvPr>
          <p:cNvSpPr txBox="1"/>
          <p:nvPr/>
        </p:nvSpPr>
        <p:spPr>
          <a:xfrm>
            <a:off x="3894325" y="387934"/>
            <a:ext cx="187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element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908CD-0513-4E0C-A607-FAEE9D3A8270}"/>
              </a:ext>
            </a:extLst>
          </p:cNvPr>
          <p:cNvSpPr txBox="1"/>
          <p:nvPr/>
        </p:nvSpPr>
        <p:spPr>
          <a:xfrm>
            <a:off x="5517940" y="2259279"/>
            <a:ext cx="23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textový obsah elementu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4A597-161F-4351-A55B-7A1438BBD4E2}"/>
              </a:ext>
            </a:extLst>
          </p:cNvPr>
          <p:cNvSpPr txBox="1"/>
          <p:nvPr/>
        </p:nvSpPr>
        <p:spPr>
          <a:xfrm>
            <a:off x="2555185" y="4528241"/>
            <a:ext cx="407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třídy (class name)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(třída/class je příklad atributu)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AF550-63E4-4CD8-9418-8B36F4B60147}"/>
              </a:ext>
            </a:extLst>
          </p:cNvPr>
          <p:cNvSpPr txBox="1"/>
          <p:nvPr/>
        </p:nvSpPr>
        <p:spPr>
          <a:xfrm>
            <a:off x="41921" y="4433117"/>
            <a:ext cx="1324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elementu (značky)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273B7-DD18-48AD-8A31-59D72E860F77}"/>
              </a:ext>
            </a:extLst>
          </p:cNvPr>
          <p:cNvSpPr txBox="1"/>
          <p:nvPr/>
        </p:nvSpPr>
        <p:spPr>
          <a:xfrm>
            <a:off x="4829746" y="3906896"/>
            <a:ext cx="1685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hodnota atributu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B66B8-C9FE-4A51-8B98-872705BE62D4}"/>
              </a:ext>
            </a:extLst>
          </p:cNvPr>
          <p:cNvSpPr/>
          <p:nvPr/>
        </p:nvSpPr>
        <p:spPr>
          <a:xfrm>
            <a:off x="958413" y="1494595"/>
            <a:ext cx="3765988" cy="50694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88800-9994-4F7E-816F-E6F7EBCC3D7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14625" y="695711"/>
            <a:ext cx="2115121" cy="764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3A537-507E-46EB-B5FD-9B3E253D4509}"/>
              </a:ext>
            </a:extLst>
          </p:cNvPr>
          <p:cNvSpPr/>
          <p:nvPr/>
        </p:nvSpPr>
        <p:spPr>
          <a:xfrm>
            <a:off x="890588" y="2130101"/>
            <a:ext cx="561810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F46622-2AC0-4459-9B08-00CC66486C22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04193" y="2484168"/>
            <a:ext cx="467300" cy="1948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B5A42-5D98-4C83-9363-44D88A61B7FA}"/>
              </a:ext>
            </a:extLst>
          </p:cNvPr>
          <p:cNvSpPr/>
          <p:nvPr/>
        </p:nvSpPr>
        <p:spPr>
          <a:xfrm>
            <a:off x="1484610" y="2396898"/>
            <a:ext cx="1753889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A79D2-038B-4182-8AFF-A0441F028A9C}"/>
              </a:ext>
            </a:extLst>
          </p:cNvPr>
          <p:cNvSpPr/>
          <p:nvPr/>
        </p:nvSpPr>
        <p:spPr>
          <a:xfrm>
            <a:off x="2251899" y="3525282"/>
            <a:ext cx="1110425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2A9-C76D-4B82-829D-570923DAC2E0}"/>
              </a:ext>
            </a:extLst>
          </p:cNvPr>
          <p:cNvSpPr/>
          <p:nvPr/>
        </p:nvSpPr>
        <p:spPr>
          <a:xfrm>
            <a:off x="2081570" y="2962415"/>
            <a:ext cx="3461979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D859CB-AE5F-42CE-89EB-6475BA52AE66}"/>
              </a:ext>
            </a:extLst>
          </p:cNvPr>
          <p:cNvCxnSpPr>
            <a:cxnSpLocks/>
            <a:stCxn id="10" idx="0"/>
            <a:endCxn id="29" idx="2"/>
          </p:cNvCxnSpPr>
          <p:nvPr/>
        </p:nvCxnSpPr>
        <p:spPr>
          <a:xfrm flipH="1" flipV="1">
            <a:off x="2807112" y="3879349"/>
            <a:ext cx="1785475" cy="648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D41267-BFA3-4600-BEBC-36C9788B096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812559" y="3331718"/>
            <a:ext cx="1859966" cy="575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AC318B-8D3E-4640-BDAE-C242DA7326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79542" y="2413168"/>
            <a:ext cx="2238398" cy="91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09B5B-C364-42BB-8571-DC98BC7FB907}"/>
              </a:ext>
            </a:extLst>
          </p:cNvPr>
          <p:cNvSpPr/>
          <p:nvPr/>
        </p:nvSpPr>
        <p:spPr>
          <a:xfrm>
            <a:off x="1381694" y="2963804"/>
            <a:ext cx="608554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531E03-047B-438C-B5A3-9BD53450863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H="1" flipV="1">
            <a:off x="1685971" y="3317871"/>
            <a:ext cx="371858" cy="1295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76ACC4-4723-4E6C-A703-C02B27642A22}"/>
              </a:ext>
            </a:extLst>
          </p:cNvPr>
          <p:cNvSpPr txBox="1"/>
          <p:nvPr/>
        </p:nvSpPr>
        <p:spPr>
          <a:xfrm>
            <a:off x="1210532" y="4613154"/>
            <a:ext cx="169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atributu</a:t>
            </a:r>
            <a:endParaRPr lang="cs-CZ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Práce s </a:t>
            </a:r>
            <a:r>
              <a:rPr lang="cs-CZ"/>
              <a:t>HTML element</a:t>
            </a:r>
            <a:r>
              <a:rPr lang="en-US"/>
              <a:t> pomocí Javy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258532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 sz="1800">
                <a:latin typeface="Consolas" panose="020B0609020204030204" pitchFamily="49" charset="0"/>
              </a:rPr>
              <a:t> = new 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FirefoxDriver</a:t>
            </a:r>
            <a:r>
              <a:rPr lang="en-US" sz="1800"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findElement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lokator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seznamElementu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findElements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lokator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sendKeys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5"/>
                </a:solidFill>
                <a:latin typeface="Consolas" panose="020B0609020204030204" pitchFamily="49" charset="0"/>
              </a:rPr>
              <a:t>"Text, který se vepíše do políčka"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clear</a:t>
            </a:r>
            <a:r>
              <a:rPr lang="cs-CZ" sz="1800">
                <a:latin typeface="Consolas" panose="020B0609020204030204" pitchFamily="49" charset="0"/>
              </a:rPr>
              <a:t>()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cs-CZ" sz="1800">
                <a:latin typeface="Consolas" panose="020B0609020204030204" pitchFamily="49" charset="0"/>
              </a:rPr>
              <a:t>()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hodnotaAtributu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getAttribute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nazev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Atributu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0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E40AD-5F45-42AC-9229-5628530D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01" y="1025236"/>
            <a:ext cx="3877062" cy="3471814"/>
          </a:xfrm>
        </p:spPr>
        <p:txBody>
          <a:bodyPr>
            <a:normAutofit fontScale="92500" lnSpcReduction="10000"/>
          </a:bodyPr>
          <a:lstStyle/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By.id()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By.name()</a:t>
            </a:r>
          </a:p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By.class</a:t>
            </a: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By.tagName()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By.linkText()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By.partialLinkText()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By.cssSelector()</a:t>
            </a:r>
          </a:p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By.xpath()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Lokátory pro vyhledání HTML elementů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9E2F671-5F85-4A2B-AFC5-BD9A6ADDAEF7}"/>
              </a:ext>
            </a:extLst>
          </p:cNvPr>
          <p:cNvSpPr txBox="1">
            <a:spLocks/>
          </p:cNvSpPr>
          <p:nvPr/>
        </p:nvSpPr>
        <p:spPr>
          <a:xfrm>
            <a:off x="4330263" y="1025236"/>
            <a:ext cx="3877062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95250" indent="0">
              <a:buNone/>
            </a:pPr>
            <a:r>
              <a:rPr lang="en-US">
                <a:latin typeface="+mn-lt"/>
              </a:rPr>
              <a:t>Pozn: </a:t>
            </a:r>
            <a:r>
              <a:rPr lang="en-US" b="1">
                <a:latin typeface="+mn-lt"/>
              </a:rPr>
              <a:t>Tučně </a:t>
            </a:r>
            <a:r>
              <a:rPr lang="en-US">
                <a:latin typeface="+mn-lt"/>
              </a:rPr>
              <a:t>jsou zvýrazněny nejpoužívanější lokátory</a:t>
            </a:r>
            <a:endParaRPr lang="cs-CZ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313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C2511E-67C2-46F7-ACC6-50225F97B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Velmi mocný jazyk pro lokalizaci element v HTML (XML)</a:t>
            </a:r>
            <a:endParaRPr lang="cs-CZ"/>
          </a:p>
          <a:p>
            <a:r>
              <a:rPr lang="cs-CZ"/>
              <a:t>Umožňuje používat kombinaci vlastností </a:t>
            </a:r>
            <a:r>
              <a:rPr lang="en-US"/>
              <a:t>a zanoření </a:t>
            </a:r>
            <a:r>
              <a:rPr lang="cs-CZ"/>
              <a:t>elementů</a:t>
            </a:r>
            <a:endParaRPr lang="en-US"/>
          </a:p>
          <a:p>
            <a:endParaRPr lang="en-US"/>
          </a:p>
          <a:p>
            <a:r>
              <a:rPr lang="en-US"/>
              <a:t>Příklady výrazů:</a:t>
            </a: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//input[@id="vyhledavaciPole"]</a:t>
            </a: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//input[contains(@class, "moje-css-trida")]</a:t>
            </a: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//*[@id="vyhledavaciPole" and contains(@class, "moje-css-trida")]</a:t>
            </a: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/html/body/nav[2]/div/div[2]/ul/li[3]/input</a:t>
            </a:r>
          </a:p>
          <a:p>
            <a:pPr marL="95250" indent="0">
              <a:buNone/>
            </a:pPr>
            <a:endParaRPr lang="en-US"/>
          </a:p>
          <a:p>
            <a:pPr marL="95250" indent="0">
              <a:buNone/>
            </a:pPr>
            <a:r>
              <a:rPr lang="en-US"/>
              <a:t>Další materiály: </a:t>
            </a:r>
            <a:r>
              <a:rPr lang="en-US">
                <a:hlinkClick r:id="rId2"/>
              </a:rPr>
              <a:t>https://www.guru99.com/xpath-selenium.html</a:t>
            </a:r>
            <a:endParaRPr lang="en-US"/>
          </a:p>
          <a:p>
            <a:pPr marL="95250" indent="0">
              <a:buNone/>
            </a:pPr>
            <a:endParaRPr lang="en-US"/>
          </a:p>
          <a:p>
            <a:pPr marL="95250" indent="0">
              <a:buNone/>
            </a:pPr>
            <a:r>
              <a:rPr lang="en-US"/>
              <a:t>Vizualizace - plug-in pro Firefox: </a:t>
            </a:r>
            <a:r>
              <a:rPr lang="en-US">
                <a:hlinkClick r:id="rId3"/>
              </a:rPr>
              <a:t>https://addons.mozilla.org/en-US/firefox/addon/try-xpath/</a:t>
            </a:r>
            <a:endParaRPr lang="en-US"/>
          </a:p>
          <a:p>
            <a:pPr marL="95250" indent="0">
              <a:buNone/>
            </a:pP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157C9-EC5D-4EA9-82D0-C32AAC43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884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93A713-E79D-4CD8-984B-CAE213F1E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Zavírání visících procesů GeckoDriver.exe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3C2B5A-29CA-46B6-A6DA-22A30BE4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Technické detaily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57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DF9AB-4442-41A8-9119-71FE0D292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Konečně píšeme automatizované testy</a:t>
            </a:r>
          </a:p>
          <a:p>
            <a:pPr lvl="1"/>
            <a:r>
              <a:rPr lang="en-US"/>
              <a:t>Co nám chybělo v předchozích lekcích, aby automatizovaný scénář byl testem?</a:t>
            </a:r>
          </a:p>
          <a:p>
            <a:endParaRPr lang="en-US"/>
          </a:p>
          <a:p>
            <a:r>
              <a:rPr lang="en-US"/>
              <a:t>Knihovna na snadné spouštění (více) testů</a:t>
            </a:r>
          </a:p>
          <a:p>
            <a:pPr lvl="1"/>
            <a:r>
              <a:rPr lang="en-US"/>
              <a:t>Náhrada za </a:t>
            </a:r>
            <a:r>
              <a:rPr lang="en-US">
                <a:latin typeface="Consolas" panose="020B0609020204030204" pitchFamily="49" charset="0"/>
              </a:rPr>
              <a:t>main()</a:t>
            </a:r>
          </a:p>
          <a:p>
            <a:r>
              <a:rPr lang="en-US"/>
              <a:t>Kontrolu výsledků testovacích běhů</a:t>
            </a:r>
          </a:p>
          <a:p>
            <a:r>
              <a:rPr lang="en-US"/>
              <a:t>Generování reportů</a:t>
            </a: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E54807-F390-4ABC-8106-3A514EF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6551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zechitas 2021">
      <a:dk1>
        <a:srgbClr val="000000"/>
      </a:dk1>
      <a:lt1>
        <a:srgbClr val="FFFFFF"/>
      </a:lt1>
      <a:dk2>
        <a:srgbClr val="FFF7FC"/>
      </a:dk2>
      <a:lt2>
        <a:srgbClr val="2B3990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15BAE6"/>
      </a:accent5>
      <a:accent6>
        <a:srgbClr val="91268F"/>
      </a:accent6>
      <a:hlink>
        <a:srgbClr val="EB008B"/>
      </a:hlink>
      <a:folHlink>
        <a:srgbClr val="EB00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514</Words>
  <Application>Microsoft Office PowerPoint</Application>
  <PresentationFormat>On-screen Show (16:9)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Open Sans</vt:lpstr>
      <vt:lpstr>Calibri</vt:lpstr>
      <vt:lpstr>Open Sans Light</vt:lpstr>
      <vt:lpstr>Microsoft Sans Serif</vt:lpstr>
      <vt:lpstr>Consolas</vt:lpstr>
      <vt:lpstr>Motiv Office</vt:lpstr>
      <vt:lpstr>Automatické testy Lekce 3</vt:lpstr>
      <vt:lpstr>Agenda</vt:lpstr>
      <vt:lpstr>Terminologie HTML</vt:lpstr>
      <vt:lpstr>Terminologie HTML</vt:lpstr>
      <vt:lpstr>Práce s HTML element pomocí Javy</vt:lpstr>
      <vt:lpstr>Lokátory pro vyhledání HTML elementů</vt:lpstr>
      <vt:lpstr>XPath</vt:lpstr>
      <vt:lpstr>Technické detaily</vt:lpstr>
      <vt:lpstr>JUnit</vt:lpstr>
      <vt:lpstr>Příklad testovací metody s JUnit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1: Java</dc:title>
  <dc:creator>Student</dc:creator>
  <cp:lastModifiedBy>Student</cp:lastModifiedBy>
  <cp:revision>36</cp:revision>
  <dcterms:modified xsi:type="dcterms:W3CDTF">2021-05-06T15:21:26Z</dcterms:modified>
</cp:coreProperties>
</file>