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75" r:id="rId3"/>
    <p:sldId id="264" r:id="rId4"/>
    <p:sldId id="285" r:id="rId5"/>
    <p:sldId id="266" r:id="rId6"/>
    <p:sldId id="261" r:id="rId7"/>
    <p:sldId id="286" r:id="rId8"/>
    <p:sldId id="276" r:id="rId9"/>
    <p:sldId id="277" r:id="rId10"/>
    <p:sldId id="278" r:id="rId11"/>
    <p:sldId id="279" r:id="rId12"/>
    <p:sldId id="283" r:id="rId13"/>
    <p:sldId id="284" r:id="rId14"/>
    <p:sldId id="282" r:id="rId15"/>
    <p:sldId id="281" r:id="rId16"/>
    <p:sldId id="287" r:id="rId17"/>
    <p:sldId id="274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Microsoft Sans Serif" panose="020B0604020202020204" pitchFamily="34" charset="0"/>
      <p:regular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Open Sans Light" panose="020B0306030504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gHXgSI5x9kWRx6aoB6U6L/8d2M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67874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815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Title - verze 1">
  <p:cSld name="CUSTOM_1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445875" y="1493274"/>
            <a:ext cx="5885700" cy="1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ubTitle" idx="1"/>
          </p:nvPr>
        </p:nvSpPr>
        <p:spPr>
          <a:xfrm>
            <a:off x="486475" y="3202675"/>
            <a:ext cx="5102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i="0" u="none" strike="noStrike" cap="none">
                <a:solidFill>
                  <a:schemeClr val="bg1"/>
                </a:solidFill>
              </a:defRPr>
            </a:lvl1pPr>
            <a:lvl2pPr marR="0"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2pPr>
            <a:lvl3pPr marR="0"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3pPr>
            <a:lvl4pPr marR="0"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4pPr>
            <a:lvl5pPr marR="0"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5pPr>
            <a:lvl6pPr marR="0"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6pPr>
            <a:lvl7pPr marR="0"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7pPr>
            <a:lvl8pPr marR="0"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8pPr>
            <a:lvl9pPr marR="0"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46EE8B-6E7C-47CB-835F-18AA3DEE4D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2353" y="451248"/>
            <a:ext cx="841591" cy="2451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Claim - bílé pozadí">
  <p:cSld name="CUSTOM_4_1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2625" y="2571750"/>
            <a:ext cx="82389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3CA38-9066-4D2A-870D-7AABCFBED2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- Claim minimal">
  <p:cSld name="CUSTOM_4_1_1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>
            <a:spLocks noGrp="1"/>
          </p:cNvSpPr>
          <p:nvPr>
            <p:ph type="title"/>
          </p:nvPr>
        </p:nvSpPr>
        <p:spPr>
          <a:xfrm>
            <a:off x="452625" y="1896600"/>
            <a:ext cx="82389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2F5146-0541-4DDE-9ADB-7F8E1AAC3E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Claim - gradient vlastní foto">
  <p:cSld name="OBJECT_2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5627995" y="454108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452625" y="2571750"/>
            <a:ext cx="82389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5D4F0-B8C5-4EBC-88EF-F2572BCFF4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44">
          <p15:clr>
            <a:srgbClr val="FA7B17"/>
          </p15:clr>
        </p15:guide>
        <p15:guide id="2" pos="2880">
          <p15:clr>
            <a:srgbClr val="FA7B17"/>
          </p15:clr>
        </p15:guide>
        <p15:guide id="3" pos="272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Sekce s podnadpisem">
  <p:cSld name="CUSTOM_5">
    <p:bg>
      <p:bgPr>
        <a:solidFill>
          <a:schemeClr val="bg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>
            <a:spLocks noGrp="1"/>
          </p:cNvSpPr>
          <p:nvPr>
            <p:ph type="title"/>
          </p:nvPr>
        </p:nvSpPr>
        <p:spPr>
          <a:xfrm>
            <a:off x="467000" y="2571750"/>
            <a:ext cx="82389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ubTitle" idx="1"/>
          </p:nvPr>
        </p:nvSpPr>
        <p:spPr>
          <a:xfrm>
            <a:off x="445225" y="3211350"/>
            <a:ext cx="8238900" cy="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tx2"/>
                </a:solidFill>
              </a:defRPr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2170D-C56E-42FE-B4E2-1E2296D64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Medailonek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 title="Nadpis"/>
          <p:cNvSpPr txBox="1">
            <a:spLocks noGrp="1"/>
          </p:cNvSpPr>
          <p:nvPr>
            <p:ph type="title"/>
          </p:nvPr>
        </p:nvSpPr>
        <p:spPr>
          <a:xfrm>
            <a:off x="5021600" y="3328100"/>
            <a:ext cx="36699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1"/>
          </p:nvPr>
        </p:nvSpPr>
        <p:spPr>
          <a:xfrm>
            <a:off x="5021600" y="1098600"/>
            <a:ext cx="3669900" cy="1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tx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ubTitle" idx="2"/>
          </p:nvPr>
        </p:nvSpPr>
        <p:spPr>
          <a:xfrm>
            <a:off x="4892325" y="3680850"/>
            <a:ext cx="3669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 i="1">
                <a:solidFill>
                  <a:schemeClr val="tx1"/>
                </a:solidFill>
              </a:defRPr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02790-E730-457A-8C25-15CEAC7003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905">
          <p15:clr>
            <a:srgbClr val="FA7B17"/>
          </p15:clr>
        </p15:guide>
        <p15:guide id="2" pos="488">
          <p15:clr>
            <a:srgbClr val="4A86E8"/>
          </p15:clr>
        </p15:guide>
        <p15:guide id="3" pos="2381">
          <p15:clr>
            <a:srgbClr val="4A86E8"/>
          </p15:clr>
        </p15:guide>
        <p15:guide id="4" orient="horz" pos="669">
          <p15:clr>
            <a:srgbClr val="4A86E8"/>
          </p15:clr>
        </p15:guide>
        <p15:guide id="5" orient="horz" pos="2563">
          <p15:clr>
            <a:srgbClr val="4A86E8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Sponzoři - delší text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body" idx="1"/>
          </p:nvPr>
        </p:nvSpPr>
        <p:spPr>
          <a:xfrm>
            <a:off x="453200" y="1022397"/>
            <a:ext cx="8238300" cy="20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i="0" u="none" strike="noStrike" cap="none">
                <a:solidFill>
                  <a:schemeClr val="tx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title"/>
          </p:nvPr>
        </p:nvSpPr>
        <p:spPr>
          <a:xfrm>
            <a:off x="453200" y="438625"/>
            <a:ext cx="69267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 Sponzoři - heslo">
  <p:cSld name="CUSTOM_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>
            <a:spLocks noGrp="1"/>
          </p:cNvSpPr>
          <p:nvPr>
            <p:ph type="title"/>
          </p:nvPr>
        </p:nvSpPr>
        <p:spPr>
          <a:xfrm>
            <a:off x="453200" y="1905200"/>
            <a:ext cx="82383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Title - verze 2">
  <p:cSld name="CUSTOM_8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445875" y="3619475"/>
            <a:ext cx="8247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486475" y="4290875"/>
            <a:ext cx="68616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 i="0" u="none" strike="noStrike" cap="none">
                <a:solidFill>
                  <a:schemeClr val="tx2"/>
                </a:solidFill>
              </a:defRPr>
            </a:lvl1pPr>
            <a:lvl2pPr marR="0"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2pPr>
            <a:lvl3pPr marR="0"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3pPr>
            <a:lvl4pPr marR="0"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4pPr>
            <a:lvl5pPr marR="0"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5pPr>
            <a:lvl6pPr marR="0"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6pPr>
            <a:lvl7pPr marR="0"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7pPr>
            <a:lvl8pPr marR="0"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8pPr>
            <a:lvl9pPr marR="0"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54D53-AFF5-4480-B6F7-62761D1765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83C104-C400-417D-89D2-B127E8508A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Základní - 2row">
  <p:cSld name="OBJECT_2_2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53200" y="1025236"/>
            <a:ext cx="8238300" cy="3471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619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i="0" u="none" strike="noStrike" cap="none">
                <a:solidFill>
                  <a:schemeClr val="tx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 dirty="0"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5627995" y="454108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453200" y="438625"/>
            <a:ext cx="8238300" cy="4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69AD4-440B-45FD-8122-A5B1C0F5C1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Foto - půl vpravo">
  <p:cSld name="OBJECT_2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5627995" y="454108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17" title="Nadpis"/>
          <p:cNvSpPr txBox="1">
            <a:spLocks noGrp="1"/>
          </p:cNvSpPr>
          <p:nvPr>
            <p:ph type="title"/>
          </p:nvPr>
        </p:nvSpPr>
        <p:spPr>
          <a:xfrm>
            <a:off x="453200" y="438625"/>
            <a:ext cx="36699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453200" y="1022400"/>
            <a:ext cx="3669900" cy="3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619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 Foto - půl vlevo">
  <p:cSld name="OBJECT_2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5627995" y="454108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18" title="Nadpis"/>
          <p:cNvSpPr txBox="1">
            <a:spLocks noGrp="1"/>
          </p:cNvSpPr>
          <p:nvPr>
            <p:ph type="title"/>
          </p:nvPr>
        </p:nvSpPr>
        <p:spPr>
          <a:xfrm>
            <a:off x="5021600" y="438625"/>
            <a:ext cx="36699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5021600" y="1022400"/>
            <a:ext cx="3669900" cy="3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619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A57E3-F5CA-4F33-BA43-7952D46AD2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Foto - velká s krátkým textem">
  <p:cSld name="OBJECT_2_2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body" idx="1"/>
          </p:nvPr>
        </p:nvSpPr>
        <p:spPr>
          <a:xfrm>
            <a:off x="453200" y="3981795"/>
            <a:ext cx="8238300" cy="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26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Základní - 2row" preserve="1" userDrawn="1">
  <p:cSld name="16 Prázdný s nadpisem a logem">
    <p:bg>
      <p:bgPr>
        <a:solidFill>
          <a:schemeClr val="bg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453200" y="438625"/>
            <a:ext cx="8238300" cy="4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053806-D7FE-4C13-B1C2-39212946B5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3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 Prázdný s logem">
  <p:cSld name="CUSTOM_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A7A6A3-42D0-472E-BB2F-B9BDB86239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 Claim - modré pozadí">
  <p:cSld name="CUSTOM_4">
    <p:bg>
      <p:bgPr>
        <a:solidFill>
          <a:schemeClr val="bg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title"/>
          </p:nvPr>
        </p:nvSpPr>
        <p:spPr>
          <a:xfrm>
            <a:off x="452625" y="2571750"/>
            <a:ext cx="82389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B69708-8C6F-42F4-9405-6E46BEF45C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body" idx="1"/>
          </p:nvPr>
        </p:nvSpPr>
        <p:spPr>
          <a:xfrm>
            <a:off x="453200" y="1022393"/>
            <a:ext cx="8238300" cy="3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sldNum" idx="12"/>
          </p:nvPr>
        </p:nvSpPr>
        <p:spPr>
          <a:xfrm>
            <a:off x="7190321" y="4555450"/>
            <a:ext cx="5646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title"/>
          </p:nvPr>
        </p:nvSpPr>
        <p:spPr>
          <a:xfrm>
            <a:off x="453200" y="438625"/>
            <a:ext cx="82383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2B399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67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icrosoft Sans Serif" pitchFamily="34" charset="0"/>
          <a:ea typeface="Microsoft Sans Serif" pitchFamily="34" charset="0"/>
          <a:cs typeface="Microsoft Sans Serif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icrosoft Sans Serif" pitchFamily="34" charset="0"/>
          <a:ea typeface="Microsoft Sans Serif" pitchFamily="34" charset="0"/>
          <a:cs typeface="Microsoft Sans Serif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5">
          <p15:clr>
            <a:srgbClr val="000000"/>
          </p15:clr>
        </p15:guide>
        <p15:guide id="4" pos="5475">
          <p15:clr>
            <a:srgbClr val="000000"/>
          </p15:clr>
        </p15:guide>
        <p15:guide id="5" orient="horz" pos="276">
          <p15:clr>
            <a:srgbClr val="000000"/>
          </p15:clr>
        </p15:guide>
        <p15:guide id="6" orient="horz" pos="2833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445875" y="1493274"/>
            <a:ext cx="5885700" cy="1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Automatické testy</a:t>
            </a:r>
            <a:br>
              <a:rPr lang="en-US"/>
            </a:br>
            <a:r>
              <a:rPr lang="en-US"/>
              <a:t>Lekce 4</a:t>
            </a:r>
            <a:endParaRPr lang="cs-CZ"/>
          </a:p>
        </p:txBody>
      </p:sp>
      <p:sp>
        <p:nvSpPr>
          <p:cNvPr id="70" name="Google Shape;70;p2"/>
          <p:cNvSpPr txBox="1">
            <a:spLocks noGrp="1"/>
          </p:cNvSpPr>
          <p:nvPr>
            <p:ph type="subTitle" idx="1"/>
          </p:nvPr>
        </p:nvSpPr>
        <p:spPr>
          <a:xfrm>
            <a:off x="486475" y="3202675"/>
            <a:ext cx="5102100" cy="11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/>
              <a:t>11</a:t>
            </a:r>
            <a:r>
              <a:rPr lang="cs-CZ"/>
              <a:t>. </a:t>
            </a:r>
            <a:r>
              <a:rPr lang="en-US"/>
              <a:t>5</a:t>
            </a:r>
            <a:r>
              <a:rPr lang="cs-CZ"/>
              <a:t>. 2021, </a:t>
            </a:r>
            <a:r>
              <a:rPr lang="en-US"/>
              <a:t>17:</a:t>
            </a:r>
            <a:r>
              <a:rPr lang="cs-CZ"/>
              <a:t>30-</a:t>
            </a:r>
            <a:r>
              <a:rPr lang="en-US"/>
              <a:t>20:</a:t>
            </a:r>
            <a:r>
              <a:rPr lang="cs-CZ"/>
              <a:t>30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Brno, online</a:t>
            </a:r>
            <a:endParaRPr lang="cs-CZ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/>
              <a:t>Kamil Ševeček</a:t>
            </a:r>
            <a:endParaRPr lang="cs-CZ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1E454F-6EA6-4517-A159-CE749C9BB8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✔️Passed</a:t>
            </a:r>
          </a:p>
          <a:p>
            <a:r>
              <a:rPr lang="en-US"/>
              <a:t>❌Failed</a:t>
            </a:r>
          </a:p>
          <a:p>
            <a:r>
              <a:rPr lang="en-US"/>
              <a:t>😴Disabled</a:t>
            </a:r>
          </a:p>
          <a:p>
            <a:pPr lvl="1"/>
            <a:r>
              <a:rPr lang="en-US"/>
              <a:t>Testy nezakomentováváme!</a:t>
            </a:r>
          </a:p>
          <a:p>
            <a:endParaRPr lang="en-US"/>
          </a:p>
          <a:p>
            <a:r>
              <a:rPr lang="en-US"/>
              <a:t>False positive … test prošel, ale přitom aplikace obsahuje chybu</a:t>
            </a:r>
          </a:p>
          <a:p>
            <a:r>
              <a:rPr lang="en-US"/>
              <a:t>False negative … test selhal, ale aplikace je v pořádku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F41B9C-DB35-41A8-9B79-64F82761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Výsledky automatizovaného testu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1071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7C865-79DC-45C2-9291-C1E1F3AEF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cs-CZ"/>
              <a:t>Jednoduchý</a:t>
            </a:r>
            <a:endParaRPr lang="en-US"/>
          </a:p>
          <a:p>
            <a:r>
              <a:rPr lang="cs-CZ"/>
              <a:t>Nezávislý</a:t>
            </a:r>
          </a:p>
          <a:p>
            <a:r>
              <a:rPr lang="cs-CZ"/>
              <a:t>Významný - testuji co je důležité!</a:t>
            </a:r>
          </a:p>
          <a:p>
            <a:r>
              <a:rPr lang="cs-CZ"/>
              <a:t>Udržovatelný</a:t>
            </a:r>
          </a:p>
          <a:p>
            <a:r>
              <a:rPr lang="cs-CZ"/>
              <a:t>Opakovatelný</a:t>
            </a:r>
          </a:p>
          <a:p>
            <a:r>
              <a:rPr lang="cs-CZ"/>
              <a:t>Deterministický</a:t>
            </a:r>
          </a:p>
          <a:p>
            <a:r>
              <a:rPr lang="en-US"/>
              <a:t>Zdrojový text testu</a:t>
            </a:r>
            <a:r>
              <a:rPr lang="cs-CZ"/>
              <a:t> by měl dávat ucelený a srozumitelný přehled o tom</a:t>
            </a:r>
            <a:r>
              <a:rPr lang="en-US"/>
              <a:t>,</a:t>
            </a:r>
            <a:br>
              <a:rPr lang="en-US"/>
            </a:br>
            <a:r>
              <a:rPr lang="cs-CZ"/>
              <a:t>co se v něm dělo.</a:t>
            </a:r>
          </a:p>
          <a:p>
            <a:endParaRPr lang="cs-CZ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DE2A1-5337-4698-BEB1-558565CC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Vlastnosti automatizovaných testů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7778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995C39-8745-47FE-A483-E40342830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Given</a:t>
            </a:r>
          </a:p>
          <a:p>
            <a:pPr lvl="1"/>
            <a:r>
              <a:rPr lang="en-US"/>
              <a:t>Příprava</a:t>
            </a:r>
          </a:p>
          <a:p>
            <a:pPr lvl="1"/>
            <a:r>
              <a:rPr lang="en-US"/>
              <a:t>Dostat webovou appku do stavu, aby mohlo začít ověřování</a:t>
            </a:r>
          </a:p>
          <a:p>
            <a:pPr lvl="1"/>
            <a:r>
              <a:rPr lang="en-US"/>
              <a:t>(např. přihlášení do aplikace, doklikání se na první ověřovanou stránku)</a:t>
            </a:r>
          </a:p>
          <a:p>
            <a:r>
              <a:rPr lang="en-US"/>
              <a:t>When</a:t>
            </a:r>
          </a:p>
          <a:p>
            <a:pPr lvl="1"/>
            <a:r>
              <a:rPr lang="en-US"/>
              <a:t>Skutečné kroky ověřování</a:t>
            </a:r>
          </a:p>
          <a:p>
            <a:pPr lvl="1"/>
            <a:r>
              <a:rPr lang="en-US"/>
              <a:t>(např. vyplnění formuláře a odeslání)</a:t>
            </a:r>
          </a:p>
          <a:p>
            <a:r>
              <a:rPr lang="en-US"/>
              <a:t>Then</a:t>
            </a:r>
          </a:p>
          <a:p>
            <a:pPr lvl="1"/>
            <a:r>
              <a:rPr lang="en-US"/>
              <a:t>Ověření, že kroky dopadly správně</a:t>
            </a:r>
          </a:p>
          <a:p>
            <a:pPr lvl="1"/>
            <a:r>
              <a:rPr lang="en-US"/>
              <a:t>Assertions</a:t>
            </a:r>
          </a:p>
          <a:p>
            <a:pPr lvl="1"/>
            <a:r>
              <a:rPr lang="en-US"/>
              <a:t>(např. kontrola, že je odeslaný formulář ve stavu “zpracovává se”)</a:t>
            </a:r>
            <a:endParaRPr lang="cs-CZ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E859E0-B009-401C-8531-85750D86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Části testovacího scénáře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767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FC0FE5-D3FD-463B-9597-1C2B4FE1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95250" indent="0">
              <a:buNone/>
            </a:pPr>
            <a:r>
              <a:rPr lang="en-US"/>
              <a:t>Metody na ověřování</a:t>
            </a:r>
          </a:p>
          <a:p>
            <a:r>
              <a:rPr lang="en-US">
                <a:latin typeface="Consolas" panose="020B0609020204030204" pitchFamily="49" charset="0"/>
              </a:rPr>
              <a:t>Assertions.assertEquals( </a:t>
            </a:r>
            <a:r>
              <a:rPr lang="en-US" i="1">
                <a:latin typeface="Consolas" panose="020B0609020204030204" pitchFamily="49" charset="0"/>
              </a:rPr>
              <a:t>očekávanáHodnota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i="1">
                <a:latin typeface="Consolas" panose="020B0609020204030204" pitchFamily="49" charset="0"/>
              </a:rPr>
              <a:t>skutečnáHodnota</a:t>
            </a:r>
            <a:r>
              <a:rPr lang="en-US">
                <a:latin typeface="Consolas" panose="020B0609020204030204" pitchFamily="49" charset="0"/>
              </a:rPr>
              <a:t> )</a:t>
            </a:r>
          </a:p>
          <a:p>
            <a:r>
              <a:rPr lang="en-US">
                <a:latin typeface="Consolas" panose="020B0609020204030204" pitchFamily="49" charset="0"/>
              </a:rPr>
              <a:t>Assertions.assertEquals( </a:t>
            </a:r>
            <a:r>
              <a:rPr lang="en-US" i="1">
                <a:latin typeface="Consolas" panose="020B0609020204030204" pitchFamily="49" charset="0"/>
              </a:rPr>
              <a:t>očekávanáHodnota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i="1">
                <a:latin typeface="Consolas" panose="020B0609020204030204" pitchFamily="49" charset="0"/>
              </a:rPr>
              <a:t>skutečnáHodnota</a:t>
            </a:r>
            <a:r>
              <a:rPr lang="en-US">
                <a:latin typeface="Consolas" panose="020B0609020204030204" pitchFamily="49" charset="0"/>
              </a:rPr>
              <a:t>,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</a:t>
            </a:r>
            <a:r>
              <a:rPr lang="en-US" i="1">
                <a:latin typeface="Consolas" panose="020B0609020204030204" pitchFamily="49" charset="0"/>
              </a:rPr>
              <a:t>vašeChybováHláškaProSnadnějšíDohledáníChyby</a:t>
            </a:r>
            <a:r>
              <a:rPr lang="en-US">
                <a:latin typeface="Consolas" panose="020B0609020204030204" pitchFamily="49" charset="0"/>
              </a:rPr>
              <a:t> )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Assertions.assertTrue( </a:t>
            </a:r>
            <a:r>
              <a:rPr lang="en-US" i="1">
                <a:latin typeface="Consolas" panose="020B0609020204030204" pitchFamily="49" charset="0"/>
              </a:rPr>
              <a:t>skutečnáHodnota</a:t>
            </a:r>
            <a:r>
              <a:rPr lang="en-US">
                <a:latin typeface="Consolas" panose="020B0609020204030204" pitchFamily="49" charset="0"/>
              </a:rPr>
              <a:t> )</a:t>
            </a:r>
          </a:p>
          <a:p>
            <a:r>
              <a:rPr lang="en-US">
                <a:latin typeface="Consolas" panose="020B0609020204030204" pitchFamily="49" charset="0"/>
              </a:rPr>
              <a:t>Assertions.assertTrue( </a:t>
            </a:r>
            <a:r>
              <a:rPr lang="en-US" i="1">
                <a:latin typeface="Consolas" panose="020B0609020204030204" pitchFamily="49" charset="0"/>
              </a:rPr>
              <a:t>skutečnáHodnota</a:t>
            </a:r>
            <a:r>
              <a:rPr lang="en-US">
                <a:latin typeface="Consolas" panose="020B0609020204030204" pitchFamily="49" charset="0"/>
              </a:rPr>
              <a:t>,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</a:t>
            </a:r>
            <a:r>
              <a:rPr lang="en-US" i="1">
                <a:latin typeface="Consolas" panose="020B0609020204030204" pitchFamily="49" charset="0"/>
              </a:rPr>
              <a:t>vašeChybováHláškaProSnadnějšíDohledáníChyby</a:t>
            </a:r>
            <a:r>
              <a:rPr lang="en-US">
                <a:latin typeface="Consolas" panose="020B0609020204030204" pitchFamily="49" charset="0"/>
              </a:rPr>
              <a:t> )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Assertions.assertNotEquals( … )</a:t>
            </a:r>
          </a:p>
          <a:p>
            <a:r>
              <a:rPr lang="en-US">
                <a:latin typeface="Consolas" panose="020B0609020204030204" pitchFamily="49" charset="0"/>
              </a:rPr>
              <a:t>Assertions.assertFalse( … )</a:t>
            </a:r>
          </a:p>
          <a:p>
            <a:r>
              <a:rPr lang="en-US">
                <a:latin typeface="Consolas" panose="020B0609020204030204" pitchFamily="49" charset="0"/>
              </a:rPr>
              <a:t>Assertions.assertNull( … )</a:t>
            </a:r>
          </a:p>
          <a:p>
            <a:r>
              <a:rPr lang="en-US">
                <a:latin typeface="Consolas" panose="020B0609020204030204" pitchFamily="49" charset="0"/>
              </a:rPr>
              <a:t>Assertions.assertNotNul( … 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9BD29A-F764-42F0-88AE-D0A9515B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Assertions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777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C129B5-2BE9-4C67-AFC2-F20177A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Pomocné metody s JUnit</a:t>
            </a:r>
            <a:endParaRPr lang="cs-C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A7E4B-5DA7-448A-A56E-6AC2682EC5A4}"/>
              </a:ext>
            </a:extLst>
          </p:cNvPr>
          <p:cNvSpPr txBox="1"/>
          <p:nvPr/>
        </p:nvSpPr>
        <p:spPr>
          <a:xfrm>
            <a:off x="453200" y="1019679"/>
            <a:ext cx="7986607" cy="1477328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9525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@BeforeEach</a:t>
            </a:r>
          </a:p>
          <a:p>
            <a:pPr marL="9525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setUp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pPr marL="95250" indent="0">
              <a:buNone/>
            </a:pP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   nastavWebDriver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9525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prohlizec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 = new</a:t>
            </a: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 FirefoxDriver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9525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11ED2-B3A5-47EF-8E78-F753CCF017B6}"/>
              </a:ext>
            </a:extLst>
          </p:cNvPr>
          <p:cNvSpPr txBox="1"/>
          <p:nvPr/>
        </p:nvSpPr>
        <p:spPr>
          <a:xfrm>
            <a:off x="453199" y="3000881"/>
            <a:ext cx="7986607" cy="120032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9525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@AfterEach</a:t>
            </a:r>
          </a:p>
          <a:p>
            <a:pPr marL="9525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tearDown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pPr marL="95250" indent="0">
              <a:buNone/>
            </a:pP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   prohlizec.close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9525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118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C129B5-2BE9-4C67-AFC2-F20177A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Pomocné metody s JUnit – méně časté</a:t>
            </a:r>
            <a:endParaRPr lang="cs-C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A7E4B-5DA7-448A-A56E-6AC2682EC5A4}"/>
              </a:ext>
            </a:extLst>
          </p:cNvPr>
          <p:cNvSpPr txBox="1"/>
          <p:nvPr/>
        </p:nvSpPr>
        <p:spPr>
          <a:xfrm>
            <a:off x="453200" y="1177329"/>
            <a:ext cx="7986607" cy="120032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9525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@BeforeAll</a:t>
            </a:r>
          </a:p>
          <a:p>
            <a:pPr marL="9525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setUpBeforeAllTests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pPr marL="95250" indent="0">
              <a:buNone/>
            </a:pP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   zkontrolujZeJeWebovaAppkaNasazena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9525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A9589-E788-4096-8381-DAD724315BD1}"/>
              </a:ext>
            </a:extLst>
          </p:cNvPr>
          <p:cNvSpPr txBox="1"/>
          <p:nvPr/>
        </p:nvSpPr>
        <p:spPr>
          <a:xfrm>
            <a:off x="453199" y="3000885"/>
            <a:ext cx="7986607" cy="120032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9525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@AfterAll</a:t>
            </a:r>
          </a:p>
          <a:p>
            <a:pPr marL="9525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cleanUp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pPr marL="95250" indent="0">
              <a:buNone/>
            </a:pP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   vymazPredchoziDocasneSoubory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9525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9776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9226D0-EF1E-421E-BC69-2E45AD99A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Selenium vypisuje různé chyby</a:t>
            </a:r>
          </a:p>
          <a:p>
            <a:pPr lvl="1"/>
            <a:r>
              <a:rPr lang="en-US"/>
              <a:t>Element nenalezen</a:t>
            </a:r>
          </a:p>
          <a:p>
            <a:pPr lvl="1"/>
            <a:r>
              <a:rPr lang="en-US"/>
              <a:t>Firefox nenastartoval</a:t>
            </a:r>
          </a:p>
          <a:p>
            <a:r>
              <a:rPr lang="en-US"/>
              <a:t>Junit vypisuje různé chyby</a:t>
            </a:r>
          </a:p>
          <a:p>
            <a:pPr lvl="1"/>
            <a:r>
              <a:rPr lang="en-US"/>
              <a:t>Assertion selhala</a:t>
            </a:r>
            <a:endParaRPr lang="cs-CZ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6F7689-B957-42C1-842E-DCA0CE07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Čtení výjimek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5036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98533C-4808-4271-A19E-9165DD6A4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Implicitní čekání</a:t>
            </a:r>
          </a:p>
          <a:p>
            <a:pPr marL="809625" lvl="1" indent="-238125"/>
            <a:r>
              <a:rPr lang="en-US"/>
              <a:t>než vyprší čekání při 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findElement</a:t>
            </a:r>
            <a:r>
              <a:rPr lang="en-US">
                <a:latin typeface="Consolas" panose="020B0609020204030204" pitchFamily="49" charset="0"/>
              </a:rPr>
              <a:t>()</a:t>
            </a:r>
          </a:p>
          <a:p>
            <a:pPr marL="571500" lvl="1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571500" lvl="1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prohlizec</a:t>
            </a:r>
            <a:r>
              <a:rPr lang="en-US"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manage</a:t>
            </a:r>
            <a:r>
              <a:rPr lang="en-US">
                <a:latin typeface="Consolas" panose="020B0609020204030204" pitchFamily="49" charset="0"/>
              </a:rPr>
              <a:t>().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timeouts</a:t>
            </a:r>
            <a:r>
              <a:rPr lang="en-US">
                <a:latin typeface="Consolas" panose="020B0609020204030204" pitchFamily="49" charset="0"/>
              </a:rPr>
              <a:t>().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implicitlyWait</a:t>
            </a:r>
            <a:r>
              <a:rPr lang="en-US">
                <a:latin typeface="Consolas" panose="020B0609020204030204" pitchFamily="49" charset="0"/>
              </a:rPr>
              <a:t>(10, 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TimeUnit</a:t>
            </a:r>
            <a:r>
              <a:rPr lang="en-US"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SECONDS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571500" lvl="1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r>
              <a:rPr lang="en-US"/>
              <a:t>Explicitní čekání</a:t>
            </a:r>
          </a:p>
          <a:p>
            <a:pPr marL="809625" lvl="1" indent="-238125"/>
            <a:r>
              <a:rPr lang="en-US"/>
              <a:t>než bude konkrétní element viditelný/aktivní/klikatelný</a:t>
            </a:r>
          </a:p>
          <a:p>
            <a:pPr marL="571500" lvl="1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571500" lvl="1" indent="0">
              <a:buNone/>
            </a:pP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WebDriverWait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cekaciPodminka</a:t>
            </a:r>
            <a:r>
              <a:rPr lang="en-US">
                <a:latin typeface="Consolas" panose="020B0609020204030204" pitchFamily="49" charset="0"/>
              </a:rPr>
              <a:t> = new 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WebDriverWait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prohlizec</a:t>
            </a:r>
            <a:r>
              <a:rPr lang="en-US">
                <a:latin typeface="Consolas" panose="020B0609020204030204" pitchFamily="49" charset="0"/>
              </a:rPr>
              <a:t>, 30);</a:t>
            </a:r>
          </a:p>
          <a:p>
            <a:pPr marL="571500" lvl="1" indent="0">
              <a:buNone/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cekaciPodminka</a:t>
            </a:r>
            <a:r>
              <a:rPr lang="en-US"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until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ExpectedConditions</a:t>
            </a:r>
            <a:r>
              <a:rPr lang="en-US"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elementToBeClickable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vyhledavaciPolicko</a:t>
            </a:r>
            <a:r>
              <a:rPr lang="en-US">
                <a:latin typeface="Consolas" panose="020B0609020204030204" pitchFamily="49" charset="0"/>
              </a:rPr>
              <a:t>));</a:t>
            </a:r>
          </a:p>
          <a:p>
            <a:pPr marL="571500" lvl="1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r>
              <a:rPr lang="en-US"/>
              <a:t>Pevné čekání (v milisekundách)</a:t>
            </a:r>
          </a:p>
          <a:p>
            <a:pPr marL="571500" lvl="1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571500" lvl="1" indent="0">
              <a:buNone/>
            </a:pP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Thread</a:t>
            </a:r>
            <a:r>
              <a:rPr lang="en-US"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chemeClr val="tx2"/>
                </a:solidFill>
                <a:latin typeface="Consolas" panose="020B0609020204030204" pitchFamily="49" charset="0"/>
              </a:rPr>
              <a:t>sleep</a:t>
            </a:r>
            <a:r>
              <a:rPr lang="en-US">
                <a:latin typeface="Consolas" panose="020B0609020204030204" pitchFamily="49" charset="0"/>
              </a:rPr>
              <a:t>(30_000);</a:t>
            </a:r>
            <a:endParaRPr lang="cs-CZ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44CE37-656B-4BED-B2CA-E6C352C6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Čekání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415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03C8F-46EB-4514-BBCB-ECFD0D789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Opakování</a:t>
            </a:r>
          </a:p>
          <a:p>
            <a:r>
              <a:rPr lang="en-US"/>
              <a:t>Automatizované testy s JUnit</a:t>
            </a:r>
          </a:p>
          <a:p>
            <a:pPr lvl="1"/>
            <a:r>
              <a:rPr lang="en-US"/>
              <a:t>@Test</a:t>
            </a:r>
          </a:p>
          <a:p>
            <a:pPr lvl="1"/>
            <a:r>
              <a:rPr lang="en-US"/>
              <a:t>Assertions</a:t>
            </a:r>
          </a:p>
          <a:p>
            <a:r>
              <a:rPr lang="en-US"/>
              <a:t>Pokročilé techniky</a:t>
            </a:r>
          </a:p>
          <a:p>
            <a:pPr lvl="1"/>
            <a:r>
              <a:rPr lang="en-US"/>
              <a:t>Vlastnosti testů</a:t>
            </a:r>
          </a:p>
          <a:p>
            <a:pPr lvl="1"/>
            <a:r>
              <a:rPr lang="en-US"/>
              <a:t>Čekání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7BC59E-F971-410E-8DDA-0EE51CD9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386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C129B5-2BE9-4C67-AFC2-F20177A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Násobilka HTML</a:t>
            </a:r>
            <a:endParaRPr lang="cs-C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A7E4B-5DA7-448A-A56E-6AC2682EC5A4}"/>
              </a:ext>
            </a:extLst>
          </p:cNvPr>
          <p:cNvSpPr txBox="1"/>
          <p:nvPr/>
        </p:nvSpPr>
        <p:spPr>
          <a:xfrm>
            <a:off x="453200" y="1019679"/>
            <a:ext cx="7986607" cy="34163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800">
                <a:latin typeface="Consolas" panose="020B0609020204030204" pitchFamily="49" charset="0"/>
              </a:rPr>
              <a:t>&lt;html&gt;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&lt;head&gt;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&lt;title&gt;Název stránky&lt;/title&gt;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&lt;/head&gt;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&lt;body&gt;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&lt;h1&gt;Hlavní nadpis&lt;/h1&gt;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&lt;p&gt;Vítejte na našem webu&lt;/p&gt;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&lt;a href="https://www.wikipedia.org/"&gt;Odkaz&lt;/a&gt;</a:t>
            </a:r>
          </a:p>
          <a:p>
            <a:endParaRPr lang="en-US" sz="1800">
              <a:latin typeface="Consolas" panose="020B0609020204030204" pitchFamily="49" charset="0"/>
            </a:endParaRPr>
          </a:p>
          <a:p>
            <a:r>
              <a:rPr lang="en-US" sz="1800">
                <a:latin typeface="Consolas" panose="020B0609020204030204" pitchFamily="49" charset="0"/>
              </a:rPr>
              <a:t>    &lt;p class="poznamka"&gt;Vytvořeno v roce 2021&lt;/p&gt;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&lt;/body&gt;</a:t>
            </a:r>
          </a:p>
          <a:p>
            <a:r>
              <a:rPr lang="en-US" sz="1800">
                <a:latin typeface="Consolas" panose="020B0609020204030204" pitchFamily="49" charset="0"/>
              </a:rPr>
              <a:t>&lt;/html&gt;</a:t>
            </a:r>
            <a:endParaRPr lang="cs-CZ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3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C129B5-2BE9-4C67-AFC2-F20177A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Násobilka </a:t>
            </a:r>
            <a:r>
              <a:rPr lang="cs-CZ"/>
              <a:t>HTM</a:t>
            </a:r>
            <a:r>
              <a:rPr lang="en-US"/>
              <a:t>L</a:t>
            </a:r>
            <a:endParaRPr lang="cs-C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A7E4B-5DA7-448A-A56E-6AC2682EC5A4}"/>
              </a:ext>
            </a:extLst>
          </p:cNvPr>
          <p:cNvSpPr txBox="1"/>
          <p:nvPr/>
        </p:nvSpPr>
        <p:spPr>
          <a:xfrm>
            <a:off x="453200" y="1019679"/>
            <a:ext cx="7986607" cy="34163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800">
                <a:latin typeface="Consolas" panose="020B0609020204030204" pitchFamily="49" charset="0"/>
              </a:rPr>
              <a:t>&lt;html&gt;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&lt;head&gt;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&lt;title&gt;Název stránky&lt;/title&gt;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&lt;/head&gt;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&lt;body&gt;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&lt;h1&gt;Hlavní nadpis&lt;/h1&gt;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&lt;p&gt;Vítejte na našem webu&lt;/p&gt;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&lt;a href="https://www.wikipedia.org/"&gt;Odkaz&lt;/a&gt;</a:t>
            </a:r>
          </a:p>
          <a:p>
            <a:endParaRPr lang="en-US" sz="1800">
              <a:latin typeface="Consolas" panose="020B0609020204030204" pitchFamily="49" charset="0"/>
            </a:endParaRPr>
          </a:p>
          <a:p>
            <a:r>
              <a:rPr lang="en-US" sz="1800">
                <a:latin typeface="Consolas" panose="020B0609020204030204" pitchFamily="49" charset="0"/>
              </a:rPr>
              <a:t>    &lt;p class="poznamka"&gt;Vytvořeno v roce 2021&lt;/p&gt;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&lt;/body&gt;</a:t>
            </a:r>
          </a:p>
          <a:p>
            <a:r>
              <a:rPr lang="en-US" sz="1800">
                <a:latin typeface="Consolas" panose="020B0609020204030204" pitchFamily="49" charset="0"/>
              </a:rPr>
              <a:t>&lt;/html&gt;</a:t>
            </a:r>
            <a:endParaRPr lang="cs-CZ" sz="180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2B66B8-C9FE-4A51-8B98-872705BE62D4}"/>
              </a:ext>
            </a:extLst>
          </p:cNvPr>
          <p:cNvSpPr/>
          <p:nvPr/>
        </p:nvSpPr>
        <p:spPr>
          <a:xfrm>
            <a:off x="958413" y="1494595"/>
            <a:ext cx="3765988" cy="50694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988800-9994-4F7E-816F-E6F7EBCC3D73}"/>
              </a:ext>
            </a:extLst>
          </p:cNvPr>
          <p:cNvCxnSpPr>
            <a:cxnSpLocks/>
          </p:cNvCxnSpPr>
          <p:nvPr/>
        </p:nvCxnSpPr>
        <p:spPr>
          <a:xfrm flipH="1">
            <a:off x="2714625" y="695711"/>
            <a:ext cx="2115121" cy="7646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EA3A537-507E-46EB-B5FD-9B3E253D4509}"/>
              </a:ext>
            </a:extLst>
          </p:cNvPr>
          <p:cNvSpPr/>
          <p:nvPr/>
        </p:nvSpPr>
        <p:spPr>
          <a:xfrm>
            <a:off x="890588" y="2130101"/>
            <a:ext cx="561810" cy="35406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F46622-2AC0-4459-9B08-00CC66486C22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704193" y="2484168"/>
            <a:ext cx="467300" cy="19489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B5A42-5D98-4C83-9363-44D88A61B7FA}"/>
              </a:ext>
            </a:extLst>
          </p:cNvPr>
          <p:cNvSpPr/>
          <p:nvPr/>
        </p:nvSpPr>
        <p:spPr>
          <a:xfrm>
            <a:off x="1484610" y="2396898"/>
            <a:ext cx="1753889" cy="35406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EA79D2-038B-4182-8AFF-A0441F028A9C}"/>
              </a:ext>
            </a:extLst>
          </p:cNvPr>
          <p:cNvSpPr/>
          <p:nvPr/>
        </p:nvSpPr>
        <p:spPr>
          <a:xfrm>
            <a:off x="2251899" y="3525282"/>
            <a:ext cx="1110425" cy="35406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A652A9-C76D-4B82-829D-570923DAC2E0}"/>
              </a:ext>
            </a:extLst>
          </p:cNvPr>
          <p:cNvSpPr/>
          <p:nvPr/>
        </p:nvSpPr>
        <p:spPr>
          <a:xfrm>
            <a:off x="2081570" y="2962415"/>
            <a:ext cx="3461979" cy="35406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D859CB-AE5F-42CE-89EB-6475BA52AE66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2807112" y="3879349"/>
            <a:ext cx="1785475" cy="6488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D41267-BFA3-4600-BEBC-36C9788B0962}"/>
              </a:ext>
            </a:extLst>
          </p:cNvPr>
          <p:cNvCxnSpPr>
            <a:cxnSpLocks/>
          </p:cNvCxnSpPr>
          <p:nvPr/>
        </p:nvCxnSpPr>
        <p:spPr>
          <a:xfrm flipH="1" flipV="1">
            <a:off x="3812559" y="3331718"/>
            <a:ext cx="1859966" cy="5751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AC318B-8D3E-4640-BDAE-C242DA732623}"/>
              </a:ext>
            </a:extLst>
          </p:cNvPr>
          <p:cNvCxnSpPr>
            <a:cxnSpLocks/>
          </p:cNvCxnSpPr>
          <p:nvPr/>
        </p:nvCxnSpPr>
        <p:spPr>
          <a:xfrm flipH="1">
            <a:off x="3279542" y="2413168"/>
            <a:ext cx="2238398" cy="919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B509B5B-C364-42BB-8571-DC98BC7FB907}"/>
              </a:ext>
            </a:extLst>
          </p:cNvPr>
          <p:cNvSpPr/>
          <p:nvPr/>
        </p:nvSpPr>
        <p:spPr>
          <a:xfrm>
            <a:off x="1381694" y="2963804"/>
            <a:ext cx="608554" cy="35406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531E03-047B-438C-B5A3-9BD534508637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1685971" y="3317871"/>
            <a:ext cx="371858" cy="12952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3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72E75-681A-42D2-AD5E-F007955A6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Rozdíl mezi:</a:t>
            </a:r>
            <a:br>
              <a:rPr lang="en-US"/>
            </a:br>
            <a:r>
              <a:rPr lang="en-US"/>
              <a:t>findElement( lokátor )</a:t>
            </a:r>
            <a:br>
              <a:rPr lang="en-US"/>
            </a:br>
            <a:r>
              <a:rPr lang="en-US"/>
              <a:t>findElements( lokátor )</a:t>
            </a:r>
          </a:p>
          <a:p>
            <a:endParaRPr lang="en-US"/>
          </a:p>
          <a:p>
            <a:r>
              <a:rPr lang="en-US"/>
              <a:t>Kde najdete více čtení o Seleniu?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C129B5-2BE9-4C67-AFC2-F20177A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Násobilka Selenium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810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9E40AD-5F45-42AC-9229-5628530DD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201" y="1025236"/>
            <a:ext cx="3877062" cy="3471814"/>
          </a:xfrm>
        </p:spPr>
        <p:txBody>
          <a:bodyPr>
            <a:normAutofit fontScale="92500" lnSpcReduction="10000"/>
          </a:bodyPr>
          <a:lstStyle/>
          <a:p>
            <a:r>
              <a:rPr lang="cs-CZ" b="1">
                <a:solidFill>
                  <a:schemeClr val="accent1"/>
                </a:solidFill>
                <a:latin typeface="Consolas" panose="020B0609020204030204" pitchFamily="49" charset="0"/>
              </a:rPr>
              <a:t>By.id()</a:t>
            </a:r>
          </a:p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</a:rPr>
              <a:t>By.name()</a:t>
            </a:r>
          </a:p>
          <a:p>
            <a:r>
              <a:rPr lang="cs-CZ" b="1">
                <a:solidFill>
                  <a:schemeClr val="accent1"/>
                </a:solidFill>
                <a:latin typeface="Consolas" panose="020B0609020204030204" pitchFamily="49" charset="0"/>
              </a:rPr>
              <a:t>By.class</a:t>
            </a:r>
            <a:r>
              <a:rPr lang="en-US" b="1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cs-CZ" b="1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</a:rPr>
              <a:t>By.tagName()</a:t>
            </a:r>
          </a:p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</a:rPr>
              <a:t>By.linkText()</a:t>
            </a:r>
          </a:p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</a:rPr>
              <a:t>By.partialLinkText()</a:t>
            </a:r>
          </a:p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</a:rPr>
              <a:t>By.cssSelector()</a:t>
            </a:r>
          </a:p>
          <a:p>
            <a:r>
              <a:rPr lang="cs-CZ" b="1">
                <a:solidFill>
                  <a:schemeClr val="accent1"/>
                </a:solidFill>
                <a:latin typeface="Consolas" panose="020B0609020204030204" pitchFamily="49" charset="0"/>
              </a:rPr>
              <a:t>By.xpath()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C129B5-2BE9-4C67-AFC2-F20177A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Lokátory pro vyhledání HTML elementů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9E2F671-5F85-4A2B-AFC5-BD9A6ADDAEF7}"/>
              </a:ext>
            </a:extLst>
          </p:cNvPr>
          <p:cNvSpPr txBox="1">
            <a:spLocks/>
          </p:cNvSpPr>
          <p:nvPr/>
        </p:nvSpPr>
        <p:spPr>
          <a:xfrm>
            <a:off x="4330263" y="1025236"/>
            <a:ext cx="3877062" cy="3471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b="0" i="0" u="none" strike="noStrike" cap="none">
                <a:solidFill>
                  <a:schemeClr val="tx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95250" indent="0">
              <a:buNone/>
            </a:pPr>
            <a:r>
              <a:rPr lang="en-US">
                <a:latin typeface="+mn-lt"/>
              </a:rPr>
              <a:t>Pozn: </a:t>
            </a:r>
            <a:r>
              <a:rPr lang="en-US" b="1">
                <a:latin typeface="+mn-lt"/>
              </a:rPr>
              <a:t>Tučně </a:t>
            </a:r>
            <a:r>
              <a:rPr lang="en-US">
                <a:latin typeface="+mn-lt"/>
              </a:rPr>
              <a:t>jsou zvýrazněny nejpoužívanější lokátory</a:t>
            </a:r>
            <a:endParaRPr lang="cs-CZ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313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D2E631-1E3B-4800-B884-C0B7A1E15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95250" indent="0">
              <a:buNone/>
            </a:pPr>
            <a:r>
              <a:rPr lang="en-US"/>
              <a:t>Obecně:	</a:t>
            </a:r>
            <a:r>
              <a:rPr lang="en-US">
                <a:latin typeface="Consolas" panose="020B0609020204030204" pitchFamily="49" charset="0"/>
              </a:rPr>
              <a:t>/element/subElement/subSubElement</a:t>
            </a:r>
          </a:p>
          <a:p>
            <a:pPr marL="95250" indent="0">
              <a:buNone/>
            </a:pPr>
            <a:r>
              <a:rPr lang="en-US"/>
              <a:t>Příklad:	</a:t>
            </a:r>
            <a:r>
              <a:rPr lang="en-US">
                <a:latin typeface="Consolas" panose="020B0609020204030204" pitchFamily="49" charset="0"/>
              </a:rPr>
              <a:t>/html/body/nav</a:t>
            </a:r>
          </a:p>
          <a:p>
            <a:pPr marL="95250" indent="0">
              <a:buNone/>
            </a:pPr>
            <a:endParaRPr lang="en-US"/>
          </a:p>
          <a:p>
            <a:pPr marL="95250" indent="0">
              <a:buNone/>
            </a:pPr>
            <a:r>
              <a:rPr lang="en-US"/>
              <a:t>Obecně:	</a:t>
            </a:r>
            <a:r>
              <a:rPr lang="en-US">
                <a:latin typeface="Consolas" panose="020B0609020204030204" pitchFamily="49" charset="0"/>
              </a:rPr>
              <a:t>//elementVLibovolneHloubce/subElement</a:t>
            </a:r>
          </a:p>
          <a:p>
            <a:pPr marL="95250" indent="0">
              <a:buNone/>
            </a:pPr>
            <a:r>
              <a:rPr lang="en-US"/>
              <a:t>Příklad:	</a:t>
            </a:r>
            <a:r>
              <a:rPr lang="en-US">
                <a:latin typeface="Consolas" panose="020B0609020204030204" pitchFamily="49" charset="0"/>
              </a:rPr>
              <a:t>//ul/li</a:t>
            </a:r>
          </a:p>
          <a:p>
            <a:pPr marL="95250" indent="0">
              <a:buNone/>
            </a:pPr>
            <a:endParaRPr lang="en-US"/>
          </a:p>
          <a:p>
            <a:pPr marL="95250" indent="0">
              <a:buNone/>
            </a:pPr>
            <a:r>
              <a:rPr lang="en-US"/>
              <a:t>O</a:t>
            </a:r>
            <a:r>
              <a:rPr lang="pl-PL"/>
              <a:t>becn</a:t>
            </a:r>
            <a:r>
              <a:rPr lang="en-US"/>
              <a:t>ě</a:t>
            </a:r>
            <a:r>
              <a:rPr lang="pl-PL"/>
              <a:t>: </a:t>
            </a:r>
            <a:r>
              <a:rPr lang="en-US">
                <a:latin typeface="Consolas" panose="020B0609020204030204" pitchFamily="49" charset="0"/>
              </a:rPr>
              <a:t>/</a:t>
            </a:r>
            <a:r>
              <a:rPr lang="pl-PL">
                <a:latin typeface="Consolas" panose="020B0609020204030204" pitchFamily="49" charset="0"/>
              </a:rPr>
              <a:t>element[omezujiciPodminka]</a:t>
            </a:r>
            <a:r>
              <a:rPr lang="en-US">
                <a:latin typeface="Consolas" panose="020B0609020204030204" pitchFamily="49" charset="0"/>
              </a:rPr>
              <a:t>/subElement[omezujiciPodminka]/subSubElement[omezujiciPodminka]</a:t>
            </a:r>
            <a:endParaRPr lang="pl-PL"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en-US">
                <a:latin typeface="Consolas" panose="020B0609020204030204" pitchFamily="49" charset="0"/>
              </a:rPr>
              <a:t>[</a:t>
            </a:r>
            <a:r>
              <a:rPr lang="pl-PL">
                <a:latin typeface="Consolas" panose="020B0609020204030204" pitchFamily="49" charset="0"/>
              </a:rPr>
              <a:t>omezujiciPodmink</a:t>
            </a:r>
            <a:r>
              <a:rPr lang="en-US">
                <a:latin typeface="Consolas" panose="020B0609020204030204" pitchFamily="49" charset="0"/>
              </a:rPr>
              <a:t>a]</a:t>
            </a:r>
            <a:r>
              <a:rPr lang="en-US"/>
              <a:t> může vypadat takto:</a:t>
            </a:r>
            <a:endParaRPr lang="pl-PL"/>
          </a:p>
          <a:p>
            <a:pPr marL="95250" indent="0">
              <a:buNone/>
              <a:tabLst>
                <a:tab pos="3584575" algn="l"/>
              </a:tabLst>
            </a:pPr>
            <a:r>
              <a:rPr lang="en-US">
                <a:latin typeface="Consolas" panose="020B0609020204030204" pitchFamily="49" charset="0"/>
              </a:rPr>
              <a:t>[</a:t>
            </a:r>
            <a:r>
              <a:rPr lang="en-US" i="1">
                <a:latin typeface="Consolas" panose="020B0609020204030204" pitchFamily="49" charset="0"/>
              </a:rPr>
              <a:t>nTyElementZeSeznamu</a:t>
            </a:r>
            <a:r>
              <a:rPr lang="en-US">
                <a:latin typeface="Consolas" panose="020B0609020204030204" pitchFamily="49" charset="0"/>
              </a:rPr>
              <a:t>]	//div[2]</a:t>
            </a:r>
            <a:endParaRPr lang="pl-PL">
              <a:latin typeface="Consolas" panose="020B0609020204030204" pitchFamily="49" charset="0"/>
            </a:endParaRPr>
          </a:p>
          <a:p>
            <a:pPr marL="95250" indent="0">
              <a:buNone/>
              <a:tabLst>
                <a:tab pos="3584575" algn="l"/>
              </a:tabLst>
            </a:pPr>
            <a:r>
              <a:rPr lang="en-US">
                <a:latin typeface="Consolas" panose="020B0609020204030204" pitchFamily="49" charset="0"/>
              </a:rPr>
              <a:t>[</a:t>
            </a:r>
            <a:r>
              <a:rPr lang="pl-PL">
                <a:latin typeface="Consolas" panose="020B0609020204030204" pitchFamily="49" charset="0"/>
              </a:rPr>
              <a:t>@</a:t>
            </a:r>
            <a:r>
              <a:rPr lang="pl-PL" i="1">
                <a:latin typeface="Consolas" panose="020B0609020204030204" pitchFamily="49" charset="0"/>
              </a:rPr>
              <a:t>attributeName</a:t>
            </a:r>
            <a:r>
              <a:rPr lang="pl-PL">
                <a:latin typeface="Consolas" panose="020B0609020204030204" pitchFamily="49" charset="0"/>
              </a:rPr>
              <a:t> = '</a:t>
            </a:r>
            <a:r>
              <a:rPr lang="pl-PL" i="1">
                <a:latin typeface="Consolas" panose="020B0609020204030204" pitchFamily="49" charset="0"/>
              </a:rPr>
              <a:t>hodnota’</a:t>
            </a:r>
            <a:r>
              <a:rPr lang="en-US">
                <a:latin typeface="Consolas" panose="020B0609020204030204" pitchFamily="49" charset="0"/>
              </a:rPr>
              <a:t>]	//a[@class = 'qa-firstName']</a:t>
            </a:r>
          </a:p>
          <a:p>
            <a:pPr marL="95250" indent="0">
              <a:buNone/>
              <a:tabLst>
                <a:tab pos="3584575" algn="l"/>
              </a:tabLst>
            </a:pPr>
            <a:r>
              <a:rPr lang="en-US">
                <a:latin typeface="Consolas" panose="020B0609020204030204" pitchFamily="49" charset="0"/>
              </a:rPr>
              <a:t>[text() = '</a:t>
            </a:r>
            <a:r>
              <a:rPr lang="en-US" i="1">
                <a:latin typeface="Consolas" panose="020B0609020204030204" pitchFamily="49" charset="0"/>
              </a:rPr>
              <a:t>hodnota</a:t>
            </a:r>
            <a:r>
              <a:rPr lang="en-US">
                <a:latin typeface="Consolas" panose="020B0609020204030204" pitchFamily="49" charset="0"/>
              </a:rPr>
              <a:t>’]	//span[text() = 'Více informací']</a:t>
            </a:r>
          </a:p>
          <a:p>
            <a:pPr marL="95250" indent="0">
              <a:buNone/>
              <a:tabLst>
                <a:tab pos="3584575" algn="l"/>
              </a:tabLst>
            </a:pPr>
            <a:r>
              <a:rPr lang="en-US">
                <a:latin typeface="Consolas" panose="020B0609020204030204" pitchFamily="49" charset="0"/>
              </a:rPr>
              <a:t>[</a:t>
            </a:r>
            <a:r>
              <a:rPr lang="pl-PL">
                <a:latin typeface="Consolas" panose="020B0609020204030204" pitchFamily="49" charset="0"/>
              </a:rPr>
              <a:t>contains( </a:t>
            </a:r>
            <a:r>
              <a:rPr lang="en-US" i="1">
                <a:latin typeface="Consolas" panose="020B0609020204030204" pitchFamily="49" charset="0"/>
              </a:rPr>
              <a:t>odkud</a:t>
            </a:r>
            <a:r>
              <a:rPr lang="pl-PL">
                <a:latin typeface="Consolas" panose="020B0609020204030204" pitchFamily="49" charset="0"/>
              </a:rPr>
              <a:t>, </a:t>
            </a:r>
            <a:r>
              <a:rPr lang="en-US" i="1">
                <a:latin typeface="Consolas" panose="020B0609020204030204" pitchFamily="49" charset="0"/>
              </a:rPr>
              <a:t>coMusiObsahovat</a:t>
            </a:r>
            <a:r>
              <a:rPr lang="pl-PL">
                <a:latin typeface="Consolas" panose="020B0609020204030204" pitchFamily="49" charset="0"/>
              </a:rPr>
              <a:t> )</a:t>
            </a:r>
            <a:r>
              <a:rPr lang="en-US">
                <a:latin typeface="Consolas" panose="020B0609020204030204" pitchFamily="49" charset="0"/>
              </a:rPr>
              <a:t>]	//div[contains( @class, 'qa-firstName’]</a:t>
            </a:r>
          </a:p>
          <a:p>
            <a:pPr marL="95250" indent="0">
              <a:buNone/>
              <a:tabLst>
                <a:tab pos="3584575" algn="l"/>
              </a:tabLst>
            </a:pPr>
            <a:r>
              <a:rPr lang="en-US">
                <a:latin typeface="Consolas" panose="020B0609020204030204" pitchFamily="49" charset="0"/>
              </a:rPr>
              <a:t>[</a:t>
            </a:r>
            <a:r>
              <a:rPr lang="en-US" i="1">
                <a:latin typeface="Consolas" panose="020B0609020204030204" pitchFamily="49" charset="0"/>
              </a:rPr>
              <a:t>omezujiciPodminka</a:t>
            </a:r>
            <a:r>
              <a:rPr lang="en-US">
                <a:latin typeface="Consolas" panose="020B0609020204030204" pitchFamily="49" charset="0"/>
              </a:rPr>
              <a:t> and </a:t>
            </a:r>
            <a:r>
              <a:rPr lang="en-US" i="1">
                <a:latin typeface="Consolas" panose="020B0609020204030204" pitchFamily="49" charset="0"/>
              </a:rPr>
              <a:t>dalsiOmezujiciPodminka</a:t>
            </a:r>
            <a:r>
              <a:rPr lang="en-US">
                <a:latin typeface="Consolas" panose="020B0609020204030204" pitchFamily="49" charset="0"/>
              </a:rPr>
              <a:t>]	//div[@class = 'highlighted' and text() = 'Klikni sem']</a:t>
            </a:r>
          </a:p>
          <a:p>
            <a:pPr marL="95250" indent="0">
              <a:buNone/>
              <a:tabLst>
                <a:tab pos="3584575" algn="l"/>
              </a:tabLst>
            </a:pPr>
            <a:r>
              <a:rPr lang="en-US">
                <a:latin typeface="Consolas" panose="020B0609020204030204" pitchFamily="49" charset="0"/>
              </a:rPr>
              <a:t>[</a:t>
            </a:r>
            <a:r>
              <a:rPr lang="en-US" i="1">
                <a:latin typeface="Consolas" panose="020B0609020204030204" pitchFamily="49" charset="0"/>
              </a:rPr>
              <a:t>omezujiciPodminka</a:t>
            </a:r>
            <a:r>
              <a:rPr lang="en-US">
                <a:latin typeface="Consolas" panose="020B0609020204030204" pitchFamily="49" charset="0"/>
              </a:rPr>
              <a:t> or </a:t>
            </a:r>
            <a:r>
              <a:rPr lang="en-US" i="1">
                <a:latin typeface="Consolas" panose="020B0609020204030204" pitchFamily="49" charset="0"/>
              </a:rPr>
              <a:t>jinaOmezujiciPodminka</a:t>
            </a:r>
            <a:r>
              <a:rPr lang="en-US">
                <a:latin typeface="Consolas" panose="020B0609020204030204" pitchFamily="49" charset="0"/>
              </a:rPr>
              <a:t>]	//div[@class = 'highlighted' or @class = 'selected']</a:t>
            </a:r>
          </a:p>
          <a:p>
            <a:pPr marL="95250" indent="0">
              <a:buNone/>
            </a:pPr>
            <a:endParaRPr lang="pl-PL">
              <a:latin typeface="Consolas" panose="020B0609020204030204" pitchFamily="49" charset="0"/>
            </a:endParaRPr>
          </a:p>
          <a:p>
            <a:pPr marL="9525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B30F73-6347-4614-962C-946B920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XPath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859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4DF9AB-4442-41A8-9119-71FE0D292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Knihovna pro Javu pro snadné spouštění (více) testů</a:t>
            </a:r>
          </a:p>
          <a:p>
            <a:pPr lvl="1"/>
            <a:r>
              <a:rPr lang="en-US"/>
              <a:t>Náhrada za </a:t>
            </a:r>
            <a:r>
              <a:rPr lang="en-US">
                <a:latin typeface="Consolas" panose="020B0609020204030204" pitchFamily="49" charset="0"/>
              </a:rPr>
              <a:t>main()</a:t>
            </a:r>
          </a:p>
          <a:p>
            <a:r>
              <a:rPr lang="en-US"/>
              <a:t>Kontrolu výsledků testovacích běhů</a:t>
            </a:r>
          </a:p>
          <a:p>
            <a:pPr lvl="1"/>
            <a:r>
              <a:rPr lang="en-US"/>
              <a:t>Assertions</a:t>
            </a:r>
          </a:p>
          <a:p>
            <a:r>
              <a:rPr lang="en-US"/>
              <a:t>Umožňuje managovat spouštění testů</a:t>
            </a:r>
          </a:p>
          <a:p>
            <a:pPr lvl="1"/>
            <a:r>
              <a:rPr lang="en-US"/>
              <a:t>Spouštění hromadně jednou v noci</a:t>
            </a:r>
          </a:p>
          <a:p>
            <a:pPr lvl="1"/>
            <a:r>
              <a:rPr lang="en-US"/>
              <a:t>Spouštení při commitu v Gitu</a:t>
            </a:r>
          </a:p>
          <a:p>
            <a:pPr lvl="1"/>
            <a:r>
              <a:rPr lang="en-US"/>
              <a:t>Generování reportů</a:t>
            </a:r>
            <a:endParaRPr lang="cs-CZ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E54807-F390-4ABC-8106-3A514EFE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JUnit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165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C129B5-2BE9-4C67-AFC2-F20177A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Příklad testovací metody s JUnit</a:t>
            </a:r>
            <a:endParaRPr lang="cs-C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A7E4B-5DA7-448A-A56E-6AC2682EC5A4}"/>
              </a:ext>
            </a:extLst>
          </p:cNvPr>
          <p:cNvSpPr txBox="1"/>
          <p:nvPr/>
        </p:nvSpPr>
        <p:spPr>
          <a:xfrm>
            <a:off x="453200" y="1019679"/>
            <a:ext cx="7986607" cy="230832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9525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@Test</a:t>
            </a:r>
          </a:p>
          <a:p>
            <a:pPr marL="9525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checkLogin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pPr marL="95250" indent="0">
              <a:buNone/>
            </a:pP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   enterUserName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("Kamil");</a:t>
            </a:r>
          </a:p>
          <a:p>
            <a:pPr marL="95250" indent="0">
              <a:buNone/>
            </a:pP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   enterPassword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("TajneHeslo");</a:t>
            </a:r>
          </a:p>
          <a:p>
            <a:pPr marL="9525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   HomePage </a:t>
            </a: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homePage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submit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95250" indent="0">
              <a:buNone/>
            </a:pPr>
            <a:endParaRPr lang="en-US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1800">
                <a:solidFill>
                  <a:schemeClr val="tx2"/>
                </a:solidFill>
                <a:latin typeface="Consolas" panose="020B0609020204030204" pitchFamily="49" charset="0"/>
              </a:rPr>
              <a:t>Assertions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chemeClr val="tx2"/>
                </a:solidFill>
                <a:latin typeface="Consolas" panose="020B0609020204030204" pitchFamily="49" charset="0"/>
              </a:rPr>
              <a:t>assertNotNull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homePage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9525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7008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zechitas 2021">
      <a:dk1>
        <a:srgbClr val="000000"/>
      </a:dk1>
      <a:lt1>
        <a:srgbClr val="FFFFFF"/>
      </a:lt1>
      <a:dk2>
        <a:srgbClr val="FFF7FC"/>
      </a:dk2>
      <a:lt2>
        <a:srgbClr val="2B3990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15BAE6"/>
      </a:accent5>
      <a:accent6>
        <a:srgbClr val="91268F"/>
      </a:accent6>
      <a:hlink>
        <a:srgbClr val="EB008B"/>
      </a:hlink>
      <a:folHlink>
        <a:srgbClr val="EB00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5973</TotalTime>
  <Words>620</Words>
  <Application>Microsoft Office PowerPoint</Application>
  <PresentationFormat>On-screen Show (16:9)</PresentationFormat>
  <Paragraphs>165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Open Sans</vt:lpstr>
      <vt:lpstr>Microsoft Sans Serif</vt:lpstr>
      <vt:lpstr>Consolas</vt:lpstr>
      <vt:lpstr>Open Sans Light</vt:lpstr>
      <vt:lpstr>Arial</vt:lpstr>
      <vt:lpstr>Calibri</vt:lpstr>
      <vt:lpstr>Motiv Office</vt:lpstr>
      <vt:lpstr>Automatické testy Lekce 4</vt:lpstr>
      <vt:lpstr>Agenda</vt:lpstr>
      <vt:lpstr>Násobilka HTML</vt:lpstr>
      <vt:lpstr>Násobilka HTML</vt:lpstr>
      <vt:lpstr>Násobilka Selenium</vt:lpstr>
      <vt:lpstr>Lokátory pro vyhledání HTML elementů</vt:lpstr>
      <vt:lpstr>XPath</vt:lpstr>
      <vt:lpstr>JUnit</vt:lpstr>
      <vt:lpstr>Příklad testovací metody s JUnit</vt:lpstr>
      <vt:lpstr>Výsledky automatizovaného testu</vt:lpstr>
      <vt:lpstr>Vlastnosti automatizovaných testů</vt:lpstr>
      <vt:lpstr>Části testovacího scénáře</vt:lpstr>
      <vt:lpstr>Assertions</vt:lpstr>
      <vt:lpstr>Pomocné metody s JUnit</vt:lpstr>
      <vt:lpstr>Pomocné metody s JUnit – méně časté</vt:lpstr>
      <vt:lpstr>Čtení výjimek</vt:lpstr>
      <vt:lpstr>Čekání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programování 1: Java</dc:title>
  <dc:creator>Student</dc:creator>
  <cp:lastModifiedBy>Student</cp:lastModifiedBy>
  <cp:revision>52</cp:revision>
  <dcterms:modified xsi:type="dcterms:W3CDTF">2021-05-14T09:01:16Z</dcterms:modified>
</cp:coreProperties>
</file>