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75" r:id="rId3"/>
    <p:sldId id="290" r:id="rId4"/>
    <p:sldId id="289" r:id="rId5"/>
    <p:sldId id="288" r:id="rId6"/>
    <p:sldId id="295" r:id="rId7"/>
    <p:sldId id="296" r:id="rId8"/>
    <p:sldId id="281" r:id="rId9"/>
    <p:sldId id="291" r:id="rId10"/>
    <p:sldId id="292" r:id="rId11"/>
    <p:sldId id="293" r:id="rId12"/>
    <p:sldId id="294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Microsoft Sans Serif" panose="020B0604020202020204" pitchFamily="34" charset="0"/>
      <p:regular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Open Sans Light" panose="020B03060305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gHXgSI5x9kWRx6aoB6U6L/8d2M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4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43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67874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 Title - verze 1">
  <p:cSld name="CUSTOM_1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>
            <a:spLocks noGrp="1"/>
          </p:cNvSpPr>
          <p:nvPr>
            <p:ph type="title"/>
          </p:nvPr>
        </p:nvSpPr>
        <p:spPr>
          <a:xfrm>
            <a:off x="445875" y="1493274"/>
            <a:ext cx="5885700" cy="17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subTitle" idx="1"/>
          </p:nvPr>
        </p:nvSpPr>
        <p:spPr>
          <a:xfrm>
            <a:off x="486475" y="3202675"/>
            <a:ext cx="51021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i="0" u="none" strike="noStrike" cap="none">
                <a:solidFill>
                  <a:schemeClr val="bg1"/>
                </a:solidFill>
              </a:defRPr>
            </a:lvl1pPr>
            <a:lvl2pPr marR="0"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2pPr>
            <a:lvl3pPr marR="0"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3pPr>
            <a:lvl4pPr marR="0"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4pPr>
            <a:lvl5pPr marR="0"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5pPr>
            <a:lvl6pPr marR="0"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6pPr>
            <a:lvl7pPr marR="0"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7pPr>
            <a:lvl8pPr marR="0"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8pPr>
            <a:lvl9pPr marR="0"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46EE8B-6E7C-47CB-835F-18AA3DEE4D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52353" y="451248"/>
            <a:ext cx="841591" cy="2451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Claim - bílé pozadí">
  <p:cSld name="CUSTOM_4_1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>
          <a:xfrm>
            <a:off x="452625" y="2571750"/>
            <a:ext cx="8238900" cy="13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43CA38-9066-4D2A-870D-7AABCFBED2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- Claim minimal">
  <p:cSld name="CUSTOM_4_1_1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 txBox="1">
            <a:spLocks noGrp="1"/>
          </p:cNvSpPr>
          <p:nvPr>
            <p:ph type="title"/>
          </p:nvPr>
        </p:nvSpPr>
        <p:spPr>
          <a:xfrm>
            <a:off x="452625" y="1896600"/>
            <a:ext cx="8238900" cy="13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2F5146-0541-4DDE-9ADB-7F8E1AAC3E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 Claim - gradient vlastní foto">
  <p:cSld name="OBJECT_2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5627995" y="454108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452625" y="2571750"/>
            <a:ext cx="8238900" cy="13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C5D4F0-B8C5-4EBC-88EF-F2572BCFF41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44">
          <p15:clr>
            <a:srgbClr val="FA7B17"/>
          </p15:clr>
        </p15:guide>
        <p15:guide id="2" pos="2880">
          <p15:clr>
            <a:srgbClr val="FA7B17"/>
          </p15:clr>
        </p15:guide>
        <p15:guide id="3" pos="2721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 Sekce s podnadpisem">
  <p:cSld name="CUSTOM_5">
    <p:bg>
      <p:bgPr>
        <a:solidFill>
          <a:schemeClr val="bg2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6"/>
          <p:cNvSpPr txBox="1">
            <a:spLocks noGrp="1"/>
          </p:cNvSpPr>
          <p:nvPr>
            <p:ph type="title"/>
          </p:nvPr>
        </p:nvSpPr>
        <p:spPr>
          <a:xfrm>
            <a:off x="467000" y="2571750"/>
            <a:ext cx="82389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ubTitle" idx="1"/>
          </p:nvPr>
        </p:nvSpPr>
        <p:spPr>
          <a:xfrm>
            <a:off x="445225" y="3211350"/>
            <a:ext cx="8238900" cy="9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tx2"/>
                </a:solidFill>
              </a:defRPr>
            </a:lvl1pPr>
            <a:lvl2pPr lvl="1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D2170D-C56E-42FE-B4E2-1E2296D64E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Medailonek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 title="Nadpis"/>
          <p:cNvSpPr txBox="1">
            <a:spLocks noGrp="1"/>
          </p:cNvSpPr>
          <p:nvPr>
            <p:ph type="title"/>
          </p:nvPr>
        </p:nvSpPr>
        <p:spPr>
          <a:xfrm>
            <a:off x="5021600" y="3328100"/>
            <a:ext cx="36699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0000" anchor="t" anchorCtr="0">
            <a:noAutofit/>
          </a:bodyPr>
          <a:lstStyle>
            <a:lvl1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Open Sans"/>
              <a:buNone/>
              <a:defRPr sz="2400" i="0" u="none" strike="noStrike" cap="none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body" idx="1"/>
          </p:nvPr>
        </p:nvSpPr>
        <p:spPr>
          <a:xfrm>
            <a:off x="5021600" y="1098600"/>
            <a:ext cx="3669900" cy="19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tx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ubTitle" idx="2"/>
          </p:nvPr>
        </p:nvSpPr>
        <p:spPr>
          <a:xfrm>
            <a:off x="4892325" y="3680850"/>
            <a:ext cx="3669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1800" i="1">
                <a:solidFill>
                  <a:schemeClr val="tx1"/>
                </a:solidFill>
              </a:defRPr>
            </a:lvl1pPr>
            <a:lvl2pPr lvl="1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02790-E730-457A-8C25-15CEAC7003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905">
          <p15:clr>
            <a:srgbClr val="FA7B17"/>
          </p15:clr>
        </p15:guide>
        <p15:guide id="2" pos="488">
          <p15:clr>
            <a:srgbClr val="4A86E8"/>
          </p15:clr>
        </p15:guide>
        <p15:guide id="3" pos="2381">
          <p15:clr>
            <a:srgbClr val="4A86E8"/>
          </p15:clr>
        </p15:guide>
        <p15:guide id="4" orient="horz" pos="669">
          <p15:clr>
            <a:srgbClr val="4A86E8"/>
          </p15:clr>
        </p15:guide>
        <p15:guide id="5" orient="horz" pos="2563">
          <p15:clr>
            <a:srgbClr val="4A86E8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Sponzoři - delší text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body" idx="1"/>
          </p:nvPr>
        </p:nvSpPr>
        <p:spPr>
          <a:xfrm>
            <a:off x="453200" y="1022397"/>
            <a:ext cx="8238300" cy="20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19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 Light"/>
              <a:buChar char="•"/>
              <a:defRPr sz="2100" i="0" u="none" strike="noStrike" cap="none">
                <a:solidFill>
                  <a:schemeClr val="tx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238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•"/>
              <a:defRPr sz="15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title"/>
          </p:nvPr>
        </p:nvSpPr>
        <p:spPr>
          <a:xfrm>
            <a:off x="453200" y="438625"/>
            <a:ext cx="69267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0000" anchor="t" anchorCtr="0">
            <a:noAutofit/>
          </a:bodyPr>
          <a:lstStyle>
            <a:lvl1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Open Sans"/>
              <a:buNone/>
              <a:defRPr sz="2400" i="0" u="none" strike="noStrike" cap="none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 Sponzoři - heslo">
  <p:cSld name="CUSTOM_7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9"/>
          <p:cNvSpPr txBox="1">
            <a:spLocks noGrp="1"/>
          </p:cNvSpPr>
          <p:nvPr>
            <p:ph type="title"/>
          </p:nvPr>
        </p:nvSpPr>
        <p:spPr>
          <a:xfrm>
            <a:off x="453200" y="1905200"/>
            <a:ext cx="82383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Open Sans"/>
              <a:buNone/>
              <a:defRPr sz="2400" i="0" u="none" strike="noStrike" cap="none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Title - verze 2">
  <p:cSld name="CUSTOM_8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445875" y="3619475"/>
            <a:ext cx="8247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9" name="Google Shape;19;p15"/>
          <p:cNvSpPr txBox="1">
            <a:spLocks noGrp="1"/>
          </p:cNvSpPr>
          <p:nvPr>
            <p:ph type="subTitle" idx="1"/>
          </p:nvPr>
        </p:nvSpPr>
        <p:spPr>
          <a:xfrm>
            <a:off x="486475" y="4290875"/>
            <a:ext cx="68616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 i="0" u="none" strike="noStrike" cap="none">
                <a:solidFill>
                  <a:schemeClr val="tx2"/>
                </a:solidFill>
              </a:defRPr>
            </a:lvl1pPr>
            <a:lvl2pPr marR="0"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2pPr>
            <a:lvl3pPr marR="0"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3pPr>
            <a:lvl4pPr marR="0"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4pPr>
            <a:lvl5pPr marR="0"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5pPr>
            <a:lvl6pPr marR="0"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6pPr>
            <a:lvl7pPr marR="0"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7pPr>
            <a:lvl8pPr marR="0"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8pPr>
            <a:lvl9pPr marR="0"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E54D53-AFF5-4480-B6F7-62761D1765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83C104-C400-417D-89D2-B127E8508A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 Základní - 2row">
  <p:cSld name="OBJECT_2_2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53200" y="1025236"/>
            <a:ext cx="8238300" cy="3471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619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 Light"/>
              <a:buChar char="•"/>
              <a:defRPr sz="2100" i="0" u="none" strike="noStrike" cap="none">
                <a:solidFill>
                  <a:schemeClr val="tx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238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•"/>
              <a:defRPr sz="15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 dirty="0"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5627995" y="454108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title"/>
          </p:nvPr>
        </p:nvSpPr>
        <p:spPr>
          <a:xfrm>
            <a:off x="453200" y="438625"/>
            <a:ext cx="8238300" cy="46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0000" anchor="t" anchorCtr="0">
            <a:noAutofit/>
          </a:bodyPr>
          <a:lstStyle>
            <a:lvl1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Open Sans"/>
              <a:buNone/>
              <a:defRPr sz="2400" i="0" u="none" strike="noStrike" cap="none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A69AD4-440B-45FD-8122-A5B1C0F5C1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Foto - půl vpravo">
  <p:cSld name="OBJECT_2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5627995" y="454108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17" title="Nadpis"/>
          <p:cNvSpPr txBox="1">
            <a:spLocks noGrp="1"/>
          </p:cNvSpPr>
          <p:nvPr>
            <p:ph type="title"/>
          </p:nvPr>
        </p:nvSpPr>
        <p:spPr>
          <a:xfrm>
            <a:off x="453200" y="438625"/>
            <a:ext cx="36699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0000" anchor="t" anchorCtr="0">
            <a:noAutofit/>
          </a:bodyPr>
          <a:lstStyle>
            <a:lvl1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Open Sans"/>
              <a:buNone/>
              <a:defRPr sz="2400" i="0" u="none" strike="noStrike" cap="none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1"/>
          </p:nvPr>
        </p:nvSpPr>
        <p:spPr>
          <a:xfrm>
            <a:off x="453200" y="1022400"/>
            <a:ext cx="3669900" cy="3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619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 Light"/>
              <a:buChar char="•"/>
              <a:defRPr sz="21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238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•"/>
              <a:defRPr sz="15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7 Foto - půl vlevo">
  <p:cSld name="OBJECT_2_2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>
            <a:spLocks noGrp="1"/>
          </p:cNvSpPr>
          <p:nvPr>
            <p:ph type="sldNum" idx="12"/>
          </p:nvPr>
        </p:nvSpPr>
        <p:spPr>
          <a:xfrm>
            <a:off x="5627995" y="454108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18" title="Nadpis"/>
          <p:cNvSpPr txBox="1">
            <a:spLocks noGrp="1"/>
          </p:cNvSpPr>
          <p:nvPr>
            <p:ph type="title"/>
          </p:nvPr>
        </p:nvSpPr>
        <p:spPr>
          <a:xfrm>
            <a:off x="5021600" y="438625"/>
            <a:ext cx="36699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0000" anchor="t" anchorCtr="0">
            <a:noAutofit/>
          </a:bodyPr>
          <a:lstStyle>
            <a:lvl1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Open Sans"/>
              <a:buNone/>
              <a:defRPr sz="2400" i="0" u="none" strike="noStrike" cap="none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5021600" y="1022400"/>
            <a:ext cx="3669900" cy="3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619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 Light"/>
              <a:buChar char="•"/>
              <a:defRPr sz="21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238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•"/>
              <a:defRPr sz="15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A57E3-F5CA-4F33-BA43-7952D46AD2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 Foto - velká s krátkým textem">
  <p:cSld name="OBJECT_2_2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>
            <a:spLocks noGrp="1"/>
          </p:cNvSpPr>
          <p:nvPr>
            <p:ph type="body" idx="1"/>
          </p:nvPr>
        </p:nvSpPr>
        <p:spPr>
          <a:xfrm>
            <a:off x="453200" y="3981795"/>
            <a:ext cx="8238300" cy="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19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 Light"/>
              <a:buChar char="•"/>
              <a:defRPr sz="21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238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•"/>
              <a:defRPr sz="15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26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 Základní - 2row" preserve="1" userDrawn="1">
  <p:cSld name="16 Prázdný s nadpisem a logem">
    <p:bg>
      <p:bgPr>
        <a:solidFill>
          <a:schemeClr val="bg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>
            <a:spLocks noGrp="1"/>
          </p:cNvSpPr>
          <p:nvPr>
            <p:ph type="title"/>
          </p:nvPr>
        </p:nvSpPr>
        <p:spPr>
          <a:xfrm>
            <a:off x="453200" y="438625"/>
            <a:ext cx="8238300" cy="46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0000" anchor="t" anchorCtr="0">
            <a:noAutofit/>
          </a:bodyPr>
          <a:lstStyle>
            <a:lvl1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Open Sans"/>
              <a:buNone/>
              <a:defRPr sz="2400" i="0" u="none" strike="noStrike" cap="none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053806-D7FE-4C13-B1C2-39212946B5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3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 Prázdný s logem">
  <p:cSld name="CUSTOM_3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A7A6A3-42D0-472E-BB2F-B9BDB86239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9 Claim - modré pozadí">
  <p:cSld name="CUSTOM_4">
    <p:bg>
      <p:bgPr>
        <a:solidFill>
          <a:schemeClr val="bg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>
            <a:spLocks noGrp="1"/>
          </p:cNvSpPr>
          <p:nvPr>
            <p:ph type="title"/>
          </p:nvPr>
        </p:nvSpPr>
        <p:spPr>
          <a:xfrm>
            <a:off x="452625" y="2571750"/>
            <a:ext cx="8238900" cy="13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B69708-8C6F-42F4-9405-6E46BEF45C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body" idx="1"/>
          </p:nvPr>
        </p:nvSpPr>
        <p:spPr>
          <a:xfrm>
            <a:off x="453200" y="1022393"/>
            <a:ext cx="8238300" cy="3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19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 Light"/>
              <a:buChar char="•"/>
              <a:defRPr sz="21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•"/>
              <a:defRPr sz="15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sldNum" idx="12"/>
          </p:nvPr>
        </p:nvSpPr>
        <p:spPr>
          <a:xfrm>
            <a:off x="7190321" y="4555450"/>
            <a:ext cx="5646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title"/>
          </p:nvPr>
        </p:nvSpPr>
        <p:spPr>
          <a:xfrm>
            <a:off x="453200" y="438625"/>
            <a:ext cx="82383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0000" anchor="t" anchorCtr="0">
            <a:noAutofit/>
          </a:bodyPr>
          <a:lstStyle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2B399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67" r:id="rId7"/>
    <p:sldLayoutId id="2147483657" r:id="rId8"/>
    <p:sldLayoutId id="2147483658" r:id="rId9"/>
    <p:sldLayoutId id="2147483659" r:id="rId10"/>
    <p:sldLayoutId id="2147483660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Microsoft Sans Serif" pitchFamily="34" charset="0"/>
          <a:ea typeface="Microsoft Sans Serif" pitchFamily="34" charset="0"/>
          <a:cs typeface="Microsoft Sans Serif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Microsoft Sans Serif" pitchFamily="34" charset="0"/>
          <a:ea typeface="Microsoft Sans Serif" pitchFamily="34" charset="0"/>
          <a:cs typeface="Microsoft Sans Serif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5">
          <p15:clr>
            <a:srgbClr val="000000"/>
          </p15:clr>
        </p15:guide>
        <p15:guide id="4" pos="5475">
          <p15:clr>
            <a:srgbClr val="000000"/>
          </p15:clr>
        </p15:guide>
        <p15:guide id="5" orient="horz" pos="276">
          <p15:clr>
            <a:srgbClr val="000000"/>
          </p15:clr>
        </p15:guide>
        <p15:guide id="6" orient="horz" pos="2833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>
            <a:spLocks noGrp="1"/>
          </p:cNvSpPr>
          <p:nvPr>
            <p:ph type="title"/>
          </p:nvPr>
        </p:nvSpPr>
        <p:spPr>
          <a:xfrm>
            <a:off x="445875" y="1493274"/>
            <a:ext cx="5885700" cy="17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Automatické testy</a:t>
            </a:r>
            <a:br>
              <a:rPr lang="en-US"/>
            </a:br>
            <a:r>
              <a:rPr lang="en-US"/>
              <a:t>Lekce 5</a:t>
            </a:r>
            <a:endParaRPr lang="cs-CZ"/>
          </a:p>
        </p:txBody>
      </p:sp>
      <p:sp>
        <p:nvSpPr>
          <p:cNvPr id="70" name="Google Shape;70;p2"/>
          <p:cNvSpPr txBox="1">
            <a:spLocks noGrp="1"/>
          </p:cNvSpPr>
          <p:nvPr>
            <p:ph type="subTitle" idx="1"/>
          </p:nvPr>
        </p:nvSpPr>
        <p:spPr>
          <a:xfrm>
            <a:off x="486475" y="3202675"/>
            <a:ext cx="5102100" cy="11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-US"/>
              <a:t>15</a:t>
            </a:r>
            <a:r>
              <a:rPr lang="cs-CZ"/>
              <a:t>. </a:t>
            </a:r>
            <a:r>
              <a:rPr lang="en-US"/>
              <a:t>5</a:t>
            </a:r>
            <a:r>
              <a:rPr lang="cs-CZ"/>
              <a:t>. 2021, </a:t>
            </a:r>
            <a:r>
              <a:rPr lang="en-US"/>
              <a:t>9:</a:t>
            </a:r>
            <a:r>
              <a:rPr lang="cs-CZ"/>
              <a:t>30-</a:t>
            </a:r>
            <a:r>
              <a:rPr lang="en-US"/>
              <a:t>17:3</a:t>
            </a:r>
            <a:r>
              <a:rPr lang="cs-CZ"/>
              <a:t>0</a:t>
            </a: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Brno, online</a:t>
            </a:r>
            <a:endParaRPr lang="cs-CZ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-US"/>
              <a:t>Kamil Ševeček</a:t>
            </a:r>
            <a:endParaRPr lang="cs-CZ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34CD3-A79C-40A4-8292-FEB6F3717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Jak rozdělit sémantické metody do skupin?</a:t>
            </a:r>
          </a:p>
          <a:p>
            <a:pPr lvl="1"/>
            <a:r>
              <a:rPr lang="en-US"/>
              <a:t>Velké testovací sady je třeba strukturovat do samostatných souborů a složek</a:t>
            </a:r>
          </a:p>
          <a:p>
            <a:endParaRPr lang="en-US"/>
          </a:p>
          <a:p>
            <a:r>
              <a:rPr lang="en-US"/>
              <a:t>Seskupení sémantických metod k jednotlivým stránkám</a:t>
            </a:r>
          </a:p>
          <a:p>
            <a:pPr lvl="1"/>
            <a:r>
              <a:rPr lang="en-US"/>
              <a:t>Pro každou stránku samostatná třída</a:t>
            </a:r>
            <a:endParaRPr lang="cs-CZ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C129B5-2BE9-4C67-AFC2-F20177A4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Návrhový vzor Page Object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68645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C129B5-2BE9-4C67-AFC2-F20177A4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Object</a:t>
            </a:r>
            <a:endParaRPr lang="cs-C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A7E4B-5DA7-448A-A56E-6AC2682EC5A4}"/>
              </a:ext>
            </a:extLst>
          </p:cNvPr>
          <p:cNvSpPr txBox="1"/>
          <p:nvPr/>
        </p:nvSpPr>
        <p:spPr>
          <a:xfrm>
            <a:off x="348100" y="1040699"/>
            <a:ext cx="8396510" cy="181588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95250" indent="0">
              <a:buNone/>
            </a:pP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@Test</a:t>
            </a:r>
          </a:p>
          <a:p>
            <a:pPr marL="95250" indent="0">
              <a:buNone/>
            </a:pP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uzivatelSeMusiBytSchopenPrihlasit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() {</a:t>
            </a:r>
          </a:p>
          <a:p>
            <a:pPr marL="95250" indent="0">
              <a:buNone/>
            </a:pP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prihlasovaciStranka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= new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 PrihlasovaciStranka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prohlizec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95250" indent="0">
              <a:buNone/>
            </a:pP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    prihlasovaciStranka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vyplnUsername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>
                <a:solidFill>
                  <a:schemeClr val="accent4"/>
                </a:solidFill>
                <a:latin typeface="Consolas" panose="020B0609020204030204" pitchFamily="49" charset="0"/>
              </a:rPr>
              <a:t>czechitas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");</a:t>
            </a:r>
          </a:p>
          <a:p>
            <a:pPr marL="95250" indent="0">
              <a:buNone/>
            </a:pP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    prihlasovaciStranka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vyplnPassword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>
                <a:solidFill>
                  <a:schemeClr val="accent4"/>
                </a:solidFill>
                <a:latin typeface="Consolas" panose="020B0609020204030204" pitchFamily="49" charset="0"/>
              </a:rPr>
              <a:t>D4Ostr4v42020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");</a:t>
            </a:r>
          </a:p>
          <a:p>
            <a:pPr marL="95250" indent="0">
              <a:buNone/>
            </a:pP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 uvitaciStranka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 prihlasovaciStranka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odesli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95250" indent="0">
              <a:buNone/>
            </a:pPr>
            <a:r>
              <a:rPr lang="en-US">
                <a:solidFill>
                  <a:schemeClr val="tx2"/>
                </a:solidFill>
                <a:latin typeface="Consolas" panose="020B0609020204030204" pitchFamily="49" charset="0"/>
              </a:rPr>
              <a:t>    Assertions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chemeClr val="tx2"/>
                </a:solidFill>
                <a:latin typeface="Consolas" panose="020B0609020204030204" pitchFamily="49" charset="0"/>
              </a:rPr>
              <a:t>assertNotNull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uvitaciStranka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95250" indent="0">
              <a:buNone/>
            </a:pP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8855129-C3E5-4118-BAE3-4F1EBA05A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200" y="2996736"/>
            <a:ext cx="8238300" cy="1500314"/>
          </a:xfrm>
        </p:spPr>
        <p:txBody>
          <a:bodyPr>
            <a:normAutofit/>
          </a:bodyPr>
          <a:lstStyle/>
          <a:p>
            <a:r>
              <a:rPr lang="en-US"/>
              <a:t>Třídy odpovídající jednotlivým stránkám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PrihlasovaciStranka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UvitaciStranka</a:t>
            </a:r>
            <a:endParaRPr lang="cs-CZ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879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C129B5-2BE9-4C67-AFC2-F20177A4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Object</a:t>
            </a:r>
            <a:endParaRPr lang="cs-C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A7E4B-5DA7-448A-A56E-6AC2682EC5A4}"/>
              </a:ext>
            </a:extLst>
          </p:cNvPr>
          <p:cNvSpPr txBox="1"/>
          <p:nvPr/>
        </p:nvSpPr>
        <p:spPr>
          <a:xfrm>
            <a:off x="348100" y="1040699"/>
            <a:ext cx="8396510" cy="181588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95250" indent="0">
              <a:buNone/>
            </a:pP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@Test</a:t>
            </a:r>
          </a:p>
          <a:p>
            <a:pPr marL="95250" indent="0">
              <a:buNone/>
            </a:pP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uzivatelSeMusiBytSchopenPrihlasit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() {</a:t>
            </a:r>
          </a:p>
          <a:p>
            <a:pPr marL="95250" indent="0">
              <a:buNone/>
            </a:pP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prihlasovaciStranka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= new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 PrihlasovaciStranka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prohlizec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95250" indent="0">
              <a:buNone/>
            </a:pP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    prihlasovaciStranka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vyplnUsername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>
                <a:solidFill>
                  <a:schemeClr val="accent4"/>
                </a:solidFill>
                <a:latin typeface="Consolas" panose="020B0609020204030204" pitchFamily="49" charset="0"/>
              </a:rPr>
              <a:t>czechitas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");</a:t>
            </a:r>
          </a:p>
          <a:p>
            <a:pPr marL="95250" indent="0">
              <a:buNone/>
            </a:pP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    prihlasovaciStranka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vyplnPassword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>
                <a:solidFill>
                  <a:schemeClr val="accent4"/>
                </a:solidFill>
                <a:latin typeface="Consolas" panose="020B0609020204030204" pitchFamily="49" charset="0"/>
              </a:rPr>
              <a:t>D4Ostr4v42020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");</a:t>
            </a:r>
          </a:p>
          <a:p>
            <a:pPr marL="95250" indent="0">
              <a:buNone/>
            </a:pP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 uvitaciStranka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 prihlasovaciStranka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odesli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95250" indent="0">
              <a:buNone/>
            </a:pPr>
            <a:r>
              <a:rPr lang="en-US">
                <a:solidFill>
                  <a:schemeClr val="tx2"/>
                </a:solidFill>
                <a:latin typeface="Consolas" panose="020B0609020204030204" pitchFamily="49" charset="0"/>
              </a:rPr>
              <a:t>    Assertions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chemeClr val="tx2"/>
                </a:solidFill>
                <a:latin typeface="Consolas" panose="020B0609020204030204" pitchFamily="49" charset="0"/>
              </a:rPr>
              <a:t>assertNotNull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uvitaciStranka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95250" indent="0">
              <a:buNone/>
            </a:pP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8855129-C3E5-4118-BAE3-4F1EBA05A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200" y="2996736"/>
            <a:ext cx="8238300" cy="1500314"/>
          </a:xfrm>
        </p:spPr>
        <p:txBody>
          <a:bodyPr>
            <a:normAutofit/>
          </a:bodyPr>
          <a:lstStyle/>
          <a:p>
            <a:r>
              <a:rPr lang="en-US"/>
              <a:t>Třídy odpovídající jednotlivým stránkám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PrihlasovaciStranka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UvitaciStranka</a:t>
            </a:r>
            <a:endParaRPr lang="cs-CZ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127BC5-69B9-48FF-8D11-41CE023FCE32}"/>
              </a:ext>
            </a:extLst>
          </p:cNvPr>
          <p:cNvSpPr/>
          <p:nvPr/>
        </p:nvSpPr>
        <p:spPr>
          <a:xfrm>
            <a:off x="1240221" y="1492469"/>
            <a:ext cx="2154620" cy="25225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1FEA28-6D5D-4C21-9334-D17DEF8EB28D}"/>
              </a:ext>
            </a:extLst>
          </p:cNvPr>
          <p:cNvSpPr/>
          <p:nvPr/>
        </p:nvSpPr>
        <p:spPr>
          <a:xfrm>
            <a:off x="825063" y="1760482"/>
            <a:ext cx="2154620" cy="40464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291FA4-C390-4582-966F-17FA1B224B82}"/>
              </a:ext>
            </a:extLst>
          </p:cNvPr>
          <p:cNvSpPr/>
          <p:nvPr/>
        </p:nvSpPr>
        <p:spPr>
          <a:xfrm>
            <a:off x="1261241" y="2114337"/>
            <a:ext cx="1545021" cy="25225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37DA5-D779-4A0A-9CCC-791D6ADA5C6E}"/>
              </a:ext>
            </a:extLst>
          </p:cNvPr>
          <p:cNvSpPr/>
          <p:nvPr/>
        </p:nvSpPr>
        <p:spPr>
          <a:xfrm>
            <a:off x="3310761" y="2345569"/>
            <a:ext cx="1545021" cy="25225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B3037BD-3095-4542-A9C2-E8CBC1285F0B}"/>
              </a:ext>
            </a:extLst>
          </p:cNvPr>
          <p:cNvSpPr/>
          <p:nvPr/>
        </p:nvSpPr>
        <p:spPr>
          <a:xfrm>
            <a:off x="2225548" y="616228"/>
            <a:ext cx="735527" cy="899765"/>
          </a:xfrm>
          <a:custGeom>
            <a:avLst/>
            <a:gdLst>
              <a:gd name="connsiteX0" fmla="*/ 0 w 615950"/>
              <a:gd name="connsiteY0" fmla="*/ 31750 h 31750"/>
              <a:gd name="connsiteX1" fmla="*/ 615950 w 615950"/>
              <a:gd name="connsiteY1" fmla="*/ 0 h 31750"/>
              <a:gd name="connsiteX0" fmla="*/ 0 w 615950"/>
              <a:gd name="connsiteY0" fmla="*/ 31750 h 31750"/>
              <a:gd name="connsiteX1" fmla="*/ 392170 w 615950"/>
              <a:gd name="connsiteY1" fmla="*/ 11436 h 31750"/>
              <a:gd name="connsiteX2" fmla="*/ 615950 w 615950"/>
              <a:gd name="connsiteY2" fmla="*/ 0 h 31750"/>
              <a:gd name="connsiteX0" fmla="*/ 0 w 615950"/>
              <a:gd name="connsiteY0" fmla="*/ 31750 h 31750"/>
              <a:gd name="connsiteX1" fmla="*/ 241506 w 615950"/>
              <a:gd name="connsiteY1" fmla="*/ 5337 h 31750"/>
              <a:gd name="connsiteX2" fmla="*/ 615950 w 615950"/>
              <a:gd name="connsiteY2" fmla="*/ 0 h 31750"/>
              <a:gd name="connsiteX0" fmla="*/ 0 w 613734"/>
              <a:gd name="connsiteY0" fmla="*/ 5066 h 5337"/>
              <a:gd name="connsiteX1" fmla="*/ 239290 w 613734"/>
              <a:gd name="connsiteY1" fmla="*/ 5337 h 5337"/>
              <a:gd name="connsiteX2" fmla="*/ 613734 w 613734"/>
              <a:gd name="connsiteY2" fmla="*/ 0 h 5337"/>
              <a:gd name="connsiteX0" fmla="*/ 0 w 8592"/>
              <a:gd name="connsiteY0" fmla="*/ 0 h 196932"/>
              <a:gd name="connsiteX1" fmla="*/ 3899 w 8592"/>
              <a:gd name="connsiteY1" fmla="*/ 508 h 196932"/>
              <a:gd name="connsiteX2" fmla="*/ 8592 w 8592"/>
              <a:gd name="connsiteY2" fmla="*/ 196932 h 196932"/>
              <a:gd name="connsiteX0" fmla="*/ 0 w 10000"/>
              <a:gd name="connsiteY0" fmla="*/ 0 h 10000"/>
              <a:gd name="connsiteX1" fmla="*/ 7605 w 10000"/>
              <a:gd name="connsiteY1" fmla="*/ 26 h 10000"/>
              <a:gd name="connsiteX2" fmla="*/ 10000 w 10000"/>
              <a:gd name="connsiteY2" fmla="*/ 10000 h 10000"/>
              <a:gd name="connsiteX0" fmla="*/ 0 w 10000"/>
              <a:gd name="connsiteY0" fmla="*/ 692 h 10692"/>
              <a:gd name="connsiteX1" fmla="*/ 7605 w 10000"/>
              <a:gd name="connsiteY1" fmla="*/ 718 h 10692"/>
              <a:gd name="connsiteX2" fmla="*/ 10000 w 10000"/>
              <a:gd name="connsiteY2" fmla="*/ 10692 h 10692"/>
              <a:gd name="connsiteX0" fmla="*/ 0 w 10228"/>
              <a:gd name="connsiteY0" fmla="*/ 692 h 10692"/>
              <a:gd name="connsiteX1" fmla="*/ 7605 w 10228"/>
              <a:gd name="connsiteY1" fmla="*/ 718 h 10692"/>
              <a:gd name="connsiteX2" fmla="*/ 10000 w 10228"/>
              <a:gd name="connsiteY2" fmla="*/ 10692 h 10692"/>
              <a:gd name="connsiteX0" fmla="*/ 0 w 10882"/>
              <a:gd name="connsiteY0" fmla="*/ 0 h 10000"/>
              <a:gd name="connsiteX1" fmla="*/ 8655 w 10882"/>
              <a:gd name="connsiteY1" fmla="*/ 2202 h 10000"/>
              <a:gd name="connsiteX2" fmla="*/ 10000 w 10882"/>
              <a:gd name="connsiteY2" fmla="*/ 10000 h 10000"/>
              <a:gd name="connsiteX0" fmla="*/ 0 w 10000"/>
              <a:gd name="connsiteY0" fmla="*/ 0 h 10000"/>
              <a:gd name="connsiteX1" fmla="*/ 8655 w 10000"/>
              <a:gd name="connsiteY1" fmla="*/ 2202 h 10000"/>
              <a:gd name="connsiteX2" fmla="*/ 10000 w 10000"/>
              <a:gd name="connsiteY2" fmla="*/ 10000 h 10000"/>
              <a:gd name="connsiteX0" fmla="*/ 0 w 9328"/>
              <a:gd name="connsiteY0" fmla="*/ 0 h 9565"/>
              <a:gd name="connsiteX1" fmla="*/ 7983 w 9328"/>
              <a:gd name="connsiteY1" fmla="*/ 1767 h 9565"/>
              <a:gd name="connsiteX2" fmla="*/ 9328 w 9328"/>
              <a:gd name="connsiteY2" fmla="*/ 9565 h 9565"/>
              <a:gd name="connsiteX0" fmla="*/ 0 w 10000"/>
              <a:gd name="connsiteY0" fmla="*/ 125 h 10125"/>
              <a:gd name="connsiteX1" fmla="*/ 8558 w 10000"/>
              <a:gd name="connsiteY1" fmla="*/ 1972 h 10125"/>
              <a:gd name="connsiteX2" fmla="*/ 10000 w 10000"/>
              <a:gd name="connsiteY2" fmla="*/ 10125 h 10125"/>
              <a:gd name="connsiteX0" fmla="*/ 0 w 10424"/>
              <a:gd name="connsiteY0" fmla="*/ 139 h 10139"/>
              <a:gd name="connsiteX1" fmla="*/ 9234 w 10424"/>
              <a:gd name="connsiteY1" fmla="*/ 1872 h 10139"/>
              <a:gd name="connsiteX2" fmla="*/ 10000 w 10424"/>
              <a:gd name="connsiteY2" fmla="*/ 10139 h 10139"/>
              <a:gd name="connsiteX0" fmla="*/ 0 w 10305"/>
              <a:gd name="connsiteY0" fmla="*/ 139 h 10139"/>
              <a:gd name="connsiteX1" fmla="*/ 9234 w 10305"/>
              <a:gd name="connsiteY1" fmla="*/ 1872 h 10139"/>
              <a:gd name="connsiteX2" fmla="*/ 10000 w 10305"/>
              <a:gd name="connsiteY2" fmla="*/ 10139 h 10139"/>
              <a:gd name="connsiteX0" fmla="*/ 0 w 10800"/>
              <a:gd name="connsiteY0" fmla="*/ 139 h 10139"/>
              <a:gd name="connsiteX1" fmla="*/ 9234 w 10800"/>
              <a:gd name="connsiteY1" fmla="*/ 1872 h 10139"/>
              <a:gd name="connsiteX2" fmla="*/ 10000 w 10800"/>
              <a:gd name="connsiteY2" fmla="*/ 10139 h 10139"/>
              <a:gd name="connsiteX0" fmla="*/ 0 w 10699"/>
              <a:gd name="connsiteY0" fmla="*/ 139 h 10139"/>
              <a:gd name="connsiteX1" fmla="*/ 9234 w 10699"/>
              <a:gd name="connsiteY1" fmla="*/ 1872 h 10139"/>
              <a:gd name="connsiteX2" fmla="*/ 10000 w 10699"/>
              <a:gd name="connsiteY2" fmla="*/ 10139 h 10139"/>
              <a:gd name="connsiteX0" fmla="*/ 0 w 10435"/>
              <a:gd name="connsiteY0" fmla="*/ 139 h 10746"/>
              <a:gd name="connsiteX1" fmla="*/ 9234 w 10435"/>
              <a:gd name="connsiteY1" fmla="*/ 1872 h 10746"/>
              <a:gd name="connsiteX2" fmla="*/ 9414 w 10435"/>
              <a:gd name="connsiteY2" fmla="*/ 10746 h 1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35" h="10746">
                <a:moveTo>
                  <a:pt x="0" y="139"/>
                </a:moveTo>
                <a:cubicBezTo>
                  <a:pt x="4610" y="-269"/>
                  <a:pt x="7687" y="194"/>
                  <a:pt x="9234" y="1872"/>
                </a:cubicBezTo>
                <a:cubicBezTo>
                  <a:pt x="11352" y="4250"/>
                  <a:pt x="10181" y="6663"/>
                  <a:pt x="9414" y="10746"/>
                </a:cubicBezTo>
              </a:path>
            </a:pathLst>
          </a:custGeom>
          <a:noFill/>
          <a:ln>
            <a:solidFill>
              <a:schemeClr val="tx2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908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03C8F-46EB-4514-BBCB-ECFD0D789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Revize domácího úkolu</a:t>
            </a:r>
          </a:p>
          <a:p>
            <a:pPr lvl="1"/>
            <a:r>
              <a:rPr lang="en-US"/>
              <a:t>Ladění chyb</a:t>
            </a:r>
          </a:p>
          <a:p>
            <a:r>
              <a:rPr lang="en-US"/>
              <a:t>Špeky</a:t>
            </a:r>
          </a:p>
          <a:p>
            <a:r>
              <a:rPr lang="en-US"/>
              <a:t>Sémantické metody (step methods)</a:t>
            </a:r>
          </a:p>
          <a:p>
            <a:r>
              <a:rPr lang="en-US"/>
              <a:t>Návrhový vzor Page Object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7BC59E-F971-410E-8DDA-0EE51CD9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386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A42D89-45F8-4FC6-9B43-AE0103480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Jak sestavit XPath</a:t>
            </a:r>
          </a:p>
          <a:p>
            <a:pPr lvl="1"/>
            <a:r>
              <a:rPr lang="en-US"/>
              <a:t>Preferované podmínky</a:t>
            </a:r>
          </a:p>
          <a:p>
            <a:pPr lvl="2"/>
            <a:r>
              <a:rPr lang="en-US"/>
              <a:t>ID</a:t>
            </a:r>
          </a:p>
          <a:p>
            <a:pPr lvl="2"/>
            <a:r>
              <a:rPr lang="en-US"/>
              <a:t>Sémantické HTML class</a:t>
            </a:r>
          </a:p>
          <a:p>
            <a:pPr lvl="2"/>
            <a:r>
              <a:rPr lang="en-US"/>
              <a:t>Textový obsah element</a:t>
            </a:r>
          </a:p>
          <a:p>
            <a:pPr lvl="1"/>
            <a:r>
              <a:rPr lang="en-US"/>
              <a:t>Nevázat na pevné pořadí nebo zanoření</a:t>
            </a:r>
          </a:p>
          <a:p>
            <a:r>
              <a:rPr lang="en-US"/>
              <a:t>Jak vyzkoušet XPath</a:t>
            </a:r>
          </a:p>
          <a:p>
            <a:pPr lvl="1"/>
            <a:r>
              <a:rPr lang="en-US"/>
              <a:t>Developer tools</a:t>
            </a:r>
            <a:endParaRPr lang="cs-CZ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865F3-CD07-4B8E-BBD5-9F0C38A8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Ladění XPath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401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E25602-810F-4992-8171-84CF2F6721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Breakpoint</a:t>
            </a:r>
          </a:p>
          <a:p>
            <a:r>
              <a:rPr lang="en-US"/>
              <a:t>Krokování</a:t>
            </a:r>
          </a:p>
          <a:p>
            <a:pPr lvl="1"/>
            <a:r>
              <a:rPr lang="en-US"/>
              <a:t>Dovnitř metody (F7)</a:t>
            </a:r>
          </a:p>
          <a:p>
            <a:pPr lvl="1"/>
            <a:r>
              <a:rPr lang="en-US"/>
              <a:t>Ven z metody (Shift+F8)</a:t>
            </a:r>
          </a:p>
          <a:p>
            <a:pPr lvl="1"/>
            <a:r>
              <a:rPr lang="en-US"/>
              <a:t>Obkrok - provést metodu jako černou skříňku (F8)</a:t>
            </a:r>
          </a:p>
          <a:p>
            <a:endParaRPr lang="cs-CZ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BCF461-5430-4CB0-A99F-BD702BD4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 – ladění programu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026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F540F1-E632-40D9-A4A3-46BC5EBDAF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5250" indent="0">
              <a:buNone/>
            </a:pPr>
            <a:r>
              <a:rPr lang="en-US" sz="1400">
                <a:latin typeface="Consolas" panose="020B0609020204030204" pitchFamily="49" charset="0"/>
              </a:rPr>
              <a:t>//</a:t>
            </a:r>
            <a:r>
              <a:rPr lang="en-US" sz="1400">
                <a:solidFill>
                  <a:schemeClr val="tx2"/>
                </a:solidFill>
                <a:latin typeface="Consolas" panose="020B0609020204030204" pitchFamily="49" charset="0"/>
              </a:rPr>
              <a:t>a</a:t>
            </a:r>
            <a:r>
              <a:rPr lang="en-US" sz="1400">
                <a:latin typeface="Consolas" panose="020B0609020204030204" pitchFamily="49" charset="0"/>
              </a:rPr>
              <a:t>[</a:t>
            </a:r>
            <a:r>
              <a:rPr lang="en-US" sz="1400">
                <a:solidFill>
                  <a:schemeClr val="accent1"/>
                </a:solidFill>
                <a:latin typeface="Consolas" panose="020B0609020204030204" pitchFamily="49" charset="0"/>
              </a:rPr>
              <a:t>@class</a:t>
            </a:r>
            <a:r>
              <a:rPr lang="en-US" sz="1400"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chemeClr val="accent1"/>
                </a:solidFill>
                <a:latin typeface="Consolas" panose="020B0609020204030204" pitchFamily="49" charset="0"/>
              </a:rPr>
              <a:t>'login-button'</a:t>
            </a:r>
            <a:r>
              <a:rPr lang="en-US" sz="1400">
                <a:latin typeface="Consolas" panose="020B0609020204030204" pitchFamily="49" charset="0"/>
              </a:rPr>
              <a:t>]</a:t>
            </a:r>
          </a:p>
          <a:p>
            <a:r>
              <a:rPr lang="en-US" sz="1400"/>
              <a:t>Kde je problém?</a:t>
            </a:r>
          </a:p>
          <a:p>
            <a:pPr marL="95250" indent="0">
              <a:buNone/>
            </a:pPr>
            <a:r>
              <a:rPr lang="en-US" sz="1400">
                <a:latin typeface="Consolas" panose="020B0609020204030204" pitchFamily="49" charset="0"/>
              </a:rPr>
              <a:t>//</a:t>
            </a:r>
            <a:r>
              <a:rPr lang="en-US" sz="1400">
                <a:solidFill>
                  <a:schemeClr val="tx2"/>
                </a:solidFill>
                <a:latin typeface="Consolas" panose="020B0609020204030204" pitchFamily="49" charset="0"/>
              </a:rPr>
              <a:t>a</a:t>
            </a:r>
            <a:r>
              <a:rPr lang="en-US" sz="1400">
                <a:latin typeface="Consolas" panose="020B0609020204030204" pitchFamily="49" charset="0"/>
              </a:rPr>
              <a:t>[ </a:t>
            </a:r>
            <a:r>
              <a:rPr lang="en-US" sz="1400">
                <a:solidFill>
                  <a:schemeClr val="tx2"/>
                </a:solidFill>
                <a:latin typeface="Consolas" panose="020B0609020204030204" pitchFamily="49" charset="0"/>
              </a:rPr>
              <a:t>contains(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chemeClr val="accent1"/>
                </a:solidFill>
                <a:latin typeface="Consolas" panose="020B0609020204030204" pitchFamily="49" charset="0"/>
              </a:rPr>
              <a:t>@class</a:t>
            </a:r>
            <a:r>
              <a:rPr lang="en-US" sz="140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chemeClr val="accent1"/>
                </a:solidFill>
                <a:latin typeface="Consolas" panose="020B0609020204030204" pitchFamily="49" charset="0"/>
              </a:rPr>
              <a:t>'login-button'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r>
              <a:rPr lang="en-US" sz="1400">
                <a:latin typeface="Consolas" panose="020B0609020204030204" pitchFamily="49" charset="0"/>
              </a:rPr>
              <a:t> ]</a:t>
            </a:r>
          </a:p>
          <a:p>
            <a:r>
              <a:rPr lang="en-US" sz="1400"/>
              <a:t>Kde je problém teď?</a:t>
            </a:r>
          </a:p>
          <a:p>
            <a:endParaRPr lang="en-US" sz="1400"/>
          </a:p>
          <a:p>
            <a:r>
              <a:rPr lang="en-US" sz="1400"/>
              <a:t>Řešení:</a:t>
            </a:r>
          </a:p>
          <a:p>
            <a:pPr marL="95250" indent="0">
              <a:buNone/>
            </a:pPr>
            <a:r>
              <a:rPr lang="en-US" sz="1400">
                <a:latin typeface="Consolas" panose="020B0609020204030204" pitchFamily="49" charset="0"/>
              </a:rPr>
              <a:t>//</a:t>
            </a:r>
            <a:r>
              <a:rPr lang="en-US" sz="1400">
                <a:solidFill>
                  <a:schemeClr val="tx2"/>
                </a:solidFill>
                <a:latin typeface="Consolas" panose="020B0609020204030204" pitchFamily="49" charset="0"/>
              </a:rPr>
              <a:t>a</a:t>
            </a:r>
            <a:r>
              <a:rPr lang="en-US" sz="1400">
                <a:latin typeface="Consolas" panose="020B0609020204030204" pitchFamily="49" charset="0"/>
              </a:rPr>
              <a:t>[ </a:t>
            </a:r>
            <a:r>
              <a:rPr lang="en-US" sz="1400">
                <a:solidFill>
                  <a:schemeClr val="tx2"/>
                </a:solidFill>
                <a:latin typeface="Consolas" panose="020B0609020204030204" pitchFamily="49" charset="0"/>
              </a:rPr>
              <a:t>contains(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chemeClr val="accent6"/>
                </a:solidFill>
                <a:latin typeface="Consolas" panose="020B0609020204030204" pitchFamily="49" charset="0"/>
              </a:rPr>
              <a:t>concat( ' ', </a:t>
            </a:r>
            <a:r>
              <a:rPr lang="en-US" sz="1400">
                <a:solidFill>
                  <a:schemeClr val="accent1"/>
                </a:solidFill>
                <a:latin typeface="Consolas" panose="020B0609020204030204" pitchFamily="49" charset="0"/>
              </a:rPr>
              <a:t>@class</a:t>
            </a:r>
            <a:r>
              <a:rPr lang="en-US" sz="1400">
                <a:solidFill>
                  <a:schemeClr val="accent6"/>
                </a:solidFill>
                <a:latin typeface="Consolas" panose="020B0609020204030204" pitchFamily="49" charset="0"/>
              </a:rPr>
              <a:t>, ' ')</a:t>
            </a:r>
            <a:r>
              <a:rPr lang="en-US" sz="140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chemeClr val="accent1"/>
                </a:solidFill>
                <a:latin typeface="Consolas" panose="020B0609020204030204" pitchFamily="49" charset="0"/>
              </a:rPr>
              <a:t>' login-button '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r>
              <a:rPr lang="en-US" sz="1400">
                <a:latin typeface="Consolas" panose="020B0609020204030204" pitchFamily="49" charset="0"/>
              </a:rPr>
              <a:t> ]</a:t>
            </a:r>
          </a:p>
          <a:p>
            <a:pPr marL="95250" indent="0">
              <a:buNone/>
            </a:pPr>
            <a:r>
              <a:rPr lang="en-US" sz="1400">
                <a:latin typeface="Consolas" panose="020B0609020204030204" pitchFamily="49" charset="0"/>
              </a:rPr>
              <a:t>//</a:t>
            </a:r>
            <a:r>
              <a:rPr lang="en-US" sz="1400">
                <a:solidFill>
                  <a:schemeClr val="tx2"/>
                </a:solidFill>
                <a:latin typeface="Consolas" panose="020B0609020204030204" pitchFamily="49" charset="0"/>
              </a:rPr>
              <a:t>a</a:t>
            </a:r>
            <a:r>
              <a:rPr lang="en-US" sz="1400">
                <a:latin typeface="Consolas" panose="020B0609020204030204" pitchFamily="49" charset="0"/>
              </a:rPr>
              <a:t>[ </a:t>
            </a:r>
            <a:r>
              <a:rPr lang="en-US" sz="1400">
                <a:solidFill>
                  <a:schemeClr val="tx2"/>
                </a:solidFill>
                <a:latin typeface="Consolas" panose="020B0609020204030204" pitchFamily="49" charset="0"/>
              </a:rPr>
              <a:t>contains(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chemeClr val="accent6"/>
                </a:solidFill>
                <a:latin typeface="Consolas" panose="020B0609020204030204" pitchFamily="49" charset="0"/>
              </a:rPr>
              <a:t>concat( ' ', </a:t>
            </a:r>
            <a:r>
              <a:rPr lang="en-US" sz="1400">
                <a:solidFill>
                  <a:schemeClr val="accent3"/>
                </a:solidFill>
                <a:latin typeface="Consolas" panose="020B0609020204030204" pitchFamily="49" charset="0"/>
              </a:rPr>
              <a:t>normalize-space( </a:t>
            </a:r>
            <a:r>
              <a:rPr lang="en-US" sz="1400">
                <a:solidFill>
                  <a:schemeClr val="accent1"/>
                </a:solidFill>
                <a:latin typeface="Consolas" panose="020B0609020204030204" pitchFamily="49" charset="0"/>
              </a:rPr>
              <a:t>@class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sz="1400">
                <a:solidFill>
                  <a:schemeClr val="accent6"/>
                </a:solidFill>
                <a:latin typeface="Consolas" panose="020B0609020204030204" pitchFamily="49" charset="0"/>
              </a:rPr>
              <a:t>, ' ')</a:t>
            </a:r>
            <a:r>
              <a:rPr lang="en-US" sz="140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chemeClr val="accent1"/>
                </a:solidFill>
                <a:latin typeface="Consolas" panose="020B0609020204030204" pitchFamily="49" charset="0"/>
              </a:rPr>
              <a:t>' login-button '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r>
              <a:rPr lang="en-US" sz="1400">
                <a:latin typeface="Consolas" panose="020B0609020204030204" pitchFamily="49" charset="0"/>
              </a:rPr>
              <a:t> ]</a:t>
            </a:r>
          </a:p>
          <a:p>
            <a:pPr lvl="0">
              <a:buClr>
                <a:srgbClr val="000000"/>
              </a:buClr>
            </a:pPr>
            <a:r>
              <a:rPr lang="en-US" sz="1400">
                <a:solidFill>
                  <a:srgbClr val="000000"/>
                </a:solidFill>
              </a:rPr>
              <a:t>Nejlepší je vytvořit si javovou metodu, která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0000"/>
                </a:solidFill>
              </a:rPr>
              <a:t> obalí</a:t>
            </a:r>
          </a:p>
          <a:p>
            <a:pPr marL="95250" indent="0">
              <a:buNone/>
            </a:pPr>
            <a:endParaRPr lang="en-US" sz="1400"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C866D1-F907-40A4-96CE-F23976C5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Špeky: XPath a HTML class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895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92EDD4-74EB-4B30-9F72-1CFFE67F72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Selenium dokáže udělat screenshot webové stránky</a:t>
            </a:r>
          </a:p>
          <a:p>
            <a:pPr lvl="1"/>
            <a:r>
              <a:rPr lang="en-US"/>
              <a:t>Ideálně jen při selhání testu</a:t>
            </a:r>
          </a:p>
          <a:p>
            <a:pPr lvl="1"/>
            <a:r>
              <a:rPr lang="en-US"/>
              <a:t>Hodí se při hromadném spouštení přes noc</a:t>
            </a:r>
          </a:p>
          <a:p>
            <a:pPr lvl="1"/>
            <a:endParaRPr lang="en-US"/>
          </a:p>
          <a:p>
            <a:pPr marL="571500" lvl="1" indent="0">
              <a:buNone/>
            </a:pP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prohlizec</a:t>
            </a:r>
            <a:r>
              <a:rPr lang="en-US"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chemeClr val="tx2"/>
                </a:solidFill>
                <a:latin typeface="Consolas" panose="020B0609020204030204" pitchFamily="49" charset="0"/>
              </a:rPr>
              <a:t>getScreenshotAs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chemeClr val="tx2"/>
                </a:solidFill>
                <a:latin typeface="Consolas" panose="020B0609020204030204" pitchFamily="49" charset="0"/>
              </a:rPr>
              <a:t>OutputType</a:t>
            </a:r>
            <a:r>
              <a:rPr lang="en-US"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chemeClr val="tx2"/>
                </a:solidFill>
                <a:latin typeface="Consolas" panose="020B0609020204030204" pitchFamily="49" charset="0"/>
              </a:rPr>
              <a:t>BYTES</a:t>
            </a:r>
            <a:r>
              <a:rPr lang="en-US">
                <a:latin typeface="Consolas" panose="020B0609020204030204" pitchFamily="49" charset="0"/>
              </a:rPr>
              <a:t>);</a:t>
            </a:r>
            <a:endParaRPr lang="cs-CZ"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37CB14-A0BB-4B57-8310-90B41D3A5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Špeky: Screenshot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9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92EDD4-74EB-4B30-9F72-1CFFE67F72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Windows:</a:t>
            </a:r>
          </a:p>
          <a:p>
            <a:pPr lvl="1"/>
            <a:r>
              <a:rPr lang="en-US"/>
              <a:t>Otevřete cmd.exe (Příkazový řádek) a napište:</a:t>
            </a:r>
          </a:p>
          <a:p>
            <a:pPr lvl="1"/>
            <a:endParaRPr lang="en-US"/>
          </a:p>
          <a:p>
            <a:pPr marL="571500" lvl="1" indent="0">
              <a:buNone/>
            </a:pP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taskkill /F /IM geckodriver.exe</a:t>
            </a:r>
            <a:endParaRPr lang="cs-CZ"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37CB14-A0BB-4B57-8310-90B41D3A5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Špeky: Hromadné ukončení geckodriver.exe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434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C129B5-2BE9-4C67-AFC2-F20177A4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Sémantické metody</a:t>
            </a:r>
            <a:endParaRPr lang="cs-C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A7E4B-5DA7-448A-A56E-6AC2682EC5A4}"/>
              </a:ext>
            </a:extLst>
          </p:cNvPr>
          <p:cNvSpPr txBox="1"/>
          <p:nvPr/>
        </p:nvSpPr>
        <p:spPr>
          <a:xfrm>
            <a:off x="348100" y="1040699"/>
            <a:ext cx="8396510" cy="332398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95250" indent="0">
              <a:buNone/>
            </a:pP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@Test</a:t>
            </a:r>
          </a:p>
          <a:p>
            <a:pPr marL="95250" indent="0">
              <a:buNone/>
            </a:pP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uzivatelSeMusiBytSchopenPrihlasit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() {</a:t>
            </a:r>
          </a:p>
          <a:p>
            <a:pPr marL="95250" indent="0">
              <a:buNone/>
            </a:pP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    prohlizec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chemeClr val="tx2"/>
                </a:solidFill>
                <a:latin typeface="Consolas" panose="020B0609020204030204" pitchFamily="49" charset="0"/>
              </a:rPr>
              <a:t>navigate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().</a:t>
            </a:r>
            <a:r>
              <a:rPr lang="en-US">
                <a:solidFill>
                  <a:schemeClr val="tx2"/>
                </a:solidFill>
                <a:latin typeface="Consolas" panose="020B0609020204030204" pitchFamily="49" charset="0"/>
              </a:rPr>
              <a:t>to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>
                <a:solidFill>
                  <a:schemeClr val="accent4"/>
                </a:solidFill>
                <a:latin typeface="Consolas" panose="020B0609020204030204" pitchFamily="49" charset="0"/>
              </a:rPr>
              <a:t>https://automation4.shinekamil.repl.co/login.html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");</a:t>
            </a:r>
          </a:p>
          <a:p>
            <a:pPr marL="95250" indent="0">
              <a:buNone/>
            </a:pP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</a:p>
          <a:p>
            <a:pPr marL="95250" indent="0">
              <a:buNone/>
            </a:pP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chemeClr val="tx2"/>
                </a:solidFill>
                <a:latin typeface="Consolas" panose="020B0609020204030204" pitchFamily="49" charset="0"/>
              </a:rPr>
              <a:t>WebElement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 polickoUsername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prohlizec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chemeClr val="tx2"/>
                </a:solidFill>
                <a:latin typeface="Consolas" panose="020B0609020204030204" pitchFamily="49" charset="0"/>
              </a:rPr>
              <a:t>findElement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chemeClr val="tx2"/>
                </a:solidFill>
                <a:latin typeface="Consolas" panose="020B0609020204030204" pitchFamily="49" charset="0"/>
              </a:rPr>
              <a:t>By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chemeClr val="tx2"/>
                </a:solidFill>
                <a:latin typeface="Consolas" panose="020B0609020204030204" pitchFamily="49" charset="0"/>
              </a:rPr>
              <a:t>id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>
                <a:solidFill>
                  <a:schemeClr val="accent4"/>
                </a:solidFill>
                <a:latin typeface="Consolas" panose="020B0609020204030204" pitchFamily="49" charset="0"/>
              </a:rPr>
              <a:t>login-username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"));</a:t>
            </a:r>
          </a:p>
          <a:p>
            <a:pPr marL="95250" indent="0">
              <a:buNone/>
            </a:pP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chemeClr val="tx2"/>
                </a:solidFill>
                <a:latin typeface="Consolas" panose="020B0609020204030204" pitchFamily="49" charset="0"/>
              </a:rPr>
              <a:t>WebElement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 polickoPassword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 prohlizec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chemeClr val="tx2"/>
                </a:solidFill>
                <a:latin typeface="Consolas" panose="020B0609020204030204" pitchFamily="49" charset="0"/>
              </a:rPr>
              <a:t>findElement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chemeClr val="tx2"/>
                </a:solidFill>
                <a:latin typeface="Consolas" panose="020B0609020204030204" pitchFamily="49" charset="0"/>
              </a:rPr>
              <a:t>By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chemeClr val="tx2"/>
                </a:solidFill>
                <a:latin typeface="Consolas" panose="020B0609020204030204" pitchFamily="49" charset="0"/>
              </a:rPr>
              <a:t>id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>
                <a:solidFill>
                  <a:schemeClr val="accent4"/>
                </a:solidFill>
                <a:latin typeface="Consolas" panose="020B0609020204030204" pitchFamily="49" charset="0"/>
              </a:rPr>
              <a:t>login-password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"));</a:t>
            </a:r>
          </a:p>
          <a:p>
            <a:pPr marL="95250" indent="0">
              <a:buNone/>
            </a:pP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chemeClr val="tx2"/>
                </a:solidFill>
                <a:latin typeface="Consolas" panose="020B0609020204030204" pitchFamily="49" charset="0"/>
              </a:rPr>
              <a:t>WebElement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 tlacitkoPrihlasit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 prohlizec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chemeClr val="tx2"/>
                </a:solidFill>
                <a:latin typeface="Consolas" panose="020B0609020204030204" pitchFamily="49" charset="0"/>
              </a:rPr>
              <a:t>findElement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chemeClr val="tx2"/>
                </a:solidFill>
                <a:latin typeface="Consolas" panose="020B0609020204030204" pitchFamily="49" charset="0"/>
              </a:rPr>
              <a:t>By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chemeClr val="tx2"/>
                </a:solidFill>
                <a:latin typeface="Consolas" panose="020B0609020204030204" pitchFamily="49" charset="0"/>
              </a:rPr>
              <a:t>id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>
                <a:solidFill>
                  <a:schemeClr val="accent4"/>
                </a:solidFill>
                <a:latin typeface="Consolas" panose="020B0609020204030204" pitchFamily="49" charset="0"/>
              </a:rPr>
              <a:t>login-submit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"));</a:t>
            </a:r>
          </a:p>
          <a:p>
            <a:pPr marL="95250" indent="0">
              <a:buNone/>
            </a:pP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    polickoUsername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chemeClr val="tx2"/>
                </a:solidFill>
                <a:latin typeface="Consolas" panose="020B0609020204030204" pitchFamily="49" charset="0"/>
              </a:rPr>
              <a:t>sendKeys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>
                <a:solidFill>
                  <a:schemeClr val="accent4"/>
                </a:solidFill>
                <a:latin typeface="Consolas" panose="020B0609020204030204" pitchFamily="49" charset="0"/>
              </a:rPr>
              <a:t>czechitas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");</a:t>
            </a:r>
          </a:p>
          <a:p>
            <a:pPr marL="95250" indent="0">
              <a:buNone/>
            </a:pP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    polickoPassword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chemeClr val="tx2"/>
                </a:solidFill>
                <a:latin typeface="Consolas" panose="020B0609020204030204" pitchFamily="49" charset="0"/>
              </a:rPr>
              <a:t>sendKeys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>
                <a:solidFill>
                  <a:schemeClr val="accent4"/>
                </a:solidFill>
                <a:latin typeface="Consolas" panose="020B0609020204030204" pitchFamily="49" charset="0"/>
              </a:rPr>
              <a:t>D4Ostr4v42020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");</a:t>
            </a:r>
          </a:p>
          <a:p>
            <a:pPr marL="95250" indent="0">
              <a:buNone/>
            </a:pP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    tlacitkoPrihlasit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chemeClr val="tx2"/>
                </a:solidFill>
                <a:latin typeface="Consolas" panose="020B0609020204030204" pitchFamily="49" charset="0"/>
              </a:rPr>
              <a:t>click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95250" indent="0">
              <a:buNone/>
            </a:pP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</a:p>
          <a:p>
            <a:pPr marL="95250" indent="0">
              <a:buNone/>
            </a:pP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chemeClr val="tx2"/>
                </a:solidFill>
                <a:latin typeface="Consolas" panose="020B0609020204030204" pitchFamily="49" charset="0"/>
              </a:rPr>
              <a:t>WebElement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 hlaseniLogged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 prohlizec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chemeClr val="tx2"/>
                </a:solidFill>
                <a:latin typeface="Consolas" panose="020B0609020204030204" pitchFamily="49" charset="0"/>
              </a:rPr>
              <a:t>findElement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</a:p>
          <a:p>
            <a:pPr marL="95250" indent="0">
              <a:buNone/>
            </a:pP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            </a:t>
            </a:r>
            <a:r>
              <a:rPr lang="en-US">
                <a:solidFill>
                  <a:schemeClr val="tx2"/>
                </a:solidFill>
                <a:latin typeface="Consolas" panose="020B0609020204030204" pitchFamily="49" charset="0"/>
              </a:rPr>
              <a:t>By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chemeClr val="tx2"/>
                </a:solidFill>
                <a:latin typeface="Consolas" panose="020B0609020204030204" pitchFamily="49" charset="0"/>
              </a:rPr>
              <a:t>xpath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>
                <a:solidFill>
                  <a:schemeClr val="accent4"/>
                </a:solidFill>
                <a:latin typeface="Consolas" panose="020B0609020204030204" pitchFamily="49" charset="0"/>
              </a:rPr>
              <a:t>//h1[text() = 'LOGGED!']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"));</a:t>
            </a:r>
          </a:p>
          <a:p>
            <a:pPr marL="95250" indent="0">
              <a:buNone/>
            </a:pP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chemeClr val="tx2"/>
                </a:solidFill>
                <a:latin typeface="Consolas" panose="020B0609020204030204" pitchFamily="49" charset="0"/>
              </a:rPr>
              <a:t>Assertions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chemeClr val="tx2"/>
                </a:solidFill>
                <a:latin typeface="Consolas" panose="020B0609020204030204" pitchFamily="49" charset="0"/>
              </a:rPr>
              <a:t>assertNotNull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hlaseniLogged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95250" indent="0">
              <a:buNone/>
            </a:pP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9776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C129B5-2BE9-4C67-AFC2-F20177A4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Sémantické metody</a:t>
            </a:r>
            <a:endParaRPr lang="cs-C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A7E4B-5DA7-448A-A56E-6AC2682EC5A4}"/>
              </a:ext>
            </a:extLst>
          </p:cNvPr>
          <p:cNvSpPr txBox="1"/>
          <p:nvPr/>
        </p:nvSpPr>
        <p:spPr>
          <a:xfrm>
            <a:off x="348100" y="1040699"/>
            <a:ext cx="8396510" cy="224676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95250" indent="0">
              <a:buNone/>
            </a:pP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@Test</a:t>
            </a:r>
          </a:p>
          <a:p>
            <a:pPr marL="95250" indent="0">
              <a:buNone/>
            </a:pP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uzivatelSeMusiBytSchopenPrihlasit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() {</a:t>
            </a:r>
          </a:p>
          <a:p>
            <a:pPr marL="95250" indent="0">
              <a:buNone/>
            </a:pP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    otevriPrihlasovaciStranku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95250" indent="0">
              <a:buNone/>
            </a:pP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    vyplnUsername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>
                <a:solidFill>
                  <a:schemeClr val="accent4"/>
                </a:solidFill>
                <a:latin typeface="Consolas" panose="020B0609020204030204" pitchFamily="49" charset="0"/>
              </a:rPr>
              <a:t>czechitas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");</a:t>
            </a:r>
          </a:p>
          <a:p>
            <a:pPr marL="95250" indent="0">
              <a:buNone/>
            </a:pP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    vyplnPassword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>
                <a:solidFill>
                  <a:schemeClr val="accent4"/>
                </a:solidFill>
                <a:latin typeface="Consolas" panose="020B0609020204030204" pitchFamily="49" charset="0"/>
              </a:rPr>
              <a:t>D4Ostr4v42020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");</a:t>
            </a:r>
          </a:p>
          <a:p>
            <a:pPr marL="95250" indent="0">
              <a:buNone/>
            </a:pP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    klikniNaTlacitkoPrihlasit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95250" indent="0">
              <a:buNone/>
            </a:pP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</a:p>
          <a:p>
            <a:pPr marL="95250" indent="0">
              <a:buNone/>
            </a:pP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chemeClr val="tx2"/>
                </a:solidFill>
                <a:latin typeface="Consolas" panose="020B0609020204030204" pitchFamily="49" charset="0"/>
              </a:rPr>
              <a:t>WebElement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 hlaseniLogged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najdiHlaseniOZalogovani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95250" indent="0">
              <a:buNone/>
            </a:pP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chemeClr val="tx2"/>
                </a:solidFill>
                <a:latin typeface="Consolas" panose="020B0609020204030204" pitchFamily="49" charset="0"/>
              </a:rPr>
              <a:t>Assertions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chemeClr val="tx2"/>
                </a:solidFill>
                <a:latin typeface="Consolas" panose="020B0609020204030204" pitchFamily="49" charset="0"/>
              </a:rPr>
              <a:t>assertNotNull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hlaseniLogged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95250" indent="0">
              <a:buNone/>
            </a:pP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8855129-C3E5-4118-BAE3-4F1EBA05A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200" y="3794234"/>
            <a:ext cx="8238300" cy="702815"/>
          </a:xfrm>
        </p:spPr>
        <p:txBody>
          <a:bodyPr>
            <a:normAutofit/>
          </a:bodyPr>
          <a:lstStyle/>
          <a:p>
            <a:r>
              <a:rPr lang="en-US"/>
              <a:t>Která varianta je lépe čitelná?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63848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zechitas 2021">
      <a:dk1>
        <a:srgbClr val="000000"/>
      </a:dk1>
      <a:lt1>
        <a:srgbClr val="FFFFFF"/>
      </a:lt1>
      <a:dk2>
        <a:srgbClr val="FFF7FC"/>
      </a:dk2>
      <a:lt2>
        <a:srgbClr val="2B3990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15BAE6"/>
      </a:accent5>
      <a:accent6>
        <a:srgbClr val="91268F"/>
      </a:accent6>
      <a:hlink>
        <a:srgbClr val="EB008B"/>
      </a:hlink>
      <a:folHlink>
        <a:srgbClr val="EB00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6066</TotalTime>
  <Words>539</Words>
  <Application>Microsoft Office PowerPoint</Application>
  <PresentationFormat>On-screen Show (16:9)</PresentationFormat>
  <Paragraphs>104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Open Sans Light</vt:lpstr>
      <vt:lpstr>Arial</vt:lpstr>
      <vt:lpstr>Calibri</vt:lpstr>
      <vt:lpstr>Open Sans</vt:lpstr>
      <vt:lpstr>Consolas</vt:lpstr>
      <vt:lpstr>Microsoft Sans Serif</vt:lpstr>
      <vt:lpstr>Motiv Office</vt:lpstr>
      <vt:lpstr>Automatické testy Lekce 5</vt:lpstr>
      <vt:lpstr>Agenda</vt:lpstr>
      <vt:lpstr>Ladění XPath</vt:lpstr>
      <vt:lpstr>Debugging – ladění programu</vt:lpstr>
      <vt:lpstr>Špeky: XPath a HTML class</vt:lpstr>
      <vt:lpstr>Špeky: Screenshot</vt:lpstr>
      <vt:lpstr>Špeky: Hromadné ukončení geckodriver.exe</vt:lpstr>
      <vt:lpstr>Sémantické metody</vt:lpstr>
      <vt:lpstr>Sémantické metody</vt:lpstr>
      <vt:lpstr>Návrhový vzor Page Object</vt:lpstr>
      <vt:lpstr>Page Object</vt:lpstr>
      <vt:lpstr>Page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 do programování 1: Java</dc:title>
  <dc:creator>Student</dc:creator>
  <cp:lastModifiedBy>Student</cp:lastModifiedBy>
  <cp:revision>61</cp:revision>
  <dcterms:modified xsi:type="dcterms:W3CDTF">2021-05-16T17:38:22Z</dcterms:modified>
</cp:coreProperties>
</file>