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because the “Country” column already tells us the name.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49" name="Google Shape;49;p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1" name="Google Shape;71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85" name="Google Shape;85;p1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hpmyadmin.co/url.php?url=https://dev.mysql.com/doc/refman/5.5/en/select.html" TargetMode="External"/><Relationship Id="rId4" Type="http://schemas.openxmlformats.org/officeDocument/2006/relationships/hyperlink" Target="https://phpmyadmin.co/url.php?url=https://dev.mysql.com/doc/refman/5.5/en/date-and-time-types.html" TargetMode="External"/><Relationship Id="rId9" Type="http://schemas.openxmlformats.org/officeDocument/2006/relationships/hyperlink" Target="https://phpmyadmin.co/url.php?url=https://dev.mysql.com/doc/refman/5.5/en/logical-operators.html#operator_and" TargetMode="External"/><Relationship Id="rId5" Type="http://schemas.openxmlformats.org/officeDocument/2006/relationships/hyperlink" Target="https://phpmyadmin.co/url.php?url=https://dev.mysql.com/doc/refman/5.5/en/select.html" TargetMode="External"/><Relationship Id="rId6" Type="http://schemas.openxmlformats.org/officeDocument/2006/relationships/hyperlink" Target="https://phpmyadmin.co/url.php?url=https://dev.mysql.com/doc/refman/5.5/en/group-by-functions.html#function_sum" TargetMode="External"/><Relationship Id="rId7" Type="http://schemas.openxmlformats.org/officeDocument/2006/relationships/hyperlink" Target="https://phpmyadmin.co/url.php?url=https://dev.mysql.com/doc/refman/5.5/en/date-and-time-types.html" TargetMode="External"/><Relationship Id="rId8" Type="http://schemas.openxmlformats.org/officeDocument/2006/relationships/hyperlink" Target="https://phpmyadmin.co/url.php?url=https://dev.mysql.com/doc/refman/5.5/en/logical-operators.html#operator_an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urworldindata.org/war-and-pea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hpmyadmin.co/url.php?url=https://dev.mysql.com/doc/refman/5.5/en/select.html" TargetMode="External"/><Relationship Id="rId4" Type="http://schemas.openxmlformats.org/officeDocument/2006/relationships/hyperlink" Target="https://phpmyadmin.co/url.php?url=https://dev.mysql.com/doc/refman/5.5/en/group-by-functions.html#function_sum" TargetMode="External"/><Relationship Id="rId5" Type="http://schemas.openxmlformats.org/officeDocument/2006/relationships/hyperlink" Target="https://phpmyadmin.co/url.php?url=https://dev.mysql.com/doc/refman/5.5/en/date-and-time-types.html" TargetMode="External"/><Relationship Id="rId6" Type="http://schemas.openxmlformats.org/officeDocument/2006/relationships/hyperlink" Target="https://phpmyadmin.co/url.php?url=https://dev.mysql.com/doc/refman/5.5/en/logical-operators.html#operator_and" TargetMode="External"/><Relationship Id="rId7" Type="http://schemas.openxmlformats.org/officeDocument/2006/relationships/hyperlink" Target="https://phpmyadmin.co/url.php?url=https://dev.mysql.com/doc/refman/5.5/en/logical-operators.html#operator_and" TargetMode="External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ctrTitle"/>
          </p:nvPr>
        </p:nvSpPr>
        <p:spPr>
          <a:xfrm>
            <a:off x="3661841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War Casualties (1989-2022)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SQL Queries &amp; Results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959100" y="1307850"/>
            <a:ext cx="73773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SELECT</a:t>
            </a: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* FROM `WarData`</a:t>
            </a:r>
            <a:b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en" sz="12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Year</a:t>
            </a: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= 2001 </a:t>
            </a:r>
            <a:b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ORDER BY `Deaths in ongoing conflicts` DESC;</a:t>
            </a:r>
            <a:endParaRPr b="1" sz="1200">
              <a:solidFill>
                <a:schemeClr val="dk1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SELECT</a:t>
            </a: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SUM</a:t>
            </a: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(Deaths) FROM `WarData` </a:t>
            </a:r>
            <a:b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WHERE (</a:t>
            </a:r>
            <a:r>
              <a:rPr b="1" lang="en" sz="12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Year</a:t>
            </a: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BETWEEN 2003 </a:t>
            </a:r>
            <a:r>
              <a:rPr b="1" lang="en" sz="12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AND</a:t>
            </a: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2006) </a:t>
            </a:r>
            <a:r>
              <a:rPr b="1" lang="en" sz="12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AND</a:t>
            </a: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Entity = "Afghanistan"</a:t>
            </a:r>
            <a:endParaRPr b="1" sz="1200">
              <a:solidFill>
                <a:schemeClr val="dk1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WarData WHERE (Entity = 'Somalia') AND (Year = 1991 OR Year = 2021)</a:t>
            </a:r>
            <a:endParaRPr b="1" sz="1200">
              <a:solidFill>
                <a:schemeClr val="dk1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SELECT SUM(Deaths) FROM WarData WHERE (Entity = 'Russia' OR Entity = 'Ukraine') AND (Year = 2022 OR Year = 2021) SELECT * FROM WarData ORDER BY Deaths DESC LIMIT 5;</a:t>
            </a:r>
            <a:endParaRPr b="1" sz="1200">
              <a:solidFill>
                <a:schemeClr val="dk1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091425" y="595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1390175" y="973675"/>
            <a:ext cx="70389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learned about the number of casualties between: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1989–2022 &amp; Different countries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SQl queries posed a challenge, but through persistence and teamwork, we overcame the obstacle.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would make these changes: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Come up with more meaningful questions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more dynamic and polished  presentation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1297500" y="1498278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Data Source: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https://ourworldindata.org/war-and-peace</a:t>
            </a:r>
            <a:endParaRPr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The source is reliable since it’s trusted by major companies:</a:t>
            </a:r>
            <a:endParaRPr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/>
              <a:t>The Washington post</a:t>
            </a:r>
            <a:endParaRPr b="1"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/>
              <a:t>Wall Street Journal</a:t>
            </a:r>
            <a:endParaRPr b="1"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/>
              <a:t>Royal Statistical Society</a:t>
            </a:r>
            <a:endParaRPr b="1" sz="16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/>
              <a:t>Harvard University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1297500" y="1567550"/>
            <a:ext cx="5976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Deleted Column: “Code”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was redundant.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USA or AFG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1297500" y="16072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Which country had the highest deaths in 2001?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many total deaths were in Afghanistan during 2003 – 2006?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did the Somalian Civil casualties change between 1991 and 2021?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many Russian and Ukraine casualties were there in total from 2021-2022?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are the top 5 deadliest years and their corresponding countries based on the number of deaths?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2604259" y="39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Which country had the highest deaths in 2001?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-209975" y="1405625"/>
            <a:ext cx="4855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`WarData`</a:t>
            </a:r>
            <a:br>
              <a:rPr b="1" lang="en" sz="16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WHERE Year = 2001 </a:t>
            </a:r>
            <a:br>
              <a:rPr b="1" lang="en" sz="16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ORDER BY `Deaths in ongoing conflicts` DESC;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420" y="953800"/>
            <a:ext cx="5475580" cy="346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472975" y="3392050"/>
            <a:ext cx="22614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</a:t>
            </a:r>
            <a:endParaRPr b="0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Afghanistan 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9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>
                <a:latin typeface="Lato"/>
                <a:ea typeface="Lato"/>
                <a:cs typeface="Lato"/>
                <a:sym typeface="Lato"/>
              </a:rPr>
              <a:t>How many total deaths were in Afghanistan during 2003 – 2006? </a:t>
            </a:r>
            <a:endParaRPr sz="187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5827095" y="1116150"/>
            <a:ext cx="30330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 sz="14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SELECT</a:t>
            </a:r>
            <a:r>
              <a:rPr b="1" lang="en" sz="14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SUM</a:t>
            </a:r>
            <a:r>
              <a:rPr b="1" lang="en" sz="14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(Deaths) FROM `WarData` </a:t>
            </a:r>
            <a:br>
              <a:rPr b="1" lang="en" sz="14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WHERE (</a:t>
            </a:r>
            <a:r>
              <a:rPr b="1" lang="en" sz="14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Year</a:t>
            </a:r>
            <a:r>
              <a:rPr b="1" lang="en" sz="14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BETWEEN 2003 </a:t>
            </a:r>
            <a:r>
              <a:rPr b="1" lang="en" sz="14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AND</a:t>
            </a:r>
            <a:r>
              <a:rPr b="1" lang="en" sz="14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2006) </a:t>
            </a:r>
            <a:r>
              <a:rPr b="1" lang="en" sz="1400">
                <a:solidFill>
                  <a:schemeClr val="hlink"/>
                </a:solidFill>
                <a:highlight>
                  <a:srgbClr val="E5E5E5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AND</a:t>
            </a:r>
            <a:r>
              <a:rPr b="1" lang="en" sz="14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 Entity = "Afghanistan"</a:t>
            </a:r>
            <a:endParaRPr sz="1500"/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850" y="1356725"/>
            <a:ext cx="5825576" cy="3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6371800" y="4326525"/>
            <a:ext cx="227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8389 Total Deaths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879764" y="20495"/>
            <a:ext cx="8340436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How did the Somalian Civil casualties change between 1991 and 2021? </a:t>
            </a:r>
            <a:endParaRPr sz="2000"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418100" y="1307850"/>
            <a:ext cx="3519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WarData WHERE (Entity = 'Somalia') AND (Year = 1991 OR Year = 2021) </a:t>
            </a:r>
            <a:endParaRPr b="1" sz="1600">
              <a:solidFill>
                <a:schemeClr val="dk1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4457700" y="1233675"/>
            <a:ext cx="40632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</a:t>
            </a:r>
            <a:r>
              <a:rPr b="1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73.23% decrease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(6196 decrease in deaths)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8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1297500" y="393750"/>
            <a:ext cx="7846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How many Russian and Ukraine casualties were there in total from 2021-2022?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5404050" y="1492075"/>
            <a:ext cx="3698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SELECT SUM(Deaths) FROM WarData WHERE (Entity = 'Russia' OR Entity = 'Ukraine') AND (Year = 2022 OR Year = 2021)</a:t>
            </a:r>
            <a:endParaRPr sz="1900"/>
          </a:p>
        </p:txBody>
      </p:sp>
      <p:sp>
        <p:nvSpPr>
          <p:cNvPr id="160" name="Google Shape;160;p19"/>
          <p:cNvSpPr txBox="1"/>
          <p:nvPr/>
        </p:nvSpPr>
        <p:spPr>
          <a:xfrm>
            <a:off x="1322700" y="2111414"/>
            <a:ext cx="3249300" cy="22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</a:t>
            </a: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82,866 total deaths from both countries.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What are the top 5 deadliest years and their corresponding countries based on the number of deaths?</a:t>
            </a:r>
            <a:endParaRPr sz="2600"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2640600" y="3269900"/>
            <a:ext cx="3993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E5E5E5"/>
                </a:highlight>
                <a:latin typeface="Courier New"/>
                <a:ea typeface="Courier New"/>
                <a:cs typeface="Courier New"/>
                <a:sym typeface="Courier New"/>
              </a:rPr>
              <a:t>SELECT * FROM WarData 		ORDER BY Deaths DESC LIMIT 5;</a:t>
            </a:r>
            <a:endParaRPr b="1" sz="1600">
              <a:solidFill>
                <a:schemeClr val="dk1"/>
              </a:solidFill>
              <a:highlight>
                <a:srgbClr val="E5E5E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3196600" y="1129325"/>
            <a:ext cx="24558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Rwanda-1994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Ethiopia-2022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Ukraine-2022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Syria-2014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AutoNum type="arabicPeriod"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Syria-2013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