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5"/>
  </p:notesMasterIdLst>
  <p:handoutMasterIdLst>
    <p:handoutMasterId r:id="rId16"/>
  </p:handoutMasterIdLst>
  <p:sldIdLst>
    <p:sldId id="256" r:id="rId5"/>
    <p:sldId id="260" r:id="rId6"/>
    <p:sldId id="261" r:id="rId7"/>
    <p:sldId id="265" r:id="rId8"/>
    <p:sldId id="257" r:id="rId9"/>
    <p:sldId id="259" r:id="rId10"/>
    <p:sldId id="264" r:id="rId11"/>
    <p:sldId id="258"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6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7/25/2020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7/25/2020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err="1">
                <a:latin typeface="Rockwell" panose="02060603020205020403" pitchFamily="18" charset="0"/>
              </a:rPr>
              <a:t>Conceptos</a:t>
            </a:r>
            <a:r>
              <a:rPr lang="en-US" sz="5400" dirty="0">
                <a:latin typeface="Rockwell" panose="02060603020205020403" pitchFamily="18" charset="0"/>
              </a:rPr>
              <a:t> </a:t>
            </a:r>
            <a:r>
              <a:rPr lang="en-US" sz="5400" dirty="0" err="1">
                <a:latin typeface="Rockwell" panose="02060603020205020403" pitchFamily="18" charset="0"/>
              </a:rPr>
              <a:t>generales</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719603"/>
            <a:ext cx="8791575" cy="1655762"/>
          </a:xfrm>
        </p:spPr>
        <p:txBody>
          <a:bodyPr>
            <a:normAutofit/>
          </a:bodyPr>
          <a:lstStyle/>
          <a:p>
            <a:pPr algn="ctr"/>
            <a:r>
              <a:rPr lang="en-US" sz="2400" dirty="0" err="1">
                <a:latin typeface="Tahoma" panose="020B0604030504040204" pitchFamily="34" charset="0"/>
                <a:ea typeface="Tahoma" panose="020B0604030504040204" pitchFamily="34" charset="0"/>
                <a:cs typeface="Tahoma" panose="020B0604030504040204" pitchFamily="34" charset="0"/>
              </a:rPr>
              <a:t>Clase</a:t>
            </a:r>
            <a:r>
              <a:rPr lang="en-US" sz="2400" dirty="0">
                <a:latin typeface="Tahoma" panose="020B0604030504040204" pitchFamily="34" charset="0"/>
                <a:ea typeface="Tahoma" panose="020B0604030504040204" pitchFamily="34" charset="0"/>
                <a:cs typeface="Tahoma" panose="020B0604030504040204" pitchFamily="34" charset="0"/>
              </a:rPr>
              <a:t> 1</a:t>
            </a:r>
          </a:p>
          <a:p>
            <a:pPr algn="ctr"/>
            <a:r>
              <a:rPr lang="en-US" sz="2400" dirty="0">
                <a:latin typeface="Tahoma" panose="020B0604030504040204" pitchFamily="34" charset="0"/>
                <a:ea typeface="Tahoma" panose="020B0604030504040204" pitchFamily="34" charset="0"/>
                <a:cs typeface="Tahoma" panose="020B0604030504040204" pitchFamily="34" charset="0"/>
              </a:rPr>
              <a:t>Redes de </a:t>
            </a:r>
            <a:r>
              <a:rPr lang="en-US" sz="2400" dirty="0" err="1">
                <a:latin typeface="Tahoma" panose="020B0604030504040204" pitchFamily="34" charset="0"/>
                <a:ea typeface="Tahoma" panose="020B0604030504040204" pitchFamily="34" charset="0"/>
                <a:cs typeface="Tahoma" panose="020B0604030504040204" pitchFamily="34" charset="0"/>
              </a:rPr>
              <a:t>computadoras</a:t>
            </a:r>
            <a:r>
              <a:rPr lang="en-US" sz="2400" dirty="0">
                <a:latin typeface="Tahoma" panose="020B0604030504040204" pitchFamily="34" charset="0"/>
                <a:ea typeface="Tahoma" panose="020B0604030504040204" pitchFamily="34" charset="0"/>
                <a:cs typeface="Tahoma" panose="020B0604030504040204" pitchFamily="34" charset="0"/>
              </a:rPr>
              <a:t> 1</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924B-0DA2-4D9B-860A-1BD72A61243C}"/>
              </a:ext>
            </a:extLst>
          </p:cNvPr>
          <p:cNvSpPr>
            <a:spLocks noGrp="1"/>
          </p:cNvSpPr>
          <p:nvPr>
            <p:ph type="title"/>
          </p:nvPr>
        </p:nvSpPr>
        <p:spPr/>
        <p:txBody>
          <a:bodyPr/>
          <a:lstStyle/>
          <a:p>
            <a:r>
              <a:rPr lang="es-GT" dirty="0"/>
              <a:t>Protocolos de red</a:t>
            </a:r>
          </a:p>
        </p:txBody>
      </p:sp>
      <p:sp>
        <p:nvSpPr>
          <p:cNvPr id="4" name="Content Placeholder 3">
            <a:extLst>
              <a:ext uri="{FF2B5EF4-FFF2-40B4-BE49-F238E27FC236}">
                <a16:creationId xmlns:a16="http://schemas.microsoft.com/office/drawing/2014/main" id="{CAE7EE53-5BB6-4F32-AFF0-69231AC6F3D2}"/>
              </a:ext>
            </a:extLst>
          </p:cNvPr>
          <p:cNvSpPr>
            <a:spLocks noGrp="1"/>
          </p:cNvSpPr>
          <p:nvPr>
            <p:ph sz="half" idx="2"/>
          </p:nvPr>
        </p:nvSpPr>
        <p:spPr>
          <a:xfrm>
            <a:off x="992777" y="1869411"/>
            <a:ext cx="10181243" cy="3921788"/>
          </a:xfrm>
        </p:spPr>
        <p:txBody>
          <a:bodyPr/>
          <a:lstStyle/>
          <a:p>
            <a:pPr marL="0" indent="0" algn="just">
              <a:buNone/>
            </a:pPr>
            <a:r>
              <a:rPr lang="es-GT" dirty="0"/>
              <a:t>El Protocolo de red o también protocolo de comunicación es el conjunto de reglas que especifican el intercambio de Datos u órdenes durante la Comunicación entre las entidades que forman parte de una red.</a:t>
            </a:r>
          </a:p>
          <a:p>
            <a:pPr algn="just"/>
            <a:r>
              <a:rPr lang="es-GT" dirty="0"/>
              <a:t>802.3 – Ethernet</a:t>
            </a:r>
          </a:p>
          <a:p>
            <a:pPr algn="just"/>
            <a:r>
              <a:rPr lang="es-GT" dirty="0"/>
              <a:t>802.5 – Token Ring</a:t>
            </a:r>
          </a:p>
          <a:p>
            <a:pPr algn="just"/>
            <a:r>
              <a:rPr lang="es-GT" dirty="0"/>
              <a:t>802.11 – </a:t>
            </a:r>
            <a:r>
              <a:rPr lang="es-GT" dirty="0" err="1"/>
              <a:t>Wi</a:t>
            </a:r>
            <a:r>
              <a:rPr lang="es-GT" dirty="0"/>
              <a:t>-fi</a:t>
            </a:r>
          </a:p>
          <a:p>
            <a:pPr algn="just"/>
            <a:r>
              <a:rPr lang="es-GT" dirty="0"/>
              <a:t>802.15 - Bluetooth</a:t>
            </a:r>
          </a:p>
        </p:txBody>
      </p:sp>
    </p:spTree>
    <p:extLst>
      <p:ext uri="{BB962C8B-B14F-4D97-AF65-F5344CB8AC3E}">
        <p14:creationId xmlns:p14="http://schemas.microsoft.com/office/powerpoint/2010/main" val="379516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C92B-D8EC-477F-BC91-A4C391542E9D}"/>
              </a:ext>
            </a:extLst>
          </p:cNvPr>
          <p:cNvSpPr>
            <a:spLocks noGrp="1"/>
          </p:cNvSpPr>
          <p:nvPr>
            <p:ph type="title"/>
          </p:nvPr>
        </p:nvSpPr>
        <p:spPr>
          <a:xfrm>
            <a:off x="1141413" y="618518"/>
            <a:ext cx="9905998" cy="1478570"/>
          </a:xfrm>
        </p:spPr>
        <p:txBody>
          <a:bodyPr anchor="ctr">
            <a:normAutofit/>
          </a:bodyPr>
          <a:lstStyle/>
          <a:p>
            <a:r>
              <a:rPr lang="es-GT" dirty="0"/>
              <a:t>Redes de computadoras</a:t>
            </a:r>
          </a:p>
        </p:txBody>
      </p:sp>
      <p:sp>
        <p:nvSpPr>
          <p:cNvPr id="3" name="Content Placeholder 2">
            <a:extLst>
              <a:ext uri="{FF2B5EF4-FFF2-40B4-BE49-F238E27FC236}">
                <a16:creationId xmlns:a16="http://schemas.microsoft.com/office/drawing/2014/main" id="{895751BC-9307-4B61-9061-B9A592792F2D}"/>
              </a:ext>
            </a:extLst>
          </p:cNvPr>
          <p:cNvSpPr>
            <a:spLocks noGrp="1"/>
          </p:cNvSpPr>
          <p:nvPr>
            <p:ph sz="half" idx="1"/>
          </p:nvPr>
        </p:nvSpPr>
        <p:spPr>
          <a:xfrm>
            <a:off x="1141410" y="2249486"/>
            <a:ext cx="4878389" cy="3541714"/>
          </a:xfrm>
        </p:spPr>
        <p:txBody>
          <a:bodyPr>
            <a:normAutofit/>
          </a:bodyPr>
          <a:lstStyle/>
          <a:p>
            <a:pPr marL="0" indent="0">
              <a:lnSpc>
                <a:spcPct val="110000"/>
              </a:lnSpc>
              <a:buNone/>
            </a:pPr>
            <a:r>
              <a:rPr lang="es-GT" sz="2200"/>
              <a:t>También es llamada red de ordenadores o red informática, es un conjunto de equipos (computadoras y/o dispositivos) conectados por medio de cables, señales, ondas o cualquier otro método de transporte de datos, que comparten Información (archivos), recursos (CD-ROM, impresoras), servicios (acceso a internet, E-mail, chat, juegos).</a:t>
            </a:r>
            <a:endParaRPr lang="es-GT" sz="2200" dirty="0"/>
          </a:p>
        </p:txBody>
      </p:sp>
      <p:pic>
        <p:nvPicPr>
          <p:cNvPr id="2050" name="Picture 2" descr="POR ALCANCE - RED DE COMPUTADORA">
            <a:extLst>
              <a:ext uri="{FF2B5EF4-FFF2-40B4-BE49-F238E27FC236}">
                <a16:creationId xmlns:a16="http://schemas.microsoft.com/office/drawing/2014/main" id="{22ACDA49-DBEB-4656-BFE1-4B42AB065A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37"/>
          <a:stretch/>
        </p:blipFill>
        <p:spPr bwMode="auto">
          <a:xfrm>
            <a:off x="6172200" y="2249486"/>
            <a:ext cx="4875211" cy="354171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81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C92B-D8EC-477F-BC91-A4C391542E9D}"/>
              </a:ext>
            </a:extLst>
          </p:cNvPr>
          <p:cNvSpPr>
            <a:spLocks noGrp="1"/>
          </p:cNvSpPr>
          <p:nvPr>
            <p:ph type="title"/>
          </p:nvPr>
        </p:nvSpPr>
        <p:spPr>
          <a:xfrm>
            <a:off x="1141413" y="618518"/>
            <a:ext cx="9905998" cy="1478570"/>
          </a:xfrm>
        </p:spPr>
        <p:txBody>
          <a:bodyPr anchor="ctr">
            <a:normAutofit/>
          </a:bodyPr>
          <a:lstStyle/>
          <a:p>
            <a:r>
              <a:rPr lang="es-GT" dirty="0"/>
              <a:t>Topologías de red</a:t>
            </a:r>
          </a:p>
        </p:txBody>
      </p:sp>
      <p:sp>
        <p:nvSpPr>
          <p:cNvPr id="3" name="Content Placeholder 2">
            <a:extLst>
              <a:ext uri="{FF2B5EF4-FFF2-40B4-BE49-F238E27FC236}">
                <a16:creationId xmlns:a16="http://schemas.microsoft.com/office/drawing/2014/main" id="{895751BC-9307-4B61-9061-B9A592792F2D}"/>
              </a:ext>
            </a:extLst>
          </p:cNvPr>
          <p:cNvSpPr>
            <a:spLocks noGrp="1"/>
          </p:cNvSpPr>
          <p:nvPr>
            <p:ph sz="half" idx="1"/>
          </p:nvPr>
        </p:nvSpPr>
        <p:spPr>
          <a:xfrm>
            <a:off x="940526" y="2097088"/>
            <a:ext cx="9905998" cy="3694112"/>
          </a:xfrm>
        </p:spPr>
        <p:txBody>
          <a:bodyPr>
            <a:normAutofit/>
          </a:bodyPr>
          <a:lstStyle/>
          <a:p>
            <a:pPr marL="0" indent="0" algn="just">
              <a:lnSpc>
                <a:spcPct val="110000"/>
              </a:lnSpc>
              <a:buNone/>
            </a:pPr>
            <a:r>
              <a:rPr lang="es-GT" dirty="0"/>
              <a:t>Es el arreglo físico o lógico en el cual los dispositivos o nodos de una red (</a:t>
            </a:r>
            <a:r>
              <a:rPr lang="es-GT" dirty="0" err="1"/>
              <a:t>e.g</a:t>
            </a:r>
            <a:r>
              <a:rPr lang="es-GT" dirty="0"/>
              <a:t>. computadoras, impresoras, servidores, </a:t>
            </a:r>
            <a:r>
              <a:rPr lang="es-GT" dirty="0" err="1"/>
              <a:t>hubs</a:t>
            </a:r>
            <a:r>
              <a:rPr lang="es-GT" dirty="0"/>
              <a:t>, </a:t>
            </a:r>
            <a:r>
              <a:rPr lang="es-GT" dirty="0" err="1"/>
              <a:t>switches</a:t>
            </a:r>
            <a:r>
              <a:rPr lang="es-GT" dirty="0"/>
              <a:t>, enrutadores, etc.) se interconectan entre sí sobre un medio de comunicación.</a:t>
            </a:r>
          </a:p>
          <a:p>
            <a:pPr marL="0" indent="0" algn="just">
              <a:lnSpc>
                <a:spcPct val="110000"/>
              </a:lnSpc>
              <a:buNone/>
            </a:pPr>
            <a:r>
              <a:rPr lang="es-GT" dirty="0"/>
              <a:t>Está compuesta por dos partes, la topología física, que es la disposición real de los cables (los medios) y la topología lógica, que define la forma en que los hosts acceden a los medios.</a:t>
            </a:r>
            <a:endParaRPr lang="es-GT" sz="2200" dirty="0"/>
          </a:p>
        </p:txBody>
      </p:sp>
    </p:spTree>
    <p:extLst>
      <p:ext uri="{BB962C8B-B14F-4D97-AF65-F5344CB8AC3E}">
        <p14:creationId xmlns:p14="http://schemas.microsoft.com/office/powerpoint/2010/main" val="156190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4538-11F4-45FD-85D4-62C628FBAC7F}"/>
              </a:ext>
            </a:extLst>
          </p:cNvPr>
          <p:cNvSpPr>
            <a:spLocks noGrp="1"/>
          </p:cNvSpPr>
          <p:nvPr>
            <p:ph type="title"/>
          </p:nvPr>
        </p:nvSpPr>
        <p:spPr>
          <a:xfrm>
            <a:off x="1143001" y="331135"/>
            <a:ext cx="9905998" cy="1478570"/>
          </a:xfrm>
        </p:spPr>
        <p:txBody>
          <a:bodyPr/>
          <a:lstStyle/>
          <a:p>
            <a:r>
              <a:rPr lang="es-GT" dirty="0"/>
              <a:t>Tipos de topología</a:t>
            </a:r>
          </a:p>
        </p:txBody>
      </p:sp>
      <p:pic>
        <p:nvPicPr>
          <p:cNvPr id="3074" name="Picture 2" descr="Topologías de Red - REDES/INFORMÁTICA">
            <a:extLst>
              <a:ext uri="{FF2B5EF4-FFF2-40B4-BE49-F238E27FC236}">
                <a16:creationId xmlns:a16="http://schemas.microsoft.com/office/drawing/2014/main" id="{6024A2D2-9DBD-4E94-9A87-414A773D02C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66325" y="1528354"/>
            <a:ext cx="7659349" cy="449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20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p:spPr>
        <p:txBody>
          <a:bodyPr anchor="ctr">
            <a:normAutofit/>
          </a:bodyPr>
          <a:lstStyle/>
          <a:p>
            <a:r>
              <a:rPr lang="en-US" b="1" dirty="0" err="1"/>
              <a:t>Modelos</a:t>
            </a:r>
            <a:r>
              <a:rPr lang="en-US" b="1" dirty="0"/>
              <a:t> de </a:t>
            </a:r>
            <a:r>
              <a:rPr lang="en-US" b="1" dirty="0" err="1"/>
              <a:t>capas</a:t>
            </a:r>
            <a:endParaRPr lang="en-US" b="1" dirty="0"/>
          </a:p>
        </p:txBody>
      </p:sp>
      <p:pic>
        <p:nvPicPr>
          <p:cNvPr id="1026" name="Picture 2" descr="BENEFICIOS DEL USO DE UN MODELO EN CAPAS – Interpolados">
            <a:extLst>
              <a:ext uri="{FF2B5EF4-FFF2-40B4-BE49-F238E27FC236}">
                <a16:creationId xmlns:a16="http://schemas.microsoft.com/office/drawing/2014/main" id="{491D6348-8DFB-4C9C-845A-56AFE6B0330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373929" y="2249486"/>
            <a:ext cx="4413350" cy="3541714"/>
          </a:xfrm>
          <a:prstGeom prst="rect">
            <a:avLst/>
          </a:prstGeom>
          <a:solidFill>
            <a:srgbClr val="FFFFFF"/>
          </a:solidFill>
        </p:spPr>
      </p:pic>
      <p:sp>
        <p:nvSpPr>
          <p:cNvPr id="10" name="Content Placeholder 3">
            <a:extLst>
              <a:ext uri="{FF2B5EF4-FFF2-40B4-BE49-F238E27FC236}">
                <a16:creationId xmlns:a16="http://schemas.microsoft.com/office/drawing/2014/main" id="{B83042A6-87E0-49F4-BE37-7CAA9A9EEC67}"/>
              </a:ext>
            </a:extLst>
          </p:cNvPr>
          <p:cNvSpPr>
            <a:spLocks noGrp="1"/>
          </p:cNvSpPr>
          <p:nvPr>
            <p:ph sz="half" idx="2"/>
          </p:nvPr>
        </p:nvSpPr>
        <p:spPr>
          <a:xfrm>
            <a:off x="6172200" y="2249486"/>
            <a:ext cx="4875211" cy="3541714"/>
          </a:xfrm>
        </p:spPr>
        <p:txBody>
          <a:bodyPr>
            <a:normAutofit/>
          </a:bodyPr>
          <a:lstStyle/>
          <a:p>
            <a:r>
              <a:rPr lang="es-GT" dirty="0"/>
              <a:t>Son utilizados para describir el complejo proceso de la comunicación de redes. </a:t>
            </a:r>
          </a:p>
          <a:p>
            <a:r>
              <a:rPr lang="es-GT" dirty="0"/>
              <a:t>Los protocolos para</a:t>
            </a:r>
            <a:br>
              <a:rPr lang="es-GT" dirty="0"/>
            </a:br>
            <a:r>
              <a:rPr lang="es-GT" dirty="0"/>
              <a:t>funciones específicas en el proceso son agrupados a propósito en capas bien definidas. </a:t>
            </a:r>
            <a:endParaRPr lang="en-US" dirty="0"/>
          </a:p>
        </p:txBody>
      </p:sp>
    </p:spTree>
    <p:extLst>
      <p:ext uri="{BB962C8B-B14F-4D97-AF65-F5344CB8AC3E}">
        <p14:creationId xmlns:p14="http://schemas.microsoft.com/office/powerpoint/2010/main" val="325368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p:txBody>
          <a:bodyPr/>
          <a:lstStyle/>
          <a:p>
            <a:r>
              <a:rPr lang="es-GT" dirty="0"/>
              <a:t>Modelo OSI</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0" y="1934974"/>
            <a:ext cx="9905998" cy="4439700"/>
          </a:xfrm>
        </p:spPr>
        <p:txBody>
          <a:bodyPr>
            <a:normAutofit/>
          </a:bodyPr>
          <a:lstStyle/>
          <a:p>
            <a:pPr marL="0" indent="0" algn="just">
              <a:buNone/>
            </a:pPr>
            <a:r>
              <a:rPr lang="es-GT" dirty="0"/>
              <a:t>El modelo de referencia OSI (Open </a:t>
            </a:r>
            <a:r>
              <a:rPr lang="es-GT" dirty="0" err="1"/>
              <a:t>System</a:t>
            </a:r>
            <a:r>
              <a:rPr lang="es-GT" dirty="0"/>
              <a:t> </a:t>
            </a:r>
            <a:r>
              <a:rPr lang="es-GT" dirty="0" err="1"/>
              <a:t>Interconnection</a:t>
            </a:r>
            <a:r>
              <a:rPr lang="es-GT" dirty="0"/>
              <a:t>) es el modelo principal para las comunicaciones por red. La mayoría de los fabricantes de redes relacionan sus productos con este modelo. </a:t>
            </a:r>
          </a:p>
          <a:p>
            <a:pPr marL="0" indent="0" algn="just">
              <a:buNone/>
            </a:pPr>
            <a:r>
              <a:rPr lang="es-GT" dirty="0"/>
              <a:t>El modelo OSI permite que los usuarios vean las funciones de red que se producen en cada capa. Más importante aún, el modelo de referencia OSI es un marco que se puede utilizar para comprender cómo viaja la información a través de una red</a:t>
            </a:r>
          </a:p>
        </p:txBody>
      </p:sp>
    </p:spTree>
    <p:extLst>
      <p:ext uri="{BB962C8B-B14F-4D97-AF65-F5344CB8AC3E}">
        <p14:creationId xmlns:p14="http://schemas.microsoft.com/office/powerpoint/2010/main" val="19295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0" y="640080"/>
            <a:ext cx="5324704" cy="5734594"/>
          </a:xfrm>
        </p:spPr>
        <p:txBody>
          <a:bodyPr>
            <a:normAutofit fontScale="92500" lnSpcReduction="20000"/>
          </a:bodyPr>
          <a:lstStyle/>
          <a:p>
            <a:pPr marL="0" indent="0" algn="just">
              <a:buNone/>
            </a:pPr>
            <a:r>
              <a:rPr lang="es-GT" sz="1600" b="1" dirty="0"/>
              <a:t>Capa de aplicación</a:t>
            </a:r>
            <a:r>
              <a:rPr lang="es-GT" sz="1600" dirty="0"/>
              <a:t>. Dado que continuamente se desarrollan nuevos protocolos de comunicación, a medida que surgen nuevas aplicaciones, esta última capa define los protocolos que emplean las aplicaciones para el intercambio de datos.</a:t>
            </a:r>
          </a:p>
          <a:p>
            <a:pPr marL="0" indent="0" algn="just">
              <a:buNone/>
            </a:pPr>
            <a:r>
              <a:rPr lang="es-GT" sz="1600" b="1" dirty="0"/>
              <a:t>Capa de presentación</a:t>
            </a:r>
            <a:r>
              <a:rPr lang="es-GT" sz="1600" dirty="0"/>
              <a:t>. Esta capa se ocupa de la representación de la información, o sea, de su traducción, garantizando que los datos recibidos en cualquier extremo de la red sean del todo reconocibles.</a:t>
            </a:r>
          </a:p>
          <a:p>
            <a:pPr marL="0" indent="0" algn="just">
              <a:buNone/>
            </a:pPr>
            <a:r>
              <a:rPr lang="es-GT" sz="1600" b="1" dirty="0"/>
              <a:t>Capa de sesión</a:t>
            </a:r>
            <a:r>
              <a:rPr lang="es-GT" sz="1600" dirty="0"/>
              <a:t>. Se encarga de controlar y mantener el vínculo entre las computadoras que intercambian datos.</a:t>
            </a:r>
          </a:p>
          <a:p>
            <a:pPr marL="0" indent="0" algn="just">
              <a:buNone/>
            </a:pPr>
            <a:r>
              <a:rPr lang="es-GT" sz="1600" b="1" dirty="0"/>
              <a:t>Capa de transporte</a:t>
            </a:r>
            <a:r>
              <a:rPr lang="es-GT" sz="1600" dirty="0"/>
              <a:t>. Aquí es donde se realiza el transporte de los datos que se hallan dentro de cada paquete, de la computadora de origen a la de destino.</a:t>
            </a:r>
          </a:p>
          <a:p>
            <a:pPr marL="0" indent="0" algn="just">
              <a:buNone/>
            </a:pPr>
            <a:r>
              <a:rPr lang="es-GT" sz="1600" b="1" dirty="0"/>
              <a:t>Capa de red</a:t>
            </a:r>
            <a:r>
              <a:rPr lang="es-GT" sz="1600" dirty="0"/>
              <a:t>. Es la capa que se encarga de la identificación del enrutamiento existente entre las redes involucradas.</a:t>
            </a:r>
          </a:p>
          <a:p>
            <a:pPr marL="0" indent="0" algn="just">
              <a:buNone/>
            </a:pPr>
            <a:r>
              <a:rPr lang="es-GT" sz="1600" b="1" dirty="0"/>
              <a:t>Capa de enlace de datos</a:t>
            </a:r>
            <a:r>
              <a:rPr lang="es-GT" sz="1600" dirty="0"/>
              <a:t>. Se ocupa del redireccionamiento físico, detección de errores, acceso al medio y control del flujo.</a:t>
            </a:r>
          </a:p>
          <a:p>
            <a:pPr marL="0" indent="0" algn="just">
              <a:buNone/>
            </a:pPr>
            <a:r>
              <a:rPr lang="es-GT" sz="1600" b="1" dirty="0"/>
              <a:t>Capa física</a:t>
            </a:r>
            <a:r>
              <a:rPr lang="es-GT" sz="1600" dirty="0"/>
              <a:t>. La capa más baja del modelo, se encarga de la topología de red y las conexiones globales entre la computadora y la red.</a:t>
            </a:r>
          </a:p>
        </p:txBody>
      </p:sp>
      <p:pic>
        <p:nvPicPr>
          <p:cNvPr id="1026" name="Picture 2" descr="MODELO OSI – Ingeniería de servicios por Internet">
            <a:extLst>
              <a:ext uri="{FF2B5EF4-FFF2-40B4-BE49-F238E27FC236}">
                <a16:creationId xmlns:a16="http://schemas.microsoft.com/office/drawing/2014/main" id="{F597009F-6D8E-4652-8EAE-FB76C3C00A5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6114" y="1761498"/>
            <a:ext cx="4584476" cy="343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43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924B-0DA2-4D9B-860A-1BD72A61243C}"/>
              </a:ext>
            </a:extLst>
          </p:cNvPr>
          <p:cNvSpPr>
            <a:spLocks noGrp="1"/>
          </p:cNvSpPr>
          <p:nvPr>
            <p:ph type="title"/>
          </p:nvPr>
        </p:nvSpPr>
        <p:spPr>
          <a:xfrm>
            <a:off x="1141413" y="327516"/>
            <a:ext cx="9905998" cy="1478570"/>
          </a:xfrm>
        </p:spPr>
        <p:txBody>
          <a:bodyPr/>
          <a:lstStyle/>
          <a:p>
            <a:r>
              <a:rPr lang="es-GT" dirty="0"/>
              <a:t>Modelo TCP/IP</a:t>
            </a:r>
          </a:p>
        </p:txBody>
      </p:sp>
      <p:sp>
        <p:nvSpPr>
          <p:cNvPr id="4" name="Content Placeholder 3">
            <a:extLst>
              <a:ext uri="{FF2B5EF4-FFF2-40B4-BE49-F238E27FC236}">
                <a16:creationId xmlns:a16="http://schemas.microsoft.com/office/drawing/2014/main" id="{CAE7EE53-5BB6-4F32-AFF0-69231AC6F3D2}"/>
              </a:ext>
            </a:extLst>
          </p:cNvPr>
          <p:cNvSpPr>
            <a:spLocks noGrp="1"/>
          </p:cNvSpPr>
          <p:nvPr>
            <p:ph sz="half" idx="2"/>
          </p:nvPr>
        </p:nvSpPr>
        <p:spPr>
          <a:xfrm>
            <a:off x="1141413" y="1491175"/>
            <a:ext cx="10032608" cy="4698610"/>
          </a:xfrm>
        </p:spPr>
        <p:txBody>
          <a:bodyPr>
            <a:normAutofit/>
          </a:bodyPr>
          <a:lstStyle/>
          <a:p>
            <a:pPr marL="0" indent="0" algn="just">
              <a:buNone/>
            </a:pPr>
            <a:r>
              <a:rPr lang="es-GT" dirty="0"/>
              <a:t>Este modelo es un protocolo para comunicación en redes que permite que un equipo pueda comunicarse dentro de una red. Está basado en el modelo teórico OSI de capas con la que comparte 4 de ellas; sin embargo, ofrece muchas más opciones y es un modelo práctico.</a:t>
            </a:r>
          </a:p>
          <a:p>
            <a:pPr lvl="1" algn="just"/>
            <a:r>
              <a:rPr lang="es-GT" b="1" dirty="0"/>
              <a:t>TCP</a:t>
            </a:r>
            <a:r>
              <a:rPr lang="es-GT" dirty="0"/>
              <a:t> es el Protocolo de Control de Transmisión que permite establecer una conexión y el intercambio de datos entre dos anfitriones. Este protocolo proporciona un transporte fiable de datos.</a:t>
            </a:r>
          </a:p>
          <a:p>
            <a:pPr lvl="1" algn="just"/>
            <a:r>
              <a:rPr lang="es-GT" b="1" dirty="0"/>
              <a:t>IP</a:t>
            </a:r>
            <a:r>
              <a:rPr lang="es-GT" dirty="0"/>
              <a:t> o protocolo de internet, utiliza direcciones series de cuatro octetos con formato de punto decimal (como por ejemplo 75.4.160.25). Este protocolo lleva los datos a otras máquinas de la red.</a:t>
            </a:r>
          </a:p>
          <a:p>
            <a:pPr marL="0" indent="0" algn="just">
              <a:buNone/>
            </a:pPr>
            <a:endParaRPr lang="es-GT" dirty="0"/>
          </a:p>
        </p:txBody>
      </p:sp>
    </p:spTree>
    <p:extLst>
      <p:ext uri="{BB962C8B-B14F-4D97-AF65-F5344CB8AC3E}">
        <p14:creationId xmlns:p14="http://schemas.microsoft.com/office/powerpoint/2010/main" val="163418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6FF5E86-6E03-4206-A5B8-37DF7ABFFD10}"/>
              </a:ext>
            </a:extLst>
          </p:cNvPr>
          <p:cNvSpPr>
            <a:spLocks noGrp="1"/>
          </p:cNvSpPr>
          <p:nvPr>
            <p:ph sz="half" idx="2"/>
          </p:nvPr>
        </p:nvSpPr>
        <p:spPr>
          <a:xfrm>
            <a:off x="1141414" y="744582"/>
            <a:ext cx="5507580" cy="5656217"/>
          </a:xfrm>
        </p:spPr>
        <p:txBody>
          <a:bodyPr>
            <a:normAutofit lnSpcReduction="10000"/>
          </a:bodyPr>
          <a:lstStyle/>
          <a:p>
            <a:pPr algn="just"/>
            <a:r>
              <a:rPr lang="es-GT" sz="1600" b="1" dirty="0"/>
              <a:t>Nivel de Aplicación</a:t>
            </a:r>
            <a:r>
              <a:rPr lang="es-GT" sz="1600" dirty="0"/>
              <a:t>: es la parte superior del protocolo TCP/IP y suministra las aplicaciones de red </a:t>
            </a:r>
            <a:r>
              <a:rPr lang="es-GT" sz="1600" dirty="0" err="1"/>
              <a:t>tip</a:t>
            </a:r>
            <a:r>
              <a:rPr lang="es-GT" sz="1600" dirty="0"/>
              <a:t> Telnet, FTP o SMTP, que se comunican con las capas anteriores (con protocolos TCP o UDP).</a:t>
            </a:r>
          </a:p>
          <a:p>
            <a:pPr algn="just"/>
            <a:r>
              <a:rPr lang="es-GT" sz="1600" b="1" dirty="0"/>
              <a:t>Nivel de Transporte</a:t>
            </a:r>
            <a:r>
              <a:rPr lang="es-GT" sz="1600" dirty="0"/>
              <a:t>: permiten conocer el estado de la transmisión así como los datos de enrutamiento y utilizan los puertos para asociar un tipo de aplicación con un tipo de dato.</a:t>
            </a:r>
          </a:p>
          <a:p>
            <a:pPr algn="just"/>
            <a:r>
              <a:rPr lang="es-GT" sz="1600" b="1" dirty="0"/>
              <a:t>Nivel de red o Internet</a:t>
            </a:r>
            <a:r>
              <a:rPr lang="es-GT" sz="1600" dirty="0"/>
              <a:t>: proporciona el paquete de datos o datagramas y administra las direcciones IP. (Los datagramas son paquetes de datos que constituyen el mínimo de información en una red). Esta capa es considerada la más </a:t>
            </a:r>
            <a:r>
              <a:rPr lang="es-GT" sz="1600" dirty="0" err="1"/>
              <a:t>simportante</a:t>
            </a:r>
            <a:r>
              <a:rPr lang="es-GT" sz="1600" dirty="0"/>
              <a:t> y engloba protocolos como IP,ARP, ICMP, IGMP y RARP.</a:t>
            </a:r>
          </a:p>
          <a:p>
            <a:pPr algn="just"/>
            <a:r>
              <a:rPr lang="es-GT" sz="1600" b="1" dirty="0"/>
              <a:t>Nivel de enlace o acceso a la red</a:t>
            </a:r>
            <a:r>
              <a:rPr lang="es-GT" sz="1600" dirty="0"/>
              <a:t>: es la primera capa del modelo y ofrece la posibilidad de acceso físico a la red (que bien puede ser en anillo, ethernet, etc.), especificando el modo en que los datos deben enrutarse independientemente del tipo de red utilizado.</a:t>
            </a:r>
          </a:p>
          <a:p>
            <a:endParaRPr lang="es-GT" sz="1600" dirty="0"/>
          </a:p>
        </p:txBody>
      </p:sp>
      <p:pic>
        <p:nvPicPr>
          <p:cNvPr id="5" name="Picture 2" descr="Capas del Modelo OSI - CCNA Desde Cero">
            <a:extLst>
              <a:ext uri="{FF2B5EF4-FFF2-40B4-BE49-F238E27FC236}">
                <a16:creationId xmlns:a16="http://schemas.microsoft.com/office/drawing/2014/main" id="{EF2F10C3-66D4-4BB7-A899-9DBC7E9EF3A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3652" r="41531" b="8835"/>
          <a:stretch/>
        </p:blipFill>
        <p:spPr bwMode="auto">
          <a:xfrm>
            <a:off x="6972551" y="1568965"/>
            <a:ext cx="4192173" cy="392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293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purl.org/dc/dcmitype/"/>
    <ds:schemaRef ds:uri="http://purl.org/dc/elements/1.1/"/>
    <ds:schemaRef ds:uri="http://schemas.microsoft.com/office/2006/metadata/properties"/>
    <ds:schemaRef ds:uri="http://schemas.microsoft.com/office/2006/documentManagement/types"/>
    <ds:schemaRef ds:uri="16c05727-aa75-4e4a-9b5f-8a80a1165891"/>
    <ds:schemaRef ds:uri="http://purl.org/dc/terms/"/>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Rockwell</vt:lpstr>
      <vt:lpstr>Tahoma</vt:lpstr>
      <vt:lpstr>Tw Cen MT</vt:lpstr>
      <vt:lpstr>Circuit</vt:lpstr>
      <vt:lpstr>Conceptos generales</vt:lpstr>
      <vt:lpstr>Redes de computadoras</vt:lpstr>
      <vt:lpstr>Topologías de red</vt:lpstr>
      <vt:lpstr>Tipos de topología</vt:lpstr>
      <vt:lpstr>Modelos de capas</vt:lpstr>
      <vt:lpstr>Modelo OSI</vt:lpstr>
      <vt:lpstr>PowerPoint Presentation</vt:lpstr>
      <vt:lpstr>Modelo TCP/IP</vt:lpstr>
      <vt:lpstr>PowerPoint Presentation</vt:lpstr>
      <vt:lpstr>Protocolos de 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2020-07-26T01:06:17Z</dcterms:created>
  <dcterms:modified xsi:type="dcterms:W3CDTF">2020-07-26T04:54:42Z</dcterms:modified>
</cp:coreProperties>
</file>