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56" r:id="rId5"/>
    <p:sldId id="260" r:id="rId6"/>
    <p:sldId id="266" r:id="rId7"/>
    <p:sldId id="261" r:id="rId8"/>
    <p:sldId id="265" r:id="rId9"/>
    <p:sldId id="257" r:id="rId10"/>
    <p:sldId id="259"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8/2/2020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Z3UUA-JAB08" TargetMode="External"/><Relationship Id="rId2" Type="http://schemas.openxmlformats.org/officeDocument/2006/relationships/hyperlink" Target="https://www.youtube.com/watch?v=WwKa5OZl9j8&amp;list=LLPmDRxslUjLkhXbAHkcRfiw&amp;index=8&amp;t=0s" TargetMode="External"/><Relationship Id="rId1" Type="http://schemas.openxmlformats.org/officeDocument/2006/relationships/slideLayout" Target="../slideLayouts/slideLayout5.xml"/><Relationship Id="rId4" Type="http://schemas.openxmlformats.org/officeDocument/2006/relationships/hyperlink" Target="https://www.youtube.com/watch?v=cKHQ5uM58M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err="1">
                <a:latin typeface="Rockwell" panose="02060603020205020403" pitchFamily="18" charset="0"/>
              </a:rPr>
              <a:t>Cableado</a:t>
            </a:r>
            <a:r>
              <a:rPr lang="en-US" sz="5400" dirty="0">
                <a:latin typeface="Rockwell" panose="02060603020205020403" pitchFamily="18" charset="0"/>
              </a:rPr>
              <a:t> </a:t>
            </a:r>
            <a:r>
              <a:rPr lang="en-US" sz="5400" dirty="0" err="1">
                <a:latin typeface="Rockwell" panose="02060603020205020403" pitchFamily="18" charset="0"/>
              </a:rPr>
              <a:t>Estructurado</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719603"/>
            <a:ext cx="8791575" cy="1655762"/>
          </a:xfrm>
        </p:spPr>
        <p:txBody>
          <a:bodyPr>
            <a:normAutofit/>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Clase</a:t>
            </a:r>
            <a:r>
              <a:rPr lang="en-US" sz="2400" dirty="0">
                <a:latin typeface="Tahoma" panose="020B0604030504040204" pitchFamily="34" charset="0"/>
                <a:ea typeface="Tahoma" panose="020B0604030504040204" pitchFamily="34" charset="0"/>
                <a:cs typeface="Tahoma" panose="020B0604030504040204" pitchFamily="34" charset="0"/>
              </a:rPr>
              <a:t> 2</a:t>
            </a:r>
          </a:p>
          <a:p>
            <a:pPr algn="ctr"/>
            <a:r>
              <a:rPr lang="en-US" sz="2400" dirty="0">
                <a:latin typeface="Tahoma" panose="020B0604030504040204" pitchFamily="34" charset="0"/>
                <a:ea typeface="Tahoma" panose="020B0604030504040204" pitchFamily="34" charset="0"/>
                <a:cs typeface="Tahoma" panose="020B0604030504040204" pitchFamily="34" charset="0"/>
              </a:rPr>
              <a:t>Redes de </a:t>
            </a:r>
            <a:r>
              <a:rPr lang="en-US" sz="2400" dirty="0" err="1">
                <a:latin typeface="Tahoma" panose="020B0604030504040204" pitchFamily="34" charset="0"/>
                <a:ea typeface="Tahoma" panose="020B0604030504040204" pitchFamily="34" charset="0"/>
                <a:cs typeface="Tahoma" panose="020B0604030504040204" pitchFamily="34" charset="0"/>
              </a:rPr>
              <a:t>computadoras</a:t>
            </a:r>
            <a:r>
              <a:rPr lang="en-US" sz="2400" dirty="0">
                <a:latin typeface="Tahoma" panose="020B0604030504040204" pitchFamily="34" charset="0"/>
                <a:ea typeface="Tahoma" panose="020B0604030504040204" pitchFamily="34" charset="0"/>
                <a:cs typeface="Tahoma" panose="020B0604030504040204" pitchFamily="34" charset="0"/>
              </a:rPr>
              <a:t> 1</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a:xfrm>
            <a:off x="1141413" y="618518"/>
            <a:ext cx="9905998" cy="1478570"/>
          </a:xfrm>
        </p:spPr>
        <p:txBody>
          <a:bodyPr anchor="ctr">
            <a:normAutofit/>
          </a:bodyPr>
          <a:lstStyle/>
          <a:p>
            <a:r>
              <a:rPr lang="es-GT" b="1" dirty="0"/>
              <a:t>Cuarto de equipos</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0" y="2249486"/>
            <a:ext cx="4878389" cy="3989996"/>
          </a:xfrm>
        </p:spPr>
        <p:txBody>
          <a:bodyPr>
            <a:normAutofit lnSpcReduction="10000"/>
          </a:bodyPr>
          <a:lstStyle/>
          <a:p>
            <a:pPr marL="0" lvl="0" indent="0" algn="just">
              <a:spcBef>
                <a:spcPts val="0"/>
              </a:spcBef>
              <a:buSzPts val="2800"/>
              <a:buNone/>
            </a:pPr>
            <a:r>
              <a:rPr lang="es-GT" dirty="0">
                <a:latin typeface="Corbel" panose="020B0503020204020204" pitchFamily="34" charset="0"/>
              </a:rPr>
              <a:t>Típicamente contienen una gran cantidad de equipos de telecomunicaciones que sirven a los ocupantes del edificio, terminaciones de cable</a:t>
            </a:r>
          </a:p>
          <a:p>
            <a:pPr marL="0" lvl="0" indent="0" algn="just">
              <a:spcBef>
                <a:spcPts val="1800"/>
              </a:spcBef>
              <a:buSzPts val="2800"/>
              <a:buNone/>
            </a:pPr>
            <a:r>
              <a:rPr lang="es-GT" dirty="0">
                <a:latin typeface="Corbel" panose="020B0503020204020204" pitchFamily="34" charset="0"/>
              </a:rPr>
              <a:t>Únicamente debe guardar equipos directamente relacionados con el sistema de telecomunicaciones y sus sistemas de soporte.</a:t>
            </a:r>
          </a:p>
        </p:txBody>
      </p:sp>
      <p:pic>
        <p:nvPicPr>
          <p:cNvPr id="6" name="Google Shape;146;p22">
            <a:extLst>
              <a:ext uri="{FF2B5EF4-FFF2-40B4-BE49-F238E27FC236}">
                <a16:creationId xmlns:a16="http://schemas.microsoft.com/office/drawing/2014/main" id="{631BE61A-8D68-4D16-8907-B27AC3E69174}"/>
              </a:ext>
            </a:extLst>
          </p:cNvPr>
          <p:cNvPicPr preferRelativeResize="0">
            <a:picLocks noGrp="1"/>
          </p:cNvPicPr>
          <p:nvPr/>
        </p:nvPicPr>
        <p:blipFill rotWithShape="1">
          <a:blip r:embed="rId2"/>
          <a:srcRect l="22571"/>
          <a:stretch/>
        </p:blipFill>
        <p:spPr>
          <a:xfrm>
            <a:off x="6172200" y="2249486"/>
            <a:ext cx="4875211" cy="3541714"/>
          </a:xfrm>
          <a:prstGeom prst="rect">
            <a:avLst/>
          </a:prstGeom>
          <a:noFill/>
          <a:ln>
            <a:noFill/>
          </a:ln>
        </p:spPr>
      </p:pic>
    </p:spTree>
    <p:extLst>
      <p:ext uri="{BB962C8B-B14F-4D97-AF65-F5344CB8AC3E}">
        <p14:creationId xmlns:p14="http://schemas.microsoft.com/office/powerpoint/2010/main" val="4376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b="1" dirty="0"/>
              <a:t>Normas de cableado estructurado</a:t>
            </a:r>
          </a:p>
        </p:txBody>
      </p:sp>
      <p:pic>
        <p:nvPicPr>
          <p:cNvPr id="7" name="Picture 6" descr="Imagen relacionada">
            <a:extLst>
              <a:ext uri="{FF2B5EF4-FFF2-40B4-BE49-F238E27FC236}">
                <a16:creationId xmlns:a16="http://schemas.microsoft.com/office/drawing/2014/main" id="{A66CB008-44E4-4DDA-BF8A-39A0FDB31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022" y="2097088"/>
            <a:ext cx="912495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20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a:xfrm>
            <a:off x="1141413" y="618518"/>
            <a:ext cx="9905998" cy="1478570"/>
          </a:xfrm>
        </p:spPr>
        <p:txBody>
          <a:bodyPr anchor="ctr">
            <a:normAutofit/>
          </a:bodyPr>
          <a:lstStyle/>
          <a:p>
            <a:r>
              <a:rPr lang="es-GT" b="1" dirty="0"/>
              <a:t>Normas y estándares</a:t>
            </a:r>
          </a:p>
        </p:txBody>
      </p:sp>
      <p:sp>
        <p:nvSpPr>
          <p:cNvPr id="10" name="Text Placeholder 2">
            <a:extLst>
              <a:ext uri="{FF2B5EF4-FFF2-40B4-BE49-F238E27FC236}">
                <a16:creationId xmlns:a16="http://schemas.microsoft.com/office/drawing/2014/main" id="{4E4EA5B8-9C1B-4360-AB76-3F136E0C2776}"/>
              </a:ext>
            </a:extLst>
          </p:cNvPr>
          <p:cNvSpPr>
            <a:spLocks noGrp="1"/>
          </p:cNvSpPr>
          <p:nvPr>
            <p:ph type="body" idx="1"/>
          </p:nvPr>
        </p:nvSpPr>
        <p:spPr>
          <a:xfrm>
            <a:off x="1141410" y="2249485"/>
            <a:ext cx="4649783" cy="823912"/>
          </a:xfrm>
        </p:spPr>
        <p:txBody>
          <a:bodyPr/>
          <a:lstStyle/>
          <a:p>
            <a:r>
              <a:rPr lang="en-US" b="1" dirty="0">
                <a:latin typeface="Corbel" panose="020B0503020204020204" pitchFamily="34" charset="0"/>
              </a:rPr>
              <a:t>TIA/EIA 568-A</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2"/>
          </p:nvPr>
        </p:nvSpPr>
        <p:spPr>
          <a:xfrm>
            <a:off x="1141410" y="3073397"/>
            <a:ext cx="4878391" cy="2717801"/>
          </a:xfrm>
        </p:spPr>
        <p:txBody>
          <a:bodyPr>
            <a:normAutofit/>
          </a:bodyPr>
          <a:lstStyle/>
          <a:p>
            <a:pPr marL="0" indent="0" fontAlgn="base">
              <a:buNone/>
            </a:pPr>
            <a:r>
              <a:rPr lang="en-US" dirty="0" err="1">
                <a:latin typeface="Corbel" panose="020B0503020204020204" pitchFamily="34" charset="0"/>
              </a:rPr>
              <a:t>Alambrado</a:t>
            </a:r>
            <a:r>
              <a:rPr lang="en-US" dirty="0">
                <a:latin typeface="Corbel" panose="020B0503020204020204" pitchFamily="34" charset="0"/>
              </a:rPr>
              <a:t> de </a:t>
            </a:r>
            <a:r>
              <a:rPr lang="en-US" dirty="0" err="1">
                <a:latin typeface="Corbel" panose="020B0503020204020204" pitchFamily="34" charset="0"/>
              </a:rPr>
              <a:t>telecomunicaciones</a:t>
            </a:r>
            <a:r>
              <a:rPr lang="en-US" dirty="0">
                <a:latin typeface="Corbel" panose="020B0503020204020204" pitchFamily="34" charset="0"/>
              </a:rPr>
              <a:t> para </a:t>
            </a:r>
            <a:r>
              <a:rPr lang="en-US" dirty="0" err="1">
                <a:latin typeface="Corbel" panose="020B0503020204020204" pitchFamily="34" charset="0"/>
              </a:rPr>
              <a:t>Edificios</a:t>
            </a:r>
            <a:r>
              <a:rPr lang="en-US" dirty="0">
                <a:latin typeface="Corbel" panose="020B0503020204020204" pitchFamily="34" charset="0"/>
              </a:rPr>
              <a:t> </a:t>
            </a:r>
            <a:r>
              <a:rPr lang="en-US" dirty="0" err="1">
                <a:latin typeface="Corbel" panose="020B0503020204020204" pitchFamily="34" charset="0"/>
              </a:rPr>
              <a:t>Comerciales</a:t>
            </a:r>
            <a:r>
              <a:rPr lang="en-US" dirty="0">
                <a:latin typeface="Corbel" panose="020B0503020204020204" pitchFamily="34" charset="0"/>
              </a:rPr>
              <a:t>, </a:t>
            </a:r>
            <a:r>
              <a:rPr lang="en-US" dirty="0" err="1">
                <a:latin typeface="Corbel" panose="020B0503020204020204" pitchFamily="34" charset="0"/>
              </a:rPr>
              <a:t>octubre</a:t>
            </a:r>
            <a:r>
              <a:rPr lang="en-US" dirty="0">
                <a:latin typeface="Corbel" panose="020B0503020204020204" pitchFamily="34" charset="0"/>
              </a:rPr>
              <a:t> 1995</a:t>
            </a:r>
          </a:p>
        </p:txBody>
      </p:sp>
      <p:sp>
        <p:nvSpPr>
          <p:cNvPr id="12" name="Text Placeholder 4">
            <a:extLst>
              <a:ext uri="{FF2B5EF4-FFF2-40B4-BE49-F238E27FC236}">
                <a16:creationId xmlns:a16="http://schemas.microsoft.com/office/drawing/2014/main" id="{599FB9EC-47FA-452D-9CD7-B1889E08AF96}"/>
              </a:ext>
            </a:extLst>
          </p:cNvPr>
          <p:cNvSpPr>
            <a:spLocks noGrp="1"/>
          </p:cNvSpPr>
          <p:nvPr>
            <p:ph type="body" sz="quarter" idx="3"/>
          </p:nvPr>
        </p:nvSpPr>
        <p:spPr>
          <a:xfrm>
            <a:off x="6400808" y="2249485"/>
            <a:ext cx="4646602" cy="823912"/>
          </a:xfrm>
        </p:spPr>
        <p:txBody>
          <a:bodyPr/>
          <a:lstStyle/>
          <a:p>
            <a:r>
              <a:rPr lang="en-US" b="1" dirty="0">
                <a:latin typeface="Corbel" panose="020B0503020204020204" pitchFamily="34" charset="0"/>
              </a:rPr>
              <a:t>TIA/EIA 568-B</a:t>
            </a:r>
          </a:p>
        </p:txBody>
      </p:sp>
      <p:pic>
        <p:nvPicPr>
          <p:cNvPr id="5" name="Imagen 3">
            <a:extLst>
              <a:ext uri="{FF2B5EF4-FFF2-40B4-BE49-F238E27FC236}">
                <a16:creationId xmlns:a16="http://schemas.microsoft.com/office/drawing/2014/main" id="{55986263-3977-4BDE-9476-BE4F30BD90C5}"/>
              </a:ext>
            </a:extLst>
          </p:cNvPr>
          <p:cNvPicPr>
            <a:picLocks noChangeAspect="1"/>
          </p:cNvPicPr>
          <p:nvPr/>
        </p:nvPicPr>
        <p:blipFill>
          <a:blip r:embed="rId2"/>
          <a:stretch>
            <a:fillRect/>
          </a:stretch>
        </p:blipFill>
        <p:spPr>
          <a:xfrm>
            <a:off x="6172200" y="3541034"/>
            <a:ext cx="4875210" cy="1782526"/>
          </a:xfrm>
          <a:prstGeom prst="rect">
            <a:avLst/>
          </a:prstGeom>
          <a:noFill/>
        </p:spPr>
      </p:pic>
    </p:spTree>
    <p:extLst>
      <p:ext uri="{BB962C8B-B14F-4D97-AF65-F5344CB8AC3E}">
        <p14:creationId xmlns:p14="http://schemas.microsoft.com/office/powerpoint/2010/main" val="378809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a:xfrm>
            <a:off x="1141413" y="618518"/>
            <a:ext cx="9905998" cy="1478570"/>
          </a:xfrm>
        </p:spPr>
        <p:txBody>
          <a:bodyPr anchor="ctr">
            <a:normAutofit/>
          </a:bodyPr>
          <a:lstStyle/>
          <a:p>
            <a:r>
              <a:rPr lang="es-GT" b="1" dirty="0"/>
              <a:t>Normas y estándares</a:t>
            </a:r>
          </a:p>
        </p:txBody>
      </p:sp>
      <p:sp>
        <p:nvSpPr>
          <p:cNvPr id="10" name="Text Placeholder 2">
            <a:extLst>
              <a:ext uri="{FF2B5EF4-FFF2-40B4-BE49-F238E27FC236}">
                <a16:creationId xmlns:a16="http://schemas.microsoft.com/office/drawing/2014/main" id="{4E4EA5B8-9C1B-4360-AB76-3F136E0C2776}"/>
              </a:ext>
            </a:extLst>
          </p:cNvPr>
          <p:cNvSpPr>
            <a:spLocks noGrp="1"/>
          </p:cNvSpPr>
          <p:nvPr>
            <p:ph type="body" idx="1"/>
          </p:nvPr>
        </p:nvSpPr>
        <p:spPr>
          <a:xfrm>
            <a:off x="1141410" y="2249485"/>
            <a:ext cx="4649783" cy="823912"/>
          </a:xfrm>
        </p:spPr>
        <p:txBody>
          <a:bodyPr/>
          <a:lstStyle/>
          <a:p>
            <a:pPr fontAlgn="base"/>
            <a:r>
              <a:rPr lang="es-ES" dirty="0">
                <a:latin typeface="Corbel" panose="020B0503020204020204" pitchFamily="34" charset="0"/>
              </a:rPr>
              <a:t>TIA/EIA 569-A</a:t>
            </a:r>
          </a:p>
        </p:txBody>
      </p:sp>
      <p:sp>
        <p:nvSpPr>
          <p:cNvPr id="12" name="Text Placeholder 4">
            <a:extLst>
              <a:ext uri="{FF2B5EF4-FFF2-40B4-BE49-F238E27FC236}">
                <a16:creationId xmlns:a16="http://schemas.microsoft.com/office/drawing/2014/main" id="{599FB9EC-47FA-452D-9CD7-B1889E08AF96}"/>
              </a:ext>
            </a:extLst>
          </p:cNvPr>
          <p:cNvSpPr>
            <a:spLocks noGrp="1"/>
          </p:cNvSpPr>
          <p:nvPr>
            <p:ph type="body" sz="quarter" idx="3"/>
          </p:nvPr>
        </p:nvSpPr>
        <p:spPr>
          <a:xfrm>
            <a:off x="6400808" y="2249485"/>
            <a:ext cx="4646602" cy="823912"/>
          </a:xfrm>
        </p:spPr>
        <p:txBody>
          <a:bodyPr/>
          <a:lstStyle/>
          <a:p>
            <a:r>
              <a:rPr lang="en-US" b="1" dirty="0">
                <a:latin typeface="Corbel" panose="020B0503020204020204" pitchFamily="34" charset="0"/>
              </a:rPr>
              <a:t>TIA/EIA 568-C</a:t>
            </a:r>
          </a:p>
        </p:txBody>
      </p:sp>
      <p:pic>
        <p:nvPicPr>
          <p:cNvPr id="11" name="Imagen 3">
            <a:extLst>
              <a:ext uri="{FF2B5EF4-FFF2-40B4-BE49-F238E27FC236}">
                <a16:creationId xmlns:a16="http://schemas.microsoft.com/office/drawing/2014/main" id="{13B3C9FF-AA17-40AE-86C3-2BD9AC96E2B2}"/>
              </a:ext>
            </a:extLst>
          </p:cNvPr>
          <p:cNvPicPr>
            <a:picLocks noChangeAspect="1"/>
          </p:cNvPicPr>
          <p:nvPr/>
        </p:nvPicPr>
        <p:blipFill>
          <a:blip r:embed="rId2"/>
          <a:stretch>
            <a:fillRect/>
          </a:stretch>
        </p:blipFill>
        <p:spPr>
          <a:xfrm>
            <a:off x="6400808" y="3373124"/>
            <a:ext cx="4573191" cy="2122735"/>
          </a:xfrm>
          <a:prstGeom prst="rect">
            <a:avLst/>
          </a:prstGeom>
        </p:spPr>
      </p:pic>
      <p:sp>
        <p:nvSpPr>
          <p:cNvPr id="8" name="Rectangle 7">
            <a:extLst>
              <a:ext uri="{FF2B5EF4-FFF2-40B4-BE49-F238E27FC236}">
                <a16:creationId xmlns:a16="http://schemas.microsoft.com/office/drawing/2014/main" id="{39793774-8E7B-4BED-B5E7-3492F8F662EC}"/>
              </a:ext>
            </a:extLst>
          </p:cNvPr>
          <p:cNvSpPr/>
          <p:nvPr/>
        </p:nvSpPr>
        <p:spPr>
          <a:xfrm>
            <a:off x="1141410" y="3373124"/>
            <a:ext cx="4809224" cy="1569660"/>
          </a:xfrm>
          <a:prstGeom prst="rect">
            <a:avLst/>
          </a:prstGeom>
        </p:spPr>
        <p:txBody>
          <a:bodyPr wrap="square">
            <a:spAutoFit/>
          </a:bodyPr>
          <a:lstStyle/>
          <a:p>
            <a:pPr algn="just" fontAlgn="base"/>
            <a:r>
              <a:rPr lang="es-ES" sz="2400" dirty="0">
                <a:latin typeface="Corbel" panose="020B0503020204020204" pitchFamily="34" charset="0"/>
              </a:rPr>
              <a:t>Rutas y espacios de telecomunicaciones para Edificios Comerciales, febrero 1998 (incluye normativa cortafuego)</a:t>
            </a:r>
          </a:p>
        </p:txBody>
      </p:sp>
    </p:spTree>
    <p:extLst>
      <p:ext uri="{BB962C8B-B14F-4D97-AF65-F5344CB8AC3E}">
        <p14:creationId xmlns:p14="http://schemas.microsoft.com/office/powerpoint/2010/main" val="212046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a:xfrm>
            <a:off x="1141413" y="618518"/>
            <a:ext cx="9905998" cy="1478570"/>
          </a:xfrm>
        </p:spPr>
        <p:txBody>
          <a:bodyPr anchor="ctr">
            <a:normAutofit/>
          </a:bodyPr>
          <a:lstStyle/>
          <a:p>
            <a:r>
              <a:rPr lang="es-GT" b="1" dirty="0"/>
              <a:t>videos</a:t>
            </a:r>
          </a:p>
        </p:txBody>
      </p:sp>
      <p:sp>
        <p:nvSpPr>
          <p:cNvPr id="10" name="Text Placeholder 2">
            <a:extLst>
              <a:ext uri="{FF2B5EF4-FFF2-40B4-BE49-F238E27FC236}">
                <a16:creationId xmlns:a16="http://schemas.microsoft.com/office/drawing/2014/main" id="{4E4EA5B8-9C1B-4360-AB76-3F136E0C2776}"/>
              </a:ext>
            </a:extLst>
          </p:cNvPr>
          <p:cNvSpPr>
            <a:spLocks noGrp="1"/>
          </p:cNvSpPr>
          <p:nvPr>
            <p:ph type="body" idx="1"/>
          </p:nvPr>
        </p:nvSpPr>
        <p:spPr>
          <a:xfrm>
            <a:off x="1995145" y="2187531"/>
            <a:ext cx="8198534" cy="2573382"/>
          </a:xfrm>
          <a:solidFill>
            <a:schemeClr val="tx1"/>
          </a:solidFill>
          <a:ln>
            <a:solidFill>
              <a:schemeClr val="accent3"/>
            </a:solidFill>
          </a:ln>
        </p:spPr>
        <p:txBody>
          <a:bodyPr>
            <a:normAutofit lnSpcReduction="10000"/>
          </a:bodyPr>
          <a:lstStyle/>
          <a:p>
            <a:pPr fontAlgn="base"/>
            <a:r>
              <a:rPr lang="es-ES" dirty="0">
                <a:latin typeface="Corbel" panose="020B0503020204020204" pitchFamily="34" charset="0"/>
                <a:hlinkClick r:id="rId2"/>
              </a:rPr>
              <a:t>https://www.youtube.com/watch?v=WwKa5OZl9j8&amp;list=LLPmDRxslUjLkhXbAHkcRfiw&amp;index=8&amp;t=0s</a:t>
            </a:r>
            <a:r>
              <a:rPr lang="es-ES" dirty="0">
                <a:latin typeface="Corbel" panose="020B0503020204020204" pitchFamily="34" charset="0"/>
              </a:rPr>
              <a:t> </a:t>
            </a:r>
          </a:p>
          <a:p>
            <a:pPr fontAlgn="base"/>
            <a:endParaRPr lang="es-ES" dirty="0">
              <a:latin typeface="Corbel" panose="020B0503020204020204" pitchFamily="34" charset="0"/>
            </a:endParaRPr>
          </a:p>
          <a:p>
            <a:pPr fontAlgn="base"/>
            <a:r>
              <a:rPr lang="es-ES" dirty="0">
                <a:latin typeface="Corbel" panose="020B0503020204020204" pitchFamily="34" charset="0"/>
                <a:hlinkClick r:id="rId3"/>
              </a:rPr>
              <a:t>https://www.youtube.com/watch?v=Z3UUA-JAB08</a:t>
            </a:r>
            <a:r>
              <a:rPr lang="es-ES" dirty="0">
                <a:latin typeface="Corbel" panose="020B0503020204020204" pitchFamily="34" charset="0"/>
              </a:rPr>
              <a:t> </a:t>
            </a:r>
          </a:p>
          <a:p>
            <a:pPr fontAlgn="base"/>
            <a:endParaRPr lang="es-ES" dirty="0">
              <a:latin typeface="Corbel" panose="020B0503020204020204" pitchFamily="34" charset="0"/>
            </a:endParaRPr>
          </a:p>
          <a:p>
            <a:pPr fontAlgn="base"/>
            <a:r>
              <a:rPr lang="es-ES" dirty="0">
                <a:latin typeface="Corbel" panose="020B0503020204020204" pitchFamily="34" charset="0"/>
                <a:hlinkClick r:id="rId4"/>
              </a:rPr>
              <a:t>https://www.youtube.com/watch?v=cKHQ5uM58Mc</a:t>
            </a:r>
            <a:r>
              <a:rPr lang="es-ES" dirty="0">
                <a:latin typeface="Corbel" panose="020B0503020204020204" pitchFamily="34" charset="0"/>
              </a:rPr>
              <a:t> </a:t>
            </a:r>
          </a:p>
        </p:txBody>
      </p:sp>
    </p:spTree>
    <p:extLst>
      <p:ext uri="{BB962C8B-B14F-4D97-AF65-F5344CB8AC3E}">
        <p14:creationId xmlns:p14="http://schemas.microsoft.com/office/powerpoint/2010/main" val="176446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b="1" dirty="0"/>
              <a:t>Cableado estructurado</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1141410" y="2249486"/>
            <a:ext cx="4878389" cy="3989996"/>
          </a:xfrm>
        </p:spPr>
        <p:txBody>
          <a:bodyPr>
            <a:normAutofit lnSpcReduction="10000"/>
          </a:bodyPr>
          <a:lstStyle/>
          <a:p>
            <a:pPr marL="0" lvl="0" indent="0" algn="just">
              <a:lnSpc>
                <a:spcPct val="110000"/>
              </a:lnSpc>
              <a:spcBef>
                <a:spcPts val="0"/>
              </a:spcBef>
              <a:buSzPts val="3200"/>
              <a:buNone/>
            </a:pPr>
            <a:r>
              <a:rPr lang="es-GT" dirty="0">
                <a:latin typeface="Corbel" panose="020B0503020204020204" pitchFamily="34" charset="0"/>
              </a:rPr>
              <a:t>Es un Sistema de cables, conectores, canalizaciones y dispositivos, el cual permite establecer una infraestructura de </a:t>
            </a:r>
            <a:r>
              <a:rPr lang="es-GT" dirty="0" err="1">
                <a:latin typeface="Corbel" panose="020B0503020204020204" pitchFamily="34" charset="0"/>
              </a:rPr>
              <a:t>telecomunicacion</a:t>
            </a:r>
            <a:r>
              <a:rPr lang="es-GT" dirty="0">
                <a:latin typeface="Corbel" panose="020B0503020204020204" pitchFamily="34" charset="0"/>
              </a:rPr>
              <a:t> en un edificio.</a:t>
            </a:r>
          </a:p>
          <a:p>
            <a:pPr marL="0" lvl="0" indent="0" algn="just">
              <a:lnSpc>
                <a:spcPct val="110000"/>
              </a:lnSpc>
              <a:spcBef>
                <a:spcPts val="1800"/>
              </a:spcBef>
              <a:buSzPts val="3200"/>
              <a:buNone/>
            </a:pPr>
            <a:r>
              <a:rPr lang="es-GT" dirty="0">
                <a:latin typeface="Corbel" panose="020B0503020204020204" pitchFamily="34" charset="0"/>
              </a:rPr>
              <a:t>Tiene </a:t>
            </a:r>
            <a:r>
              <a:rPr lang="es-GT" dirty="0" err="1">
                <a:latin typeface="Corbel" panose="020B0503020204020204" pitchFamily="34" charset="0"/>
              </a:rPr>
              <a:t>estandares</a:t>
            </a:r>
            <a:r>
              <a:rPr lang="es-GT" dirty="0">
                <a:latin typeface="Corbel" panose="020B0503020204020204" pitchFamily="34" charset="0"/>
              </a:rPr>
              <a:t> los cuales permiten que ofrezca flexibilidad de instalación e independencia. Además de una amplia capacidad de crecimiento y fácil administración.</a:t>
            </a:r>
          </a:p>
        </p:txBody>
      </p:sp>
      <p:pic>
        <p:nvPicPr>
          <p:cNvPr id="1026" name="Picture 2">
            <a:extLst>
              <a:ext uri="{FF2B5EF4-FFF2-40B4-BE49-F238E27FC236}">
                <a16:creationId xmlns:a16="http://schemas.microsoft.com/office/drawing/2014/main" id="{7A27630B-C684-481D-8CF7-5A14C88EC4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58"/>
          <a:stretch/>
        </p:blipFill>
        <p:spPr bwMode="auto">
          <a:xfrm>
            <a:off x="6172200" y="2249486"/>
            <a:ext cx="4875211" cy="398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1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FD6B-5B64-44F4-A371-379AB9166EB4}"/>
              </a:ext>
            </a:extLst>
          </p:cNvPr>
          <p:cNvSpPr>
            <a:spLocks noGrp="1"/>
          </p:cNvSpPr>
          <p:nvPr>
            <p:ph type="title"/>
          </p:nvPr>
        </p:nvSpPr>
        <p:spPr>
          <a:xfrm>
            <a:off x="1141411" y="619126"/>
            <a:ext cx="9906000" cy="1477961"/>
          </a:xfrm>
        </p:spPr>
        <p:txBody>
          <a:bodyPr anchor="ctr">
            <a:normAutofit/>
          </a:bodyPr>
          <a:lstStyle/>
          <a:p>
            <a:r>
              <a:rPr lang="es-GT" dirty="0"/>
              <a:t>Elementos del cableado estructurado</a:t>
            </a:r>
          </a:p>
        </p:txBody>
      </p:sp>
      <p:sp>
        <p:nvSpPr>
          <p:cNvPr id="9" name="Text Placeholder 2">
            <a:extLst>
              <a:ext uri="{FF2B5EF4-FFF2-40B4-BE49-F238E27FC236}">
                <a16:creationId xmlns:a16="http://schemas.microsoft.com/office/drawing/2014/main" id="{C8F6B58B-914B-461D-993A-84D1E2B6A9CD}"/>
              </a:ext>
            </a:extLst>
          </p:cNvPr>
          <p:cNvSpPr>
            <a:spLocks noGrp="1"/>
          </p:cNvSpPr>
          <p:nvPr>
            <p:ph type="body" idx="1"/>
          </p:nvPr>
        </p:nvSpPr>
        <p:spPr>
          <a:xfrm>
            <a:off x="1141410" y="2291347"/>
            <a:ext cx="4649783" cy="823912"/>
          </a:xfrm>
        </p:spPr>
        <p:txBody>
          <a:bodyPr/>
          <a:lstStyle/>
          <a:p>
            <a:r>
              <a:rPr lang="es-GT" b="1" dirty="0" err="1"/>
              <a:t>Patch</a:t>
            </a:r>
            <a:r>
              <a:rPr lang="es-GT" b="1" dirty="0"/>
              <a:t> Panel:</a:t>
            </a:r>
          </a:p>
          <a:p>
            <a:endParaRPr lang="en-US" dirty="0"/>
          </a:p>
        </p:txBody>
      </p:sp>
      <p:sp>
        <p:nvSpPr>
          <p:cNvPr id="3" name="Content Placeholder 2">
            <a:extLst>
              <a:ext uri="{FF2B5EF4-FFF2-40B4-BE49-F238E27FC236}">
                <a16:creationId xmlns:a16="http://schemas.microsoft.com/office/drawing/2014/main" id="{4D1CDF82-923A-46F6-ABF4-928345A44829}"/>
              </a:ext>
            </a:extLst>
          </p:cNvPr>
          <p:cNvSpPr>
            <a:spLocks noGrp="1"/>
          </p:cNvSpPr>
          <p:nvPr>
            <p:ph sz="half" idx="2"/>
          </p:nvPr>
        </p:nvSpPr>
        <p:spPr>
          <a:xfrm>
            <a:off x="1141411" y="3073397"/>
            <a:ext cx="4318864" cy="3165477"/>
          </a:xfrm>
        </p:spPr>
        <p:txBody>
          <a:bodyPr>
            <a:normAutofit lnSpcReduction="10000"/>
          </a:bodyPr>
          <a:lstStyle/>
          <a:p>
            <a:pPr marL="0" indent="0" algn="just">
              <a:buNone/>
            </a:pPr>
            <a:r>
              <a:rPr lang="es-GT" dirty="0"/>
              <a:t>Sirve como un organizador de las conexiones de la red, para que los elementos relacionados de la Red LAN y los equipos de la conectividad puedan ser fácilmente incorporados al sistema.</a:t>
            </a:r>
          </a:p>
        </p:txBody>
      </p:sp>
      <p:sp>
        <p:nvSpPr>
          <p:cNvPr id="11" name="Text Placeholder 4">
            <a:extLst>
              <a:ext uri="{FF2B5EF4-FFF2-40B4-BE49-F238E27FC236}">
                <a16:creationId xmlns:a16="http://schemas.microsoft.com/office/drawing/2014/main" id="{DC739921-96F9-4EDD-9A13-C9A295D780BF}"/>
              </a:ext>
            </a:extLst>
          </p:cNvPr>
          <p:cNvSpPr>
            <a:spLocks noGrp="1"/>
          </p:cNvSpPr>
          <p:nvPr>
            <p:ph type="body" sz="quarter" idx="3"/>
          </p:nvPr>
        </p:nvSpPr>
        <p:spPr>
          <a:xfrm>
            <a:off x="6172200" y="2294021"/>
            <a:ext cx="4646602" cy="823912"/>
          </a:xfrm>
        </p:spPr>
        <p:txBody>
          <a:bodyPr/>
          <a:lstStyle/>
          <a:p>
            <a:r>
              <a:rPr lang="es-GT" b="1" dirty="0" err="1"/>
              <a:t>Patch</a:t>
            </a:r>
            <a:r>
              <a:rPr lang="es-GT" b="1" dirty="0"/>
              <a:t> Cord</a:t>
            </a:r>
            <a:r>
              <a:rPr lang="es-GT" dirty="0"/>
              <a:t>: </a:t>
            </a:r>
          </a:p>
          <a:p>
            <a:endParaRPr lang="en-US" dirty="0"/>
          </a:p>
        </p:txBody>
      </p:sp>
      <p:sp>
        <p:nvSpPr>
          <p:cNvPr id="4" name="Content Placeholder 3">
            <a:extLst>
              <a:ext uri="{FF2B5EF4-FFF2-40B4-BE49-F238E27FC236}">
                <a16:creationId xmlns:a16="http://schemas.microsoft.com/office/drawing/2014/main" id="{68DD6DB2-4FA4-4ACE-9AAD-5625D41027AE}"/>
              </a:ext>
            </a:extLst>
          </p:cNvPr>
          <p:cNvSpPr>
            <a:spLocks noGrp="1"/>
          </p:cNvSpPr>
          <p:nvPr>
            <p:ph sz="quarter" idx="4"/>
          </p:nvPr>
        </p:nvSpPr>
        <p:spPr>
          <a:xfrm>
            <a:off x="6172200" y="3073397"/>
            <a:ext cx="4318864" cy="3392717"/>
          </a:xfrm>
        </p:spPr>
        <p:txBody>
          <a:bodyPr>
            <a:normAutofit lnSpcReduction="10000"/>
          </a:bodyPr>
          <a:lstStyle/>
          <a:p>
            <a:pPr marL="0" indent="0" algn="just">
              <a:lnSpc>
                <a:spcPct val="110000"/>
              </a:lnSpc>
              <a:buNone/>
            </a:pPr>
            <a:r>
              <a:rPr lang="es-GT" dirty="0">
                <a:latin typeface="Corbel" panose="020B0503020204020204" pitchFamily="34" charset="0"/>
              </a:rPr>
              <a:t>Se le llama así al cable de conexión, este se usa en una red para conectar un dispositivo electrónico con otro. A medida que aumenta la longitud los cables son más gruesos y suelen tener apantallamiento para evitar la pérdida de señal y las interferencias.</a:t>
            </a:r>
          </a:p>
        </p:txBody>
      </p:sp>
    </p:spTree>
    <p:extLst>
      <p:ext uri="{BB962C8B-B14F-4D97-AF65-F5344CB8AC3E}">
        <p14:creationId xmlns:p14="http://schemas.microsoft.com/office/powerpoint/2010/main" val="227715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C92B-D8EC-477F-BC91-A4C391542E9D}"/>
              </a:ext>
            </a:extLst>
          </p:cNvPr>
          <p:cNvSpPr>
            <a:spLocks noGrp="1"/>
          </p:cNvSpPr>
          <p:nvPr>
            <p:ph type="title"/>
          </p:nvPr>
        </p:nvSpPr>
        <p:spPr>
          <a:xfrm>
            <a:off x="1141413" y="618518"/>
            <a:ext cx="9905998" cy="1478570"/>
          </a:xfrm>
        </p:spPr>
        <p:txBody>
          <a:bodyPr anchor="ctr">
            <a:normAutofit/>
          </a:bodyPr>
          <a:lstStyle/>
          <a:p>
            <a:r>
              <a:rPr lang="es-GT" b="1" dirty="0"/>
              <a:t>Ventajas y desventajas</a:t>
            </a:r>
          </a:p>
        </p:txBody>
      </p:sp>
      <p:sp>
        <p:nvSpPr>
          <p:cNvPr id="3" name="Content Placeholder 2">
            <a:extLst>
              <a:ext uri="{FF2B5EF4-FFF2-40B4-BE49-F238E27FC236}">
                <a16:creationId xmlns:a16="http://schemas.microsoft.com/office/drawing/2014/main" id="{895751BC-9307-4B61-9061-B9A592792F2D}"/>
              </a:ext>
            </a:extLst>
          </p:cNvPr>
          <p:cNvSpPr>
            <a:spLocks noGrp="1"/>
          </p:cNvSpPr>
          <p:nvPr>
            <p:ph sz="half" idx="1"/>
          </p:nvPr>
        </p:nvSpPr>
        <p:spPr>
          <a:xfrm>
            <a:off x="940526" y="2097088"/>
            <a:ext cx="4385854" cy="3694112"/>
          </a:xfrm>
        </p:spPr>
        <p:txBody>
          <a:bodyPr>
            <a:normAutofit/>
          </a:bodyPr>
          <a:lstStyle/>
          <a:p>
            <a:pPr marL="0" indent="0" algn="just">
              <a:lnSpc>
                <a:spcPct val="110000"/>
              </a:lnSpc>
              <a:buNone/>
            </a:pPr>
            <a:r>
              <a:rPr lang="es-GT" dirty="0">
                <a:latin typeface="Corbel" panose="020B0503020204020204" pitchFamily="34" charset="0"/>
              </a:rPr>
              <a:t>VENTAJAS:</a:t>
            </a:r>
            <a:br>
              <a:rPr lang="es-GT" dirty="0">
                <a:latin typeface="Corbel" panose="020B0503020204020204" pitchFamily="34" charset="0"/>
              </a:rPr>
            </a:br>
            <a:endParaRPr lang="es-GT" dirty="0">
              <a:latin typeface="Corbel" panose="020B0503020204020204" pitchFamily="34" charset="0"/>
            </a:endParaRPr>
          </a:p>
          <a:p>
            <a:pPr marL="223838" lvl="0" indent="-223838" algn="just">
              <a:lnSpc>
                <a:spcPct val="90000"/>
              </a:lnSpc>
              <a:spcBef>
                <a:spcPts val="0"/>
              </a:spcBef>
              <a:buSzPts val="2400"/>
            </a:pPr>
            <a:r>
              <a:rPr lang="es-GT" dirty="0">
                <a:latin typeface="Corbel" panose="020B0503020204020204" pitchFamily="34" charset="0"/>
              </a:rPr>
              <a:t>Es independiente de la información que se transmite.</a:t>
            </a:r>
          </a:p>
          <a:p>
            <a:pPr marL="223838" lvl="0" indent="-223838" algn="just">
              <a:lnSpc>
                <a:spcPct val="90000"/>
              </a:lnSpc>
              <a:spcBef>
                <a:spcPts val="1800"/>
              </a:spcBef>
              <a:buSzPts val="2400"/>
            </a:pPr>
            <a:r>
              <a:rPr lang="es-GT" dirty="0">
                <a:latin typeface="Corbel" panose="020B0503020204020204" pitchFamily="34" charset="0"/>
              </a:rPr>
              <a:t>Se gastan recursos en una sola estructura de cableado y no en varias.</a:t>
            </a:r>
          </a:p>
          <a:p>
            <a:pPr marL="223838" lvl="0" indent="-223838">
              <a:lnSpc>
                <a:spcPct val="90000"/>
              </a:lnSpc>
              <a:spcBef>
                <a:spcPts val="1800"/>
              </a:spcBef>
              <a:buSzPts val="2400"/>
            </a:pPr>
            <a:r>
              <a:rPr lang="es-GT" dirty="0">
                <a:latin typeface="Corbel" panose="020B0503020204020204" pitchFamily="34" charset="0"/>
              </a:rPr>
              <a:t>Muy confiable</a:t>
            </a:r>
          </a:p>
          <a:p>
            <a:pPr marL="0" indent="0" algn="just">
              <a:lnSpc>
                <a:spcPct val="110000"/>
              </a:lnSpc>
              <a:buNone/>
            </a:pPr>
            <a:endParaRPr lang="es-GT" sz="2200" dirty="0"/>
          </a:p>
        </p:txBody>
      </p:sp>
      <p:sp>
        <p:nvSpPr>
          <p:cNvPr id="4" name="Google Shape;97;p15">
            <a:extLst>
              <a:ext uri="{FF2B5EF4-FFF2-40B4-BE49-F238E27FC236}">
                <a16:creationId xmlns:a16="http://schemas.microsoft.com/office/drawing/2014/main" id="{D1322458-8073-4F9F-8A1C-3B70C4980167}"/>
              </a:ext>
            </a:extLst>
          </p:cNvPr>
          <p:cNvSpPr txBox="1">
            <a:spLocks noGrp="1"/>
          </p:cNvSpPr>
          <p:nvPr/>
        </p:nvSpPr>
        <p:spPr>
          <a:xfrm>
            <a:off x="6833772" y="2305844"/>
            <a:ext cx="4417702" cy="3276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800"/>
              </a:spcBef>
              <a:spcAft>
                <a:spcPts val="0"/>
              </a:spcAft>
              <a:buClr>
                <a:schemeClr val="accent1"/>
              </a:buClr>
              <a:buSzPts val="2400"/>
              <a:buFont typeface="Arial"/>
              <a:buChar char="•"/>
              <a:defRPr sz="2400" b="0" i="0" u="none" strike="noStrike" cap="none">
                <a:solidFill>
                  <a:schemeClr val="lt1"/>
                </a:solidFill>
                <a:latin typeface="Corbel"/>
                <a:ea typeface="Corbel"/>
                <a:cs typeface="Corbel"/>
                <a:sym typeface="Corbel"/>
              </a:defRPr>
            </a:lvl1pPr>
            <a:lvl2pPr marL="914400" marR="0" lvl="1"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lt1"/>
                </a:solidFill>
                <a:latin typeface="Corbel"/>
                <a:ea typeface="Corbel"/>
                <a:cs typeface="Corbel"/>
                <a:sym typeface="Corbel"/>
              </a:defRPr>
            </a:lvl2pPr>
            <a:lvl3pPr marL="1371600" marR="0" lvl="2" indent="-342900" algn="l" rtl="0">
              <a:lnSpc>
                <a:spcPct val="90000"/>
              </a:lnSpc>
              <a:spcBef>
                <a:spcPts val="600"/>
              </a:spcBef>
              <a:spcAft>
                <a:spcPts val="0"/>
              </a:spcAft>
              <a:buClr>
                <a:schemeClr val="accent1"/>
              </a:buClr>
              <a:buSzPts val="1800"/>
              <a:buFont typeface="Arial"/>
              <a:buChar char="•"/>
              <a:defRPr sz="1800" b="0" i="0" u="none" strike="noStrike" cap="none">
                <a:solidFill>
                  <a:schemeClr val="lt1"/>
                </a:solidFill>
                <a:latin typeface="Corbel"/>
                <a:ea typeface="Corbel"/>
                <a:cs typeface="Corbel"/>
                <a:sym typeface="Corbel"/>
              </a:defRPr>
            </a:lvl3pPr>
            <a:lvl4pPr marL="1828800" marR="0" lvl="3"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4pPr>
            <a:lvl5pPr marL="2286000" marR="0" lvl="4" indent="-330200" algn="l" rtl="0">
              <a:lnSpc>
                <a:spcPct val="9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5pPr>
            <a:lvl6pPr marL="2743200" marR="0" lvl="5"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6pPr>
            <a:lvl7pPr marL="3200400" marR="0" lvl="6"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7pPr>
            <a:lvl8pPr marL="3657600" marR="0" lvl="7"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8pPr>
            <a:lvl9pPr marL="4114800" marR="0" lvl="8"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lt1"/>
                </a:solidFill>
                <a:latin typeface="Corbel"/>
                <a:ea typeface="Corbel"/>
                <a:cs typeface="Corbel"/>
                <a:sym typeface="Corbel"/>
              </a:defRPr>
            </a:lvl9pPr>
          </a:lstStyle>
          <a:p>
            <a:pPr marL="0" lvl="0" indent="0" algn="just" rtl="0">
              <a:lnSpc>
                <a:spcPct val="90000"/>
              </a:lnSpc>
              <a:spcBef>
                <a:spcPts val="0"/>
              </a:spcBef>
              <a:spcAft>
                <a:spcPts val="0"/>
              </a:spcAft>
              <a:buSzPts val="2400"/>
              <a:buNone/>
            </a:pPr>
            <a:r>
              <a:rPr lang="en-US" dirty="0"/>
              <a:t>DESVENTAJAS:</a:t>
            </a:r>
            <a:br>
              <a:rPr lang="en-US" dirty="0"/>
            </a:br>
            <a:endParaRPr lang="en-US" dirty="0"/>
          </a:p>
          <a:p>
            <a:pPr marL="223838" lvl="0" indent="-223838" algn="just" rtl="0">
              <a:lnSpc>
                <a:spcPct val="90000"/>
              </a:lnSpc>
              <a:spcBef>
                <a:spcPts val="0"/>
              </a:spcBef>
              <a:spcAft>
                <a:spcPts val="0"/>
              </a:spcAft>
              <a:buSzPts val="2400"/>
              <a:buChar char="•"/>
            </a:pPr>
            <a:r>
              <a:rPr lang="en-US" dirty="0" err="1"/>
              <a:t>Diferentes</a:t>
            </a:r>
            <a:r>
              <a:rPr lang="en-US" dirty="0"/>
              <a:t> </a:t>
            </a:r>
            <a:r>
              <a:rPr lang="en-US" dirty="0" err="1"/>
              <a:t>trazados</a:t>
            </a:r>
            <a:r>
              <a:rPr lang="en-US" dirty="0"/>
              <a:t> de </a:t>
            </a:r>
            <a:r>
              <a:rPr lang="en-US" dirty="0" err="1"/>
              <a:t>cableado</a:t>
            </a:r>
            <a:r>
              <a:rPr lang="en-US" dirty="0"/>
              <a:t>.</a:t>
            </a:r>
            <a:endParaRPr dirty="0"/>
          </a:p>
          <a:p>
            <a:pPr marL="223838" lvl="0" indent="-223838" algn="just" rtl="0">
              <a:lnSpc>
                <a:spcPct val="90000"/>
              </a:lnSpc>
              <a:spcBef>
                <a:spcPts val="1800"/>
              </a:spcBef>
              <a:spcAft>
                <a:spcPts val="0"/>
              </a:spcAft>
              <a:buSzPts val="2400"/>
              <a:buChar char="•"/>
            </a:pPr>
            <a:r>
              <a:rPr lang="en-US" dirty="0" err="1"/>
              <a:t>Incompatibilidad</a:t>
            </a:r>
            <a:r>
              <a:rPr lang="en-US" dirty="0"/>
              <a:t> de </a:t>
            </a:r>
            <a:r>
              <a:rPr lang="en-US" dirty="0" err="1"/>
              <a:t>sistemas</a:t>
            </a:r>
            <a:r>
              <a:rPr lang="en-US" dirty="0"/>
              <a:t>.</a:t>
            </a:r>
            <a:endParaRPr dirty="0"/>
          </a:p>
          <a:p>
            <a:pPr marL="223838" lvl="0" indent="-223838" algn="just" rtl="0">
              <a:lnSpc>
                <a:spcPct val="90000"/>
              </a:lnSpc>
              <a:spcBef>
                <a:spcPts val="1800"/>
              </a:spcBef>
              <a:spcAft>
                <a:spcPts val="0"/>
              </a:spcAft>
              <a:buSzPts val="2400"/>
              <a:buChar char="•"/>
            </a:pPr>
            <a:r>
              <a:rPr lang="en-US" dirty="0" err="1"/>
              <a:t>Reinstalación</a:t>
            </a:r>
            <a:r>
              <a:rPr lang="en-US" dirty="0"/>
              <a:t> para </a:t>
            </a:r>
            <a:r>
              <a:rPr lang="en-US" dirty="0" err="1"/>
              <a:t>traslado</a:t>
            </a:r>
            <a:r>
              <a:rPr lang="en-US" dirty="0"/>
              <a:t>.</a:t>
            </a:r>
            <a:endParaRPr dirty="0"/>
          </a:p>
        </p:txBody>
      </p:sp>
    </p:spTree>
    <p:extLst>
      <p:ext uri="{BB962C8B-B14F-4D97-AF65-F5344CB8AC3E}">
        <p14:creationId xmlns:p14="http://schemas.microsoft.com/office/powerpoint/2010/main" val="156190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4538-11F4-45FD-85D4-62C628FBAC7F}"/>
              </a:ext>
            </a:extLst>
          </p:cNvPr>
          <p:cNvSpPr>
            <a:spLocks noGrp="1"/>
          </p:cNvSpPr>
          <p:nvPr>
            <p:ph type="title"/>
          </p:nvPr>
        </p:nvSpPr>
        <p:spPr>
          <a:xfrm>
            <a:off x="1143001" y="331135"/>
            <a:ext cx="9905998" cy="1478570"/>
          </a:xfrm>
        </p:spPr>
        <p:txBody>
          <a:bodyPr/>
          <a:lstStyle/>
          <a:p>
            <a:r>
              <a:rPr lang="es-GT" b="1" dirty="0"/>
              <a:t>Subsistemas de un sistema de cableado estructurado</a:t>
            </a:r>
          </a:p>
        </p:txBody>
      </p:sp>
      <p:sp>
        <p:nvSpPr>
          <p:cNvPr id="3" name="Content Placeholder 2">
            <a:extLst>
              <a:ext uri="{FF2B5EF4-FFF2-40B4-BE49-F238E27FC236}">
                <a16:creationId xmlns:a16="http://schemas.microsoft.com/office/drawing/2014/main" id="{407B216B-02A5-43E3-8E1F-D6297BD82E4F}"/>
              </a:ext>
            </a:extLst>
          </p:cNvPr>
          <p:cNvSpPr>
            <a:spLocks noGrp="1"/>
          </p:cNvSpPr>
          <p:nvPr>
            <p:ph sz="half" idx="2"/>
          </p:nvPr>
        </p:nvSpPr>
        <p:spPr>
          <a:xfrm>
            <a:off x="1348740" y="2249486"/>
            <a:ext cx="9698671" cy="4037014"/>
          </a:xfrm>
        </p:spPr>
        <p:txBody>
          <a:bodyPr>
            <a:normAutofit fontScale="92500" lnSpcReduction="20000"/>
          </a:bodyPr>
          <a:lstStyle/>
          <a:p>
            <a:pPr marL="0" indent="0" algn="just">
              <a:buNone/>
            </a:pPr>
            <a:r>
              <a:rPr lang="es-GT" sz="2800" dirty="0">
                <a:latin typeface="Corbel" panose="020B0503020204020204" pitchFamily="34" charset="0"/>
              </a:rPr>
              <a:t>En instalaciones de redes de área local con un  sistema cableado estructurado amplio hace que este se divide en subsistemas más pequeños, cada uno de los cuales con una función determinada dentro del sistema global.</a:t>
            </a:r>
          </a:p>
          <a:p>
            <a:pPr marL="0" indent="0" algn="just">
              <a:buNone/>
            </a:pPr>
            <a:endParaRPr lang="es-GT" sz="2800" dirty="0">
              <a:latin typeface="Corbel" panose="020B0503020204020204" pitchFamily="34" charset="0"/>
            </a:endParaRPr>
          </a:p>
          <a:p>
            <a:pPr marL="0" indent="0" algn="just">
              <a:buNone/>
            </a:pPr>
            <a:r>
              <a:rPr lang="es-GT" sz="2800" dirty="0">
                <a:latin typeface="Corbel" panose="020B0503020204020204" pitchFamily="34" charset="0"/>
              </a:rPr>
              <a:t>De esta forma, podemos abordar el diseño y montaje del cableado de una red de área local por partes, cada una de ellas independientemente de las demás, lo que facilita la instalación y mantenimiento posterior.</a:t>
            </a:r>
          </a:p>
        </p:txBody>
      </p:sp>
    </p:spTree>
    <p:extLst>
      <p:ext uri="{BB962C8B-B14F-4D97-AF65-F5344CB8AC3E}">
        <p14:creationId xmlns:p14="http://schemas.microsoft.com/office/powerpoint/2010/main" val="23172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p:spPr>
        <p:txBody>
          <a:bodyPr anchor="ctr">
            <a:normAutofit/>
          </a:bodyPr>
          <a:lstStyle/>
          <a:p>
            <a:r>
              <a:rPr lang="en-US" b="1" dirty="0" err="1"/>
              <a:t>Cableado</a:t>
            </a:r>
            <a:r>
              <a:rPr lang="en-US" b="1" dirty="0"/>
              <a:t> horizontal</a:t>
            </a:r>
          </a:p>
        </p:txBody>
      </p:sp>
      <p:pic>
        <p:nvPicPr>
          <p:cNvPr id="7" name="Google Shape;111;p17" descr="A screenshot of a cell phone&#10;&#10;Description automatically generated">
            <a:extLst>
              <a:ext uri="{FF2B5EF4-FFF2-40B4-BE49-F238E27FC236}">
                <a16:creationId xmlns:a16="http://schemas.microsoft.com/office/drawing/2014/main" id="{E064A422-3B30-4C9E-B15D-7827C5CCB77B}"/>
              </a:ext>
            </a:extLst>
          </p:cNvPr>
          <p:cNvPicPr preferRelativeResize="0">
            <a:picLocks noGrp="1"/>
          </p:cNvPicPr>
          <p:nvPr/>
        </p:nvPicPr>
        <p:blipFill rotWithShape="1">
          <a:blip r:embed="rId2"/>
          <a:stretch/>
        </p:blipFill>
        <p:spPr>
          <a:xfrm>
            <a:off x="1219462" y="2249486"/>
            <a:ext cx="4722285" cy="3541714"/>
          </a:xfrm>
          <a:prstGeom prst="rect">
            <a:avLst/>
          </a:prstGeom>
          <a:noFill/>
          <a:ln>
            <a:noFill/>
          </a:ln>
        </p:spPr>
      </p:pic>
      <p:sp>
        <p:nvSpPr>
          <p:cNvPr id="10" name="Content Placeholder 3">
            <a:extLst>
              <a:ext uri="{FF2B5EF4-FFF2-40B4-BE49-F238E27FC236}">
                <a16:creationId xmlns:a16="http://schemas.microsoft.com/office/drawing/2014/main" id="{B83042A6-87E0-49F4-BE37-7CAA9A9EEC67}"/>
              </a:ext>
            </a:extLst>
          </p:cNvPr>
          <p:cNvSpPr>
            <a:spLocks noGrp="1"/>
          </p:cNvSpPr>
          <p:nvPr>
            <p:ph sz="half" idx="2"/>
          </p:nvPr>
        </p:nvSpPr>
        <p:spPr>
          <a:xfrm>
            <a:off x="6172200" y="2249486"/>
            <a:ext cx="4875211" cy="3541714"/>
          </a:xfrm>
        </p:spPr>
        <p:txBody>
          <a:bodyPr>
            <a:normAutofit lnSpcReduction="10000"/>
          </a:bodyPr>
          <a:lstStyle/>
          <a:p>
            <a:pPr marL="0" lvl="0" indent="0" algn="just">
              <a:lnSpc>
                <a:spcPct val="90000"/>
              </a:lnSpc>
              <a:spcBef>
                <a:spcPts val="0"/>
              </a:spcBef>
              <a:buSzPts val="3200"/>
              <a:buNone/>
            </a:pPr>
            <a:r>
              <a:rPr lang="es-GT" dirty="0">
                <a:latin typeface="Corbel" panose="020B0503020204020204" pitchFamily="34" charset="0"/>
              </a:rPr>
              <a:t>El término "horizontal" se emplea debido a que el cable en esta parte del cableado se instala horizontalmente a lo largo del piso o techo falso, pudiendo discurrir por planos verticales, como son las paredes, en ciertos tramos.</a:t>
            </a:r>
          </a:p>
          <a:p>
            <a:pPr marL="0" lvl="0" indent="0" algn="just">
              <a:lnSpc>
                <a:spcPct val="90000"/>
              </a:lnSpc>
              <a:spcBef>
                <a:spcPts val="0"/>
              </a:spcBef>
              <a:buSzPts val="3200"/>
              <a:buNone/>
            </a:pPr>
            <a:endParaRPr lang="es-GT" dirty="0">
              <a:latin typeface="Corbel" panose="020B0503020204020204" pitchFamily="34" charset="0"/>
            </a:endParaRPr>
          </a:p>
          <a:p>
            <a:pPr marL="0" lvl="0" indent="0" algn="just">
              <a:lnSpc>
                <a:spcPct val="90000"/>
              </a:lnSpc>
              <a:spcBef>
                <a:spcPts val="0"/>
              </a:spcBef>
              <a:buSzPts val="3200"/>
              <a:buNone/>
            </a:pPr>
            <a:r>
              <a:rPr lang="es-GT" dirty="0">
                <a:latin typeface="Corbel" panose="020B0503020204020204" pitchFamily="34" charset="0"/>
              </a:rPr>
              <a:t>Este debe ser diseñado para facilitar el mantenimiento y la relocalización de áreas de trabajo.</a:t>
            </a:r>
          </a:p>
        </p:txBody>
      </p:sp>
    </p:spTree>
    <p:extLst>
      <p:ext uri="{BB962C8B-B14F-4D97-AF65-F5344CB8AC3E}">
        <p14:creationId xmlns:p14="http://schemas.microsoft.com/office/powerpoint/2010/main" val="32536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b="1" dirty="0"/>
              <a:t>Cableado vertical (</a:t>
            </a:r>
            <a:r>
              <a:rPr lang="es-GT" b="1" dirty="0" err="1"/>
              <a:t>backbone</a:t>
            </a:r>
            <a:r>
              <a:rPr lang="es-GT" b="1" dirty="0"/>
              <a:t>)</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1" y="1934973"/>
            <a:ext cx="4553996" cy="4150647"/>
          </a:xfrm>
        </p:spPr>
        <p:txBody>
          <a:bodyPr>
            <a:normAutofit/>
          </a:bodyPr>
          <a:lstStyle/>
          <a:p>
            <a:pPr marL="0" lvl="0" indent="0">
              <a:lnSpc>
                <a:spcPct val="90000"/>
              </a:lnSpc>
              <a:spcBef>
                <a:spcPts val="0"/>
              </a:spcBef>
              <a:buSzPts val="3200"/>
              <a:buNone/>
            </a:pPr>
            <a:r>
              <a:rPr lang="es-GT" dirty="0">
                <a:latin typeface="Corbel" panose="020B0503020204020204" pitchFamily="34" charset="0"/>
              </a:rPr>
              <a:t>Este cableado asegura la conexión vertical entre plantas en edificios de varios pisos, proporcionando la interconexión entre los diferentes cuadros de telecomunicaciones y entre estos y la sala de equipamiento.</a:t>
            </a:r>
          </a:p>
          <a:p>
            <a:pPr marL="0" lvl="0" indent="0">
              <a:lnSpc>
                <a:spcPct val="90000"/>
              </a:lnSpc>
              <a:spcBef>
                <a:spcPts val="0"/>
              </a:spcBef>
              <a:buSzPts val="3200"/>
              <a:buNone/>
            </a:pPr>
            <a:endParaRPr lang="es-GT" dirty="0">
              <a:latin typeface="Corbel" panose="020B0503020204020204" pitchFamily="34" charset="0"/>
            </a:endParaRPr>
          </a:p>
          <a:p>
            <a:pPr marL="0" lvl="0" indent="0">
              <a:lnSpc>
                <a:spcPct val="90000"/>
              </a:lnSpc>
              <a:spcBef>
                <a:spcPts val="0"/>
              </a:spcBef>
              <a:buSzPts val="3200"/>
              <a:buNone/>
            </a:pPr>
            <a:r>
              <a:rPr lang="es-GT" dirty="0">
                <a:latin typeface="Corbel" panose="020B0503020204020204" pitchFamily="34" charset="0"/>
              </a:rPr>
              <a:t>La fibra óptica es el medio mas apropiado, debido a la capacidad y velocidad que ofrece (Multimodo).</a:t>
            </a:r>
          </a:p>
        </p:txBody>
      </p:sp>
      <p:pic>
        <p:nvPicPr>
          <p:cNvPr id="2052" name="Picture 4">
            <a:extLst>
              <a:ext uri="{FF2B5EF4-FFF2-40B4-BE49-F238E27FC236}">
                <a16:creationId xmlns:a16="http://schemas.microsoft.com/office/drawing/2014/main" id="{E91A1CFF-B48D-4A4D-94A6-5DE00821F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406" y="2097088"/>
            <a:ext cx="5867897" cy="340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3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b="1" dirty="0"/>
              <a:t>Área de trabajo </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1" y="1934973"/>
            <a:ext cx="4553996" cy="4150647"/>
          </a:xfrm>
        </p:spPr>
        <p:txBody>
          <a:bodyPr>
            <a:normAutofit/>
          </a:bodyPr>
          <a:lstStyle/>
          <a:p>
            <a:pPr marL="0" lvl="0" indent="0" algn="just">
              <a:lnSpc>
                <a:spcPct val="90000"/>
              </a:lnSpc>
              <a:spcBef>
                <a:spcPts val="0"/>
              </a:spcBef>
              <a:buSzPts val="3200"/>
              <a:buNone/>
            </a:pPr>
            <a:r>
              <a:rPr lang="es-GT" dirty="0">
                <a:latin typeface="Corbel" panose="020B0503020204020204" pitchFamily="34" charset="0"/>
              </a:rPr>
              <a:t>Se define área de trabajo como la zona donde están los distintos equipos terminales de la red.</a:t>
            </a:r>
          </a:p>
          <a:p>
            <a:pPr marL="0" lvl="0" indent="0" algn="just">
              <a:lnSpc>
                <a:spcPct val="90000"/>
              </a:lnSpc>
              <a:spcBef>
                <a:spcPts val="0"/>
              </a:spcBef>
              <a:buSzPts val="3200"/>
              <a:buNone/>
            </a:pPr>
            <a:endParaRPr lang="es-GT" dirty="0">
              <a:latin typeface="Corbel" panose="020B0503020204020204" pitchFamily="34" charset="0"/>
            </a:endParaRPr>
          </a:p>
          <a:p>
            <a:pPr marL="0" lvl="0" indent="0" algn="just">
              <a:lnSpc>
                <a:spcPct val="90000"/>
              </a:lnSpc>
              <a:spcBef>
                <a:spcPts val="0"/>
              </a:spcBef>
              <a:buSzPts val="3200"/>
              <a:buNone/>
            </a:pPr>
            <a:r>
              <a:rPr lang="es-GT" dirty="0">
                <a:latin typeface="Corbel" panose="020B0503020204020204" pitchFamily="34" charset="0"/>
              </a:rPr>
              <a:t>El área de trabajo del sistema de cableado estructurado comprende la parte de red desde la conexión hasta los equipos terminales conectados, incluidos cualquier filtro, adaptador, etc.</a:t>
            </a:r>
          </a:p>
        </p:txBody>
      </p:sp>
      <p:pic>
        <p:nvPicPr>
          <p:cNvPr id="3074" name="Picture 2">
            <a:extLst>
              <a:ext uri="{FF2B5EF4-FFF2-40B4-BE49-F238E27FC236}">
                <a16:creationId xmlns:a16="http://schemas.microsoft.com/office/drawing/2014/main" id="{EDA03489-A90E-4380-92A5-2BDCFC51A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2328862"/>
            <a:ext cx="5219291" cy="267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2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6BD-590E-4782-875C-90214A933272}"/>
              </a:ext>
            </a:extLst>
          </p:cNvPr>
          <p:cNvSpPr>
            <a:spLocks noGrp="1"/>
          </p:cNvSpPr>
          <p:nvPr>
            <p:ph type="title"/>
          </p:nvPr>
        </p:nvSpPr>
        <p:spPr/>
        <p:txBody>
          <a:bodyPr/>
          <a:lstStyle/>
          <a:p>
            <a:r>
              <a:rPr lang="es-GT" b="1" dirty="0"/>
              <a:t>Cuarto de telecomunicaciones</a:t>
            </a:r>
          </a:p>
        </p:txBody>
      </p:sp>
      <p:sp>
        <p:nvSpPr>
          <p:cNvPr id="3" name="Content Placeholder 2">
            <a:extLst>
              <a:ext uri="{FF2B5EF4-FFF2-40B4-BE49-F238E27FC236}">
                <a16:creationId xmlns:a16="http://schemas.microsoft.com/office/drawing/2014/main" id="{7934B703-D917-444B-9EE8-31FD36AC09B3}"/>
              </a:ext>
            </a:extLst>
          </p:cNvPr>
          <p:cNvSpPr>
            <a:spLocks noGrp="1"/>
          </p:cNvSpPr>
          <p:nvPr>
            <p:ph sz="half" idx="1"/>
          </p:nvPr>
        </p:nvSpPr>
        <p:spPr>
          <a:xfrm>
            <a:off x="1141411" y="1934973"/>
            <a:ext cx="4553996" cy="4557267"/>
          </a:xfrm>
        </p:spPr>
        <p:txBody>
          <a:bodyPr>
            <a:normAutofit fontScale="92500" lnSpcReduction="10000"/>
          </a:bodyPr>
          <a:lstStyle/>
          <a:p>
            <a:pPr marL="0" lvl="0" indent="0" algn="just">
              <a:lnSpc>
                <a:spcPct val="80000"/>
              </a:lnSpc>
              <a:spcBef>
                <a:spcPts val="0"/>
              </a:spcBef>
              <a:buSzPts val="2960"/>
              <a:buNone/>
            </a:pPr>
            <a:r>
              <a:rPr lang="es-GT" dirty="0">
                <a:latin typeface="Corbel" panose="020B0503020204020204" pitchFamily="34" charset="0"/>
              </a:rPr>
              <a:t>Su principal finalidad es la distribución del cableado horizontal, por  tal razón atienden pisos individuales de edificios.</a:t>
            </a:r>
          </a:p>
          <a:p>
            <a:pPr marL="0" lvl="0" indent="0" algn="just">
              <a:lnSpc>
                <a:spcPct val="80000"/>
              </a:lnSpc>
              <a:spcBef>
                <a:spcPts val="1800"/>
              </a:spcBef>
              <a:buSzPts val="2960"/>
              <a:buNone/>
            </a:pPr>
            <a:r>
              <a:rPr lang="es-GT" dirty="0">
                <a:latin typeface="Corbel" panose="020B0503020204020204" pitchFamily="34" charset="0"/>
              </a:rPr>
              <a:t>Se usan para conectar cableado horizontal con el </a:t>
            </a:r>
            <a:r>
              <a:rPr lang="es-GT" dirty="0" err="1">
                <a:latin typeface="Corbel" panose="020B0503020204020204" pitchFamily="34" charset="0"/>
              </a:rPr>
              <a:t>backbone</a:t>
            </a:r>
            <a:r>
              <a:rPr lang="es-GT" dirty="0">
                <a:latin typeface="Corbel" panose="020B0503020204020204" pitchFamily="34" charset="0"/>
              </a:rPr>
              <a:t> y con equipos de telecomunicaciones.</a:t>
            </a:r>
          </a:p>
          <a:p>
            <a:pPr marL="0" lvl="0" indent="0" algn="just">
              <a:lnSpc>
                <a:spcPct val="80000"/>
              </a:lnSpc>
              <a:spcBef>
                <a:spcPts val="1800"/>
              </a:spcBef>
              <a:buSzPts val="2960"/>
              <a:buNone/>
            </a:pPr>
            <a:r>
              <a:rPr lang="es-GT" dirty="0">
                <a:latin typeface="Corbel" panose="020B0503020204020204" pitchFamily="34" charset="0"/>
              </a:rPr>
              <a:t>El diseño de cuartos de telecomunicaciones debe considerar, además de voz y datos, la incorporación de otros sistemas de información del edificio tales como televisión por cable (</a:t>
            </a:r>
            <a:r>
              <a:rPr lang="es-GT" b="1" dirty="0">
                <a:latin typeface="Corbel" panose="020B0503020204020204" pitchFamily="34" charset="0"/>
              </a:rPr>
              <a:t>CATV</a:t>
            </a:r>
            <a:r>
              <a:rPr lang="es-GT" dirty="0">
                <a:latin typeface="Corbel" panose="020B0503020204020204" pitchFamily="34" charset="0"/>
              </a:rPr>
              <a:t>), alarmas, seguridad, audio y otros sistemas de telecomunicaciones.</a:t>
            </a:r>
          </a:p>
        </p:txBody>
      </p:sp>
      <p:pic>
        <p:nvPicPr>
          <p:cNvPr id="5" name="Google Shape;132;p20">
            <a:extLst>
              <a:ext uri="{FF2B5EF4-FFF2-40B4-BE49-F238E27FC236}">
                <a16:creationId xmlns:a16="http://schemas.microsoft.com/office/drawing/2014/main" id="{AD68F3C8-F237-4E7C-8B34-45E425FAD2C3}"/>
              </a:ext>
            </a:extLst>
          </p:cNvPr>
          <p:cNvPicPr preferRelativeResize="0">
            <a:picLocks noGrp="1"/>
          </p:cNvPicPr>
          <p:nvPr/>
        </p:nvPicPr>
        <p:blipFill rotWithShape="1">
          <a:blip r:embed="rId2">
            <a:alphaModFix/>
          </a:blip>
          <a:srcRect/>
          <a:stretch/>
        </p:blipFill>
        <p:spPr>
          <a:xfrm>
            <a:off x="5852761" y="2097088"/>
            <a:ext cx="5037296" cy="3394966"/>
          </a:xfrm>
          <a:prstGeom prst="rect">
            <a:avLst/>
          </a:prstGeom>
          <a:noFill/>
          <a:ln>
            <a:noFill/>
          </a:ln>
        </p:spPr>
      </p:pic>
    </p:spTree>
    <p:extLst>
      <p:ext uri="{BB962C8B-B14F-4D97-AF65-F5344CB8AC3E}">
        <p14:creationId xmlns:p14="http://schemas.microsoft.com/office/powerpoint/2010/main" val="1094287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purl.org/dc/dcmitype/"/>
    <ds:schemaRef ds:uri="http://purl.org/dc/elements/1.1/"/>
    <ds:schemaRef ds:uri="http://schemas.microsoft.com/office/2006/metadata/properties"/>
    <ds:schemaRef ds:uri="http://schemas.microsoft.com/office/2006/documentManagement/types"/>
    <ds:schemaRef ds:uri="16c05727-aa75-4e4a-9b5f-8a80a1165891"/>
    <ds:schemaRef ds:uri="http://purl.org/dc/term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673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Rockwell</vt:lpstr>
      <vt:lpstr>Tahoma</vt:lpstr>
      <vt:lpstr>Tw Cen MT</vt:lpstr>
      <vt:lpstr>Circuit</vt:lpstr>
      <vt:lpstr>Cableado Estructurado</vt:lpstr>
      <vt:lpstr>Cableado estructurado</vt:lpstr>
      <vt:lpstr>Elementos del cableado estructurado</vt:lpstr>
      <vt:lpstr>Ventajas y desventajas</vt:lpstr>
      <vt:lpstr>Subsistemas de un sistema de cableado estructurado</vt:lpstr>
      <vt:lpstr>Cableado horizontal</vt:lpstr>
      <vt:lpstr>Cableado vertical (backbone)</vt:lpstr>
      <vt:lpstr>Área de trabajo </vt:lpstr>
      <vt:lpstr>Cuarto de telecomunicaciones</vt:lpstr>
      <vt:lpstr>Cuarto de equipos</vt:lpstr>
      <vt:lpstr>Normas de cableado estructurado</vt:lpstr>
      <vt:lpstr>Normas y estándares</vt:lpstr>
      <vt:lpstr>Normas y estándares</vt:lpstr>
      <vt:lpstr>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2020-08-02T22:00:58Z</dcterms:created>
  <dcterms:modified xsi:type="dcterms:W3CDTF">2020-08-02T22:14:45Z</dcterms:modified>
</cp:coreProperties>
</file>