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3"/>
  </p:notesMasterIdLst>
  <p:handoutMasterIdLst>
    <p:handoutMasterId r:id="rId14"/>
  </p:handoutMasterIdLst>
  <p:sldIdLst>
    <p:sldId id="256" r:id="rId5"/>
    <p:sldId id="260" r:id="rId6"/>
    <p:sldId id="266" r:id="rId7"/>
    <p:sldId id="261" r:id="rId8"/>
    <p:sldId id="265" r:id="rId9"/>
    <p:sldId id="257"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3" d="100"/>
          <a:sy n="73" d="100"/>
        </p:scale>
        <p:origin x="696"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8/10/2020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VLAN  y  </a:t>
            </a:r>
            <a:r>
              <a:rPr lang="en-US" sz="5400" dirty="0" err="1">
                <a:latin typeface="Rockwell" panose="02060603020205020403" pitchFamily="18" charset="0"/>
              </a:rPr>
              <a:t>vpcs</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719603"/>
            <a:ext cx="8791575" cy="1655762"/>
          </a:xfrm>
        </p:spPr>
        <p:txBody>
          <a:bodyPr>
            <a:normAutofit/>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Clase</a:t>
            </a:r>
            <a:r>
              <a:rPr lang="en-US" sz="2400" dirty="0">
                <a:latin typeface="Tahoma" panose="020B0604030504040204" pitchFamily="34" charset="0"/>
                <a:ea typeface="Tahoma" panose="020B0604030504040204" pitchFamily="34" charset="0"/>
                <a:cs typeface="Tahoma" panose="020B0604030504040204" pitchFamily="34" charset="0"/>
              </a:rPr>
              <a:t> 3</a:t>
            </a:r>
          </a:p>
          <a:p>
            <a:pPr algn="ctr"/>
            <a:r>
              <a:rPr lang="en-US" sz="2400" dirty="0">
                <a:latin typeface="Tahoma" panose="020B0604030504040204" pitchFamily="34" charset="0"/>
                <a:ea typeface="Tahoma" panose="020B0604030504040204" pitchFamily="34" charset="0"/>
                <a:cs typeface="Tahoma" panose="020B0604030504040204" pitchFamily="34" charset="0"/>
              </a:rPr>
              <a:t>Redes de </a:t>
            </a:r>
            <a:r>
              <a:rPr lang="en-US" sz="2400" dirty="0" err="1">
                <a:latin typeface="Tahoma" panose="020B0604030504040204" pitchFamily="34" charset="0"/>
                <a:ea typeface="Tahoma" panose="020B0604030504040204" pitchFamily="34" charset="0"/>
                <a:cs typeface="Tahoma" panose="020B0604030504040204" pitchFamily="34" charset="0"/>
              </a:rPr>
              <a:t>computadoras</a:t>
            </a:r>
            <a:r>
              <a:rPr lang="en-US" sz="2400" dirty="0">
                <a:latin typeface="Tahoma" panose="020B0604030504040204" pitchFamily="34" charset="0"/>
                <a:ea typeface="Tahoma" panose="020B0604030504040204" pitchFamily="34" charset="0"/>
                <a:cs typeface="Tahoma" panose="020B0604030504040204" pitchFamily="34" charset="0"/>
              </a:rPr>
              <a:t> 1</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b="1" dirty="0"/>
              <a:t>VLAN</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1141410" y="1763486"/>
            <a:ext cx="4878389" cy="4475996"/>
          </a:xfrm>
        </p:spPr>
        <p:txBody>
          <a:bodyPr>
            <a:normAutofit fontScale="92500" lnSpcReduction="10000"/>
          </a:bodyPr>
          <a:lstStyle/>
          <a:p>
            <a:pPr marL="0" lvl="0" indent="0" algn="just" rtl="0">
              <a:spcBef>
                <a:spcPts val="1800"/>
              </a:spcBef>
              <a:spcAft>
                <a:spcPts val="0"/>
              </a:spcAft>
              <a:buNone/>
            </a:pPr>
            <a:r>
              <a:rPr lang="es-GT" dirty="0"/>
              <a:t>Una VLAN es un acrónimo de virtual LAN o red de </a:t>
            </a:r>
            <a:r>
              <a:rPr lang="es-GT" dirty="0" err="1"/>
              <a:t>area</a:t>
            </a:r>
            <a:r>
              <a:rPr lang="es-GT" dirty="0"/>
              <a:t> local virtual.</a:t>
            </a:r>
          </a:p>
          <a:p>
            <a:pPr marL="0" lvl="0" indent="0" algn="just" rtl="0">
              <a:spcBef>
                <a:spcPts val="1800"/>
              </a:spcBef>
              <a:spcAft>
                <a:spcPts val="0"/>
              </a:spcAft>
              <a:buNone/>
            </a:pPr>
            <a:r>
              <a:rPr lang="es-GT" dirty="0"/>
              <a:t>Es un método para crear redes lógicas independientes que se encuentran dentro de una misma red física. </a:t>
            </a:r>
          </a:p>
          <a:p>
            <a:pPr marL="0" lvl="0" indent="0" algn="just" rtl="0">
              <a:spcBef>
                <a:spcPts val="1800"/>
              </a:spcBef>
              <a:spcAft>
                <a:spcPts val="0"/>
              </a:spcAft>
              <a:buNone/>
            </a:pPr>
            <a:r>
              <a:rPr lang="es-GT" dirty="0"/>
              <a:t>Ayudan en la administración de la red, separando segmentos lógicos de una red de área local (los departamentos de una empresa, por ejemplo) que no deberían intercambiar datos usando la red local </a:t>
            </a:r>
          </a:p>
        </p:txBody>
      </p:sp>
      <p:pic>
        <p:nvPicPr>
          <p:cNvPr id="4" name="Google Shape;89;p14">
            <a:extLst>
              <a:ext uri="{FF2B5EF4-FFF2-40B4-BE49-F238E27FC236}">
                <a16:creationId xmlns:a16="http://schemas.microsoft.com/office/drawing/2014/main" id="{337345AE-D333-40D1-88D7-77471602A0CF}"/>
              </a:ext>
            </a:extLst>
          </p:cNvPr>
          <p:cNvPicPr preferRelativeResize="0"/>
          <p:nvPr/>
        </p:nvPicPr>
        <p:blipFill>
          <a:blip r:embed="rId2">
            <a:alphaModFix/>
          </a:blip>
          <a:stretch>
            <a:fillRect/>
          </a:stretch>
        </p:blipFill>
        <p:spPr>
          <a:xfrm>
            <a:off x="6350066" y="1967048"/>
            <a:ext cx="4878389" cy="3663043"/>
          </a:xfrm>
          <a:prstGeom prst="rect">
            <a:avLst/>
          </a:prstGeom>
          <a:noFill/>
          <a:ln>
            <a:noFill/>
          </a:ln>
        </p:spPr>
      </p:pic>
    </p:spTree>
    <p:extLst>
      <p:ext uri="{BB962C8B-B14F-4D97-AF65-F5344CB8AC3E}">
        <p14:creationId xmlns:p14="http://schemas.microsoft.com/office/powerpoint/2010/main" val="312881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FD6B-5B64-44F4-A371-379AB9166EB4}"/>
              </a:ext>
            </a:extLst>
          </p:cNvPr>
          <p:cNvSpPr>
            <a:spLocks noGrp="1"/>
          </p:cNvSpPr>
          <p:nvPr>
            <p:ph type="title"/>
          </p:nvPr>
        </p:nvSpPr>
        <p:spPr>
          <a:xfrm>
            <a:off x="1141411" y="619126"/>
            <a:ext cx="9906000" cy="1477961"/>
          </a:xfrm>
        </p:spPr>
        <p:txBody>
          <a:bodyPr anchor="ctr">
            <a:normAutofit/>
          </a:bodyPr>
          <a:lstStyle/>
          <a:p>
            <a:r>
              <a:rPr lang="es-GT" b="1" dirty="0"/>
              <a:t>PUERTO</a:t>
            </a:r>
          </a:p>
        </p:txBody>
      </p:sp>
      <p:sp>
        <p:nvSpPr>
          <p:cNvPr id="4" name="Content Placeholder 3">
            <a:extLst>
              <a:ext uri="{FF2B5EF4-FFF2-40B4-BE49-F238E27FC236}">
                <a16:creationId xmlns:a16="http://schemas.microsoft.com/office/drawing/2014/main" id="{68DD6DB2-4FA4-4ACE-9AAD-5625D41027AE}"/>
              </a:ext>
            </a:extLst>
          </p:cNvPr>
          <p:cNvSpPr>
            <a:spLocks noGrp="1"/>
          </p:cNvSpPr>
          <p:nvPr>
            <p:ph sz="quarter" idx="4"/>
          </p:nvPr>
        </p:nvSpPr>
        <p:spPr>
          <a:xfrm>
            <a:off x="1141411" y="2002243"/>
            <a:ext cx="4318864" cy="4236631"/>
          </a:xfrm>
        </p:spPr>
        <p:txBody>
          <a:bodyPr>
            <a:normAutofit/>
          </a:bodyPr>
          <a:lstStyle/>
          <a:p>
            <a:pPr marL="0" lvl="0" indent="0" algn="just" rtl="0">
              <a:spcBef>
                <a:spcPts val="1800"/>
              </a:spcBef>
              <a:spcAft>
                <a:spcPts val="0"/>
              </a:spcAft>
              <a:buNone/>
            </a:pPr>
            <a:r>
              <a:rPr lang="es-GT" dirty="0"/>
              <a:t>Es una interfaz que nos permite establecer comunicación entre uno o varios dispositivos de red.</a:t>
            </a:r>
          </a:p>
          <a:p>
            <a:pPr marL="0" lvl="0" indent="0" algn="l" rtl="0">
              <a:spcBef>
                <a:spcPts val="1800"/>
              </a:spcBef>
              <a:spcAft>
                <a:spcPts val="0"/>
              </a:spcAft>
              <a:buNone/>
            </a:pPr>
            <a:r>
              <a:rPr lang="es-GT" dirty="0"/>
              <a:t>Existen 2 formas de configurar un puerto:</a:t>
            </a:r>
          </a:p>
          <a:p>
            <a:pPr>
              <a:spcBef>
                <a:spcPts val="1800"/>
              </a:spcBef>
            </a:pPr>
            <a:r>
              <a:rPr lang="es-GT" dirty="0"/>
              <a:t>Modo acceso (</a:t>
            </a:r>
            <a:r>
              <a:rPr lang="es-GT" dirty="0" err="1"/>
              <a:t>Mode</a:t>
            </a:r>
            <a:r>
              <a:rPr lang="es-GT" dirty="0"/>
              <a:t> Access)</a:t>
            </a:r>
          </a:p>
          <a:p>
            <a:pPr>
              <a:spcBef>
                <a:spcPts val="1800"/>
              </a:spcBef>
            </a:pPr>
            <a:r>
              <a:rPr lang="es-GT" dirty="0"/>
              <a:t>Modo Troncal (</a:t>
            </a:r>
            <a:r>
              <a:rPr lang="es-GT" dirty="0" err="1"/>
              <a:t>Mode</a:t>
            </a:r>
            <a:r>
              <a:rPr lang="es-GT" dirty="0"/>
              <a:t> </a:t>
            </a:r>
            <a:r>
              <a:rPr lang="es-GT" dirty="0" err="1"/>
              <a:t>Trunk</a:t>
            </a:r>
            <a:r>
              <a:rPr lang="es-GT" dirty="0"/>
              <a:t>)</a:t>
            </a:r>
          </a:p>
        </p:txBody>
      </p:sp>
      <p:pic>
        <p:nvPicPr>
          <p:cNvPr id="15" name="Google Shape;96;p15">
            <a:extLst>
              <a:ext uri="{FF2B5EF4-FFF2-40B4-BE49-F238E27FC236}">
                <a16:creationId xmlns:a16="http://schemas.microsoft.com/office/drawing/2014/main" id="{1C27E799-CFD4-4651-B451-FDD24E878B67}"/>
              </a:ext>
            </a:extLst>
          </p:cNvPr>
          <p:cNvPicPr preferRelativeResize="0"/>
          <p:nvPr/>
        </p:nvPicPr>
        <p:blipFill>
          <a:blip r:embed="rId2">
            <a:alphaModFix/>
          </a:blip>
          <a:stretch>
            <a:fillRect/>
          </a:stretch>
        </p:blipFill>
        <p:spPr>
          <a:xfrm>
            <a:off x="6284911" y="2824392"/>
            <a:ext cx="4762500" cy="2133600"/>
          </a:xfrm>
          <a:prstGeom prst="rect">
            <a:avLst/>
          </a:prstGeom>
          <a:noFill/>
          <a:ln>
            <a:noFill/>
          </a:ln>
        </p:spPr>
      </p:pic>
    </p:spTree>
    <p:extLst>
      <p:ext uri="{BB962C8B-B14F-4D97-AF65-F5344CB8AC3E}">
        <p14:creationId xmlns:p14="http://schemas.microsoft.com/office/powerpoint/2010/main" val="227715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b="1" dirty="0"/>
              <a:t>MODO ACCESO</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940526" y="2097088"/>
            <a:ext cx="4385854" cy="3694112"/>
          </a:xfrm>
        </p:spPr>
        <p:txBody>
          <a:bodyPr>
            <a:normAutofit/>
          </a:bodyPr>
          <a:lstStyle/>
          <a:p>
            <a:pPr marL="457200" lvl="0" indent="-342900" rtl="0">
              <a:spcBef>
                <a:spcPts val="1800"/>
              </a:spcBef>
              <a:spcAft>
                <a:spcPts val="0"/>
              </a:spcAft>
              <a:buSzPts val="1800"/>
              <a:buChar char="•"/>
            </a:pPr>
            <a:r>
              <a:rPr lang="es-GT" dirty="0"/>
              <a:t>Se usa para conectar dispositivos finales</a:t>
            </a:r>
          </a:p>
          <a:p>
            <a:pPr marL="457200" lvl="0" indent="-342900" algn="l" rtl="0">
              <a:spcBef>
                <a:spcPts val="0"/>
              </a:spcBef>
              <a:spcAft>
                <a:spcPts val="0"/>
              </a:spcAft>
              <a:buSzPts val="1800"/>
              <a:buChar char="•"/>
            </a:pPr>
            <a:r>
              <a:rPr lang="es-GT" dirty="0"/>
              <a:t>Permite pasar solo una VLAN</a:t>
            </a:r>
          </a:p>
          <a:p>
            <a:pPr marL="457200" lvl="0" indent="-342900" rtl="0">
              <a:spcBef>
                <a:spcPts val="0"/>
              </a:spcBef>
              <a:spcAft>
                <a:spcPts val="0"/>
              </a:spcAft>
              <a:buSzPts val="1800"/>
              <a:buChar char="•"/>
            </a:pPr>
            <a:r>
              <a:rPr lang="es-GT" dirty="0"/>
              <a:t>Los paquetes no van etiquetados</a:t>
            </a:r>
          </a:p>
          <a:p>
            <a:pPr marL="0" indent="0" algn="just">
              <a:lnSpc>
                <a:spcPct val="110000"/>
              </a:lnSpc>
              <a:buNone/>
            </a:pPr>
            <a:endParaRPr lang="es-GT" sz="2200" dirty="0"/>
          </a:p>
        </p:txBody>
      </p:sp>
      <p:pic>
        <p:nvPicPr>
          <p:cNvPr id="7" name="Google Shape;109;p17">
            <a:extLst>
              <a:ext uri="{FF2B5EF4-FFF2-40B4-BE49-F238E27FC236}">
                <a16:creationId xmlns:a16="http://schemas.microsoft.com/office/drawing/2014/main" id="{72C85F95-A1D1-476A-B1F0-5E8494BA4703}"/>
              </a:ext>
            </a:extLst>
          </p:cNvPr>
          <p:cNvPicPr preferRelativeResize="0"/>
          <p:nvPr/>
        </p:nvPicPr>
        <p:blipFill>
          <a:blip r:embed="rId2">
            <a:alphaModFix/>
          </a:blip>
          <a:stretch>
            <a:fillRect/>
          </a:stretch>
        </p:blipFill>
        <p:spPr>
          <a:xfrm>
            <a:off x="5523111" y="2333644"/>
            <a:ext cx="5815449" cy="3221000"/>
          </a:xfrm>
          <a:prstGeom prst="rect">
            <a:avLst/>
          </a:prstGeom>
          <a:noFill/>
          <a:ln>
            <a:noFill/>
          </a:ln>
        </p:spPr>
      </p:pic>
    </p:spTree>
    <p:extLst>
      <p:ext uri="{BB962C8B-B14F-4D97-AF65-F5344CB8AC3E}">
        <p14:creationId xmlns:p14="http://schemas.microsoft.com/office/powerpoint/2010/main" val="156190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4538-11F4-45FD-85D4-62C628FBAC7F}"/>
              </a:ext>
            </a:extLst>
          </p:cNvPr>
          <p:cNvSpPr>
            <a:spLocks noGrp="1"/>
          </p:cNvSpPr>
          <p:nvPr>
            <p:ph type="title"/>
          </p:nvPr>
        </p:nvSpPr>
        <p:spPr>
          <a:xfrm>
            <a:off x="1143001" y="331135"/>
            <a:ext cx="9905998" cy="1478570"/>
          </a:xfrm>
        </p:spPr>
        <p:txBody>
          <a:bodyPr/>
          <a:lstStyle/>
          <a:p>
            <a:r>
              <a:rPr lang="es-GT" b="1" dirty="0"/>
              <a:t>MODO TRONCAL</a:t>
            </a:r>
          </a:p>
        </p:txBody>
      </p:sp>
      <p:sp>
        <p:nvSpPr>
          <p:cNvPr id="3" name="Content Placeholder 2">
            <a:extLst>
              <a:ext uri="{FF2B5EF4-FFF2-40B4-BE49-F238E27FC236}">
                <a16:creationId xmlns:a16="http://schemas.microsoft.com/office/drawing/2014/main" id="{407B216B-02A5-43E3-8E1F-D6297BD82E4F}"/>
              </a:ext>
            </a:extLst>
          </p:cNvPr>
          <p:cNvSpPr>
            <a:spLocks noGrp="1"/>
          </p:cNvSpPr>
          <p:nvPr>
            <p:ph sz="half" idx="2"/>
          </p:nvPr>
        </p:nvSpPr>
        <p:spPr>
          <a:xfrm>
            <a:off x="1143001" y="1809705"/>
            <a:ext cx="4747260" cy="4353197"/>
          </a:xfrm>
        </p:spPr>
        <p:txBody>
          <a:bodyPr>
            <a:normAutofit fontScale="92500"/>
          </a:bodyPr>
          <a:lstStyle/>
          <a:p>
            <a:pPr marL="457200" lvl="0" indent="-342900" algn="just" rtl="0">
              <a:spcBef>
                <a:spcPts val="1800"/>
              </a:spcBef>
              <a:spcAft>
                <a:spcPts val="0"/>
              </a:spcAft>
              <a:buSzPts val="1800"/>
              <a:buChar char="•"/>
            </a:pPr>
            <a:r>
              <a:rPr lang="es-GT" sz="2800" dirty="0"/>
              <a:t>Se usa para interconectar diferentes tipo de equipos de red, por ejemplo 2 </a:t>
            </a:r>
            <a:r>
              <a:rPr lang="es-GT" sz="2800" dirty="0" err="1"/>
              <a:t>switch</a:t>
            </a:r>
            <a:r>
              <a:rPr lang="es-GT" sz="2800" dirty="0"/>
              <a:t>.</a:t>
            </a:r>
          </a:p>
          <a:p>
            <a:pPr marL="457200" lvl="0" indent="-342900" algn="just" rtl="0">
              <a:spcBef>
                <a:spcPts val="0"/>
              </a:spcBef>
              <a:spcAft>
                <a:spcPts val="0"/>
              </a:spcAft>
              <a:buSzPts val="1800"/>
              <a:buChar char="•"/>
            </a:pPr>
            <a:r>
              <a:rPr lang="es-GT" sz="2800" dirty="0"/>
              <a:t>Permite el manejo de tráfico de distintas redes en un mismo puerto.</a:t>
            </a:r>
          </a:p>
          <a:p>
            <a:pPr marL="457200" lvl="0" indent="-342900" algn="just" rtl="0">
              <a:spcBef>
                <a:spcPts val="0"/>
              </a:spcBef>
              <a:spcAft>
                <a:spcPts val="0"/>
              </a:spcAft>
              <a:buSzPts val="1800"/>
              <a:buChar char="•"/>
            </a:pPr>
            <a:r>
              <a:rPr lang="es-GT" sz="2800" dirty="0"/>
              <a:t>Cada paquete irá etiquetado y cuando se envíe a una VLAN se resuelve correctamente.</a:t>
            </a:r>
          </a:p>
        </p:txBody>
      </p:sp>
      <p:pic>
        <p:nvPicPr>
          <p:cNvPr id="6" name="Google Shape;116;p18">
            <a:extLst>
              <a:ext uri="{FF2B5EF4-FFF2-40B4-BE49-F238E27FC236}">
                <a16:creationId xmlns:a16="http://schemas.microsoft.com/office/drawing/2014/main" id="{7ED64219-D35F-4988-87A7-2DFB28ED100A}"/>
              </a:ext>
            </a:extLst>
          </p:cNvPr>
          <p:cNvPicPr preferRelativeResize="0"/>
          <p:nvPr/>
        </p:nvPicPr>
        <p:blipFill>
          <a:blip r:embed="rId2">
            <a:alphaModFix/>
          </a:blip>
          <a:stretch>
            <a:fillRect/>
          </a:stretch>
        </p:blipFill>
        <p:spPr>
          <a:xfrm>
            <a:off x="6096000" y="2135777"/>
            <a:ext cx="5350872" cy="3316458"/>
          </a:xfrm>
          <a:prstGeom prst="rect">
            <a:avLst/>
          </a:prstGeom>
          <a:noFill/>
          <a:ln>
            <a:noFill/>
          </a:ln>
        </p:spPr>
      </p:pic>
    </p:spTree>
    <p:extLst>
      <p:ext uri="{BB962C8B-B14F-4D97-AF65-F5344CB8AC3E}">
        <p14:creationId xmlns:p14="http://schemas.microsoft.com/office/powerpoint/2010/main" val="23172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p:spPr>
        <p:txBody>
          <a:bodyPr anchor="ctr">
            <a:normAutofit/>
          </a:bodyPr>
          <a:lstStyle/>
          <a:p>
            <a:r>
              <a:rPr lang="en-US" b="1" dirty="0" err="1"/>
              <a:t>Ejemplo</a:t>
            </a:r>
            <a:endParaRPr lang="en-US" b="1" dirty="0"/>
          </a:p>
        </p:txBody>
      </p:sp>
      <p:pic>
        <p:nvPicPr>
          <p:cNvPr id="5" name="Google Shape;123;p19">
            <a:extLst>
              <a:ext uri="{FF2B5EF4-FFF2-40B4-BE49-F238E27FC236}">
                <a16:creationId xmlns:a16="http://schemas.microsoft.com/office/drawing/2014/main" id="{B1025BF4-D120-4CA2-8D53-C4A2A853E936}"/>
              </a:ext>
            </a:extLst>
          </p:cNvPr>
          <p:cNvPicPr preferRelativeResize="0"/>
          <p:nvPr/>
        </p:nvPicPr>
        <p:blipFill rotWithShape="1">
          <a:blip r:embed="rId2">
            <a:alphaModFix/>
          </a:blip>
          <a:srcRect b="8950"/>
          <a:stretch/>
        </p:blipFill>
        <p:spPr>
          <a:xfrm>
            <a:off x="1346555" y="1908317"/>
            <a:ext cx="9812399" cy="4217025"/>
          </a:xfrm>
          <a:prstGeom prst="rect">
            <a:avLst/>
          </a:prstGeom>
          <a:noFill/>
          <a:ln>
            <a:noFill/>
          </a:ln>
        </p:spPr>
      </p:pic>
    </p:spTree>
    <p:extLst>
      <p:ext uri="{BB962C8B-B14F-4D97-AF65-F5344CB8AC3E}">
        <p14:creationId xmlns:p14="http://schemas.microsoft.com/office/powerpoint/2010/main" val="32536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b="1" dirty="0"/>
              <a:t>VPCS</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0" y="1934973"/>
            <a:ext cx="5899469" cy="4150647"/>
          </a:xfrm>
        </p:spPr>
        <p:txBody>
          <a:bodyPr>
            <a:normAutofit/>
          </a:bodyPr>
          <a:lstStyle/>
          <a:p>
            <a:pPr marL="0" lvl="0" indent="0" algn="just" rtl="0">
              <a:spcBef>
                <a:spcPts val="1800"/>
              </a:spcBef>
              <a:spcAft>
                <a:spcPts val="0"/>
              </a:spcAft>
              <a:buClr>
                <a:srgbClr val="FFFFFF"/>
              </a:buClr>
              <a:buSzPts val="3600"/>
              <a:buNone/>
            </a:pPr>
            <a:r>
              <a:rPr lang="es-GT" sz="2800" b="0" i="0" dirty="0">
                <a:effectLst/>
                <a:latin typeface="Corbel" panose="020B0503020204020204" pitchFamily="34" charset="0"/>
              </a:rPr>
              <a:t>Es un ordenador virtual que funciona como el punto de inicio y final de las transferencias de datos. Estos poseen una única dirección IP que puede ser asignada manualmente o asignada automáticamente.</a:t>
            </a:r>
            <a:endParaRPr lang="en-US" sz="3600" dirty="0">
              <a:latin typeface="Corbel" panose="020B0503020204020204" pitchFamily="34" charset="0"/>
            </a:endParaRPr>
          </a:p>
        </p:txBody>
      </p:sp>
      <p:pic>
        <p:nvPicPr>
          <p:cNvPr id="1026" name="Picture 2" descr="vpcs – simple virtual pc simulator for gns3 | njetwork.si">
            <a:extLst>
              <a:ext uri="{FF2B5EF4-FFF2-40B4-BE49-F238E27FC236}">
                <a16:creationId xmlns:a16="http://schemas.microsoft.com/office/drawing/2014/main" id="{1C4BD0D7-F946-48A5-8819-28734FC70988}"/>
              </a:ext>
            </a:extLst>
          </p:cNvPr>
          <p:cNvPicPr>
            <a:picLocks noChangeAspect="1" noChangeArrowheads="1"/>
          </p:cNvPicPr>
          <p:nvPr/>
        </p:nvPicPr>
        <p:blipFill rotWithShape="1">
          <a:blip r:embed="rId2">
            <a:grayscl/>
            <a:extLst>
              <a:ext uri="{BEBA8EAE-BF5A-486C-A8C5-ECC9F3942E4B}">
                <a14:imgProps xmlns:a14="http://schemas.microsoft.com/office/drawing/2010/main">
                  <a14:imgLayer r:embed="rId3">
                    <a14:imgEffect>
                      <a14:backgroundRemoval t="19222" b="30746" l="29813" r="38136">
                        <a14:foregroundMark x1="31573" y1="20108" x2="31573" y2="20108"/>
                        <a14:foregroundMark x1="31573" y1="20108" x2="30583" y2="23160"/>
                        <a14:foregroundMark x1="30583" y1="23160" x2="31023" y2="26032"/>
                        <a14:foregroundMark x1="31023" y1="26032" x2="33003" y2="26571"/>
                        <a14:foregroundMark x1="33003" y1="26571" x2="34873" y2="25494"/>
                        <a14:foregroundMark x1="34873" y1="25494" x2="34873" y2="25494"/>
                        <a14:foregroundMark x1="35534" y1="24417" x2="35314" y2="20826"/>
                        <a14:foregroundMark x1="35314" y1="20826" x2="31463" y2="20287"/>
                        <a14:foregroundMark x1="35204" y1="20467" x2="35204" y2="20287"/>
                        <a14:foregroundMark x1="31573" y1="28366" x2="33443" y2="29443"/>
                        <a14:foregroundMark x1="33443" y1="29443" x2="35424" y2="29264"/>
                        <a14:foregroundMark x1="35424" y1="29264" x2="33443" y2="27828"/>
                        <a14:foregroundMark x1="33443" y1="27828" x2="32673" y2="27828"/>
                      </a14:backgroundRemoval>
                    </a14:imgEffect>
                  </a14:imgLayer>
                </a14:imgProps>
              </a:ext>
              <a:ext uri="{28A0092B-C50C-407E-A947-70E740481C1C}">
                <a14:useLocalDpi xmlns:a14="http://schemas.microsoft.com/office/drawing/2010/main" val="0"/>
              </a:ext>
            </a:extLst>
          </a:blip>
          <a:srcRect l="28773" t="17781" r="60824" b="67814"/>
          <a:stretch/>
        </p:blipFill>
        <p:spPr bwMode="auto">
          <a:xfrm>
            <a:off x="7503116" y="2298124"/>
            <a:ext cx="2665636" cy="226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3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b="1" dirty="0"/>
              <a:t>CONFIGURACIÓN IP</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0" y="1934973"/>
            <a:ext cx="6474235" cy="4150647"/>
          </a:xfrm>
        </p:spPr>
        <p:txBody>
          <a:bodyPr>
            <a:normAutofit fontScale="77500" lnSpcReduction="20000"/>
          </a:bodyPr>
          <a:lstStyle/>
          <a:p>
            <a:pPr marL="457200" lvl="0" indent="-457200" algn="l" rtl="0">
              <a:spcBef>
                <a:spcPts val="1800"/>
              </a:spcBef>
              <a:spcAft>
                <a:spcPts val="0"/>
              </a:spcAft>
              <a:buClr>
                <a:srgbClr val="FFFFFF"/>
              </a:buClr>
              <a:buSzPts val="3600"/>
              <a:buChar char="●"/>
            </a:pPr>
            <a:r>
              <a:rPr lang="en-US" sz="3600" dirty="0">
                <a:solidFill>
                  <a:srgbClr val="FFFFFF"/>
                </a:solidFill>
              </a:rPr>
              <a:t>Para </a:t>
            </a:r>
            <a:r>
              <a:rPr lang="en-US" sz="3600" dirty="0" err="1">
                <a:solidFill>
                  <a:srgbClr val="FFFFFF"/>
                </a:solidFill>
              </a:rPr>
              <a:t>configurar</a:t>
            </a:r>
            <a:r>
              <a:rPr lang="en-US" sz="3600" dirty="0">
                <a:solidFill>
                  <a:srgbClr val="FFFFFF"/>
                </a:solidFill>
              </a:rPr>
              <a:t> </a:t>
            </a:r>
            <a:r>
              <a:rPr lang="en-US" sz="3600" dirty="0" err="1">
                <a:solidFill>
                  <a:srgbClr val="FFFFFF"/>
                </a:solidFill>
              </a:rPr>
              <a:t>ip</a:t>
            </a:r>
            <a:endParaRPr lang="en-US" sz="3600" dirty="0">
              <a:solidFill>
                <a:srgbClr val="FFFFFF"/>
              </a:solidFill>
            </a:endParaRPr>
          </a:p>
          <a:p>
            <a:pPr marL="914400" lvl="1" indent="-457200" algn="l" rtl="0">
              <a:spcBef>
                <a:spcPts val="0"/>
              </a:spcBef>
              <a:spcAft>
                <a:spcPts val="0"/>
              </a:spcAft>
              <a:buClr>
                <a:srgbClr val="FFFFFF"/>
              </a:buClr>
              <a:buSzPts val="3600"/>
              <a:buChar char="○"/>
            </a:pPr>
            <a:r>
              <a:rPr lang="en-US" sz="3600" dirty="0" err="1">
                <a:solidFill>
                  <a:srgbClr val="FFFFFF"/>
                </a:solidFill>
              </a:rPr>
              <a:t>ip</a:t>
            </a:r>
            <a:r>
              <a:rPr lang="en-US" sz="3600" dirty="0">
                <a:solidFill>
                  <a:srgbClr val="FFFFFF"/>
                </a:solidFill>
              </a:rPr>
              <a:t> &lt;</a:t>
            </a:r>
            <a:r>
              <a:rPr lang="en-US" sz="3600" dirty="0" err="1">
                <a:solidFill>
                  <a:srgbClr val="FFFFFF"/>
                </a:solidFill>
              </a:rPr>
              <a:t>Dir_IP</a:t>
            </a:r>
            <a:r>
              <a:rPr lang="en-US" sz="3600" dirty="0">
                <a:solidFill>
                  <a:srgbClr val="FFFFFF"/>
                </a:solidFill>
              </a:rPr>
              <a:t>&gt; &lt;Mask&gt; &lt;Gateway&gt;</a:t>
            </a:r>
          </a:p>
          <a:p>
            <a:pPr marL="457200" lvl="0" indent="-457200" algn="l" rtl="0">
              <a:spcBef>
                <a:spcPts val="0"/>
              </a:spcBef>
              <a:spcAft>
                <a:spcPts val="0"/>
              </a:spcAft>
              <a:buClr>
                <a:srgbClr val="FFFFFF"/>
              </a:buClr>
              <a:buSzPts val="3600"/>
              <a:buChar char="●"/>
            </a:pPr>
            <a:r>
              <a:rPr lang="en-US" sz="3600" dirty="0">
                <a:solidFill>
                  <a:srgbClr val="FFFFFF"/>
                </a:solidFill>
              </a:rPr>
              <a:t>Para </a:t>
            </a:r>
            <a:r>
              <a:rPr lang="en-US" sz="3600" dirty="0" err="1">
                <a:solidFill>
                  <a:srgbClr val="FFFFFF"/>
                </a:solidFill>
              </a:rPr>
              <a:t>guardar</a:t>
            </a:r>
            <a:r>
              <a:rPr lang="en-US" sz="3600" dirty="0">
                <a:solidFill>
                  <a:srgbClr val="FFFFFF"/>
                </a:solidFill>
              </a:rPr>
              <a:t> </a:t>
            </a:r>
            <a:r>
              <a:rPr lang="en-US" sz="3600" dirty="0" err="1">
                <a:solidFill>
                  <a:srgbClr val="FFFFFF"/>
                </a:solidFill>
              </a:rPr>
              <a:t>cambios</a:t>
            </a:r>
            <a:endParaRPr lang="en-US" sz="3600" dirty="0">
              <a:solidFill>
                <a:srgbClr val="FFFFFF"/>
              </a:solidFill>
            </a:endParaRPr>
          </a:p>
          <a:p>
            <a:pPr marL="914400" lvl="1" indent="-457200" algn="l" rtl="0">
              <a:spcBef>
                <a:spcPts val="0"/>
              </a:spcBef>
              <a:spcAft>
                <a:spcPts val="0"/>
              </a:spcAft>
              <a:buClr>
                <a:srgbClr val="FFFFFF"/>
              </a:buClr>
              <a:buSzPts val="3600"/>
              <a:buChar char="○"/>
            </a:pPr>
            <a:r>
              <a:rPr lang="en-US" sz="3600" dirty="0">
                <a:solidFill>
                  <a:srgbClr val="FFFFFF"/>
                </a:solidFill>
              </a:rPr>
              <a:t>save</a:t>
            </a:r>
          </a:p>
          <a:p>
            <a:pPr marL="457200" lvl="0" indent="-457200" algn="l" rtl="0">
              <a:spcBef>
                <a:spcPts val="0"/>
              </a:spcBef>
              <a:spcAft>
                <a:spcPts val="0"/>
              </a:spcAft>
              <a:buClr>
                <a:srgbClr val="FFFFFF"/>
              </a:buClr>
              <a:buSzPts val="3600"/>
              <a:buChar char="●"/>
            </a:pPr>
            <a:r>
              <a:rPr lang="en-US" sz="3600" dirty="0">
                <a:solidFill>
                  <a:srgbClr val="FFFFFF"/>
                </a:solidFill>
              </a:rPr>
              <a:t>Para </a:t>
            </a:r>
            <a:r>
              <a:rPr lang="en-US" sz="3600" dirty="0" err="1">
                <a:solidFill>
                  <a:srgbClr val="FFFFFF"/>
                </a:solidFill>
              </a:rPr>
              <a:t>ver</a:t>
            </a:r>
            <a:r>
              <a:rPr lang="en-US" sz="3600" dirty="0">
                <a:solidFill>
                  <a:srgbClr val="FFFFFF"/>
                </a:solidFill>
              </a:rPr>
              <a:t> </a:t>
            </a:r>
            <a:r>
              <a:rPr lang="en-US" sz="3600" dirty="0" err="1">
                <a:solidFill>
                  <a:srgbClr val="FFFFFF"/>
                </a:solidFill>
              </a:rPr>
              <a:t>configuración</a:t>
            </a:r>
            <a:endParaRPr lang="en-US" sz="3600" dirty="0">
              <a:solidFill>
                <a:srgbClr val="FFFFFF"/>
              </a:solidFill>
            </a:endParaRPr>
          </a:p>
          <a:p>
            <a:pPr marL="914400" lvl="1" indent="-457200" algn="l" rtl="0">
              <a:spcBef>
                <a:spcPts val="0"/>
              </a:spcBef>
              <a:spcAft>
                <a:spcPts val="0"/>
              </a:spcAft>
              <a:buClr>
                <a:srgbClr val="FFFFFF"/>
              </a:buClr>
              <a:buSzPts val="3600"/>
              <a:buChar char="○"/>
            </a:pPr>
            <a:r>
              <a:rPr lang="en-US" sz="3600" dirty="0">
                <a:solidFill>
                  <a:srgbClr val="FFFFFF"/>
                </a:solidFill>
              </a:rPr>
              <a:t>show </a:t>
            </a:r>
            <a:r>
              <a:rPr lang="en-US" sz="3600" dirty="0" err="1">
                <a:solidFill>
                  <a:srgbClr val="FFFFFF"/>
                </a:solidFill>
              </a:rPr>
              <a:t>ip</a:t>
            </a:r>
            <a:endParaRPr lang="en-US" sz="3600" dirty="0">
              <a:solidFill>
                <a:srgbClr val="FFFFFF"/>
              </a:solidFill>
            </a:endParaRPr>
          </a:p>
          <a:p>
            <a:pPr marL="457200" lvl="0" indent="-457200" algn="l" rtl="0">
              <a:spcBef>
                <a:spcPts val="0"/>
              </a:spcBef>
              <a:spcAft>
                <a:spcPts val="0"/>
              </a:spcAft>
              <a:buClr>
                <a:srgbClr val="FFFFFF"/>
              </a:buClr>
              <a:buSzPts val="3600"/>
              <a:buChar char="●"/>
            </a:pPr>
            <a:r>
              <a:rPr lang="en-US" sz="3600" dirty="0">
                <a:solidFill>
                  <a:srgbClr val="FFFFFF"/>
                </a:solidFill>
              </a:rPr>
              <a:t>Para </a:t>
            </a:r>
            <a:r>
              <a:rPr lang="en-US" sz="3600" dirty="0" err="1">
                <a:solidFill>
                  <a:srgbClr val="FFFFFF"/>
                </a:solidFill>
              </a:rPr>
              <a:t>hacer</a:t>
            </a:r>
            <a:r>
              <a:rPr lang="en-US" sz="3600" dirty="0">
                <a:solidFill>
                  <a:srgbClr val="FFFFFF"/>
                </a:solidFill>
              </a:rPr>
              <a:t> ping</a:t>
            </a:r>
          </a:p>
          <a:p>
            <a:pPr marL="914400" lvl="1" indent="-457200" algn="l" rtl="0">
              <a:spcBef>
                <a:spcPts val="0"/>
              </a:spcBef>
              <a:spcAft>
                <a:spcPts val="0"/>
              </a:spcAft>
              <a:buClr>
                <a:srgbClr val="FFFFFF"/>
              </a:buClr>
              <a:buSzPts val="3600"/>
              <a:buChar char="○"/>
            </a:pPr>
            <a:r>
              <a:rPr lang="en-US" sz="3600" dirty="0">
                <a:solidFill>
                  <a:srgbClr val="FFFFFF"/>
                </a:solidFill>
              </a:rPr>
              <a:t>ping &lt;</a:t>
            </a:r>
            <a:r>
              <a:rPr lang="en-US" sz="3600" dirty="0" err="1">
                <a:solidFill>
                  <a:srgbClr val="FFFFFF"/>
                </a:solidFill>
              </a:rPr>
              <a:t>Dir_IP</a:t>
            </a:r>
            <a:r>
              <a:rPr lang="en-US" sz="3600" dirty="0">
                <a:solidFill>
                  <a:srgbClr val="FFFFFF"/>
                </a:solidFill>
              </a:rPr>
              <a:t>&gt; </a:t>
            </a:r>
          </a:p>
        </p:txBody>
      </p:sp>
    </p:spTree>
    <p:extLst>
      <p:ext uri="{BB962C8B-B14F-4D97-AF65-F5344CB8AC3E}">
        <p14:creationId xmlns:p14="http://schemas.microsoft.com/office/powerpoint/2010/main" val="3784353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purl.org/dc/dcmitype/"/>
    <ds:schemaRef ds:uri="http://purl.org/dc/elements/1.1/"/>
    <ds:schemaRef ds:uri="http://schemas.microsoft.com/office/2006/metadata/properties"/>
    <ds:schemaRef ds:uri="http://schemas.microsoft.com/office/2006/documentManagement/types"/>
    <ds:schemaRef ds:uri="16c05727-aa75-4e4a-9b5f-8a80a1165891"/>
    <ds:schemaRef ds:uri="http://purl.org/dc/term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251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Corbel</vt:lpstr>
      <vt:lpstr>Rockwell</vt:lpstr>
      <vt:lpstr>Tahoma</vt:lpstr>
      <vt:lpstr>Tw Cen MT</vt:lpstr>
      <vt:lpstr>Circuit</vt:lpstr>
      <vt:lpstr>VLAN  y  vpcs</vt:lpstr>
      <vt:lpstr>VLAN</vt:lpstr>
      <vt:lpstr>PUERTO</vt:lpstr>
      <vt:lpstr>MODO ACCESO</vt:lpstr>
      <vt:lpstr>MODO TRONCAL</vt:lpstr>
      <vt:lpstr>Ejemplo</vt:lpstr>
      <vt:lpstr>VPCS</vt:lpstr>
      <vt:lpstr>CONFIGURACIÓN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2020-08-02T22:00:58Z</dcterms:created>
  <dcterms:modified xsi:type="dcterms:W3CDTF">2020-08-11T03:59:10Z</dcterms:modified>
</cp:coreProperties>
</file>