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5"/>
    <p:sldMasterId id="2147483683" r:id="rId6"/>
    <p:sldMasterId id="214748368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Lst>
  <p:sldSz cy="5143500" cx="9144000"/>
  <p:notesSz cx="6858000" cy="9144000"/>
  <p:embeddedFontLst>
    <p:embeddedFont>
      <p:font typeface="Anton"/>
      <p:regular r:id="rId70"/>
    </p:embeddedFont>
    <p:embeddedFont>
      <p:font typeface="Lato"/>
      <p:regular r:id="rId71"/>
      <p:bold r:id="rId72"/>
      <p:italic r:id="rId73"/>
      <p:boldItalic r:id="rId74"/>
    </p:embeddedFont>
    <p:embeddedFont>
      <p:font typeface="Didact Gothic"/>
      <p:regular r:id="rId75"/>
    </p:embeddedFont>
    <p:embeddedFont>
      <p:font typeface="Helvetica Neue"/>
      <p:regular r:id="rId76"/>
      <p:bold r:id="rId77"/>
      <p:italic r:id="rId78"/>
      <p:boldItalic r:id="rId79"/>
    </p:embeddedFont>
    <p:embeddedFont>
      <p:font typeface="Helvetica Neue Light"/>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A5DD60-58FD-4E8D-AF12-493C075CC520}">
  <a:tblStyle styleId="{2DA5DD60-58FD-4E8D-AF12-493C075CC52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83" Type="http://schemas.openxmlformats.org/officeDocument/2006/relationships/font" Target="fonts/HelveticaNeueLight-boldItalic.fntdata"/><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80" Type="http://schemas.openxmlformats.org/officeDocument/2006/relationships/font" Target="fonts/HelveticaNeueLight-regular.fntdata"/><Relationship Id="rId82" Type="http://schemas.openxmlformats.org/officeDocument/2006/relationships/font" Target="fonts/HelveticaNeueLight-italic.fntdata"/><Relationship Id="rId81" Type="http://schemas.openxmlformats.org/officeDocument/2006/relationships/font" Target="fonts/HelveticaNeue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font" Target="fonts/Lato-italic.fntdata"/><Relationship Id="rId72" Type="http://schemas.openxmlformats.org/officeDocument/2006/relationships/font" Target="fonts/Lato-bold.fntdata"/><Relationship Id="rId31" Type="http://schemas.openxmlformats.org/officeDocument/2006/relationships/slide" Target="slides/slide23.xml"/><Relationship Id="rId75" Type="http://schemas.openxmlformats.org/officeDocument/2006/relationships/font" Target="fonts/DidactGothic-regular.fntdata"/><Relationship Id="rId30" Type="http://schemas.openxmlformats.org/officeDocument/2006/relationships/slide" Target="slides/slide22.xml"/><Relationship Id="rId74" Type="http://schemas.openxmlformats.org/officeDocument/2006/relationships/font" Target="fonts/Lato-boldItalic.fntdata"/><Relationship Id="rId33" Type="http://schemas.openxmlformats.org/officeDocument/2006/relationships/slide" Target="slides/slide25.xml"/><Relationship Id="rId77" Type="http://schemas.openxmlformats.org/officeDocument/2006/relationships/font" Target="fonts/HelveticaNeue-bold.fntdata"/><Relationship Id="rId32" Type="http://schemas.openxmlformats.org/officeDocument/2006/relationships/slide" Target="slides/slide24.xml"/><Relationship Id="rId76" Type="http://schemas.openxmlformats.org/officeDocument/2006/relationships/font" Target="fonts/HelveticaNeue-regular.fntdata"/><Relationship Id="rId35" Type="http://schemas.openxmlformats.org/officeDocument/2006/relationships/slide" Target="slides/slide27.xml"/><Relationship Id="rId79" Type="http://schemas.openxmlformats.org/officeDocument/2006/relationships/font" Target="fonts/HelveticaNeue-boldItalic.fntdata"/><Relationship Id="rId34" Type="http://schemas.openxmlformats.org/officeDocument/2006/relationships/slide" Target="slides/slide26.xml"/><Relationship Id="rId78" Type="http://schemas.openxmlformats.org/officeDocument/2006/relationships/font" Target="fonts/HelveticaNeue-italic.fntdata"/><Relationship Id="rId71" Type="http://schemas.openxmlformats.org/officeDocument/2006/relationships/font" Target="fonts/Lato-regular.fntdata"/><Relationship Id="rId70" Type="http://schemas.openxmlformats.org/officeDocument/2006/relationships/font" Target="fonts/Anton-regular.fntdata"/><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ec46390d63_1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ec46390d63_1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ea3c7b6672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ea3c7b6672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c46390d63_1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ec46390d63_1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ec46390d63_1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ec46390d63_1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ea3c7b6672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ea3c7b6672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ec46390d63_1_2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ec46390d63_1_2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c46390d63_1_2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ec46390d63_1_2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c46390d63_1_2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ec46390d63_1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ec842eb6bc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ec842eb6b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e87f5c459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e87f5c459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ea4b2e78b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ea4b2e78b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ea4b2e78b0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ea4b2e78b0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ea4b2e78b0_3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gea4b2e78b0_3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ea4b2e78b0_3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gea4b2e78b0_3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ea4b2e78b0_3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ea4b2e78b0_3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ea4b2e78b0_3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ea4b2e78b0_3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eca00bbb7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eca00bbb7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eee77820e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eee77820e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eca00bbb73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geca00bbb73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eca00bbb73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geca00bbb73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eca00bbb7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eca00bbb7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ee87b7a1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ee87b7a1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ee87b7a1a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ee87b7a1a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ee87b7a1a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ee87b7a1a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eee77820e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eee77820e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ee87b7a1a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ee87b7a1a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eee77820e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eee77820e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eefed1cd4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eefed1cd4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eee77820e2_0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4" name="Google Shape;534;geee77820e2_0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eee77820e2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eee77820e2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a:solidFill>
                  <a:schemeClr val="dk1"/>
                </a:solidFill>
              </a:rPr>
              <a:t>SOLUCIÓN CÓDIGO</a:t>
            </a:r>
            <a:br>
              <a:rPr lang="es-419">
                <a:solidFill>
                  <a:schemeClr val="dk1"/>
                </a:solidFill>
              </a:rPr>
            </a:br>
            <a:br>
              <a:rPr lang="es-419">
                <a:solidFill>
                  <a:schemeClr val="dk1"/>
                </a:solidFill>
              </a:rPr>
            </a:br>
            <a:r>
              <a:rPr lang="es-419" sz="1000">
                <a:solidFill>
                  <a:srgbClr val="101010"/>
                </a:solidFill>
                <a:highlight>
                  <a:srgbClr val="F6F8FA"/>
                </a:highlight>
                <a:latin typeface="Courier New"/>
                <a:ea typeface="Courier New"/>
                <a:cs typeface="Courier New"/>
                <a:sym typeface="Courier New"/>
              </a:rPr>
              <a:t>def calcular(*args):</a:t>
            </a:r>
            <a:endParaRPr sz="1000">
              <a:solidFill>
                <a:srgbClr val="101010"/>
              </a:solidFill>
              <a:highlight>
                <a:srgbClr val="F6F8FA"/>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101010"/>
                </a:solidFill>
                <a:highlight>
                  <a:srgbClr val="F6F8FA"/>
                </a:highlight>
                <a:latin typeface="Courier New"/>
                <a:ea typeface="Courier New"/>
                <a:cs typeface="Courier New"/>
                <a:sym typeface="Courier New"/>
              </a:rPr>
              <a:t>	if len(args)==1:</a:t>
            </a:r>
            <a:endParaRPr sz="1000">
              <a:solidFill>
                <a:srgbClr val="101010"/>
              </a:solidFill>
              <a:highlight>
                <a:srgbClr val="F6F8FA"/>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101010"/>
                </a:solidFill>
                <a:highlight>
                  <a:srgbClr val="F6F8FA"/>
                </a:highlight>
                <a:latin typeface="Courier New"/>
                <a:ea typeface="Courier New"/>
                <a:cs typeface="Courier New"/>
                <a:sym typeface="Courier New"/>
              </a:rPr>
              <a:t>		return calcular_horas(args[0])</a:t>
            </a:r>
            <a:endParaRPr sz="1000">
              <a:solidFill>
                <a:srgbClr val="101010"/>
              </a:solidFill>
              <a:highlight>
                <a:srgbClr val="F6F8FA"/>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101010"/>
                </a:solidFill>
                <a:highlight>
                  <a:srgbClr val="F6F8FA"/>
                </a:highlight>
                <a:latin typeface="Courier New"/>
                <a:ea typeface="Courier New"/>
                <a:cs typeface="Courier New"/>
                <a:sym typeface="Courier New"/>
              </a:rPr>
              <a:t>	elif len(args)==3:</a:t>
            </a:r>
            <a:endParaRPr sz="1000">
              <a:solidFill>
                <a:srgbClr val="101010"/>
              </a:solidFill>
              <a:highlight>
                <a:srgbClr val="F6F8FA"/>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101010"/>
                </a:solidFill>
                <a:highlight>
                  <a:srgbClr val="F6F8FA"/>
                </a:highlight>
                <a:latin typeface="Courier New"/>
                <a:ea typeface="Courier New"/>
                <a:cs typeface="Courier New"/>
                <a:sym typeface="Courier New"/>
              </a:rPr>
              <a:t>		return calcular_segundos(*args)</a:t>
            </a:r>
            <a:endParaRPr sz="1000">
              <a:solidFill>
                <a:srgbClr val="101010"/>
              </a:solidFill>
              <a:highlight>
                <a:srgbClr val="F6F8FA"/>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101010"/>
                </a:solidFill>
                <a:highlight>
                  <a:srgbClr val="F6F8FA"/>
                </a:highlight>
                <a:latin typeface="Courier New"/>
                <a:ea typeface="Courier New"/>
                <a:cs typeface="Courier New"/>
                <a:sym typeface="Courier New"/>
              </a:rPr>
              <a:t>	else:</a:t>
            </a:r>
            <a:endParaRPr sz="1000">
              <a:solidFill>
                <a:srgbClr val="101010"/>
              </a:solidFill>
              <a:highlight>
                <a:srgbClr val="F6F8FA"/>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101010"/>
                </a:solidFill>
                <a:highlight>
                  <a:srgbClr val="F6F8FA"/>
                </a:highlight>
                <a:latin typeface="Courier New"/>
                <a:ea typeface="Courier New"/>
                <a:cs typeface="Courier New"/>
                <a:sym typeface="Courier New"/>
              </a:rPr>
              <a:t>		raise TypeError("Se espera 1 o 3 parámetros")</a:t>
            </a:r>
            <a:endParaRPr sz="1000">
              <a:solidFill>
                <a:srgbClr val="101010"/>
              </a:solidFill>
              <a:highlight>
                <a:srgbClr val="F6F8FA"/>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c46390d6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ec46390d63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eb9a0a74f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eb9a0a74f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eb9a0a74f8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geb9a0a74f8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eb9a0a74f8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3" name="Google Shape;563;geb9a0a74f8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eb9a0a74f8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geb9a0a74f8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eb9a0a74f8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4" name="Google Shape;584;geb9a0a74f8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eb9a0a74f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eb9a0a74f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eb9a0a74f8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geb9a0a74f8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eb9a0a74f8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9" name="Google Shape;609;geb9a0a74f8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eb9a0a74f8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3" name="Google Shape;623;geb9a0a74f8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eb9a0a74f8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4" name="Google Shape;634;geb9a0a74f8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a3c7b66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a3c7b66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eb9a0a74f8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5" name="Google Shape;645;geb9a0a74f8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eb9a0a74f8_0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5" name="Google Shape;655;geb9a0a74f8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eb9a0a74f8_0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5" name="Google Shape;665;geb9a0a74f8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eb9a0a74f8_0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7" name="Google Shape;677;geb9a0a74f8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eb9a0a74f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8" name="Google Shape;688;geb9a0a74f8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eb9a0a74f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7" name="Google Shape;697;geb9a0a74f8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419">
                <a:solidFill>
                  <a:schemeClr val="dk1"/>
                </a:solidFill>
              </a:rPr>
              <a:t>1) Identifica el tipo de dato (int, float, string, list o touple) de los siguientes valores literales</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"Hola Mundo"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[1, 10, 100]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-25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(8, 100, -12)</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1.167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["Hola", "Mundo"]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 '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(1, -5, "Hola!")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s-419">
                <a:solidFill>
                  <a:schemeClr val="dk1"/>
                </a:solidFill>
              </a:rPr>
              <a:t>2) Determina mentalmente (sin programar) el resultado que aparecerá por pantalla a partir de las siguientes variables:</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a = 10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b = -5</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c = "Hola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d = [1, 2, 3]</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e= (4,5,6)</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print(a * 5)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print(a - b)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print(c + "Mundo")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print(c * 2)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print(c[-1])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print(c[1:])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print(d + d)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print(e[1])</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print(e+(7,8,9))</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s-419">
                <a:solidFill>
                  <a:schemeClr val="dk1"/>
                </a:solidFill>
              </a:rPr>
              <a:t>3) El siguiente código pretende realizar una media entre 3 números, pero no funciona correctamente. ¿Eres capaz de identificar el problema y solucionarlo?</a:t>
            </a:r>
            <a:endParaRPr b="1">
              <a:solidFill>
                <a:schemeClr val="dk1"/>
              </a:solidFill>
            </a:endParaRPr>
          </a:p>
          <a:p>
            <a:pPr indent="0" lvl="0" marL="0" rtl="0" algn="r">
              <a:lnSpc>
                <a:spcPct val="121429"/>
              </a:lnSpc>
              <a:spcBef>
                <a:spcPts val="0"/>
              </a:spcBef>
              <a:spcAft>
                <a:spcPts val="0"/>
              </a:spcAft>
              <a:buClr>
                <a:schemeClr val="dk1"/>
              </a:buClr>
              <a:buSzPts val="1100"/>
              <a:buFont typeface="Arial"/>
              <a:buNone/>
            </a:pPr>
            <a:r>
              <a:t/>
            </a:r>
            <a:endParaRPr>
              <a:solidFill>
                <a:srgbClr val="303F9F"/>
              </a:solidFill>
              <a:latin typeface="Courier New"/>
              <a:ea typeface="Courier New"/>
              <a:cs typeface="Courier New"/>
              <a:sym typeface="Courier New"/>
            </a:endParaRPr>
          </a:p>
          <a:p>
            <a:pPr indent="0" lvl="0" marL="0" rtl="0" algn="l">
              <a:lnSpc>
                <a:spcPct val="121429"/>
              </a:lnSpc>
              <a:spcBef>
                <a:spcPts val="0"/>
              </a:spcBef>
              <a:spcAft>
                <a:spcPts val="0"/>
              </a:spcAft>
              <a:buClr>
                <a:schemeClr val="dk1"/>
              </a:buClr>
              <a:buSzPts val="1100"/>
              <a:buFont typeface="Arial"/>
              <a:buNone/>
            </a:pPr>
            <a:r>
              <a:rPr lang="es-419">
                <a:solidFill>
                  <a:srgbClr val="303F9F"/>
                </a:solidFill>
                <a:latin typeface="Courier New"/>
                <a:ea typeface="Courier New"/>
                <a:cs typeface="Courier New"/>
                <a:sym typeface="Courier New"/>
              </a:rPr>
              <a:t>In [1]:</a:t>
            </a:r>
            <a:endParaRPr>
              <a:solidFill>
                <a:srgbClr val="303F9F"/>
              </a:solidFill>
              <a:latin typeface="Courier New"/>
              <a:ea typeface="Courier New"/>
              <a:cs typeface="Courier New"/>
              <a:sym typeface="Courier New"/>
            </a:endParaRPr>
          </a:p>
          <a:p>
            <a:pPr indent="0" lvl="0" marL="0" marR="0" rtl="0" algn="l">
              <a:lnSpc>
                <a:spcPct val="121429"/>
              </a:lnSpc>
              <a:spcBef>
                <a:spcPts val="0"/>
              </a:spcBef>
              <a:spcAft>
                <a:spcPts val="0"/>
              </a:spcAft>
              <a:buClr>
                <a:schemeClr val="dk1"/>
              </a:buClr>
              <a:buSzPts val="1100"/>
              <a:buFont typeface="Arial"/>
              <a:buNone/>
            </a:pPr>
            <a:r>
              <a:rPr lang="es-419" sz="1050">
                <a:solidFill>
                  <a:schemeClr val="dk1"/>
                </a:solidFill>
                <a:latin typeface="Courier New"/>
                <a:ea typeface="Courier New"/>
                <a:cs typeface="Courier New"/>
                <a:sym typeface="Courier New"/>
              </a:rPr>
              <a:t>numero_1 </a:t>
            </a:r>
            <a:r>
              <a:rPr b="1" lang="es-419" sz="1050">
                <a:solidFill>
                  <a:srgbClr val="AA22FF"/>
                </a:solidFill>
                <a:latin typeface="Courier New"/>
                <a:ea typeface="Courier New"/>
                <a:cs typeface="Courier New"/>
                <a:sym typeface="Courier New"/>
              </a:rPr>
              <a:t>=</a:t>
            </a:r>
            <a:r>
              <a:rPr lang="es-419" sz="1050">
                <a:solidFill>
                  <a:schemeClr val="dk1"/>
                </a:solidFill>
                <a:latin typeface="Courier New"/>
                <a:ea typeface="Courier New"/>
                <a:cs typeface="Courier New"/>
                <a:sym typeface="Courier New"/>
              </a:rPr>
              <a:t> </a:t>
            </a:r>
            <a:r>
              <a:rPr lang="es-419" sz="1050">
                <a:solidFill>
                  <a:srgbClr val="008800"/>
                </a:solidFill>
                <a:latin typeface="Courier New"/>
                <a:ea typeface="Courier New"/>
                <a:cs typeface="Courier New"/>
                <a:sym typeface="Courier New"/>
              </a:rPr>
              <a:t>9</a:t>
            </a:r>
            <a:endParaRPr sz="1050">
              <a:solidFill>
                <a:srgbClr val="008800"/>
              </a:solidFill>
              <a:latin typeface="Courier New"/>
              <a:ea typeface="Courier New"/>
              <a:cs typeface="Courier New"/>
              <a:sym typeface="Courier New"/>
            </a:endParaRPr>
          </a:p>
          <a:p>
            <a:pPr indent="0" lvl="0" marL="0" marR="0" rtl="0" algn="l">
              <a:lnSpc>
                <a:spcPct val="121429"/>
              </a:lnSpc>
              <a:spcBef>
                <a:spcPts val="0"/>
              </a:spcBef>
              <a:spcAft>
                <a:spcPts val="0"/>
              </a:spcAft>
              <a:buClr>
                <a:schemeClr val="dk1"/>
              </a:buClr>
              <a:buSzPts val="1100"/>
              <a:buFont typeface="Arial"/>
              <a:buNone/>
            </a:pPr>
            <a:r>
              <a:rPr lang="es-419" sz="1050">
                <a:solidFill>
                  <a:schemeClr val="dk1"/>
                </a:solidFill>
                <a:latin typeface="Courier New"/>
                <a:ea typeface="Courier New"/>
                <a:cs typeface="Courier New"/>
                <a:sym typeface="Courier New"/>
              </a:rPr>
              <a:t>numero_2 </a:t>
            </a:r>
            <a:r>
              <a:rPr b="1" lang="es-419" sz="1050">
                <a:solidFill>
                  <a:srgbClr val="AA22FF"/>
                </a:solidFill>
                <a:latin typeface="Courier New"/>
                <a:ea typeface="Courier New"/>
                <a:cs typeface="Courier New"/>
                <a:sym typeface="Courier New"/>
              </a:rPr>
              <a:t>=</a:t>
            </a:r>
            <a:r>
              <a:rPr lang="es-419" sz="1050">
                <a:solidFill>
                  <a:schemeClr val="dk1"/>
                </a:solidFill>
                <a:latin typeface="Courier New"/>
                <a:ea typeface="Courier New"/>
                <a:cs typeface="Courier New"/>
                <a:sym typeface="Courier New"/>
              </a:rPr>
              <a:t> </a:t>
            </a:r>
            <a:r>
              <a:rPr lang="es-419" sz="1050">
                <a:solidFill>
                  <a:srgbClr val="008800"/>
                </a:solidFill>
                <a:latin typeface="Courier New"/>
                <a:ea typeface="Courier New"/>
                <a:cs typeface="Courier New"/>
                <a:sym typeface="Courier New"/>
              </a:rPr>
              <a:t>3</a:t>
            </a:r>
            <a:endParaRPr sz="1050">
              <a:solidFill>
                <a:srgbClr val="008800"/>
              </a:solidFill>
              <a:latin typeface="Courier New"/>
              <a:ea typeface="Courier New"/>
              <a:cs typeface="Courier New"/>
              <a:sym typeface="Courier New"/>
            </a:endParaRPr>
          </a:p>
          <a:p>
            <a:pPr indent="0" lvl="0" marL="0" marR="0" rtl="0" algn="l">
              <a:lnSpc>
                <a:spcPct val="121429"/>
              </a:lnSpc>
              <a:spcBef>
                <a:spcPts val="0"/>
              </a:spcBef>
              <a:spcAft>
                <a:spcPts val="0"/>
              </a:spcAft>
              <a:buClr>
                <a:schemeClr val="dk1"/>
              </a:buClr>
              <a:buSzPts val="1100"/>
              <a:buFont typeface="Arial"/>
              <a:buNone/>
            </a:pPr>
            <a:r>
              <a:rPr lang="es-419" sz="1050">
                <a:solidFill>
                  <a:schemeClr val="dk1"/>
                </a:solidFill>
                <a:latin typeface="Courier New"/>
                <a:ea typeface="Courier New"/>
                <a:cs typeface="Courier New"/>
                <a:sym typeface="Courier New"/>
              </a:rPr>
              <a:t>numero_3 </a:t>
            </a:r>
            <a:r>
              <a:rPr b="1" lang="es-419" sz="1050">
                <a:solidFill>
                  <a:srgbClr val="AA22FF"/>
                </a:solidFill>
                <a:latin typeface="Courier New"/>
                <a:ea typeface="Courier New"/>
                <a:cs typeface="Courier New"/>
                <a:sym typeface="Courier New"/>
              </a:rPr>
              <a:t>=</a:t>
            </a:r>
            <a:r>
              <a:rPr lang="es-419" sz="1050">
                <a:solidFill>
                  <a:schemeClr val="dk1"/>
                </a:solidFill>
                <a:latin typeface="Courier New"/>
                <a:ea typeface="Courier New"/>
                <a:cs typeface="Courier New"/>
                <a:sym typeface="Courier New"/>
              </a:rPr>
              <a:t> </a:t>
            </a:r>
            <a:r>
              <a:rPr lang="es-419" sz="1050">
                <a:solidFill>
                  <a:srgbClr val="008800"/>
                </a:solidFill>
                <a:latin typeface="Courier New"/>
                <a:ea typeface="Courier New"/>
                <a:cs typeface="Courier New"/>
                <a:sym typeface="Courier New"/>
              </a:rPr>
              <a:t>6</a:t>
            </a:r>
            <a:endParaRPr sz="1050">
              <a:solidFill>
                <a:srgbClr val="008800"/>
              </a:solidFill>
              <a:latin typeface="Courier New"/>
              <a:ea typeface="Courier New"/>
              <a:cs typeface="Courier New"/>
              <a:sym typeface="Courier New"/>
            </a:endParaRPr>
          </a:p>
          <a:p>
            <a:pPr indent="0" lvl="0" marL="0" marR="0" rtl="0" algn="l">
              <a:lnSpc>
                <a:spcPct val="121429"/>
              </a:lnSpc>
              <a:spcBef>
                <a:spcPts val="0"/>
              </a:spcBef>
              <a:spcAft>
                <a:spcPts val="0"/>
              </a:spcAft>
              <a:buClr>
                <a:schemeClr val="dk1"/>
              </a:buClr>
              <a:buSzPts val="1100"/>
              <a:buFont typeface="Arial"/>
              <a:buNone/>
            </a:pPr>
            <a:r>
              <a:rPr lang="es-419"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marR="0" rtl="0" algn="l">
              <a:lnSpc>
                <a:spcPct val="121429"/>
              </a:lnSpc>
              <a:spcBef>
                <a:spcPts val="0"/>
              </a:spcBef>
              <a:spcAft>
                <a:spcPts val="0"/>
              </a:spcAft>
              <a:buClr>
                <a:schemeClr val="dk1"/>
              </a:buClr>
              <a:buSzPts val="1100"/>
              <a:buFont typeface="Arial"/>
              <a:buNone/>
            </a:pPr>
            <a:r>
              <a:rPr lang="es-419" sz="1050">
                <a:solidFill>
                  <a:schemeClr val="dk1"/>
                </a:solidFill>
                <a:latin typeface="Courier New"/>
                <a:ea typeface="Courier New"/>
                <a:cs typeface="Courier New"/>
                <a:sym typeface="Courier New"/>
              </a:rPr>
              <a:t>media </a:t>
            </a:r>
            <a:r>
              <a:rPr b="1" lang="es-419" sz="1050">
                <a:solidFill>
                  <a:srgbClr val="AA22FF"/>
                </a:solidFill>
                <a:latin typeface="Courier New"/>
                <a:ea typeface="Courier New"/>
                <a:cs typeface="Courier New"/>
                <a:sym typeface="Courier New"/>
              </a:rPr>
              <a:t>=</a:t>
            </a:r>
            <a:r>
              <a:rPr lang="es-419" sz="1050">
                <a:solidFill>
                  <a:schemeClr val="dk1"/>
                </a:solidFill>
                <a:latin typeface="Courier New"/>
                <a:ea typeface="Courier New"/>
                <a:cs typeface="Courier New"/>
                <a:sym typeface="Courier New"/>
              </a:rPr>
              <a:t> numero_1 </a:t>
            </a:r>
            <a:r>
              <a:rPr b="1" lang="es-419" sz="1050">
                <a:solidFill>
                  <a:srgbClr val="AA22FF"/>
                </a:solidFill>
                <a:latin typeface="Courier New"/>
                <a:ea typeface="Courier New"/>
                <a:cs typeface="Courier New"/>
                <a:sym typeface="Courier New"/>
              </a:rPr>
              <a:t>+</a:t>
            </a:r>
            <a:r>
              <a:rPr lang="es-419" sz="1050">
                <a:solidFill>
                  <a:schemeClr val="dk1"/>
                </a:solidFill>
                <a:latin typeface="Courier New"/>
                <a:ea typeface="Courier New"/>
                <a:cs typeface="Courier New"/>
                <a:sym typeface="Courier New"/>
              </a:rPr>
              <a:t> numero_2 </a:t>
            </a:r>
            <a:r>
              <a:rPr b="1" lang="es-419" sz="1050">
                <a:solidFill>
                  <a:srgbClr val="AA22FF"/>
                </a:solidFill>
                <a:latin typeface="Courier New"/>
                <a:ea typeface="Courier New"/>
                <a:cs typeface="Courier New"/>
                <a:sym typeface="Courier New"/>
              </a:rPr>
              <a:t>+</a:t>
            </a:r>
            <a:r>
              <a:rPr lang="es-419" sz="1050">
                <a:solidFill>
                  <a:schemeClr val="dk1"/>
                </a:solidFill>
                <a:latin typeface="Courier New"/>
                <a:ea typeface="Courier New"/>
                <a:cs typeface="Courier New"/>
                <a:sym typeface="Courier New"/>
              </a:rPr>
              <a:t> numero_3 </a:t>
            </a:r>
            <a:r>
              <a:rPr b="1" lang="es-419" sz="1050">
                <a:solidFill>
                  <a:srgbClr val="AA22FF"/>
                </a:solidFill>
                <a:latin typeface="Courier New"/>
                <a:ea typeface="Courier New"/>
                <a:cs typeface="Courier New"/>
                <a:sym typeface="Courier New"/>
              </a:rPr>
              <a:t>/</a:t>
            </a:r>
            <a:r>
              <a:rPr lang="es-419" sz="1050">
                <a:solidFill>
                  <a:schemeClr val="dk1"/>
                </a:solidFill>
                <a:latin typeface="Courier New"/>
                <a:ea typeface="Courier New"/>
                <a:cs typeface="Courier New"/>
                <a:sym typeface="Courier New"/>
              </a:rPr>
              <a:t> </a:t>
            </a:r>
            <a:r>
              <a:rPr lang="es-419" sz="1050">
                <a:solidFill>
                  <a:srgbClr val="008800"/>
                </a:solidFill>
                <a:latin typeface="Courier New"/>
                <a:ea typeface="Courier New"/>
                <a:cs typeface="Courier New"/>
                <a:sym typeface="Courier New"/>
              </a:rPr>
              <a:t>3</a:t>
            </a:r>
            <a:endParaRPr sz="1050">
              <a:solidFill>
                <a:srgbClr val="008800"/>
              </a:solidFill>
              <a:latin typeface="Courier New"/>
              <a:ea typeface="Courier New"/>
              <a:cs typeface="Courier New"/>
              <a:sym typeface="Courier New"/>
            </a:endParaRPr>
          </a:p>
          <a:p>
            <a:pPr indent="0" lvl="0" marL="0" marR="0" rtl="0" algn="l">
              <a:lnSpc>
                <a:spcPct val="121429"/>
              </a:lnSpc>
              <a:spcBef>
                <a:spcPts val="0"/>
              </a:spcBef>
              <a:spcAft>
                <a:spcPts val="0"/>
              </a:spcAft>
              <a:buClr>
                <a:schemeClr val="dk1"/>
              </a:buClr>
              <a:buSzPts val="1100"/>
              <a:buFont typeface="Arial"/>
              <a:buNone/>
            </a:pPr>
            <a:r>
              <a:rPr lang="es-419" sz="1050">
                <a:solidFill>
                  <a:srgbClr val="008000"/>
                </a:solidFill>
                <a:latin typeface="Courier New"/>
                <a:ea typeface="Courier New"/>
                <a:cs typeface="Courier New"/>
                <a:sym typeface="Courier New"/>
              </a:rPr>
              <a:t>print</a:t>
            </a:r>
            <a:r>
              <a:rPr lang="es-419" sz="1050">
                <a:solidFill>
                  <a:schemeClr val="dk1"/>
                </a:solidFill>
                <a:latin typeface="Courier New"/>
                <a:ea typeface="Courier New"/>
                <a:cs typeface="Courier New"/>
                <a:sym typeface="Courier New"/>
              </a:rPr>
              <a:t>(</a:t>
            </a:r>
            <a:r>
              <a:rPr lang="es-419" sz="1050">
                <a:solidFill>
                  <a:srgbClr val="BA2121"/>
                </a:solidFill>
                <a:latin typeface="Courier New"/>
                <a:ea typeface="Courier New"/>
                <a:cs typeface="Courier New"/>
                <a:sym typeface="Courier New"/>
              </a:rPr>
              <a:t>"La nota media es"</a:t>
            </a:r>
            <a:r>
              <a:rPr lang="es-419" sz="1050">
                <a:solidFill>
                  <a:schemeClr val="dk1"/>
                </a:solidFill>
                <a:latin typeface="Courier New"/>
                <a:ea typeface="Courier New"/>
                <a:cs typeface="Courier New"/>
                <a:sym typeface="Courier New"/>
              </a:rPr>
              <a:t>, media)</a:t>
            </a:r>
            <a:endParaRPr sz="105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La nota media es 14.0</a:t>
            </a:r>
            <a:endParaRPr>
              <a:solidFill>
                <a:schemeClr val="dk1"/>
              </a:solidFill>
            </a:endParaRPr>
          </a:p>
          <a:p>
            <a:pPr indent="0" lvl="0" marL="0" rtl="0" algn="l">
              <a:lnSpc>
                <a:spcPct val="121429"/>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i="1" lang="es-419" sz="1050">
                <a:solidFill>
                  <a:schemeClr val="dk1"/>
                </a:solidFill>
              </a:rPr>
              <a:t>4) A partir del ejercicio anterior, vamos a suponer que cada número es una nota, y lo que queremos es obtener la nota media. El problema es que cada nota tiene un valor porcentual: </a:t>
            </a:r>
            <a:endParaRPr b="1" i="1" sz="10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i="1"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sz="1050">
                <a:solidFill>
                  <a:schemeClr val="dk1"/>
                </a:solidFill>
              </a:rPr>
              <a:t>La primera nota vale un 15% del total</a:t>
            </a:r>
            <a:endParaRPr sz="1050">
              <a:solidFill>
                <a:schemeClr val="dk1"/>
              </a:solidFill>
            </a:endParaRPr>
          </a:p>
          <a:p>
            <a:pPr indent="-295275" lvl="0" marL="457200" rtl="0" algn="l">
              <a:lnSpc>
                <a:spcPct val="115000"/>
              </a:lnSpc>
              <a:spcBef>
                <a:spcPts val="1100"/>
              </a:spcBef>
              <a:spcAft>
                <a:spcPts val="0"/>
              </a:spcAft>
              <a:buClr>
                <a:schemeClr val="dk1"/>
              </a:buClr>
              <a:buSzPts val="1050"/>
              <a:buChar char="●"/>
            </a:pPr>
            <a:r>
              <a:rPr lang="es-419" sz="1050">
                <a:solidFill>
                  <a:schemeClr val="dk1"/>
                </a:solidFill>
              </a:rPr>
              <a:t>La segunda nota vale un 35% del total</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s-419" sz="1050">
                <a:solidFill>
                  <a:schemeClr val="dk1"/>
                </a:solidFill>
              </a:rPr>
              <a:t>La tercera nota vale un 50% del total</a:t>
            </a:r>
            <a:endParaRPr sz="105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b="1" lang="es-419" sz="1050">
                <a:solidFill>
                  <a:schemeClr val="dk1"/>
                </a:solidFill>
              </a:rPr>
              <a:t>Desarrolla un programa para calcular perfectamente la nota final.</a:t>
            </a:r>
            <a:endParaRPr b="1" sz="10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nota_1 = 10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nota_2 = 7</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nota_3 = 4</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SzPts val="1100"/>
              <a:buNone/>
            </a:pPr>
            <a:r>
              <a:rPr b="1" lang="es-419" sz="1050">
                <a:solidFill>
                  <a:schemeClr val="dk1"/>
                </a:solidFill>
                <a:highlight>
                  <a:srgbClr val="FFFFFF"/>
                </a:highlight>
              </a:rPr>
              <a:t>5) La siguiente matriz (o lista con listas anidadas) debe cumplir una condición, y es que en cada fila, el cuarto elemento siempre debe ser el resultado de sumar los tres primeros. ¿Eres capaz de modificar las sumas incorrectas utilizando la técnica del slicing?</a:t>
            </a:r>
            <a:endParaRPr b="1" sz="1050">
              <a:solidFill>
                <a:schemeClr val="dk1"/>
              </a:solidFill>
              <a:highlight>
                <a:srgbClr val="FFFFFF"/>
              </a:highlight>
            </a:endParaRPr>
          </a:p>
          <a:p>
            <a:pPr indent="0" lvl="0" marL="0" rtl="0" algn="l">
              <a:lnSpc>
                <a:spcPct val="115000"/>
              </a:lnSpc>
              <a:spcBef>
                <a:spcPts val="0"/>
              </a:spcBef>
              <a:spcAft>
                <a:spcPts val="0"/>
              </a:spcAft>
              <a:buSzPts val="1100"/>
              <a:buNone/>
            </a:pPr>
            <a:r>
              <a:t/>
            </a:r>
            <a:endParaRPr b="1"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s-419" sz="1050">
                <a:solidFill>
                  <a:schemeClr val="dk1"/>
                </a:solidFill>
                <a:highlight>
                  <a:srgbClr val="FFFFFF"/>
                </a:highlight>
              </a:rPr>
              <a:t>Ayuda: La función llamada sum(lista) devuelve una suma de todos los elementos de la lista</a:t>
            </a:r>
            <a:endParaRPr b="1"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b="1"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s-419" sz="1050">
                <a:solidFill>
                  <a:schemeClr val="dk1"/>
                </a:solidFill>
                <a:highlight>
                  <a:srgbClr val="FFFFFF"/>
                </a:highlight>
              </a:rPr>
              <a:t>matriz = [ </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s-419" sz="1050">
                <a:solidFill>
                  <a:schemeClr val="dk1"/>
                </a:solidFill>
                <a:highlight>
                  <a:srgbClr val="FFFFFF"/>
                </a:highlight>
              </a:rPr>
              <a:t>    [1, 1, 1],</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s-419" sz="1050">
                <a:solidFill>
                  <a:schemeClr val="dk1"/>
                </a:solidFill>
                <a:highlight>
                  <a:srgbClr val="FFFFFF"/>
                </a:highlight>
              </a:rPr>
              <a:t>    [2, 2, 2],</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s-419" sz="1050">
                <a:solidFill>
                  <a:schemeClr val="dk1"/>
                </a:solidFill>
                <a:highlight>
                  <a:srgbClr val="FFFFFF"/>
                </a:highlight>
              </a:rPr>
              <a:t>    [3, 3, 3],</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s-419" sz="1050">
                <a:solidFill>
                  <a:schemeClr val="dk1"/>
                </a:solidFill>
                <a:highlight>
                  <a:srgbClr val="FFFFFF"/>
                </a:highlight>
              </a:rPr>
              <a:t>    [4, 4, 4]</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s-419" sz="1050">
                <a:solidFill>
                  <a:schemeClr val="dk1"/>
                </a:solidFill>
                <a:highlight>
                  <a:srgbClr val="FFFFFF"/>
                </a:highlight>
              </a:rPr>
              <a:t>]</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4" name="Google Shape;704;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0" name="Google Shape;710;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7" name="Google Shape;717;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7" name="Google Shape;727;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a3c7b667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ea3c7b667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3" name="Google Shape;733;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9" name="Google Shape;739;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c46390d63_1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ec46390d63_1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a3c7b667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a3c7b667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4" name="Google Shape;14;p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8" name="Google Shape;68;p11"/>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1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1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1" name="Google Shape;9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4" name="Google Shape;94;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5" name="Google Shape;9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6" name="Shape 96"/>
        <p:cNvGrpSpPr/>
        <p:nvPr/>
      </p:nvGrpSpPr>
      <p:grpSpPr>
        <a:xfrm>
          <a:off x="0" y="0"/>
          <a:ext cx="0" cy="0"/>
          <a:chOff x="0" y="0"/>
          <a:chExt cx="0" cy="0"/>
        </a:xfrm>
      </p:grpSpPr>
      <p:sp>
        <p:nvSpPr>
          <p:cNvPr id="97" name="Google Shape;97;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8" name="Google Shape;9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1" name="Google Shape;101;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2" name="Google Shape;102;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3" name="Google Shape;10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6" name="Google Shape;10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9" name="Google Shape;109;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10" name="Google Shape;11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1" name="Shape 111"/>
        <p:cNvGrpSpPr/>
        <p:nvPr/>
      </p:nvGrpSpPr>
      <p:grpSpPr>
        <a:xfrm>
          <a:off x="0" y="0"/>
          <a:ext cx="0" cy="0"/>
          <a:chOff x="0" y="0"/>
          <a:chExt cx="0" cy="0"/>
        </a:xfrm>
      </p:grpSpPr>
      <p:sp>
        <p:nvSpPr>
          <p:cNvPr id="112" name="Google Shape;112;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3" name="Google Shape;11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1600"/>
              </a:spcBef>
              <a:spcAft>
                <a:spcPts val="0"/>
              </a:spcAft>
              <a:buClr>
                <a:schemeClr val="dk1"/>
              </a:buClr>
              <a:buSzPts val="1400"/>
              <a:buChar char="○"/>
              <a:defRPr/>
            </a:lvl2pPr>
            <a:lvl3pPr indent="-317500" lvl="2" marL="1371600" algn="l">
              <a:lnSpc>
                <a:spcPct val="90000"/>
              </a:lnSpc>
              <a:spcBef>
                <a:spcPts val="1600"/>
              </a:spcBef>
              <a:spcAft>
                <a:spcPts val="0"/>
              </a:spcAft>
              <a:buClr>
                <a:schemeClr val="dk1"/>
              </a:buClr>
              <a:buSzPts val="1400"/>
              <a:buChar char="■"/>
              <a:defRPr/>
            </a:lvl3pPr>
            <a:lvl4pPr indent="-317500" lvl="3" marL="1828800" algn="l">
              <a:lnSpc>
                <a:spcPct val="90000"/>
              </a:lnSpc>
              <a:spcBef>
                <a:spcPts val="1600"/>
              </a:spcBef>
              <a:spcAft>
                <a:spcPts val="0"/>
              </a:spcAft>
              <a:buClr>
                <a:schemeClr val="dk1"/>
              </a:buClr>
              <a:buSzPts val="1400"/>
              <a:buChar char="●"/>
              <a:defRPr/>
            </a:lvl4pPr>
            <a:lvl5pPr indent="-317500" lvl="4" marL="2286000" algn="l">
              <a:lnSpc>
                <a:spcPct val="90000"/>
              </a:lnSpc>
              <a:spcBef>
                <a:spcPts val="1600"/>
              </a:spcBef>
              <a:spcAft>
                <a:spcPts val="0"/>
              </a:spcAft>
              <a:buClr>
                <a:schemeClr val="dk1"/>
              </a:buClr>
              <a:buSzPts val="1400"/>
              <a:buChar char="○"/>
              <a:defRPr/>
            </a:lvl5pPr>
            <a:lvl6pPr indent="-317500" lvl="5" marL="2743200" algn="l">
              <a:lnSpc>
                <a:spcPct val="90000"/>
              </a:lnSpc>
              <a:spcBef>
                <a:spcPts val="1600"/>
              </a:spcBef>
              <a:spcAft>
                <a:spcPts val="0"/>
              </a:spcAft>
              <a:buClr>
                <a:schemeClr val="dk1"/>
              </a:buClr>
              <a:buSzPts val="1400"/>
              <a:buChar char="■"/>
              <a:defRPr/>
            </a:lvl6pPr>
            <a:lvl7pPr indent="-317500" lvl="6" marL="3200400" algn="l">
              <a:lnSpc>
                <a:spcPct val="90000"/>
              </a:lnSpc>
              <a:spcBef>
                <a:spcPts val="1600"/>
              </a:spcBef>
              <a:spcAft>
                <a:spcPts val="0"/>
              </a:spcAft>
              <a:buClr>
                <a:schemeClr val="dk1"/>
              </a:buClr>
              <a:buSzPts val="1400"/>
              <a:buChar char="●"/>
              <a:defRPr/>
            </a:lvl7pPr>
            <a:lvl8pPr indent="-317500" lvl="7" marL="3657600" algn="l">
              <a:lnSpc>
                <a:spcPct val="90000"/>
              </a:lnSpc>
              <a:spcBef>
                <a:spcPts val="1600"/>
              </a:spcBef>
              <a:spcAft>
                <a:spcPts val="0"/>
              </a:spcAft>
              <a:buClr>
                <a:schemeClr val="dk1"/>
              </a:buClr>
              <a:buSzPts val="1400"/>
              <a:buChar char="○"/>
              <a:defRPr/>
            </a:lvl8pPr>
            <a:lvl9pPr indent="-317500" lvl="8" marL="4114800" algn="l">
              <a:lnSpc>
                <a:spcPct val="90000"/>
              </a:lnSpc>
              <a:spcBef>
                <a:spcPts val="1600"/>
              </a:spcBef>
              <a:spcAft>
                <a:spcPts val="1600"/>
              </a:spcAft>
              <a:buClr>
                <a:schemeClr val="dk1"/>
              </a:buClr>
              <a:buSzPts val="1400"/>
              <a:buChar char="■"/>
              <a:defRPr/>
            </a:lvl9pPr>
          </a:lstStyle>
          <a:p/>
        </p:txBody>
      </p:sp>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4" name="Shape 114"/>
        <p:cNvGrpSpPr/>
        <p:nvPr/>
      </p:nvGrpSpPr>
      <p:grpSpPr>
        <a:xfrm>
          <a:off x="0" y="0"/>
          <a:ext cx="0" cy="0"/>
          <a:chOff x="0" y="0"/>
          <a:chExt cx="0" cy="0"/>
        </a:xfrm>
      </p:grpSpPr>
      <p:sp>
        <p:nvSpPr>
          <p:cNvPr id="115" name="Google Shape;115;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7" name="Google Shape;117;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8" name="Google Shape;118;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19" name="Google Shape;11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0" name="Shape 120"/>
        <p:cNvGrpSpPr/>
        <p:nvPr/>
      </p:nvGrpSpPr>
      <p:grpSpPr>
        <a:xfrm>
          <a:off x="0" y="0"/>
          <a:ext cx="0" cy="0"/>
          <a:chOff x="0" y="0"/>
          <a:chExt cx="0" cy="0"/>
        </a:xfrm>
      </p:grpSpPr>
      <p:sp>
        <p:nvSpPr>
          <p:cNvPr id="121" name="Google Shape;121;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22" name="Google Shape;12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3" name="Shape 123"/>
        <p:cNvGrpSpPr/>
        <p:nvPr/>
      </p:nvGrpSpPr>
      <p:grpSpPr>
        <a:xfrm>
          <a:off x="0" y="0"/>
          <a:ext cx="0" cy="0"/>
          <a:chOff x="0" y="0"/>
          <a:chExt cx="0" cy="0"/>
        </a:xfrm>
      </p:grpSpPr>
      <p:sp>
        <p:nvSpPr>
          <p:cNvPr id="124" name="Google Shape;124;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5" name="Google Shape;125;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26" name="Google Shape;12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7" name="Shape 127"/>
        <p:cNvGrpSpPr/>
        <p:nvPr/>
      </p:nvGrpSpPr>
      <p:grpSpPr>
        <a:xfrm>
          <a:off x="0" y="0"/>
          <a:ext cx="0" cy="0"/>
          <a:chOff x="0" y="0"/>
          <a:chExt cx="0" cy="0"/>
        </a:xfrm>
      </p:grpSpPr>
      <p:sp>
        <p:nvSpPr>
          <p:cNvPr id="128" name="Google Shape;12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3" name="Shape 133"/>
        <p:cNvGrpSpPr/>
        <p:nvPr/>
      </p:nvGrpSpPr>
      <p:grpSpPr>
        <a:xfrm>
          <a:off x="0" y="0"/>
          <a:ext cx="0" cy="0"/>
          <a:chOff x="0" y="0"/>
          <a:chExt cx="0" cy="0"/>
        </a:xfrm>
      </p:grpSpPr>
      <p:sp>
        <p:nvSpPr>
          <p:cNvPr id="134" name="Google Shape;134;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5" name="Google Shape;135;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9" name="Google Shape;139;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0" name="Shape 140"/>
        <p:cNvGrpSpPr/>
        <p:nvPr/>
      </p:nvGrpSpPr>
      <p:grpSpPr>
        <a:xfrm>
          <a:off x="0" y="0"/>
          <a:ext cx="0" cy="0"/>
          <a:chOff x="0" y="0"/>
          <a:chExt cx="0" cy="0"/>
        </a:xfrm>
      </p:grpSpPr>
      <p:sp>
        <p:nvSpPr>
          <p:cNvPr id="141" name="Google Shape;14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2" name="Google Shape;14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3" name="Google Shape;143;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4" name="Shape 144"/>
        <p:cNvGrpSpPr/>
        <p:nvPr/>
      </p:nvGrpSpPr>
      <p:grpSpPr>
        <a:xfrm>
          <a:off x="0" y="0"/>
          <a:ext cx="0" cy="0"/>
          <a:chOff x="0" y="0"/>
          <a:chExt cx="0" cy="0"/>
        </a:xfrm>
      </p:grpSpPr>
      <p:sp>
        <p:nvSpPr>
          <p:cNvPr id="145" name="Google Shape;14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6" name="Google Shape;146;p3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47" name="Google Shape;147;p3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2" name="Shape 152"/>
        <p:cNvGrpSpPr/>
        <p:nvPr/>
      </p:nvGrpSpPr>
      <p:grpSpPr>
        <a:xfrm>
          <a:off x="0" y="0"/>
          <a:ext cx="0" cy="0"/>
          <a:chOff x="0" y="0"/>
          <a:chExt cx="0" cy="0"/>
        </a:xfrm>
      </p:grpSpPr>
      <p:sp>
        <p:nvSpPr>
          <p:cNvPr id="153" name="Google Shape;153;p3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4" name="Google Shape;154;p32"/>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6" name="Shape 156"/>
        <p:cNvGrpSpPr/>
        <p:nvPr/>
      </p:nvGrpSpPr>
      <p:grpSpPr>
        <a:xfrm>
          <a:off x="0" y="0"/>
          <a:ext cx="0" cy="0"/>
          <a:chOff x="0" y="0"/>
          <a:chExt cx="0" cy="0"/>
        </a:xfrm>
      </p:grpSpPr>
      <p:sp>
        <p:nvSpPr>
          <p:cNvPr id="157" name="Google Shape;157;p3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8" name="Google Shape;15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9" name="Shape 159"/>
        <p:cNvGrpSpPr/>
        <p:nvPr/>
      </p:nvGrpSpPr>
      <p:grpSpPr>
        <a:xfrm>
          <a:off x="0" y="0"/>
          <a:ext cx="0" cy="0"/>
          <a:chOff x="0" y="0"/>
          <a:chExt cx="0" cy="0"/>
        </a:xfrm>
      </p:grpSpPr>
      <p:sp>
        <p:nvSpPr>
          <p:cNvPr id="160" name="Google Shape;160;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62" name="Google Shape;162;p3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3" name="Google Shape;163;p3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5" name="Shape 165"/>
        <p:cNvGrpSpPr/>
        <p:nvPr/>
      </p:nvGrpSpPr>
      <p:grpSpPr>
        <a:xfrm>
          <a:off x="0" y="0"/>
          <a:ext cx="0" cy="0"/>
          <a:chOff x="0" y="0"/>
          <a:chExt cx="0" cy="0"/>
        </a:xfrm>
      </p:grpSpPr>
      <p:sp>
        <p:nvSpPr>
          <p:cNvPr id="166" name="Google Shape;166;p3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67" name="Google Shape;16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8" name="Shape 168"/>
        <p:cNvGrpSpPr/>
        <p:nvPr/>
      </p:nvGrpSpPr>
      <p:grpSpPr>
        <a:xfrm>
          <a:off x="0" y="0"/>
          <a:ext cx="0" cy="0"/>
          <a:chOff x="0" y="0"/>
          <a:chExt cx="0" cy="0"/>
        </a:xfrm>
      </p:grpSpPr>
      <p:sp>
        <p:nvSpPr>
          <p:cNvPr id="169" name="Google Shape;169;p3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70" name="Google Shape;170;p36"/>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71" name="Google Shape;171;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2" name="Shape 172"/>
        <p:cNvGrpSpPr/>
        <p:nvPr/>
      </p:nvGrpSpPr>
      <p:grpSpPr>
        <a:xfrm>
          <a:off x="0" y="0"/>
          <a:ext cx="0" cy="0"/>
          <a:chOff x="0" y="0"/>
          <a:chExt cx="0" cy="0"/>
        </a:xfrm>
      </p:grpSpPr>
      <p:sp>
        <p:nvSpPr>
          <p:cNvPr id="173" name="Google Shape;173;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6"/>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3" name="Google Shape;43;p7"/>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7"/>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7"/>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10"/>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1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2" Type="http://schemas.openxmlformats.org/officeDocument/2006/relationships/theme" Target="../theme/theme1.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 name="Google Shape;10;p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4" name="Shape 84"/>
        <p:cNvGrpSpPr/>
        <p:nvPr/>
      </p:nvGrpSpPr>
      <p:grpSpPr>
        <a:xfrm>
          <a:off x="0" y="0"/>
          <a:ext cx="0" cy="0"/>
          <a:chOff x="0" y="0"/>
          <a:chExt cx="0" cy="0"/>
        </a:xfrm>
      </p:grpSpPr>
      <p:sp>
        <p:nvSpPr>
          <p:cNvPr id="85" name="Google Shape;8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6" name="Google Shape;8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7" name="Google Shape;8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31" name="Google Shape;131;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132" name="Google Shape;13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python-intermedio.readthedocs.io/es/latest/args_and_kwargs.html#usando-args-y-kwargs-para-llamar-a-una-funcion" TargetMode="External"/><Relationship Id="rId4" Type="http://schemas.openxmlformats.org/officeDocument/2006/relationships/image" Target="../media/image2.png"/><Relationship Id="rId5"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hyperlink" Target="https://ellibrodepython.com/args-kwargs-python"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49.png"/><Relationship Id="rId5" Type="http://schemas.openxmlformats.org/officeDocument/2006/relationships/hyperlink" Target="https://ellibrodepython.com/args-kwargs-python" TargetMode="External"/><Relationship Id="rId6"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hyperlink" Target="https://ellibrodepython.com/args-kwargs-python" TargetMode="External"/><Relationship Id="rId5" Type="http://schemas.openxmlformats.org/officeDocument/2006/relationships/image" Target="../media/image31.png"/><Relationship Id="rId6"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23.png"/><Relationship Id="rId5" Type="http://schemas.openxmlformats.org/officeDocument/2006/relationships/hyperlink" Target="https://ellibrodepython.com/args-kwargs-python"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hyperlink" Target="https://ellibrodepython.com/args-kwargs-python" TargetMode="External"/><Relationship Id="rId5" Type="http://schemas.openxmlformats.org/officeDocument/2006/relationships/image" Target="../media/image25.png"/><Relationship Id="rId6"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hyperlink" Target="https://ellibrodepython.com/args-kwargs-python" TargetMode="External"/><Relationship Id="rId5" Type="http://schemas.openxmlformats.org/officeDocument/2006/relationships/image" Target="../media/image25.png"/><Relationship Id="rId6"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8.xml"/><Relationship Id="rId3" Type="http://schemas.openxmlformats.org/officeDocument/2006/relationships/image" Target="../media/image28.png"/><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9.xml"/><Relationship Id="rId3" Type="http://schemas.openxmlformats.org/officeDocument/2006/relationships/image" Target="../media/image26.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32.png"/><Relationship Id="rId5" Type="http://schemas.openxmlformats.org/officeDocument/2006/relationships/image" Target="../media/image30.png"/><Relationship Id="rId6" Type="http://schemas.openxmlformats.org/officeDocument/2006/relationships/hyperlink" Target="https://entrenamiento-python-basico.readthedocs.io/es/latest/leccion5/funciones_recursivas.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hyperlink" Target="https://entrenamiento-python-basico.readthedocs.io/es/latest/leccion5/funciones_recursivas.html" TargetMode="External"/><Relationship Id="rId5" Type="http://schemas.openxmlformats.org/officeDocument/2006/relationships/image" Target="../media/image15.png"/><Relationship Id="rId6"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image" Target="../media/image29.png"/><Relationship Id="rId5" Type="http://schemas.openxmlformats.org/officeDocument/2006/relationships/hyperlink" Target="https://entrenamiento-python-basico.readthedocs.io/es/latest/leccion5/funciones_recursivas.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png"/><Relationship Id="rId4" Type="http://schemas.openxmlformats.org/officeDocument/2006/relationships/image" Target="../media/image48.png"/><Relationship Id="rId5" Type="http://schemas.openxmlformats.org/officeDocument/2006/relationships/hyperlink" Target="https://entrenamiento-python-basico.readthedocs.io/es/latest/leccion5/funciones_integradas.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png"/><Relationship Id="rId4" Type="http://schemas.openxmlformats.org/officeDocument/2006/relationships/image" Target="../media/image41.png"/><Relationship Id="rId5" Type="http://schemas.openxmlformats.org/officeDocument/2006/relationships/hyperlink" Target="https://entrenamiento-python-basico.readthedocs.io/es/latest/leccion5/funciones_integradas.html" TargetMode="External"/><Relationship Id="rId6"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png"/><Relationship Id="rId4" Type="http://schemas.openxmlformats.org/officeDocument/2006/relationships/hyperlink" Target="https://entrenamiento-python-basico.readthedocs.io/es/latest/leccion5/funciones_integradas.html" TargetMode="External"/><Relationship Id="rId5"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hyperlink" Target="https://entrenamiento-python-basico.readthedocs.io/es/latest/leccion5/funciones_integradas.html" TargetMode="External"/><Relationship Id="rId5"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png"/><Relationship Id="rId4" Type="http://schemas.openxmlformats.org/officeDocument/2006/relationships/hyperlink" Target="https://entrenamiento-python-basico.readthedocs.io/es/latest/leccion5/funciones_integradas.html" TargetMode="External"/><Relationship Id="rId5" Type="http://schemas.openxmlformats.org/officeDocument/2006/relationships/image" Target="../media/image1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png"/><Relationship Id="rId4" Type="http://schemas.openxmlformats.org/officeDocument/2006/relationships/hyperlink" Target="https://entrenamiento-python-basico.readthedocs.io/es/latest/leccion5/funciones_integradas.htm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png"/><Relationship Id="rId4"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png"/><Relationship Id="rId4" Type="http://schemas.openxmlformats.org/officeDocument/2006/relationships/hyperlink" Target="https://entrenamiento-python-basico.readthedocs.io/es/latest/leccion5/funciones_integradas.html" TargetMode="External"/><Relationship Id="rId5" Type="http://schemas.openxmlformats.org/officeDocument/2006/relationships/image" Target="../media/image1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4.png"/><Relationship Id="rId4" Type="http://schemas.openxmlformats.org/officeDocument/2006/relationships/image" Target="../media/image3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hyperlink" Target="https://docs.google.com/document/d/1LUAVUvZATKuzSOTLacwcaB0Z84tg_Acy33XfzowMoK4/edit?usp=sharing" TargetMode="External"/><Relationship Id="rId4" Type="http://schemas.openxmlformats.org/officeDocument/2006/relationships/image" Target="../media/image35.png"/><Relationship Id="rId5" Type="http://schemas.openxmlformats.org/officeDocument/2006/relationships/image" Target="../media/image4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5.png"/><Relationship Id="rId4" Type="http://schemas.openxmlformats.org/officeDocument/2006/relationships/image" Target="../media/image4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7.png"/><Relationship Id="rId4" Type="http://schemas.openxmlformats.org/officeDocument/2006/relationships/image" Target="../media/image3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hyperlink" Target="https://entrenamiento-python-basico.readthedocs.io/es/latest/leccion5/funciones.html" TargetMode="External"/><Relationship Id="rId4" Type="http://schemas.openxmlformats.org/officeDocument/2006/relationships/hyperlink" Target="https://entrenamiento-python-basico.readthedocs.io/es/latest/leccion5/funciones_avanzadas.html" TargetMode="External"/><Relationship Id="rId9" Type="http://schemas.openxmlformats.org/officeDocument/2006/relationships/image" Target="../media/image39.png"/><Relationship Id="rId5" Type="http://schemas.openxmlformats.org/officeDocument/2006/relationships/hyperlink" Target="https://entrenamiento-python-basico.readthedocs.io/es/latest/leccion5/funciones_integradas.html#" TargetMode="External"/><Relationship Id="rId6" Type="http://schemas.openxmlformats.org/officeDocument/2006/relationships/hyperlink" Target="https://entrenamiento-python-basico.readthedocs.io/es/latest/leccion5/funciones_recursivas.html" TargetMode="External"/><Relationship Id="rId7" Type="http://schemas.openxmlformats.org/officeDocument/2006/relationships/image" Target="../media/image38.png"/><Relationship Id="rId8" Type="http://schemas.openxmlformats.org/officeDocument/2006/relationships/image" Target="../media/image4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4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45.png"/><Relationship Id="rId4" Type="http://schemas.openxmlformats.org/officeDocument/2006/relationships/image" Target="../media/image4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4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p38"/>
          <p:cNvSpPr txBox="1"/>
          <p:nvPr/>
        </p:nvSpPr>
        <p:spPr>
          <a:xfrm>
            <a:off x="1830900" y="2033775"/>
            <a:ext cx="54822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Funciones II</a:t>
            </a:r>
            <a:endParaRPr b="0" i="1" sz="3600" u="none" cap="none" strike="noStrike">
              <a:solidFill>
                <a:srgbClr val="121212"/>
              </a:solidFill>
              <a:latin typeface="Anton"/>
              <a:ea typeface="Anton"/>
              <a:cs typeface="Anton"/>
              <a:sym typeface="Anton"/>
            </a:endParaRPr>
          </a:p>
        </p:txBody>
      </p:sp>
      <p:sp>
        <p:nvSpPr>
          <p:cNvPr id="179" name="Google Shape;179;p38"/>
          <p:cNvSpPr txBox="1"/>
          <p:nvPr/>
        </p:nvSpPr>
        <p:spPr>
          <a:xfrm>
            <a:off x="2022750" y="1633175"/>
            <a:ext cx="54822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s-419" sz="2000" u="none" cap="none" strike="noStrike">
                <a:solidFill>
                  <a:srgbClr val="121212"/>
                </a:solidFill>
                <a:latin typeface="Helvetica Neue"/>
                <a:ea typeface="Helvetica Neue"/>
                <a:cs typeface="Helvetica Neue"/>
                <a:sym typeface="Helvetica Neue"/>
              </a:rPr>
              <a:t>Clase </a:t>
            </a:r>
            <a:r>
              <a:rPr b="1" lang="es-419" sz="2000">
                <a:solidFill>
                  <a:srgbClr val="121212"/>
                </a:solidFill>
                <a:latin typeface="Helvetica Neue"/>
                <a:ea typeface="Helvetica Neue"/>
                <a:cs typeface="Helvetica Neue"/>
                <a:sym typeface="Helvetica Neue"/>
              </a:rPr>
              <a:t>10</a:t>
            </a:r>
            <a:r>
              <a:rPr b="1" i="0" lang="es-419" sz="2000" u="none" cap="none" strike="noStrike">
                <a:solidFill>
                  <a:srgbClr val="121212"/>
                </a:solidFill>
                <a:latin typeface="Helvetica Neue"/>
                <a:ea typeface="Helvetica Neue"/>
                <a:cs typeface="Helvetica Neue"/>
                <a:sym typeface="Helvetica Neue"/>
              </a:rPr>
              <a:t>. </a:t>
            </a:r>
            <a:r>
              <a:rPr b="0" i="0" lang="es-419" sz="2000" u="none" cap="none" strike="noStrike">
                <a:solidFill>
                  <a:srgbClr val="121212"/>
                </a:solidFill>
                <a:latin typeface="Helvetica Neue Light"/>
                <a:ea typeface="Helvetica Neue Light"/>
                <a:cs typeface="Helvetica Neue Light"/>
                <a:sym typeface="Helvetica Neue Light"/>
              </a:rPr>
              <a:t> Python</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180" name="Google Shape;180;p38"/>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47"/>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287" name="Google Shape;287;p47"/>
          <p:cNvSpPr txBox="1"/>
          <p:nvPr/>
        </p:nvSpPr>
        <p:spPr>
          <a:xfrm>
            <a:off x="898200" y="2998300"/>
            <a:ext cx="3233700" cy="12102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def </a:t>
            </a:r>
            <a:r>
              <a:rPr lang="es-419" sz="1800">
                <a:solidFill>
                  <a:srgbClr val="303F9F"/>
                </a:solidFill>
                <a:highlight>
                  <a:schemeClr val="lt1"/>
                </a:highlight>
                <a:latin typeface="Helvetica Neue Light"/>
                <a:ea typeface="Helvetica Neue Light"/>
                <a:cs typeface="Helvetica Neue Light"/>
                <a:sym typeface="Helvetica Neue Light"/>
              </a:rPr>
              <a:t>resta</a:t>
            </a:r>
            <a:r>
              <a:rPr lang="es-419" sz="1800">
                <a:solidFill>
                  <a:schemeClr val="dk1"/>
                </a:solidFill>
                <a:highlight>
                  <a:schemeClr val="lt1"/>
                </a:highlight>
                <a:latin typeface="Helvetica Neue"/>
                <a:ea typeface="Helvetica Neue"/>
                <a:cs typeface="Helvetica Neue"/>
                <a:sym typeface="Helvetica Neue"/>
              </a:rPr>
              <a:t>(</a:t>
            </a:r>
            <a:r>
              <a:rPr b="1" lang="es-419" sz="1800">
                <a:solidFill>
                  <a:schemeClr val="dk1"/>
                </a:solidFill>
                <a:highlight>
                  <a:schemeClr val="lt1"/>
                </a:highlight>
                <a:latin typeface="Helvetica Neue"/>
                <a:ea typeface="Helvetica Neue"/>
                <a:cs typeface="Helvetica Neue"/>
                <a:sym typeface="Helvetica Neue"/>
              </a:rPr>
              <a:t>a</a:t>
            </a:r>
            <a:r>
              <a:rPr lang="es-419" sz="1800">
                <a:solidFill>
                  <a:schemeClr val="dk1"/>
                </a:solidFill>
                <a:highlight>
                  <a:schemeClr val="lt1"/>
                </a:highlight>
                <a:latin typeface="Helvetica Neue"/>
                <a:ea typeface="Helvetica Neue"/>
                <a:cs typeface="Helvetica Neue"/>
                <a:sym typeface="Helvetica Neue"/>
              </a:rPr>
              <a:t>, </a:t>
            </a:r>
            <a:r>
              <a:rPr b="1" lang="es-419" sz="1800">
                <a:solidFill>
                  <a:schemeClr val="dk1"/>
                </a:solidFill>
                <a:highlight>
                  <a:schemeClr val="lt1"/>
                </a:highlight>
                <a:latin typeface="Helvetica Neue"/>
                <a:ea typeface="Helvetica Neue"/>
                <a:cs typeface="Helvetica Neue"/>
                <a:sym typeface="Helvetica Neue"/>
              </a:rPr>
              <a:t>b</a:t>
            </a:r>
            <a:r>
              <a:rPr lang="es-419"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0D904F"/>
                </a:solidFill>
                <a:highlight>
                  <a:schemeClr val="lt1"/>
                </a:highlight>
                <a:latin typeface="Helvetica Neue Light"/>
                <a:ea typeface="Helvetica Neue Light"/>
                <a:cs typeface="Helvetica Neue Light"/>
                <a:sym typeface="Helvetica Neue Light"/>
              </a:rPr>
              <a:t>return </a:t>
            </a:r>
            <a:r>
              <a:rPr lang="es-419" sz="1800">
                <a:solidFill>
                  <a:schemeClr val="dk1"/>
                </a:solidFill>
                <a:highlight>
                  <a:schemeClr val="lt1"/>
                </a:highlight>
                <a:latin typeface="Helvetica Neue Light"/>
                <a:ea typeface="Helvetica Neue Light"/>
                <a:cs typeface="Helvetica Neue Light"/>
                <a:sym typeface="Helvetica Neue Light"/>
              </a:rPr>
              <a:t>a -</a:t>
            </a:r>
            <a:r>
              <a:rPr lang="es-419" sz="1800">
                <a:solidFill>
                  <a:schemeClr val="dk1"/>
                </a:solidFill>
                <a:highlight>
                  <a:schemeClr val="lt1"/>
                </a:highlight>
                <a:latin typeface="Helvetica Neue Light"/>
                <a:ea typeface="Helvetica Neue Light"/>
                <a:cs typeface="Helvetica Neue Light"/>
                <a:sym typeface="Helvetica Neue Light"/>
              </a:rPr>
              <a:t> b</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resultado = resta</a:t>
            </a:r>
            <a:r>
              <a:rPr lang="es-419" sz="1800">
                <a:solidFill>
                  <a:schemeClr val="dk1"/>
                </a:solidFill>
                <a:highlight>
                  <a:schemeClr val="lt1"/>
                </a:highlight>
                <a:latin typeface="Helvetica Neue"/>
                <a:ea typeface="Helvetica Neue"/>
                <a:cs typeface="Helvetica Neue"/>
                <a:sym typeface="Helvetica Neue"/>
              </a:rPr>
              <a:t>(</a:t>
            </a:r>
            <a:r>
              <a:rPr b="1" lang="es-419" sz="1800">
                <a:solidFill>
                  <a:schemeClr val="dk1"/>
                </a:solidFill>
                <a:highlight>
                  <a:schemeClr val="lt1"/>
                </a:highlight>
                <a:latin typeface="Helvetica Neue"/>
                <a:ea typeface="Helvetica Neue"/>
                <a:cs typeface="Helvetica Neue"/>
                <a:sym typeface="Helvetica Neue"/>
              </a:rPr>
              <a:t>15</a:t>
            </a:r>
            <a:r>
              <a:rPr lang="es-419" sz="1800">
                <a:solidFill>
                  <a:schemeClr val="dk1"/>
                </a:solidFill>
                <a:highlight>
                  <a:schemeClr val="lt1"/>
                </a:highlight>
                <a:latin typeface="Helvetica Neue"/>
                <a:ea typeface="Helvetica Neue"/>
                <a:cs typeface="Helvetica Neue"/>
                <a:sym typeface="Helvetica Neue"/>
              </a:rPr>
              <a:t>, </a:t>
            </a:r>
            <a:r>
              <a:rPr b="1" lang="es-419" sz="1800">
                <a:solidFill>
                  <a:schemeClr val="dk1"/>
                </a:solidFill>
                <a:highlight>
                  <a:schemeClr val="lt1"/>
                </a:highlight>
                <a:latin typeface="Helvetica Neue"/>
                <a:ea typeface="Helvetica Neue"/>
                <a:cs typeface="Helvetica Neue"/>
                <a:sym typeface="Helvetica Neue"/>
              </a:rPr>
              <a:t>12</a:t>
            </a:r>
            <a:r>
              <a:rPr lang="es-419"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p:txBody>
      </p:sp>
      <p:sp>
        <p:nvSpPr>
          <p:cNvPr id="288" name="Google Shape;288;p47"/>
          <p:cNvSpPr txBox="1"/>
          <p:nvPr/>
        </p:nvSpPr>
        <p:spPr>
          <a:xfrm>
            <a:off x="2191900" y="621450"/>
            <a:ext cx="4994400" cy="81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Argumentos por posición</a:t>
            </a:r>
            <a:endParaRPr b="0" i="1" sz="3500" u="none" cap="none" strike="noStrike">
              <a:solidFill>
                <a:srgbClr val="000000"/>
              </a:solidFill>
              <a:latin typeface="Anton"/>
              <a:ea typeface="Anton"/>
              <a:cs typeface="Anton"/>
              <a:sym typeface="Anton"/>
            </a:endParaRPr>
          </a:p>
        </p:txBody>
      </p:sp>
      <p:sp>
        <p:nvSpPr>
          <p:cNvPr id="289" name="Google Shape;289;p47"/>
          <p:cNvSpPr txBox="1"/>
          <p:nvPr/>
        </p:nvSpPr>
        <p:spPr>
          <a:xfrm>
            <a:off x="482175" y="1829075"/>
            <a:ext cx="43209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Si tomamos el siguiente ejemplo sabremos que la resta nos dará 3:</a:t>
            </a:r>
            <a:endParaRPr>
              <a:latin typeface="Helvetica Neue Light"/>
              <a:ea typeface="Helvetica Neue Light"/>
              <a:cs typeface="Helvetica Neue Light"/>
              <a:sym typeface="Helvetica Neue Light"/>
            </a:endParaRPr>
          </a:p>
        </p:txBody>
      </p:sp>
      <p:sp>
        <p:nvSpPr>
          <p:cNvPr id="290" name="Google Shape;290;p47"/>
          <p:cNvSpPr txBox="1"/>
          <p:nvPr/>
        </p:nvSpPr>
        <p:spPr>
          <a:xfrm>
            <a:off x="4869300" y="1822050"/>
            <a:ext cx="39144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Pero, si modificamos el orden de los argumentos nos dará otro resultado:</a:t>
            </a:r>
            <a:endParaRPr sz="1800">
              <a:latin typeface="Helvetica Neue Light"/>
              <a:ea typeface="Helvetica Neue Light"/>
              <a:cs typeface="Helvetica Neue Light"/>
              <a:sym typeface="Helvetica Neue Light"/>
            </a:endParaRPr>
          </a:p>
        </p:txBody>
      </p:sp>
      <p:sp>
        <p:nvSpPr>
          <p:cNvPr id="291" name="Google Shape;291;p47"/>
          <p:cNvSpPr txBox="1"/>
          <p:nvPr/>
        </p:nvSpPr>
        <p:spPr>
          <a:xfrm>
            <a:off x="5323150" y="3518375"/>
            <a:ext cx="3188100" cy="4617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resultado = resta</a:t>
            </a:r>
            <a:r>
              <a:rPr lang="es-419" sz="1800">
                <a:solidFill>
                  <a:schemeClr val="dk1"/>
                </a:solidFill>
                <a:highlight>
                  <a:schemeClr val="lt1"/>
                </a:highlight>
                <a:latin typeface="Helvetica Neue"/>
                <a:ea typeface="Helvetica Neue"/>
                <a:cs typeface="Helvetica Neue"/>
                <a:sym typeface="Helvetica Neue"/>
              </a:rPr>
              <a:t>(</a:t>
            </a:r>
            <a:r>
              <a:rPr b="1" lang="es-419" sz="1800">
                <a:solidFill>
                  <a:schemeClr val="dk1"/>
                </a:solidFill>
                <a:highlight>
                  <a:schemeClr val="lt1"/>
                </a:highlight>
                <a:latin typeface="Helvetica Neue"/>
                <a:ea typeface="Helvetica Neue"/>
                <a:cs typeface="Helvetica Neue"/>
                <a:sym typeface="Helvetica Neue"/>
              </a:rPr>
              <a:t>12</a:t>
            </a:r>
            <a:r>
              <a:rPr lang="es-419" sz="1800">
                <a:solidFill>
                  <a:schemeClr val="dk1"/>
                </a:solidFill>
                <a:highlight>
                  <a:schemeClr val="lt1"/>
                </a:highlight>
                <a:latin typeface="Helvetica Neue"/>
                <a:ea typeface="Helvetica Neue"/>
                <a:cs typeface="Helvetica Neue"/>
                <a:sym typeface="Helvetica Neue"/>
              </a:rPr>
              <a:t>, </a:t>
            </a:r>
            <a:r>
              <a:rPr b="1" lang="es-419" sz="1800">
                <a:solidFill>
                  <a:schemeClr val="dk1"/>
                </a:solidFill>
                <a:highlight>
                  <a:schemeClr val="lt1"/>
                </a:highlight>
                <a:latin typeface="Helvetica Neue"/>
                <a:ea typeface="Helvetica Neue"/>
                <a:cs typeface="Helvetica Neue"/>
                <a:sym typeface="Helvetica Neue"/>
              </a:rPr>
              <a:t>15</a:t>
            </a:r>
            <a:r>
              <a:rPr lang="es-419" sz="1800">
                <a:solidFill>
                  <a:schemeClr val="dk1"/>
                </a:solidFill>
                <a:highlight>
                  <a:schemeClr val="lt1"/>
                </a:highlight>
                <a:latin typeface="Helvetica Neue"/>
                <a:ea typeface="Helvetica Neue"/>
                <a:cs typeface="Helvetica Neue"/>
                <a:sym typeface="Helvetica Neue"/>
              </a:rPr>
              <a:t>)</a:t>
            </a:r>
            <a:endParaRPr/>
          </a:p>
        </p:txBody>
      </p:sp>
      <p:pic>
        <p:nvPicPr>
          <p:cNvPr id="292" name="Google Shape;292;p47"/>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96" name="Shape 296"/>
        <p:cNvGrpSpPr/>
        <p:nvPr/>
      </p:nvGrpSpPr>
      <p:grpSpPr>
        <a:xfrm>
          <a:off x="0" y="0"/>
          <a:ext cx="0" cy="0"/>
          <a:chOff x="0" y="0"/>
          <a:chExt cx="0" cy="0"/>
        </a:xfrm>
      </p:grpSpPr>
      <p:sp>
        <p:nvSpPr>
          <p:cNvPr id="297" name="Google Shape;297;p48"/>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3600">
                <a:latin typeface="Anton"/>
                <a:ea typeface="Anton"/>
                <a:cs typeface="Anton"/>
                <a:sym typeface="Anton"/>
              </a:rPr>
              <a:t>ARGUMENTOS POR NOMBRE</a:t>
            </a:r>
            <a:endParaRPr i="1" sz="3600">
              <a:latin typeface="Anton"/>
              <a:ea typeface="Anton"/>
              <a:cs typeface="Anton"/>
              <a:sym typeface="Anton"/>
            </a:endParaRPr>
          </a:p>
        </p:txBody>
      </p:sp>
      <p:pic>
        <p:nvPicPr>
          <p:cNvPr id="298" name="Google Shape;298;p4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49"/>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04" name="Google Shape;304;p49"/>
          <p:cNvSpPr txBox="1"/>
          <p:nvPr/>
        </p:nvSpPr>
        <p:spPr>
          <a:xfrm>
            <a:off x="2650200" y="3281900"/>
            <a:ext cx="3675600" cy="11628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def </a:t>
            </a:r>
            <a:r>
              <a:rPr lang="es-419" sz="1800">
                <a:solidFill>
                  <a:srgbClr val="303F9F"/>
                </a:solidFill>
                <a:highlight>
                  <a:schemeClr val="lt1"/>
                </a:highlight>
                <a:latin typeface="Helvetica Neue Light"/>
                <a:ea typeface="Helvetica Neue Light"/>
                <a:cs typeface="Helvetica Neue Light"/>
                <a:sym typeface="Helvetica Neue Light"/>
              </a:rPr>
              <a:t>resta</a:t>
            </a:r>
            <a:r>
              <a:rPr lang="es-419" sz="1800">
                <a:solidFill>
                  <a:schemeClr val="dk1"/>
                </a:solidFill>
                <a:highlight>
                  <a:schemeClr val="lt1"/>
                </a:highlight>
                <a:latin typeface="Helvetica Neue"/>
                <a:ea typeface="Helvetica Neue"/>
                <a:cs typeface="Helvetica Neue"/>
                <a:sym typeface="Helvetica Neue"/>
              </a:rPr>
              <a:t>(</a:t>
            </a:r>
            <a:r>
              <a:rPr b="1" lang="es-419" sz="1800">
                <a:solidFill>
                  <a:schemeClr val="dk1"/>
                </a:solidFill>
                <a:highlight>
                  <a:schemeClr val="lt1"/>
                </a:highlight>
                <a:latin typeface="Helvetica Neue"/>
                <a:ea typeface="Helvetica Neue"/>
                <a:cs typeface="Helvetica Neue"/>
                <a:sym typeface="Helvetica Neue"/>
              </a:rPr>
              <a:t>a</a:t>
            </a:r>
            <a:r>
              <a:rPr lang="es-419" sz="1800">
                <a:solidFill>
                  <a:schemeClr val="dk1"/>
                </a:solidFill>
                <a:highlight>
                  <a:schemeClr val="lt1"/>
                </a:highlight>
                <a:latin typeface="Helvetica Neue"/>
                <a:ea typeface="Helvetica Neue"/>
                <a:cs typeface="Helvetica Neue"/>
                <a:sym typeface="Helvetica Neue"/>
              </a:rPr>
              <a:t>, </a:t>
            </a:r>
            <a:r>
              <a:rPr b="1" lang="es-419" sz="1800">
                <a:solidFill>
                  <a:schemeClr val="dk1"/>
                </a:solidFill>
                <a:highlight>
                  <a:schemeClr val="lt1"/>
                </a:highlight>
                <a:latin typeface="Helvetica Neue"/>
                <a:ea typeface="Helvetica Neue"/>
                <a:cs typeface="Helvetica Neue"/>
                <a:sym typeface="Helvetica Neue"/>
              </a:rPr>
              <a:t>b</a:t>
            </a:r>
            <a:r>
              <a:rPr lang="es-419"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a:ea typeface="Helvetica Neue"/>
                <a:cs typeface="Helvetica Neue"/>
                <a:sym typeface="Helvetica Neue"/>
              </a:rPr>
              <a:t>	</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return </a:t>
            </a:r>
            <a:r>
              <a:rPr lang="es-419" sz="1800">
                <a:solidFill>
                  <a:schemeClr val="dk1"/>
                </a:solidFill>
                <a:highlight>
                  <a:schemeClr val="lt1"/>
                </a:highlight>
                <a:latin typeface="Helvetica Neue Light"/>
                <a:ea typeface="Helvetica Neue Light"/>
                <a:cs typeface="Helvetica Neue Light"/>
                <a:sym typeface="Helvetica Neue Light"/>
              </a:rPr>
              <a:t>a - b</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resultado = resta</a:t>
            </a:r>
            <a:r>
              <a:rPr lang="es-419" sz="1800">
                <a:solidFill>
                  <a:schemeClr val="dk1"/>
                </a:solidFill>
                <a:highlight>
                  <a:schemeClr val="lt1"/>
                </a:highlight>
                <a:latin typeface="Helvetica Neue"/>
                <a:ea typeface="Helvetica Neue"/>
                <a:cs typeface="Helvetica Neue"/>
                <a:sym typeface="Helvetica Neue"/>
              </a:rPr>
              <a:t>(b=</a:t>
            </a:r>
            <a:r>
              <a:rPr b="1" lang="es-419" sz="1800">
                <a:solidFill>
                  <a:schemeClr val="dk1"/>
                </a:solidFill>
                <a:highlight>
                  <a:schemeClr val="lt1"/>
                </a:highlight>
                <a:latin typeface="Helvetica Neue"/>
                <a:ea typeface="Helvetica Neue"/>
                <a:cs typeface="Helvetica Neue"/>
                <a:sym typeface="Helvetica Neue"/>
              </a:rPr>
              <a:t>15</a:t>
            </a:r>
            <a:r>
              <a:rPr lang="es-419" sz="1800">
                <a:solidFill>
                  <a:schemeClr val="dk1"/>
                </a:solidFill>
                <a:highlight>
                  <a:schemeClr val="lt1"/>
                </a:highlight>
                <a:latin typeface="Helvetica Neue"/>
                <a:ea typeface="Helvetica Neue"/>
                <a:cs typeface="Helvetica Neue"/>
                <a:sym typeface="Helvetica Neue"/>
              </a:rPr>
              <a:t>, a=</a:t>
            </a:r>
            <a:r>
              <a:rPr b="1" lang="es-419" sz="1800">
                <a:solidFill>
                  <a:schemeClr val="dk1"/>
                </a:solidFill>
                <a:highlight>
                  <a:schemeClr val="lt1"/>
                </a:highlight>
                <a:latin typeface="Helvetica Neue"/>
                <a:ea typeface="Helvetica Neue"/>
                <a:cs typeface="Helvetica Neue"/>
                <a:sym typeface="Helvetica Neue"/>
              </a:rPr>
              <a:t>12</a:t>
            </a:r>
            <a:r>
              <a:rPr lang="es-419" sz="1800">
                <a:solidFill>
                  <a:schemeClr val="dk1"/>
                </a:solidFill>
                <a:highlight>
                  <a:schemeClr val="lt1"/>
                </a:highlight>
                <a:latin typeface="Helvetica Neue"/>
                <a:ea typeface="Helvetica Neue"/>
                <a:cs typeface="Helvetica Neue"/>
                <a:sym typeface="Helvetica Neue"/>
              </a:rPr>
              <a:t>)</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p:txBody>
      </p:sp>
      <p:sp>
        <p:nvSpPr>
          <p:cNvPr id="305" name="Google Shape;305;p49"/>
          <p:cNvSpPr txBox="1"/>
          <p:nvPr/>
        </p:nvSpPr>
        <p:spPr>
          <a:xfrm>
            <a:off x="1734700" y="469050"/>
            <a:ext cx="4994400" cy="81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Argumentos por nombre</a:t>
            </a:r>
            <a:endParaRPr b="0" i="1" sz="3500" u="none" cap="none" strike="noStrike">
              <a:solidFill>
                <a:srgbClr val="000000"/>
              </a:solidFill>
              <a:latin typeface="Anton"/>
              <a:ea typeface="Anton"/>
              <a:cs typeface="Anton"/>
              <a:sym typeface="Anton"/>
            </a:endParaRPr>
          </a:p>
        </p:txBody>
      </p:sp>
      <p:sp>
        <p:nvSpPr>
          <p:cNvPr id="306" name="Google Shape;306;p49"/>
          <p:cNvSpPr txBox="1"/>
          <p:nvPr/>
        </p:nvSpPr>
        <p:spPr>
          <a:xfrm>
            <a:off x="228600" y="1295400"/>
            <a:ext cx="8518800" cy="17085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800">
                <a:solidFill>
                  <a:schemeClr val="dk1"/>
                </a:solidFill>
                <a:latin typeface="Helvetica Neue Light"/>
                <a:ea typeface="Helvetica Neue Light"/>
                <a:cs typeface="Helvetica Neue Light"/>
                <a:sym typeface="Helvetica Neue Light"/>
              </a:rPr>
              <a:t>Como vimos, </a:t>
            </a:r>
            <a:r>
              <a:rPr b="1" lang="es-419" sz="1800">
                <a:solidFill>
                  <a:schemeClr val="dk1"/>
                </a:solidFill>
                <a:latin typeface="Helvetica Neue"/>
                <a:ea typeface="Helvetica Neue"/>
                <a:cs typeface="Helvetica Neue"/>
                <a:sym typeface="Helvetica Neue"/>
              </a:rPr>
              <a:t>si pasamos ordenado el argumento, se verá reflejado ordenadamente el parámetro</a:t>
            </a:r>
            <a:r>
              <a:rPr lang="es-419"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s-419" sz="1800">
                <a:solidFill>
                  <a:schemeClr val="dk1"/>
                </a:solidFill>
                <a:latin typeface="Helvetica Neue Light"/>
                <a:ea typeface="Helvetica Neue Light"/>
                <a:cs typeface="Helvetica Neue Light"/>
                <a:sym typeface="Helvetica Neue Light"/>
              </a:rPr>
              <a:t>Para cambiar esto se utiliza la </a:t>
            </a:r>
            <a:r>
              <a:rPr b="1" lang="es-419" sz="1800">
                <a:solidFill>
                  <a:schemeClr val="dk1"/>
                </a:solidFill>
                <a:latin typeface="Helvetica Neue"/>
                <a:ea typeface="Helvetica Neue"/>
                <a:cs typeface="Helvetica Neue"/>
                <a:sym typeface="Helvetica Neue"/>
              </a:rPr>
              <a:t>asignación de argumentos por nombre</a:t>
            </a:r>
            <a:r>
              <a:rPr lang="es-419" sz="1800">
                <a:solidFill>
                  <a:schemeClr val="dk1"/>
                </a:solidFill>
                <a:latin typeface="Helvetica Neue Light"/>
                <a:ea typeface="Helvetica Neue Light"/>
                <a:cs typeface="Helvetica Neue Light"/>
                <a:sym typeface="Helvetica Neue Light"/>
              </a:rPr>
              <a:t>, si indicamos durante la llamada que valor tiene cada parámetro a partir de su nombre:</a:t>
            </a:r>
            <a:endParaRPr sz="1800">
              <a:latin typeface="Helvetica Neue Light"/>
              <a:ea typeface="Helvetica Neue Light"/>
              <a:cs typeface="Helvetica Neue Light"/>
              <a:sym typeface="Helvetica Neue Light"/>
            </a:endParaRPr>
          </a:p>
        </p:txBody>
      </p:sp>
      <p:pic>
        <p:nvPicPr>
          <p:cNvPr id="307" name="Google Shape;307;p49"/>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50"/>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13" name="Google Shape;313;p50"/>
          <p:cNvSpPr txBox="1"/>
          <p:nvPr/>
        </p:nvSpPr>
        <p:spPr>
          <a:xfrm>
            <a:off x="5550075" y="2917000"/>
            <a:ext cx="3175500" cy="8751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resultado = resta</a:t>
            </a:r>
            <a:r>
              <a:rPr lang="es-419" sz="1800">
                <a:solidFill>
                  <a:schemeClr val="dk1"/>
                </a:solidFill>
                <a:highlight>
                  <a:schemeClr val="lt1"/>
                </a:highlight>
                <a:latin typeface="Helvetica Neue"/>
                <a:ea typeface="Helvetica Neue"/>
                <a:cs typeface="Helvetica Neue"/>
                <a:sym typeface="Helvetica Neue"/>
              </a:rPr>
              <a:t>(c=</a:t>
            </a:r>
            <a:r>
              <a:rPr b="1" lang="es-419" sz="1800">
                <a:solidFill>
                  <a:schemeClr val="dk1"/>
                </a:solidFill>
                <a:highlight>
                  <a:schemeClr val="lt1"/>
                </a:highlight>
                <a:latin typeface="Helvetica Neue"/>
                <a:ea typeface="Helvetica Neue"/>
                <a:cs typeface="Helvetica Neue"/>
                <a:sym typeface="Helvetica Neue"/>
              </a:rPr>
              <a:t>2, </a:t>
            </a:r>
            <a:r>
              <a:rPr lang="es-419" sz="1800">
                <a:solidFill>
                  <a:srgbClr val="BA2121"/>
                </a:solidFill>
                <a:highlight>
                  <a:schemeClr val="lt1"/>
                </a:highlight>
                <a:latin typeface="Helvetica Neue"/>
                <a:ea typeface="Helvetica Neue"/>
                <a:cs typeface="Helvetica Neue"/>
                <a:sym typeface="Helvetica Neue"/>
              </a:rPr>
              <a:t>a=</a:t>
            </a:r>
            <a:r>
              <a:rPr b="1" lang="es-419" sz="1800">
                <a:solidFill>
                  <a:srgbClr val="BA2121"/>
                </a:solidFill>
                <a:highlight>
                  <a:schemeClr val="lt1"/>
                </a:highlight>
                <a:latin typeface="Helvetica Neue"/>
                <a:ea typeface="Helvetica Neue"/>
                <a:cs typeface="Helvetica Neue"/>
                <a:sym typeface="Helvetica Neue"/>
              </a:rPr>
              <a:t>15,</a:t>
            </a:r>
            <a:r>
              <a:rPr b="1" lang="es-419" sz="1800">
                <a:solidFill>
                  <a:schemeClr val="dk1"/>
                </a:solidFill>
                <a:highlight>
                  <a:schemeClr val="lt1"/>
                </a:highlight>
                <a:latin typeface="Helvetica Neue"/>
                <a:ea typeface="Helvetica Neue"/>
                <a:cs typeface="Helvetica Neue"/>
                <a:sym typeface="Helvetica Neue"/>
              </a:rPr>
              <a:t> </a:t>
            </a:r>
            <a:r>
              <a:rPr lang="es-419" sz="1800">
                <a:solidFill>
                  <a:srgbClr val="3CEFAB"/>
                </a:solidFill>
                <a:highlight>
                  <a:schemeClr val="lt1"/>
                </a:highlight>
                <a:latin typeface="Helvetica Neue"/>
                <a:ea typeface="Helvetica Neue"/>
                <a:cs typeface="Helvetica Neue"/>
                <a:sym typeface="Helvetica Neue"/>
              </a:rPr>
              <a:t>b=</a:t>
            </a:r>
            <a:r>
              <a:rPr b="1" lang="es-419" sz="1800">
                <a:solidFill>
                  <a:srgbClr val="3CEFAB"/>
                </a:solidFill>
                <a:highlight>
                  <a:schemeClr val="lt1"/>
                </a:highlight>
                <a:latin typeface="Helvetica Neue"/>
                <a:ea typeface="Helvetica Neue"/>
                <a:cs typeface="Helvetica Neue"/>
                <a:sym typeface="Helvetica Neue"/>
              </a:rPr>
              <a:t>12</a:t>
            </a:r>
            <a:r>
              <a:rPr lang="es-419"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p:txBody>
      </p:sp>
      <p:sp>
        <p:nvSpPr>
          <p:cNvPr id="314" name="Google Shape;314;p50"/>
          <p:cNvSpPr txBox="1"/>
          <p:nvPr/>
        </p:nvSpPr>
        <p:spPr>
          <a:xfrm>
            <a:off x="2115700" y="469050"/>
            <a:ext cx="4994400" cy="81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Argumentos por nombre</a:t>
            </a:r>
            <a:endParaRPr b="0" i="1" sz="3500" u="none" cap="none" strike="noStrike">
              <a:solidFill>
                <a:srgbClr val="000000"/>
              </a:solidFill>
              <a:latin typeface="Anton"/>
              <a:ea typeface="Anton"/>
              <a:cs typeface="Anton"/>
              <a:sym typeface="Anton"/>
            </a:endParaRPr>
          </a:p>
        </p:txBody>
      </p:sp>
      <p:sp>
        <p:nvSpPr>
          <p:cNvPr id="315" name="Google Shape;315;p50"/>
          <p:cNvSpPr txBox="1"/>
          <p:nvPr/>
        </p:nvSpPr>
        <p:spPr>
          <a:xfrm>
            <a:off x="464425" y="1516350"/>
            <a:ext cx="8395800" cy="4617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Recordemos que al utilizar</a:t>
            </a:r>
            <a:r>
              <a:rPr lang="es-419" sz="1800">
                <a:solidFill>
                  <a:schemeClr val="dk1"/>
                </a:solidFill>
                <a:highlight>
                  <a:schemeClr val="lt1"/>
                </a:highlight>
                <a:latin typeface="Helvetica Neue Light"/>
                <a:ea typeface="Helvetica Neue Light"/>
                <a:cs typeface="Helvetica Neue Light"/>
                <a:sym typeface="Helvetica Neue Light"/>
              </a:rPr>
              <a:t> argumentos por nombre, no importa el orden:</a:t>
            </a:r>
            <a:endParaRPr>
              <a:latin typeface="Helvetica Neue Light"/>
              <a:ea typeface="Helvetica Neue Light"/>
              <a:cs typeface="Helvetica Neue Light"/>
              <a:sym typeface="Helvetica Neue Light"/>
            </a:endParaRPr>
          </a:p>
        </p:txBody>
      </p:sp>
      <p:sp>
        <p:nvSpPr>
          <p:cNvPr id="316" name="Google Shape;316;p50"/>
          <p:cNvSpPr txBox="1"/>
          <p:nvPr/>
        </p:nvSpPr>
        <p:spPr>
          <a:xfrm>
            <a:off x="430475" y="2776588"/>
            <a:ext cx="4160100" cy="10989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def </a:t>
            </a:r>
            <a:r>
              <a:rPr lang="es-419" sz="1800">
                <a:solidFill>
                  <a:srgbClr val="303F9F"/>
                </a:solidFill>
                <a:highlight>
                  <a:schemeClr val="lt1"/>
                </a:highlight>
                <a:latin typeface="Helvetica Neue Light"/>
                <a:ea typeface="Helvetica Neue Light"/>
                <a:cs typeface="Helvetica Neue Light"/>
                <a:sym typeface="Helvetica Neue Light"/>
              </a:rPr>
              <a:t>resta</a:t>
            </a:r>
            <a:r>
              <a:rPr lang="es-419" sz="1800">
                <a:solidFill>
                  <a:schemeClr val="dk1"/>
                </a:solidFill>
                <a:highlight>
                  <a:schemeClr val="lt1"/>
                </a:highlight>
                <a:latin typeface="Helvetica Neue"/>
                <a:ea typeface="Helvetica Neue"/>
                <a:cs typeface="Helvetica Neue"/>
                <a:sym typeface="Helvetica Neue"/>
              </a:rPr>
              <a:t>(</a:t>
            </a:r>
            <a:r>
              <a:rPr b="1" lang="es-419" sz="1800">
                <a:solidFill>
                  <a:schemeClr val="dk1"/>
                </a:solidFill>
                <a:highlight>
                  <a:schemeClr val="lt1"/>
                </a:highlight>
                <a:latin typeface="Helvetica Neue"/>
                <a:ea typeface="Helvetica Neue"/>
                <a:cs typeface="Helvetica Neue"/>
                <a:sym typeface="Helvetica Neue"/>
              </a:rPr>
              <a:t>a</a:t>
            </a:r>
            <a:r>
              <a:rPr lang="es-419" sz="1800">
                <a:solidFill>
                  <a:schemeClr val="dk1"/>
                </a:solidFill>
                <a:highlight>
                  <a:schemeClr val="lt1"/>
                </a:highlight>
                <a:latin typeface="Helvetica Neue"/>
                <a:ea typeface="Helvetica Neue"/>
                <a:cs typeface="Helvetica Neue"/>
                <a:sym typeface="Helvetica Neue"/>
              </a:rPr>
              <a:t>, </a:t>
            </a:r>
            <a:r>
              <a:rPr b="1" lang="es-419" sz="1800">
                <a:solidFill>
                  <a:schemeClr val="dk1"/>
                </a:solidFill>
                <a:highlight>
                  <a:schemeClr val="lt1"/>
                </a:highlight>
                <a:latin typeface="Helvetica Neue"/>
                <a:ea typeface="Helvetica Neue"/>
                <a:cs typeface="Helvetica Neue"/>
                <a:sym typeface="Helvetica Neue"/>
              </a:rPr>
              <a:t>b</a:t>
            </a:r>
            <a:r>
              <a:rPr lang="es-419" sz="1800">
                <a:solidFill>
                  <a:schemeClr val="dk1"/>
                </a:solidFill>
                <a:highlight>
                  <a:schemeClr val="lt1"/>
                </a:highlight>
                <a:latin typeface="Helvetica Neue"/>
                <a:ea typeface="Helvetica Neue"/>
                <a:cs typeface="Helvetica Neue"/>
                <a:sym typeface="Helvetica Neue"/>
              </a:rPr>
              <a:t>,</a:t>
            </a:r>
            <a:r>
              <a:rPr b="1" lang="es-419" sz="1800">
                <a:solidFill>
                  <a:schemeClr val="dk1"/>
                </a:solidFill>
                <a:highlight>
                  <a:schemeClr val="lt1"/>
                </a:highlight>
                <a:latin typeface="Helvetica Neue"/>
                <a:ea typeface="Helvetica Neue"/>
                <a:cs typeface="Helvetica Neue"/>
                <a:sym typeface="Helvetica Neue"/>
              </a:rPr>
              <a:t> c</a:t>
            </a:r>
            <a:r>
              <a:rPr lang="es-419"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return </a:t>
            </a:r>
            <a:r>
              <a:rPr lang="es-419" sz="1800">
                <a:solidFill>
                  <a:schemeClr val="dk1"/>
                </a:solidFill>
                <a:highlight>
                  <a:schemeClr val="lt1"/>
                </a:highlight>
                <a:latin typeface="Helvetica Neue Light"/>
                <a:ea typeface="Helvetica Neue Light"/>
                <a:cs typeface="Helvetica Neue Light"/>
                <a:sym typeface="Helvetica Neue Light"/>
              </a:rPr>
              <a:t>a - b - c</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resultado = resta</a:t>
            </a:r>
            <a:r>
              <a:rPr lang="es-419" sz="1800">
                <a:solidFill>
                  <a:schemeClr val="dk1"/>
                </a:solidFill>
                <a:highlight>
                  <a:schemeClr val="lt1"/>
                </a:highlight>
                <a:latin typeface="Helvetica Neue"/>
                <a:ea typeface="Helvetica Neue"/>
                <a:cs typeface="Helvetica Neue"/>
                <a:sym typeface="Helvetica Neue"/>
              </a:rPr>
              <a:t>(</a:t>
            </a:r>
            <a:r>
              <a:rPr lang="es-419" sz="1800">
                <a:solidFill>
                  <a:srgbClr val="BA2121"/>
                </a:solidFill>
                <a:highlight>
                  <a:schemeClr val="lt1"/>
                </a:highlight>
                <a:latin typeface="Helvetica Neue"/>
                <a:ea typeface="Helvetica Neue"/>
                <a:cs typeface="Helvetica Neue"/>
                <a:sym typeface="Helvetica Neue"/>
              </a:rPr>
              <a:t>a=</a:t>
            </a:r>
            <a:r>
              <a:rPr b="1" lang="es-419" sz="1800">
                <a:solidFill>
                  <a:srgbClr val="BA2121"/>
                </a:solidFill>
                <a:highlight>
                  <a:schemeClr val="lt1"/>
                </a:highlight>
                <a:latin typeface="Helvetica Neue"/>
                <a:ea typeface="Helvetica Neue"/>
                <a:cs typeface="Helvetica Neue"/>
                <a:sym typeface="Helvetica Neue"/>
              </a:rPr>
              <a:t>15</a:t>
            </a: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3CEFAB"/>
                </a:solidFill>
                <a:highlight>
                  <a:schemeClr val="lt1"/>
                </a:highlight>
                <a:latin typeface="Helvetica Neue"/>
                <a:ea typeface="Helvetica Neue"/>
                <a:cs typeface="Helvetica Neue"/>
                <a:sym typeface="Helvetica Neue"/>
              </a:rPr>
              <a:t>b=</a:t>
            </a:r>
            <a:r>
              <a:rPr b="1" lang="es-419" sz="1800">
                <a:solidFill>
                  <a:srgbClr val="3CEFAB"/>
                </a:solidFill>
                <a:highlight>
                  <a:schemeClr val="lt1"/>
                </a:highlight>
                <a:latin typeface="Helvetica Neue"/>
                <a:ea typeface="Helvetica Neue"/>
                <a:cs typeface="Helvetica Neue"/>
                <a:sym typeface="Helvetica Neue"/>
              </a:rPr>
              <a:t>12</a:t>
            </a:r>
            <a:r>
              <a:rPr lang="es-419" sz="1800">
                <a:solidFill>
                  <a:schemeClr val="dk1"/>
                </a:solidFill>
                <a:highlight>
                  <a:schemeClr val="lt1"/>
                </a:highlight>
                <a:latin typeface="Helvetica Neue"/>
                <a:ea typeface="Helvetica Neue"/>
                <a:cs typeface="Helvetica Neue"/>
                <a:sym typeface="Helvetica Neue"/>
              </a:rPr>
              <a:t>, c=</a:t>
            </a:r>
            <a:r>
              <a:rPr b="1" lang="es-419" sz="1800">
                <a:solidFill>
                  <a:schemeClr val="dk1"/>
                </a:solidFill>
                <a:highlight>
                  <a:schemeClr val="lt1"/>
                </a:highlight>
                <a:latin typeface="Helvetica Neue"/>
                <a:ea typeface="Helvetica Neue"/>
                <a:cs typeface="Helvetica Neue"/>
                <a:sym typeface="Helvetica Neue"/>
              </a:rPr>
              <a:t>2</a:t>
            </a:r>
            <a:r>
              <a:rPr lang="es-419" sz="1800">
                <a:solidFill>
                  <a:schemeClr val="dk1"/>
                </a:solidFill>
                <a:highlight>
                  <a:schemeClr val="lt1"/>
                </a:highlight>
                <a:latin typeface="Helvetica Neue"/>
                <a:ea typeface="Helvetica Neue"/>
                <a:cs typeface="Helvetica Neue"/>
                <a:sym typeface="Helvetica Neue"/>
              </a:rPr>
              <a:t>)</a:t>
            </a:r>
            <a:endParaRPr/>
          </a:p>
        </p:txBody>
      </p:sp>
      <p:pic>
        <p:nvPicPr>
          <p:cNvPr id="317" name="Google Shape;317;p50"/>
          <p:cNvPicPr preferRelativeResize="0"/>
          <p:nvPr/>
        </p:nvPicPr>
        <p:blipFill>
          <a:blip r:embed="rId4">
            <a:alphaModFix/>
          </a:blip>
          <a:stretch>
            <a:fillRect/>
          </a:stretch>
        </p:blipFill>
        <p:spPr>
          <a:xfrm>
            <a:off x="4722950" y="3119950"/>
            <a:ext cx="619601" cy="619601"/>
          </a:xfrm>
          <a:prstGeom prst="rect">
            <a:avLst/>
          </a:prstGeom>
          <a:noFill/>
          <a:ln>
            <a:noFill/>
          </a:ln>
        </p:spPr>
      </p:pic>
      <p:sp>
        <p:nvSpPr>
          <p:cNvPr id="318" name="Google Shape;318;p50"/>
          <p:cNvSpPr txBox="1"/>
          <p:nvPr/>
        </p:nvSpPr>
        <p:spPr>
          <a:xfrm>
            <a:off x="4510025" y="1909900"/>
            <a:ext cx="619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2000">
                <a:latin typeface="Calibri"/>
                <a:ea typeface="Calibri"/>
                <a:cs typeface="Calibri"/>
                <a:sym typeface="Calibri"/>
              </a:rPr>
              <a:t>😉</a:t>
            </a:r>
            <a:endParaRPr sz="2000">
              <a:latin typeface="Calibri"/>
              <a:ea typeface="Calibri"/>
              <a:cs typeface="Calibri"/>
              <a:sym typeface="Calibri"/>
            </a:endParaRPr>
          </a:p>
        </p:txBody>
      </p:sp>
      <p:pic>
        <p:nvPicPr>
          <p:cNvPr id="319" name="Google Shape;319;p50"/>
          <p:cNvPicPr preferRelativeResize="0"/>
          <p:nvPr/>
        </p:nvPicPr>
        <p:blipFill rotWithShape="1">
          <a:blip r:embed="rId5">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23" name="Shape 323"/>
        <p:cNvGrpSpPr/>
        <p:nvPr/>
      </p:nvGrpSpPr>
      <p:grpSpPr>
        <a:xfrm>
          <a:off x="0" y="0"/>
          <a:ext cx="0" cy="0"/>
          <a:chOff x="0" y="0"/>
          <a:chExt cx="0" cy="0"/>
        </a:xfrm>
      </p:grpSpPr>
      <p:sp>
        <p:nvSpPr>
          <p:cNvPr id="324" name="Google Shape;324;p51"/>
          <p:cNvSpPr txBox="1"/>
          <p:nvPr/>
        </p:nvSpPr>
        <p:spPr>
          <a:xfrm>
            <a:off x="2187450" y="192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3600">
                <a:latin typeface="Anton"/>
                <a:ea typeface="Anton"/>
                <a:cs typeface="Anton"/>
                <a:sym typeface="Anton"/>
              </a:rPr>
              <a:t>LLAMADA SIN ARGUMENTOS</a:t>
            </a:r>
            <a:endParaRPr i="1" sz="3600">
              <a:latin typeface="Anton"/>
              <a:ea typeface="Anton"/>
              <a:cs typeface="Anton"/>
              <a:sym typeface="Anton"/>
            </a:endParaRPr>
          </a:p>
        </p:txBody>
      </p:sp>
      <p:pic>
        <p:nvPicPr>
          <p:cNvPr id="325" name="Google Shape;325;p5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52"/>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31" name="Google Shape;331;p52"/>
          <p:cNvSpPr txBox="1"/>
          <p:nvPr/>
        </p:nvSpPr>
        <p:spPr>
          <a:xfrm>
            <a:off x="1832525" y="1671275"/>
            <a:ext cx="5655900" cy="22146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def </a:t>
            </a:r>
            <a:r>
              <a:rPr lang="es-419" sz="1800">
                <a:solidFill>
                  <a:srgbClr val="303F9F"/>
                </a:solidFill>
                <a:highlight>
                  <a:schemeClr val="lt1"/>
                </a:highlight>
                <a:latin typeface="Helvetica Neue Light"/>
                <a:ea typeface="Helvetica Neue Light"/>
                <a:cs typeface="Helvetica Neue Light"/>
                <a:sym typeface="Helvetica Neue Light"/>
              </a:rPr>
              <a:t>resta</a:t>
            </a:r>
            <a:r>
              <a:rPr lang="es-419" sz="1800">
                <a:solidFill>
                  <a:schemeClr val="dk1"/>
                </a:solidFill>
                <a:highlight>
                  <a:schemeClr val="lt1"/>
                </a:highlight>
                <a:latin typeface="Helvetica Neue"/>
                <a:ea typeface="Helvetica Neue"/>
                <a:cs typeface="Helvetica Neue"/>
                <a:sym typeface="Helvetica Neue"/>
              </a:rPr>
              <a:t>(</a:t>
            </a:r>
            <a:r>
              <a:rPr b="1" lang="es-419" sz="1800">
                <a:solidFill>
                  <a:schemeClr val="dk1"/>
                </a:solidFill>
                <a:highlight>
                  <a:schemeClr val="lt1"/>
                </a:highlight>
                <a:latin typeface="Helvetica Neue"/>
                <a:ea typeface="Helvetica Neue"/>
                <a:cs typeface="Helvetica Neue"/>
                <a:sym typeface="Helvetica Neue"/>
              </a:rPr>
              <a:t>a</a:t>
            </a:r>
            <a:r>
              <a:rPr lang="es-419" sz="1800">
                <a:solidFill>
                  <a:schemeClr val="dk1"/>
                </a:solidFill>
                <a:highlight>
                  <a:schemeClr val="lt1"/>
                </a:highlight>
                <a:latin typeface="Helvetica Neue"/>
                <a:ea typeface="Helvetica Neue"/>
                <a:cs typeface="Helvetica Neue"/>
                <a:sym typeface="Helvetica Neue"/>
              </a:rPr>
              <a:t>, </a:t>
            </a:r>
            <a:r>
              <a:rPr b="1" lang="es-419" sz="1800">
                <a:solidFill>
                  <a:schemeClr val="dk1"/>
                </a:solidFill>
                <a:highlight>
                  <a:schemeClr val="lt1"/>
                </a:highlight>
                <a:latin typeface="Helvetica Neue"/>
                <a:ea typeface="Helvetica Neue"/>
                <a:cs typeface="Helvetica Neue"/>
                <a:sym typeface="Helvetica Neue"/>
              </a:rPr>
              <a:t>b</a:t>
            </a:r>
            <a:r>
              <a:rPr lang="es-419"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0D904F"/>
                </a:solidFill>
                <a:highlight>
                  <a:schemeClr val="lt1"/>
                </a:highlight>
                <a:latin typeface="Helvetica Neue Light"/>
                <a:ea typeface="Helvetica Neue Light"/>
                <a:cs typeface="Helvetica Neue Light"/>
                <a:sym typeface="Helvetica Neue Light"/>
              </a:rPr>
              <a:t>return </a:t>
            </a:r>
            <a:r>
              <a:rPr lang="es-419" sz="1800">
                <a:solidFill>
                  <a:schemeClr val="dk1"/>
                </a:solidFill>
                <a:highlight>
                  <a:schemeClr val="lt1"/>
                </a:highlight>
                <a:latin typeface="Helvetica Neue Light"/>
                <a:ea typeface="Helvetica Neue Light"/>
                <a:cs typeface="Helvetica Neue Light"/>
                <a:sym typeface="Helvetica Neue Light"/>
              </a:rPr>
              <a:t>a - b</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resultado = resta()</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rgbClr val="0044DD"/>
                </a:solidFill>
                <a:highlight>
                  <a:schemeClr val="lt1"/>
                </a:highlight>
                <a:latin typeface="Helvetica Neue Light"/>
                <a:ea typeface="Helvetica Neue Light"/>
                <a:cs typeface="Helvetica Neue Light"/>
                <a:sym typeface="Helvetica Neue Light"/>
              </a:rPr>
              <a:t>Traceback (most recent call last):</a:t>
            </a:r>
            <a:endParaRPr sz="1800">
              <a:solidFill>
                <a:srgbClr val="3E4349"/>
              </a:solidFill>
              <a:highlight>
                <a:schemeClr val="lt1"/>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lang="es-419" sz="1800">
                <a:solidFill>
                  <a:srgbClr val="3E4349"/>
                </a:solidFill>
                <a:highlight>
                  <a:schemeClr val="lt1"/>
                </a:highlight>
                <a:latin typeface="Helvetica Neue Light"/>
                <a:ea typeface="Helvetica Neue Light"/>
                <a:cs typeface="Helvetica Neue Light"/>
                <a:sym typeface="Helvetica Neue Light"/>
              </a:rPr>
              <a:t>File </a:t>
            </a:r>
            <a:r>
              <a:rPr lang="es-419" sz="1800">
                <a:solidFill>
                  <a:srgbClr val="007020"/>
                </a:solidFill>
                <a:highlight>
                  <a:schemeClr val="lt1"/>
                </a:highlight>
                <a:latin typeface="Helvetica Neue Light"/>
                <a:ea typeface="Helvetica Neue Light"/>
                <a:cs typeface="Helvetica Neue Light"/>
                <a:sym typeface="Helvetica Neue Light"/>
              </a:rPr>
              <a:t>"&lt;stdin&gt;"</a:t>
            </a:r>
            <a:r>
              <a:rPr lang="es-419" sz="1800">
                <a:solidFill>
                  <a:srgbClr val="3E4349"/>
                </a:solidFill>
                <a:highlight>
                  <a:schemeClr val="lt1"/>
                </a:highlight>
                <a:latin typeface="Helvetica Neue Light"/>
                <a:ea typeface="Helvetica Neue Light"/>
                <a:cs typeface="Helvetica Neue Light"/>
                <a:sym typeface="Helvetica Neue Light"/>
              </a:rPr>
              <a:t>, line </a:t>
            </a:r>
            <a:r>
              <a:rPr lang="es-419" sz="1800">
                <a:solidFill>
                  <a:srgbClr val="208050"/>
                </a:solidFill>
                <a:highlight>
                  <a:schemeClr val="lt1"/>
                </a:highlight>
                <a:latin typeface="Helvetica Neue Light"/>
                <a:ea typeface="Helvetica Neue Light"/>
                <a:cs typeface="Helvetica Neue Light"/>
                <a:sym typeface="Helvetica Neue Light"/>
              </a:rPr>
              <a:t>1</a:t>
            </a:r>
            <a:r>
              <a:rPr lang="es-419" sz="1800">
                <a:solidFill>
                  <a:srgbClr val="3E4349"/>
                </a:solidFill>
                <a:highlight>
                  <a:schemeClr val="lt1"/>
                </a:highlight>
                <a:latin typeface="Helvetica Neue Light"/>
                <a:ea typeface="Helvetica Neue Light"/>
                <a:cs typeface="Helvetica Neue Light"/>
                <a:sym typeface="Helvetica Neue Light"/>
              </a:rPr>
              <a:t>, in &lt;module&gt;</a:t>
            </a:r>
            <a:endParaRPr sz="1800">
              <a:solidFill>
                <a:srgbClr val="3E4349"/>
              </a:solidFill>
              <a:highlight>
                <a:schemeClr val="lt1"/>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lang="es-419" sz="1800">
                <a:solidFill>
                  <a:srgbClr val="FF0000"/>
                </a:solidFill>
                <a:highlight>
                  <a:schemeClr val="lt1"/>
                </a:highlight>
                <a:latin typeface="Helvetica Neue Light"/>
                <a:ea typeface="Helvetica Neue Light"/>
                <a:cs typeface="Helvetica Neue Light"/>
                <a:sym typeface="Helvetica Neue Light"/>
              </a:rPr>
              <a:t>TypeError</a:t>
            </a:r>
            <a:r>
              <a:rPr lang="es-419" sz="1800">
                <a:solidFill>
                  <a:srgbClr val="3E4349"/>
                </a:solidFill>
                <a:highlight>
                  <a:schemeClr val="lt1"/>
                </a:highlight>
                <a:latin typeface="Helvetica Neue Light"/>
                <a:ea typeface="Helvetica Neue Light"/>
                <a:cs typeface="Helvetica Neue Light"/>
                <a:sym typeface="Helvetica Neue Light"/>
              </a:rPr>
              <a:t>: resta() takes exactly 2 arguments (0 given)</a:t>
            </a:r>
            <a:endParaRPr sz="1800">
              <a:solidFill>
                <a:srgbClr val="3E4349"/>
              </a:solidFill>
              <a:highlight>
                <a:schemeClr val="lt1"/>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p:txBody>
      </p:sp>
      <p:sp>
        <p:nvSpPr>
          <p:cNvPr id="332" name="Google Shape;332;p52"/>
          <p:cNvSpPr txBox="1"/>
          <p:nvPr/>
        </p:nvSpPr>
        <p:spPr>
          <a:xfrm>
            <a:off x="2268100" y="469050"/>
            <a:ext cx="4994400" cy="81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Llamada sin argumentos</a:t>
            </a:r>
            <a:endParaRPr b="0" i="1" sz="3500" u="none" cap="none" strike="noStrike">
              <a:solidFill>
                <a:srgbClr val="000000"/>
              </a:solidFill>
              <a:latin typeface="Anton"/>
              <a:ea typeface="Anton"/>
              <a:cs typeface="Anton"/>
              <a:sym typeface="Anton"/>
            </a:endParaRPr>
          </a:p>
        </p:txBody>
      </p:sp>
      <p:sp>
        <p:nvSpPr>
          <p:cNvPr id="333" name="Google Shape;333;p52"/>
          <p:cNvSpPr txBox="1"/>
          <p:nvPr/>
        </p:nvSpPr>
        <p:spPr>
          <a:xfrm>
            <a:off x="381000" y="1219200"/>
            <a:ext cx="84810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419" sz="1800">
                <a:solidFill>
                  <a:schemeClr val="dk1"/>
                </a:solidFill>
                <a:latin typeface="Helvetica Neue Light"/>
                <a:ea typeface="Helvetica Neue Light"/>
                <a:cs typeface="Helvetica Neue Light"/>
                <a:sym typeface="Helvetica Neue Light"/>
              </a:rPr>
              <a:t>Veamos q</a:t>
            </a:r>
            <a:r>
              <a:rPr lang="es-419" sz="1800">
                <a:solidFill>
                  <a:schemeClr val="dk1"/>
                </a:solidFill>
                <a:latin typeface="Helvetica Neue Light"/>
                <a:ea typeface="Helvetica Neue Light"/>
                <a:cs typeface="Helvetica Neue Light"/>
                <a:sym typeface="Helvetica Neue Light"/>
              </a:rPr>
              <a:t>ué pasa si llamamos una función con parámetros ya definidos:</a:t>
            </a:r>
            <a:endParaRPr>
              <a:latin typeface="Helvetica Neue Light"/>
              <a:ea typeface="Helvetica Neue Light"/>
              <a:cs typeface="Helvetica Neue Light"/>
              <a:sym typeface="Helvetica Neue Light"/>
            </a:endParaRPr>
          </a:p>
        </p:txBody>
      </p:sp>
      <p:sp>
        <p:nvSpPr>
          <p:cNvPr id="334" name="Google Shape;334;p52"/>
          <p:cNvSpPr txBox="1"/>
          <p:nvPr/>
        </p:nvSpPr>
        <p:spPr>
          <a:xfrm>
            <a:off x="275325" y="3942850"/>
            <a:ext cx="8767500" cy="4617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800">
                <a:solidFill>
                  <a:schemeClr val="dk1"/>
                </a:solidFill>
                <a:latin typeface="Helvetica Neue Light"/>
                <a:ea typeface="Helvetica Neue Light"/>
                <a:cs typeface="Helvetica Neue Light"/>
                <a:sym typeface="Helvetica Neue Light"/>
              </a:rPr>
              <a:t>¿Cómo </a:t>
            </a:r>
            <a:r>
              <a:rPr lang="es-419" sz="1800">
                <a:solidFill>
                  <a:schemeClr val="dk1"/>
                </a:solidFill>
                <a:latin typeface="Helvetica Neue Light"/>
                <a:ea typeface="Helvetica Neue Light"/>
                <a:cs typeface="Helvetica Neue Light"/>
                <a:sym typeface="Helvetica Neue Light"/>
              </a:rPr>
              <a:t>solucionamos el TypeError al momento de llamar una función sin argumento?</a:t>
            </a:r>
            <a:endParaRPr/>
          </a:p>
        </p:txBody>
      </p:sp>
      <p:sp>
        <p:nvSpPr>
          <p:cNvPr id="335" name="Google Shape;335;p52"/>
          <p:cNvSpPr txBox="1"/>
          <p:nvPr/>
        </p:nvSpPr>
        <p:spPr>
          <a:xfrm>
            <a:off x="4558425" y="4367625"/>
            <a:ext cx="519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2100">
                <a:latin typeface="Calibri"/>
                <a:ea typeface="Calibri"/>
                <a:cs typeface="Calibri"/>
                <a:sym typeface="Calibri"/>
              </a:rPr>
              <a:t>👉</a:t>
            </a:r>
            <a:endParaRPr sz="2100">
              <a:latin typeface="Calibri"/>
              <a:ea typeface="Calibri"/>
              <a:cs typeface="Calibri"/>
              <a:sym typeface="Calibri"/>
            </a:endParaRPr>
          </a:p>
        </p:txBody>
      </p:sp>
      <p:pic>
        <p:nvPicPr>
          <p:cNvPr id="336" name="Google Shape;336;p52"/>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53"/>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42" name="Google Shape;342;p53"/>
          <p:cNvSpPr txBox="1"/>
          <p:nvPr/>
        </p:nvSpPr>
        <p:spPr>
          <a:xfrm>
            <a:off x="2953900" y="2786425"/>
            <a:ext cx="3585300" cy="11724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def </a:t>
            </a:r>
            <a:r>
              <a:rPr lang="es-419" sz="1800">
                <a:solidFill>
                  <a:srgbClr val="303F9F"/>
                </a:solidFill>
                <a:highlight>
                  <a:schemeClr val="lt1"/>
                </a:highlight>
                <a:latin typeface="Helvetica Neue Light"/>
                <a:ea typeface="Helvetica Neue Light"/>
                <a:cs typeface="Helvetica Neue Light"/>
                <a:sym typeface="Helvetica Neue Light"/>
              </a:rPr>
              <a:t>resta</a:t>
            </a:r>
            <a:r>
              <a:rPr lang="es-419" sz="1800">
                <a:solidFill>
                  <a:schemeClr val="dk1"/>
                </a:solidFill>
                <a:highlight>
                  <a:schemeClr val="lt1"/>
                </a:highlight>
                <a:latin typeface="Helvetica Neue"/>
                <a:ea typeface="Helvetica Neue"/>
                <a:cs typeface="Helvetica Neue"/>
                <a:sym typeface="Helvetica Neue"/>
              </a:rPr>
              <a:t>(</a:t>
            </a:r>
            <a:r>
              <a:rPr b="1" lang="es-419" sz="1800">
                <a:solidFill>
                  <a:schemeClr val="dk1"/>
                </a:solidFill>
                <a:highlight>
                  <a:schemeClr val="lt1"/>
                </a:highlight>
                <a:latin typeface="Helvetica Neue"/>
                <a:ea typeface="Helvetica Neue"/>
                <a:cs typeface="Helvetica Neue"/>
                <a:sym typeface="Helvetica Neue"/>
              </a:rPr>
              <a:t>a=</a:t>
            </a:r>
            <a:r>
              <a:rPr b="1" lang="es-419" sz="1800">
                <a:solidFill>
                  <a:srgbClr val="208050"/>
                </a:solidFill>
                <a:highlight>
                  <a:schemeClr val="lt1"/>
                </a:highlight>
                <a:latin typeface="Helvetica Neue"/>
                <a:ea typeface="Helvetica Neue"/>
                <a:cs typeface="Helvetica Neue"/>
                <a:sym typeface="Helvetica Neue"/>
              </a:rPr>
              <a:t>None</a:t>
            </a:r>
            <a:r>
              <a:rPr lang="es-419" sz="1800">
                <a:solidFill>
                  <a:schemeClr val="dk1"/>
                </a:solidFill>
                <a:highlight>
                  <a:schemeClr val="lt1"/>
                </a:highlight>
                <a:latin typeface="Helvetica Neue"/>
                <a:ea typeface="Helvetica Neue"/>
                <a:cs typeface="Helvetica Neue"/>
                <a:sym typeface="Helvetica Neue"/>
              </a:rPr>
              <a:t>, </a:t>
            </a:r>
            <a:r>
              <a:rPr b="1" lang="es-419" sz="1800">
                <a:solidFill>
                  <a:schemeClr val="dk1"/>
                </a:solidFill>
                <a:highlight>
                  <a:schemeClr val="lt1"/>
                </a:highlight>
                <a:latin typeface="Helvetica Neue"/>
                <a:ea typeface="Helvetica Neue"/>
                <a:cs typeface="Helvetica Neue"/>
                <a:sym typeface="Helvetica Neue"/>
              </a:rPr>
              <a:t>b=</a:t>
            </a:r>
            <a:r>
              <a:rPr b="1" lang="es-419" sz="1800">
                <a:solidFill>
                  <a:srgbClr val="208050"/>
                </a:solidFill>
                <a:highlight>
                  <a:schemeClr val="lt1"/>
                </a:highlight>
                <a:latin typeface="Helvetica Neue"/>
                <a:ea typeface="Helvetica Neue"/>
                <a:cs typeface="Helvetica Neue"/>
                <a:sym typeface="Helvetica Neue"/>
              </a:rPr>
              <a:t>None</a:t>
            </a:r>
            <a:r>
              <a:rPr lang="es-419"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0D904F"/>
                </a:solidFill>
                <a:highlight>
                  <a:schemeClr val="lt1"/>
                </a:highlight>
                <a:latin typeface="Helvetica Neue Light"/>
                <a:ea typeface="Helvetica Neue Light"/>
                <a:cs typeface="Helvetica Neue Light"/>
                <a:sym typeface="Helvetica Neue Light"/>
              </a:rPr>
              <a:t>return </a:t>
            </a:r>
            <a:r>
              <a:rPr lang="es-419" sz="1800">
                <a:solidFill>
                  <a:schemeClr val="dk1"/>
                </a:solidFill>
                <a:highlight>
                  <a:schemeClr val="lt1"/>
                </a:highlight>
                <a:latin typeface="Helvetica Neue Light"/>
                <a:ea typeface="Helvetica Neue Light"/>
                <a:cs typeface="Helvetica Neue Light"/>
                <a:sym typeface="Helvetica Neue Light"/>
              </a:rPr>
              <a:t>a - b</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resultado = resta()</a:t>
            </a:r>
            <a:endParaRPr sz="1800">
              <a:latin typeface="Helvetica Neue Light"/>
              <a:ea typeface="Helvetica Neue Light"/>
              <a:cs typeface="Helvetica Neue Light"/>
              <a:sym typeface="Helvetica Neue Light"/>
            </a:endParaRPr>
          </a:p>
        </p:txBody>
      </p:sp>
      <p:sp>
        <p:nvSpPr>
          <p:cNvPr id="343" name="Google Shape;343;p53"/>
          <p:cNvSpPr txBox="1"/>
          <p:nvPr/>
        </p:nvSpPr>
        <p:spPr>
          <a:xfrm>
            <a:off x="2115700" y="469050"/>
            <a:ext cx="4994400" cy="81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Parámetros por defecto</a:t>
            </a:r>
            <a:endParaRPr b="0" i="1" sz="3500" u="none" cap="none" strike="noStrike">
              <a:solidFill>
                <a:srgbClr val="000000"/>
              </a:solidFill>
              <a:latin typeface="Anton"/>
              <a:ea typeface="Anton"/>
              <a:cs typeface="Anton"/>
              <a:sym typeface="Anton"/>
            </a:endParaRPr>
          </a:p>
        </p:txBody>
      </p:sp>
      <p:sp>
        <p:nvSpPr>
          <p:cNvPr id="344" name="Google Shape;344;p53"/>
          <p:cNvSpPr txBox="1"/>
          <p:nvPr/>
        </p:nvSpPr>
        <p:spPr>
          <a:xfrm>
            <a:off x="381000" y="1600200"/>
            <a:ext cx="8481000" cy="877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800">
                <a:solidFill>
                  <a:schemeClr val="dk1"/>
                </a:solidFill>
                <a:latin typeface="Helvetica Neue Light"/>
                <a:ea typeface="Helvetica Neue Light"/>
                <a:cs typeface="Helvetica Neue Light"/>
                <a:sym typeface="Helvetica Neue Light"/>
              </a:rPr>
              <a:t>Python, nos deja asignar unos valores por defecto a los parámetros, es decir, indicarle que tendrán un valor por defecto si no viene ningún valor.</a:t>
            </a:r>
            <a:endParaRPr>
              <a:latin typeface="Helvetica Neue Light"/>
              <a:ea typeface="Helvetica Neue Light"/>
              <a:cs typeface="Helvetica Neue Light"/>
              <a:sym typeface="Helvetica Neue Light"/>
            </a:endParaRPr>
          </a:p>
        </p:txBody>
      </p:sp>
      <p:pic>
        <p:nvPicPr>
          <p:cNvPr id="345" name="Google Shape;345;p53"/>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54"/>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51" name="Google Shape;351;p54"/>
          <p:cNvSpPr txBox="1"/>
          <p:nvPr/>
        </p:nvSpPr>
        <p:spPr>
          <a:xfrm>
            <a:off x="1201300" y="1583275"/>
            <a:ext cx="6848100" cy="895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Light"/>
                <a:ea typeface="Helvetica Neue Light"/>
                <a:cs typeface="Helvetica Neue Light"/>
                <a:sym typeface="Helvetica Neue Light"/>
              </a:rPr>
              <a:t>Como vimos con anterioridad, no podemos restar None a None, ya que nos devuelve un error:</a:t>
            </a:r>
            <a:endParaRPr sz="1800">
              <a:solidFill>
                <a:srgbClr val="BA2121"/>
              </a:solidFill>
              <a:highlight>
                <a:schemeClr val="lt1"/>
              </a:highlight>
              <a:latin typeface="Helvetica Neue"/>
              <a:ea typeface="Helvetica Neue"/>
              <a:cs typeface="Helvetica Neue"/>
              <a:sym typeface="Helvetica Neue"/>
            </a:endParaRPr>
          </a:p>
        </p:txBody>
      </p:sp>
      <p:sp>
        <p:nvSpPr>
          <p:cNvPr id="352" name="Google Shape;352;p54"/>
          <p:cNvSpPr txBox="1"/>
          <p:nvPr/>
        </p:nvSpPr>
        <p:spPr>
          <a:xfrm>
            <a:off x="2115700" y="469050"/>
            <a:ext cx="4994400" cy="81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Parámetros por defecto</a:t>
            </a:r>
            <a:endParaRPr b="0" i="1" sz="3500" u="none" cap="none" strike="noStrike">
              <a:solidFill>
                <a:srgbClr val="000000"/>
              </a:solidFill>
              <a:latin typeface="Anton"/>
              <a:ea typeface="Anton"/>
              <a:cs typeface="Anton"/>
              <a:sym typeface="Anton"/>
            </a:endParaRPr>
          </a:p>
        </p:txBody>
      </p:sp>
      <p:sp>
        <p:nvSpPr>
          <p:cNvPr id="353" name="Google Shape;353;p54"/>
          <p:cNvSpPr txBox="1"/>
          <p:nvPr/>
        </p:nvSpPr>
        <p:spPr>
          <a:xfrm>
            <a:off x="838200" y="2819400"/>
            <a:ext cx="7516800" cy="10989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a:solidFill>
                  <a:srgbClr val="BA2121"/>
                </a:solidFill>
                <a:highlight>
                  <a:schemeClr val="lt1"/>
                </a:highlight>
                <a:latin typeface="Helvetica Neue Light"/>
                <a:ea typeface="Helvetica Neue Light"/>
                <a:cs typeface="Helvetica Neue Light"/>
                <a:sym typeface="Helvetica Neue Light"/>
              </a:rPr>
              <a:t>Traceback (most recent call last):                                                                                        File "&lt;stdin&gt;", line 1, in &lt;module&gt;                                                                                   TypeError: unsupported operand type(s) for -: 'NoneType' and 'NoneType'    </a:t>
            </a:r>
            <a:endParaRPr sz="1800">
              <a:latin typeface="Helvetica Neue Light"/>
              <a:ea typeface="Helvetica Neue Light"/>
              <a:cs typeface="Helvetica Neue Light"/>
              <a:sym typeface="Helvetica Neue Light"/>
            </a:endParaRPr>
          </a:p>
        </p:txBody>
      </p:sp>
      <p:sp>
        <p:nvSpPr>
          <p:cNvPr id="354" name="Google Shape;354;p54"/>
          <p:cNvSpPr txBox="1"/>
          <p:nvPr/>
        </p:nvSpPr>
        <p:spPr>
          <a:xfrm>
            <a:off x="1337625" y="4084550"/>
            <a:ext cx="63822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a:solidFill>
                  <a:schemeClr val="dk1"/>
                </a:solidFill>
                <a:latin typeface="Helvetica Neue Light"/>
                <a:ea typeface="Helvetica Neue Light"/>
                <a:cs typeface="Helvetica Neue Light"/>
                <a:sym typeface="Helvetica Neue Light"/>
              </a:rPr>
              <a:t>Para solucionar el error de restar None tendremos que hacer una validación</a:t>
            </a:r>
            <a:endParaRPr>
              <a:latin typeface="Helvetica Neue Light"/>
              <a:ea typeface="Helvetica Neue Light"/>
              <a:cs typeface="Helvetica Neue Light"/>
              <a:sym typeface="Helvetica Neue Light"/>
            </a:endParaRPr>
          </a:p>
        </p:txBody>
      </p:sp>
      <p:sp>
        <p:nvSpPr>
          <p:cNvPr id="355" name="Google Shape;355;p54"/>
          <p:cNvSpPr txBox="1"/>
          <p:nvPr/>
        </p:nvSpPr>
        <p:spPr>
          <a:xfrm>
            <a:off x="2982800" y="4312250"/>
            <a:ext cx="661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900">
                <a:latin typeface="Calibri"/>
                <a:ea typeface="Calibri"/>
                <a:cs typeface="Calibri"/>
                <a:sym typeface="Calibri"/>
              </a:rPr>
              <a:t>👉</a:t>
            </a:r>
            <a:endParaRPr sz="1900">
              <a:latin typeface="Calibri"/>
              <a:ea typeface="Calibri"/>
              <a:cs typeface="Calibri"/>
              <a:sym typeface="Calibri"/>
            </a:endParaRPr>
          </a:p>
        </p:txBody>
      </p:sp>
      <p:pic>
        <p:nvPicPr>
          <p:cNvPr id="356" name="Google Shape;356;p54"/>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55"/>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62" name="Google Shape;362;p55"/>
          <p:cNvSpPr txBox="1"/>
          <p:nvPr/>
        </p:nvSpPr>
        <p:spPr>
          <a:xfrm>
            <a:off x="312025" y="3750525"/>
            <a:ext cx="8702100" cy="863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Light"/>
                <a:ea typeface="Helvetica Neue Light"/>
                <a:cs typeface="Helvetica Neue Light"/>
                <a:sym typeface="Helvetica Neue Light"/>
              </a:rPr>
              <a:t>Se indica el final de la función luego de la sentencia print, usando la sentencia return aunque no devuelve nada.</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t/>
            </a:r>
            <a:endParaRPr>
              <a:solidFill>
                <a:schemeClr val="dk1"/>
              </a:solidFill>
              <a:highlight>
                <a:schemeClr val="lt1"/>
              </a:highlight>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p:txBody>
      </p:sp>
      <p:sp>
        <p:nvSpPr>
          <p:cNvPr id="363" name="Google Shape;363;p55"/>
          <p:cNvSpPr txBox="1"/>
          <p:nvPr/>
        </p:nvSpPr>
        <p:spPr>
          <a:xfrm>
            <a:off x="2115700" y="469050"/>
            <a:ext cx="4994400" cy="81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Parámetros por defecto</a:t>
            </a:r>
            <a:endParaRPr b="0" i="1" sz="3500" u="none" cap="none" strike="noStrike">
              <a:solidFill>
                <a:srgbClr val="000000"/>
              </a:solidFill>
              <a:latin typeface="Anton"/>
              <a:ea typeface="Anton"/>
              <a:cs typeface="Anton"/>
              <a:sym typeface="Anton"/>
            </a:endParaRPr>
          </a:p>
        </p:txBody>
      </p:sp>
      <p:sp>
        <p:nvSpPr>
          <p:cNvPr id="364" name="Google Shape;364;p55"/>
          <p:cNvSpPr txBox="1"/>
          <p:nvPr/>
        </p:nvSpPr>
        <p:spPr>
          <a:xfrm>
            <a:off x="1190275" y="1295400"/>
            <a:ext cx="6986700" cy="20550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def </a:t>
            </a:r>
            <a:r>
              <a:rPr lang="es-419" sz="1800">
                <a:solidFill>
                  <a:srgbClr val="303F9F"/>
                </a:solidFill>
                <a:highlight>
                  <a:schemeClr val="lt1"/>
                </a:highlight>
                <a:latin typeface="Helvetica Neue Light"/>
                <a:ea typeface="Helvetica Neue Light"/>
                <a:cs typeface="Helvetica Neue Light"/>
                <a:sym typeface="Helvetica Neue Light"/>
              </a:rPr>
              <a:t>resta</a:t>
            </a:r>
            <a:r>
              <a:rPr lang="es-419" sz="1800">
                <a:solidFill>
                  <a:schemeClr val="dk1"/>
                </a:solidFill>
                <a:highlight>
                  <a:schemeClr val="lt1"/>
                </a:highlight>
                <a:latin typeface="Helvetica Neue Light"/>
                <a:ea typeface="Helvetica Neue Light"/>
                <a:cs typeface="Helvetica Neue Light"/>
                <a:sym typeface="Helvetica Neue Light"/>
              </a:rPr>
              <a:t>(a=</a:t>
            </a:r>
            <a:r>
              <a:rPr lang="es-419" sz="1800">
                <a:solidFill>
                  <a:srgbClr val="208050"/>
                </a:solidFill>
                <a:highlight>
                  <a:schemeClr val="lt1"/>
                </a:highlight>
                <a:latin typeface="Helvetica Neue Light"/>
                <a:ea typeface="Helvetica Neue Light"/>
                <a:cs typeface="Helvetica Neue Light"/>
                <a:sym typeface="Helvetica Neue Light"/>
              </a:rPr>
              <a:t>None</a:t>
            </a:r>
            <a:r>
              <a:rPr lang="es-419" sz="1800">
                <a:solidFill>
                  <a:schemeClr val="dk1"/>
                </a:solidFill>
                <a:highlight>
                  <a:schemeClr val="lt1"/>
                </a:highlight>
                <a:latin typeface="Helvetica Neue Light"/>
                <a:ea typeface="Helvetica Neue Light"/>
                <a:cs typeface="Helvetica Neue Light"/>
                <a:sym typeface="Helvetica Neue Light"/>
              </a:rPr>
              <a:t>, b=</a:t>
            </a:r>
            <a:r>
              <a:rPr lang="es-419" sz="1800">
                <a:solidFill>
                  <a:srgbClr val="208050"/>
                </a:solidFill>
                <a:highlight>
                  <a:schemeClr val="lt1"/>
                </a:highlight>
                <a:latin typeface="Helvetica Neue Light"/>
                <a:ea typeface="Helvetica Neue Light"/>
                <a:cs typeface="Helvetica Neue Light"/>
                <a:sym typeface="Helvetica Neue Light"/>
              </a:rPr>
              <a:t>None</a:t>
            </a:r>
            <a:r>
              <a:rPr lang="es-419"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208050"/>
                </a:solidFill>
                <a:highlight>
                  <a:schemeClr val="lt1"/>
                </a:highlight>
                <a:latin typeface="Helvetica Neue Light"/>
                <a:ea typeface="Helvetica Neue Light"/>
                <a:cs typeface="Helvetica Neue Light"/>
                <a:sym typeface="Helvetica Neue Light"/>
              </a:rPr>
              <a:t>if </a:t>
            </a:r>
            <a:r>
              <a:rPr lang="es-419" sz="1800">
                <a:solidFill>
                  <a:schemeClr val="dk1"/>
                </a:solidFill>
                <a:highlight>
                  <a:schemeClr val="lt1"/>
                </a:highlight>
                <a:latin typeface="Helvetica Neue Light"/>
                <a:ea typeface="Helvetica Neue Light"/>
                <a:cs typeface="Helvetica Neue Light"/>
                <a:sym typeface="Helvetica Neue Light"/>
              </a:rPr>
              <a:t>a == </a:t>
            </a:r>
            <a:r>
              <a:rPr lang="es-419" sz="1800">
                <a:solidFill>
                  <a:srgbClr val="208050"/>
                </a:solidFill>
                <a:highlight>
                  <a:schemeClr val="lt1"/>
                </a:highlight>
                <a:latin typeface="Helvetica Neue Light"/>
                <a:ea typeface="Helvetica Neue Light"/>
                <a:cs typeface="Helvetica Neue Light"/>
                <a:sym typeface="Helvetica Neue Light"/>
              </a:rPr>
              <a:t>None </a:t>
            </a:r>
            <a:r>
              <a:rPr lang="es-419" sz="1800">
                <a:solidFill>
                  <a:schemeClr val="dk1"/>
                </a:solidFill>
                <a:highlight>
                  <a:schemeClr val="lt1"/>
                </a:highlight>
                <a:latin typeface="Helvetica Neue Light"/>
                <a:ea typeface="Helvetica Neue Light"/>
                <a:cs typeface="Helvetica Neue Light"/>
                <a:sym typeface="Helvetica Neue Light"/>
              </a:rPr>
              <a:t>or b == </a:t>
            </a:r>
            <a:r>
              <a:rPr lang="es-419" sz="1800">
                <a:solidFill>
                  <a:srgbClr val="208050"/>
                </a:solidFill>
                <a:highlight>
                  <a:schemeClr val="lt1"/>
                </a:highlight>
                <a:latin typeface="Helvetica Neue Light"/>
                <a:ea typeface="Helvetica Neue Light"/>
                <a:cs typeface="Helvetica Neue Light"/>
                <a:sym typeface="Helvetica Neue Light"/>
              </a:rPr>
              <a:t>None</a:t>
            </a:r>
            <a:r>
              <a:rPr lang="es-419"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208050"/>
                </a:solidFill>
                <a:highlight>
                  <a:schemeClr val="lt1"/>
                </a:highlight>
                <a:latin typeface="Helvetica Neue Light"/>
                <a:ea typeface="Helvetica Neue Light"/>
                <a:cs typeface="Helvetica Neue Light"/>
                <a:sym typeface="Helvetica Neue Light"/>
              </a:rPr>
              <a:t>print</a:t>
            </a:r>
            <a:r>
              <a:rPr lang="es-419" sz="1800">
                <a:solidFill>
                  <a:schemeClr val="dk1"/>
                </a:solidFill>
                <a:highlight>
                  <a:schemeClr val="lt1"/>
                </a:highlight>
                <a:latin typeface="Helvetica Neue Light"/>
                <a:ea typeface="Helvetica Neue Light"/>
                <a:cs typeface="Helvetica Neue Light"/>
                <a:sym typeface="Helvetica Neue Light"/>
              </a:rPr>
              <a:t>(“Error, debes enviar dos números a la función”)</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208050"/>
                </a:solidFill>
                <a:highlight>
                  <a:schemeClr val="lt1"/>
                </a:highlight>
                <a:latin typeface="Helvetica Neue Light"/>
                <a:ea typeface="Helvetica Neue Light"/>
                <a:cs typeface="Helvetica Neue Light"/>
                <a:sym typeface="Helvetica Neue Light"/>
              </a:rPr>
              <a:t>return</a:t>
            </a:r>
            <a:endParaRPr sz="1800">
              <a:solidFill>
                <a:srgbClr val="208050"/>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return </a:t>
            </a:r>
            <a:r>
              <a:rPr lang="es-419" sz="1800">
                <a:solidFill>
                  <a:schemeClr val="dk1"/>
                </a:solidFill>
                <a:highlight>
                  <a:schemeClr val="lt1"/>
                </a:highlight>
                <a:latin typeface="Helvetica Neue Light"/>
                <a:ea typeface="Helvetica Neue Light"/>
                <a:cs typeface="Helvetica Neue Light"/>
                <a:sym typeface="Helvetica Neue Light"/>
              </a:rPr>
              <a:t>a - b</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resultado = </a:t>
            </a:r>
            <a:r>
              <a:rPr lang="es-419" sz="1800">
                <a:solidFill>
                  <a:srgbClr val="303F9F"/>
                </a:solidFill>
                <a:highlight>
                  <a:schemeClr val="lt1"/>
                </a:highlight>
                <a:latin typeface="Helvetica Neue Light"/>
                <a:ea typeface="Helvetica Neue Light"/>
                <a:cs typeface="Helvetica Neue Light"/>
                <a:sym typeface="Helvetica Neue Light"/>
              </a:rPr>
              <a:t>resta</a:t>
            </a:r>
            <a:r>
              <a:rPr lang="es-419" sz="1800">
                <a:solidFill>
                  <a:schemeClr val="dk1"/>
                </a:solidFill>
                <a:highlight>
                  <a:schemeClr val="lt1"/>
                </a:highlight>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p:txBody>
      </p:sp>
      <p:pic>
        <p:nvPicPr>
          <p:cNvPr id="365" name="Google Shape;365;p55"/>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9" name="Shape 369"/>
        <p:cNvGrpSpPr/>
        <p:nvPr/>
      </p:nvGrpSpPr>
      <p:grpSpPr>
        <a:xfrm>
          <a:off x="0" y="0"/>
          <a:ext cx="0" cy="0"/>
          <a:chOff x="0" y="0"/>
          <a:chExt cx="0" cy="0"/>
        </a:xfrm>
      </p:grpSpPr>
      <p:sp>
        <p:nvSpPr>
          <p:cNvPr id="370" name="Google Shape;370;p56"/>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6000">
                <a:solidFill>
                  <a:srgbClr val="E8E7E3"/>
                </a:solidFill>
              </a:rPr>
              <a:t>☕ </a:t>
            </a:r>
            <a:endParaRPr sz="6000">
              <a:solidFill>
                <a:srgbClr val="E8E7E3"/>
              </a:solidFill>
            </a:endParaRPr>
          </a:p>
          <a:p>
            <a:pPr indent="0" lvl="0" marL="0" rtl="0" algn="ctr">
              <a:spcBef>
                <a:spcPts val="0"/>
              </a:spcBef>
              <a:spcAft>
                <a:spcPts val="0"/>
              </a:spcAft>
              <a:buNone/>
            </a:pPr>
            <a:r>
              <a:rPr i="1" lang="es-419"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s-419"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84" name="Shape 184"/>
        <p:cNvGrpSpPr/>
        <p:nvPr/>
      </p:nvGrpSpPr>
      <p:grpSpPr>
        <a:xfrm>
          <a:off x="0" y="0"/>
          <a:ext cx="0" cy="0"/>
          <a:chOff x="0" y="0"/>
          <a:chExt cx="0" cy="0"/>
        </a:xfrm>
      </p:grpSpPr>
      <p:sp>
        <p:nvSpPr>
          <p:cNvPr id="185" name="Google Shape;185;p39"/>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186" name="Google Shape;186;p39"/>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187" name="Google Shape;187;p39"/>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74" name="Shape 374"/>
        <p:cNvGrpSpPr/>
        <p:nvPr/>
      </p:nvGrpSpPr>
      <p:grpSpPr>
        <a:xfrm>
          <a:off x="0" y="0"/>
          <a:ext cx="0" cy="0"/>
          <a:chOff x="0" y="0"/>
          <a:chExt cx="0" cy="0"/>
        </a:xfrm>
      </p:grpSpPr>
      <p:sp>
        <p:nvSpPr>
          <p:cNvPr id="375" name="Google Shape;375;p57"/>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3600">
                <a:latin typeface="Anton"/>
                <a:ea typeface="Anton"/>
                <a:cs typeface="Anton"/>
                <a:sym typeface="Anton"/>
              </a:rPr>
              <a:t>ARGUMENTOS POR VALOR Y REFERENCIA</a:t>
            </a:r>
            <a:endParaRPr i="1" sz="3600">
              <a:latin typeface="Anton"/>
              <a:ea typeface="Anton"/>
              <a:cs typeface="Anton"/>
              <a:sym typeface="Anton"/>
            </a:endParaRPr>
          </a:p>
        </p:txBody>
      </p:sp>
      <p:pic>
        <p:nvPicPr>
          <p:cNvPr id="376" name="Google Shape;376;p5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58"/>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82" name="Google Shape;382;p58"/>
          <p:cNvSpPr txBox="1"/>
          <p:nvPr/>
        </p:nvSpPr>
        <p:spPr>
          <a:xfrm>
            <a:off x="1048891" y="46905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Argumentos</a:t>
            </a:r>
            <a:endParaRPr b="0" i="1" sz="3500" u="none" cap="none" strike="noStrike">
              <a:solidFill>
                <a:srgbClr val="000000"/>
              </a:solidFill>
              <a:latin typeface="Anton"/>
              <a:ea typeface="Anton"/>
              <a:cs typeface="Anton"/>
              <a:sym typeface="Anton"/>
            </a:endParaRPr>
          </a:p>
        </p:txBody>
      </p:sp>
      <p:sp>
        <p:nvSpPr>
          <p:cNvPr id="383" name="Google Shape;383;p58"/>
          <p:cNvSpPr txBox="1"/>
          <p:nvPr/>
        </p:nvSpPr>
        <p:spPr>
          <a:xfrm>
            <a:off x="307125" y="1614675"/>
            <a:ext cx="8398500" cy="30951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lang="es-419" sz="1800">
                <a:solidFill>
                  <a:schemeClr val="dk1"/>
                </a:solidFill>
                <a:latin typeface="Helvetica Neue Light"/>
                <a:ea typeface="Helvetica Neue Light"/>
                <a:cs typeface="Helvetica Neue Light"/>
                <a:sym typeface="Helvetica Neue Light"/>
              </a:rPr>
              <a:t>Si hablamos de argumentos tenemos que tener algo en cuenta:</a:t>
            </a:r>
            <a:endParaRPr sz="1800">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800"/>
              <a:buFont typeface="Arial"/>
              <a:buNone/>
            </a:pPr>
            <a:r>
              <a:rPr lang="es-419" sz="1800">
                <a:solidFill>
                  <a:schemeClr val="dk1"/>
                </a:solidFill>
                <a:latin typeface="Helvetica Neue Light"/>
                <a:ea typeface="Helvetica Neue Light"/>
                <a:cs typeface="Helvetica Neue Light"/>
                <a:sym typeface="Helvetica Neue Light"/>
              </a:rPr>
              <a:t> Cuando enviamos información a una función generalmente </a:t>
            </a:r>
            <a:r>
              <a:rPr lang="es-419" sz="1800">
                <a:solidFill>
                  <a:schemeClr val="dk1"/>
                </a:solidFill>
                <a:highlight>
                  <a:schemeClr val="lt1"/>
                </a:highlight>
                <a:latin typeface="Helvetica Neue Light"/>
                <a:ea typeface="Helvetica Neue Light"/>
                <a:cs typeface="Helvetica Neue Light"/>
                <a:sym typeface="Helvetica Neue Light"/>
              </a:rPr>
              <a:t>estos datos</a:t>
            </a:r>
            <a:r>
              <a:rPr lang="es-419" sz="1800">
                <a:solidFill>
                  <a:schemeClr val="dk1"/>
                </a:solidFill>
                <a:highlight>
                  <a:srgbClr val="3CEFAB"/>
                </a:highlight>
                <a:latin typeface="Helvetica Neue Light"/>
                <a:ea typeface="Helvetica Neue Light"/>
                <a:cs typeface="Helvetica Neue Light"/>
                <a:sym typeface="Helvetica Neue Light"/>
              </a:rPr>
              <a:t> se envían por valor</a:t>
            </a:r>
            <a:r>
              <a:rPr lang="es-419"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800"/>
              <a:buFont typeface="Arial"/>
              <a:buNone/>
            </a:pPr>
            <a:r>
              <a:rPr lang="es-419" sz="1800">
                <a:solidFill>
                  <a:schemeClr val="dk1"/>
                </a:solidFill>
                <a:latin typeface="Helvetica Neue Light"/>
                <a:ea typeface="Helvetica Neue Light"/>
                <a:cs typeface="Helvetica Neue Light"/>
                <a:sym typeface="Helvetica Neue Light"/>
              </a:rPr>
              <a:t>Eso significa que se crea una copia dentro de la función de los valores que enviamos en sus propias variables. Pero, hay casos excepcionales, las colecciones, listas, diccionarios, conjuntos. Estos datos </a:t>
            </a:r>
            <a:r>
              <a:rPr lang="es-419" sz="1800">
                <a:solidFill>
                  <a:schemeClr val="dk1"/>
                </a:solidFill>
                <a:highlight>
                  <a:srgbClr val="3CEFAB"/>
                </a:highlight>
                <a:latin typeface="Helvetica Neue Light"/>
                <a:ea typeface="Helvetica Neue Light"/>
                <a:cs typeface="Helvetica Neue Light"/>
                <a:sym typeface="Helvetica Neue Light"/>
              </a:rPr>
              <a:t>se envían por referencia</a:t>
            </a:r>
            <a:r>
              <a:rPr lang="es-419"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59"/>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89" name="Google Shape;389;p59"/>
          <p:cNvSpPr txBox="1"/>
          <p:nvPr/>
        </p:nvSpPr>
        <p:spPr>
          <a:xfrm>
            <a:off x="1190291" y="46905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Referencia</a:t>
            </a:r>
            <a:endParaRPr b="0" i="1" sz="3500" u="none" cap="none" strike="noStrike">
              <a:solidFill>
                <a:srgbClr val="000000"/>
              </a:solidFill>
              <a:latin typeface="Anton"/>
              <a:ea typeface="Anton"/>
              <a:cs typeface="Anton"/>
              <a:sym typeface="Anton"/>
            </a:endParaRPr>
          </a:p>
        </p:txBody>
      </p:sp>
      <p:sp>
        <p:nvSpPr>
          <p:cNvPr id="390" name="Google Shape;390;p59"/>
          <p:cNvSpPr txBox="1"/>
          <p:nvPr/>
        </p:nvSpPr>
        <p:spPr>
          <a:xfrm>
            <a:off x="474150" y="1384800"/>
            <a:ext cx="8205300" cy="30951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lang="es-419" sz="1800">
                <a:solidFill>
                  <a:schemeClr val="dk1"/>
                </a:solidFill>
                <a:highlight>
                  <a:srgbClr val="3CEFAB"/>
                </a:highlight>
                <a:latin typeface="Helvetica Neue Light"/>
                <a:ea typeface="Helvetica Neue Light"/>
                <a:cs typeface="Helvetica Neue Light"/>
                <a:sym typeface="Helvetica Neue Light"/>
              </a:rPr>
              <a:t>¿Que significa que los conjuntos como listas, tuplas, etc, se envíen por referencia?</a:t>
            </a:r>
            <a:r>
              <a:rPr lang="es-419"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800"/>
              <a:buFont typeface="Arial"/>
              <a:buNone/>
            </a:pPr>
            <a:r>
              <a:rPr lang="es-419"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800"/>
              <a:buFont typeface="Arial"/>
              <a:buNone/>
            </a:pPr>
            <a:r>
              <a:t/>
            </a:r>
            <a:endParaRPr sz="200">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800"/>
              <a:buFont typeface="Arial"/>
              <a:buNone/>
            </a:pPr>
            <a:r>
              <a:rPr lang="es-419" sz="1800">
                <a:solidFill>
                  <a:schemeClr val="dk1"/>
                </a:solidFill>
                <a:latin typeface="Helvetica Neue Light"/>
                <a:ea typeface="Helvetica Neue Light"/>
                <a:cs typeface="Helvetica Neue Light"/>
                <a:sym typeface="Helvetica Neue Light"/>
              </a:rPr>
              <a:t>Significa que en lugar de una copia dentro de la función, estaremos manejando al dato original, y si lo modificamos también se verá reflejado en el exterior, es decir, en el conjunto original y no en una copia en la función. Esto debido a que hacen </a:t>
            </a:r>
            <a:r>
              <a:rPr b="1" lang="es-419" sz="1800">
                <a:solidFill>
                  <a:schemeClr val="dk1"/>
                </a:solidFill>
                <a:latin typeface="Helvetica Neue"/>
                <a:ea typeface="Helvetica Neue"/>
                <a:cs typeface="Helvetica Neue"/>
                <a:sym typeface="Helvetica Neue"/>
              </a:rPr>
              <a:t>referencia </a:t>
            </a:r>
            <a:r>
              <a:rPr lang="es-419" sz="1800">
                <a:solidFill>
                  <a:schemeClr val="dk1"/>
                </a:solidFill>
                <a:latin typeface="Helvetica Neue Light"/>
                <a:ea typeface="Helvetica Neue Light"/>
                <a:cs typeface="Helvetica Neue Light"/>
                <a:sym typeface="Helvetica Neue Light"/>
              </a:rPr>
              <a:t>a la variable externa, algo así como un acceso directo.</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60"/>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96" name="Google Shape;396;p60"/>
          <p:cNvSpPr txBox="1"/>
          <p:nvPr/>
        </p:nvSpPr>
        <p:spPr>
          <a:xfrm>
            <a:off x="750175" y="2887038"/>
            <a:ext cx="3233700" cy="13587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419" sz="1800">
                <a:solidFill>
                  <a:schemeClr val="dk1"/>
                </a:solidFill>
                <a:highlight>
                  <a:schemeClr val="lt1"/>
                </a:highlight>
                <a:latin typeface="Helvetica Neue"/>
                <a:ea typeface="Helvetica Neue"/>
                <a:cs typeface="Helvetica Neue"/>
                <a:sym typeface="Helvetica Neue"/>
              </a:rPr>
              <a:t>Los tipos simples se pasan por valor</a:t>
            </a:r>
            <a:r>
              <a:rPr lang="es-419" sz="1800">
                <a:solidFill>
                  <a:schemeClr val="dk1"/>
                </a:solidFill>
                <a:highlight>
                  <a:schemeClr val="lt1"/>
                </a:highlight>
                <a:latin typeface="Helvetica Neue Light"/>
                <a:ea typeface="Helvetica Neue Light"/>
                <a:cs typeface="Helvetica Neue Light"/>
                <a:sym typeface="Helvetica Neue Light"/>
              </a:rPr>
              <a:t>: Enteros, flotantes, cadenas, lógicos…</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97" name="Google Shape;397;p60"/>
          <p:cNvSpPr txBox="1"/>
          <p:nvPr/>
        </p:nvSpPr>
        <p:spPr>
          <a:xfrm>
            <a:off x="1813175" y="469050"/>
            <a:ext cx="5505900" cy="81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Dependiendo del tipo de dato:</a:t>
            </a:r>
            <a:endParaRPr b="0" i="1" sz="3500" u="none" cap="none" strike="noStrike">
              <a:solidFill>
                <a:srgbClr val="000000"/>
              </a:solidFill>
              <a:latin typeface="Anton"/>
              <a:ea typeface="Anton"/>
              <a:cs typeface="Anton"/>
              <a:sym typeface="Anton"/>
            </a:endParaRPr>
          </a:p>
        </p:txBody>
      </p:sp>
      <p:sp>
        <p:nvSpPr>
          <p:cNvPr id="398" name="Google Shape;398;p60"/>
          <p:cNvSpPr txBox="1"/>
          <p:nvPr/>
        </p:nvSpPr>
        <p:spPr>
          <a:xfrm>
            <a:off x="750175" y="1287750"/>
            <a:ext cx="3934500" cy="12930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s-419" sz="1800">
                <a:solidFill>
                  <a:schemeClr val="dk1"/>
                </a:solidFill>
                <a:highlight>
                  <a:schemeClr val="lt1"/>
                </a:highlight>
                <a:latin typeface="Helvetica Neue"/>
                <a:ea typeface="Helvetica Neue"/>
                <a:cs typeface="Helvetica Neue"/>
                <a:sym typeface="Helvetica Neue"/>
              </a:rPr>
              <a:t>Paso por valor</a:t>
            </a:r>
            <a:r>
              <a:rPr lang="es-419" sz="1800">
                <a:solidFill>
                  <a:schemeClr val="dk1"/>
                </a:solidFill>
                <a:highlight>
                  <a:schemeClr val="lt1"/>
                </a:highlight>
                <a:latin typeface="Helvetica Neue Light"/>
                <a:ea typeface="Helvetica Neue Light"/>
                <a:cs typeface="Helvetica Neue Light"/>
                <a:sym typeface="Helvetica Neue Light"/>
              </a:rPr>
              <a:t>: Se crea una copia local de la variable dentro de la función.</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99" name="Google Shape;399;p60"/>
          <p:cNvSpPr txBox="1"/>
          <p:nvPr/>
        </p:nvSpPr>
        <p:spPr>
          <a:xfrm>
            <a:off x="4869300" y="1287750"/>
            <a:ext cx="3914400" cy="141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419" sz="1800">
                <a:solidFill>
                  <a:schemeClr val="dk1"/>
                </a:solidFill>
                <a:highlight>
                  <a:schemeClr val="lt1"/>
                </a:highlight>
                <a:latin typeface="Helvetica Neue"/>
                <a:ea typeface="Helvetica Neue"/>
                <a:cs typeface="Helvetica Neue"/>
                <a:sym typeface="Helvetica Neue"/>
              </a:rPr>
              <a:t>Paso por referencia</a:t>
            </a:r>
            <a:r>
              <a:rPr lang="es-419" sz="1800">
                <a:solidFill>
                  <a:schemeClr val="dk1"/>
                </a:solidFill>
                <a:highlight>
                  <a:schemeClr val="lt1"/>
                </a:highlight>
                <a:latin typeface="Helvetica Neue Light"/>
                <a:ea typeface="Helvetica Neue Light"/>
                <a:cs typeface="Helvetica Neue Light"/>
                <a:sym typeface="Helvetica Neue Light"/>
              </a:rPr>
              <a:t>: Se maneja directamente la variable, los cambios realizados dentro de la función le afectarán también fuera.</a:t>
            </a:r>
            <a:endParaRPr sz="1800">
              <a:latin typeface="Helvetica Neue Light"/>
              <a:ea typeface="Helvetica Neue Light"/>
              <a:cs typeface="Helvetica Neue Light"/>
              <a:sym typeface="Helvetica Neue Light"/>
            </a:endParaRPr>
          </a:p>
        </p:txBody>
      </p:sp>
      <p:sp>
        <p:nvSpPr>
          <p:cNvPr id="400" name="Google Shape;400;p60"/>
          <p:cNvSpPr txBox="1"/>
          <p:nvPr/>
        </p:nvSpPr>
        <p:spPr>
          <a:xfrm>
            <a:off x="5330550" y="2857648"/>
            <a:ext cx="3188100" cy="14175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419" sz="1800">
                <a:solidFill>
                  <a:schemeClr val="dk1"/>
                </a:solidFill>
                <a:highlight>
                  <a:schemeClr val="lt1"/>
                </a:highlight>
                <a:latin typeface="Helvetica Neue"/>
                <a:ea typeface="Helvetica Neue"/>
                <a:cs typeface="Helvetica Neue"/>
                <a:sym typeface="Helvetica Neue"/>
              </a:rPr>
              <a:t>Los tipos compuestos se pasan por referencia</a:t>
            </a:r>
            <a:r>
              <a:rPr lang="es-419" sz="1800">
                <a:solidFill>
                  <a:schemeClr val="dk1"/>
                </a:solidFill>
                <a:highlight>
                  <a:schemeClr val="lt1"/>
                </a:highlight>
                <a:latin typeface="Helvetica Neue Light"/>
                <a:ea typeface="Helvetica Neue Light"/>
                <a:cs typeface="Helvetica Neue Light"/>
                <a:sym typeface="Helvetica Neue Light"/>
              </a:rPr>
              <a:t>: Listas, diccionarios, tuplas, conjuntos...</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401" name="Google Shape;401;p60"/>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61"/>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407" name="Google Shape;407;p61"/>
          <p:cNvSpPr txBox="1"/>
          <p:nvPr/>
        </p:nvSpPr>
        <p:spPr>
          <a:xfrm>
            <a:off x="896491" y="24045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Paso por valor</a:t>
            </a:r>
            <a:endParaRPr b="0" i="1" sz="3500" u="none" cap="none" strike="noStrike">
              <a:solidFill>
                <a:srgbClr val="000000"/>
              </a:solidFill>
              <a:latin typeface="Anton"/>
              <a:ea typeface="Anton"/>
              <a:cs typeface="Anton"/>
              <a:sym typeface="Anton"/>
            </a:endParaRPr>
          </a:p>
        </p:txBody>
      </p:sp>
      <p:sp>
        <p:nvSpPr>
          <p:cNvPr id="408" name="Google Shape;408;p61"/>
          <p:cNvSpPr txBox="1"/>
          <p:nvPr/>
        </p:nvSpPr>
        <p:spPr>
          <a:xfrm>
            <a:off x="969600" y="1007325"/>
            <a:ext cx="7204800" cy="3208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rPr lang="es-419" sz="1800">
                <a:solidFill>
                  <a:schemeClr val="dk1"/>
                </a:solidFill>
                <a:latin typeface="Helvetica Neue Light"/>
                <a:ea typeface="Helvetica Neue Light"/>
                <a:cs typeface="Helvetica Neue Light"/>
                <a:sym typeface="Helvetica Neue Light"/>
              </a:rPr>
              <a:t>Los números se pasan por valor y crean una copia dentro de la función, </a:t>
            </a:r>
            <a:r>
              <a:rPr b="1" lang="es-419" sz="1800">
                <a:solidFill>
                  <a:schemeClr val="dk1"/>
                </a:solidFill>
                <a:latin typeface="Helvetica Neue"/>
                <a:ea typeface="Helvetica Neue"/>
                <a:cs typeface="Helvetica Neue"/>
                <a:sym typeface="Helvetica Neue"/>
              </a:rPr>
              <a:t>no les afecta externamente</a:t>
            </a:r>
            <a:r>
              <a:rPr lang="es-419" sz="1800">
                <a:solidFill>
                  <a:schemeClr val="dk1"/>
                </a:solidFill>
                <a:latin typeface="Helvetica Neue Light"/>
                <a:ea typeface="Helvetica Neue Light"/>
                <a:cs typeface="Helvetica Neue Light"/>
                <a:sym typeface="Helvetica Neue Light"/>
              </a:rPr>
              <a:t> lo que hagamos con ellos en la función:</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09" name="Google Shape;409;p61"/>
          <p:cNvSpPr txBox="1"/>
          <p:nvPr/>
        </p:nvSpPr>
        <p:spPr>
          <a:xfrm>
            <a:off x="2884050" y="2522875"/>
            <a:ext cx="3375900" cy="21567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def </a:t>
            </a:r>
            <a:r>
              <a:rPr lang="es-419" sz="1800">
                <a:solidFill>
                  <a:srgbClr val="303F9F"/>
                </a:solidFill>
                <a:highlight>
                  <a:schemeClr val="lt1"/>
                </a:highlight>
                <a:latin typeface="Helvetica Neue Light"/>
                <a:ea typeface="Helvetica Neue Light"/>
                <a:cs typeface="Helvetica Neue Light"/>
                <a:sym typeface="Helvetica Neue Light"/>
              </a:rPr>
              <a:t>doblar_valor</a:t>
            </a:r>
            <a:r>
              <a:rPr lang="es-419" sz="1800">
                <a:solidFill>
                  <a:schemeClr val="dk1"/>
                </a:solidFill>
                <a:highlight>
                  <a:schemeClr val="lt1"/>
                </a:highlight>
                <a:latin typeface="Helvetica Neue"/>
                <a:ea typeface="Helvetica Neue"/>
                <a:cs typeface="Helvetica Neue"/>
                <a:sym typeface="Helvetica Neue"/>
              </a:rPr>
              <a:t>(</a:t>
            </a:r>
            <a:r>
              <a:rPr b="1" lang="es-419" sz="1800">
                <a:solidFill>
                  <a:schemeClr val="dk1"/>
                </a:solidFill>
                <a:highlight>
                  <a:schemeClr val="lt1"/>
                </a:highlight>
                <a:latin typeface="Helvetica Neue"/>
                <a:ea typeface="Helvetica Neue"/>
                <a:cs typeface="Helvetica Neue"/>
                <a:sym typeface="Helvetica Neue"/>
              </a:rPr>
              <a:t>numero</a:t>
            </a:r>
            <a:r>
              <a:rPr lang="es-419"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a:ea typeface="Helvetica Neue"/>
                <a:cs typeface="Helvetica Neue"/>
                <a:sym typeface="Helvetica Neue"/>
              </a:rPr>
              <a:t>		</a:t>
            </a:r>
            <a:r>
              <a:rPr lang="es-419" sz="1800">
                <a:solidFill>
                  <a:schemeClr val="dk1"/>
                </a:solidFill>
                <a:highlight>
                  <a:schemeClr val="lt1"/>
                </a:highlight>
                <a:latin typeface="Helvetica Neue Light"/>
                <a:ea typeface="Helvetica Neue Light"/>
                <a:cs typeface="Helvetica Neue Light"/>
                <a:sym typeface="Helvetica Neue Light"/>
              </a:rPr>
              <a:t>numero *= 2</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numero = 10</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303F9F"/>
                </a:solidFill>
                <a:highlight>
                  <a:schemeClr val="lt1"/>
                </a:highlight>
                <a:latin typeface="Helvetica Neue Light"/>
                <a:ea typeface="Helvetica Neue Light"/>
                <a:cs typeface="Helvetica Neue Light"/>
                <a:sym typeface="Helvetica Neue Light"/>
              </a:rPr>
              <a:t>doblar_valor</a:t>
            </a:r>
            <a:r>
              <a:rPr lang="es-419" sz="1800">
                <a:solidFill>
                  <a:schemeClr val="dk1"/>
                </a:solidFill>
                <a:highlight>
                  <a:schemeClr val="lt1"/>
                </a:highlight>
                <a:latin typeface="Helvetica Neue Light"/>
                <a:ea typeface="Helvetica Neue Light"/>
                <a:cs typeface="Helvetica Neue Light"/>
                <a:sym typeface="Helvetica Neue Light"/>
              </a:rPr>
              <a:t>(numero)</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print</a:t>
            </a:r>
            <a:r>
              <a:rPr lang="es-419" sz="1800">
                <a:solidFill>
                  <a:schemeClr val="dk1"/>
                </a:solidFill>
                <a:highlight>
                  <a:schemeClr val="lt1"/>
                </a:highlight>
                <a:latin typeface="Helvetica Neue Light"/>
                <a:ea typeface="Helvetica Neue Light"/>
                <a:cs typeface="Helvetica Neue Light"/>
                <a:sym typeface="Helvetica Neue Light"/>
              </a:rPr>
              <a:t>(numero)-----&gt; </a:t>
            </a:r>
            <a:r>
              <a:rPr lang="es-419" sz="1800">
                <a:solidFill>
                  <a:srgbClr val="FF00FF"/>
                </a:solidFill>
                <a:highlight>
                  <a:schemeClr val="lt1"/>
                </a:highlight>
                <a:latin typeface="Helvetica Neue Light"/>
                <a:ea typeface="Helvetica Neue Light"/>
                <a:cs typeface="Helvetica Neue Light"/>
                <a:sym typeface="Helvetica Neue Light"/>
              </a:rPr>
              <a:t>10</a:t>
            </a:r>
            <a:endParaRPr sz="1800">
              <a:solidFill>
                <a:srgbClr val="FF00FF"/>
              </a:solidFill>
              <a:latin typeface="Helvetica Neue Light"/>
              <a:ea typeface="Helvetica Neue Light"/>
              <a:cs typeface="Helvetica Neue Light"/>
              <a:sym typeface="Helvetica Neue Light"/>
            </a:endParaRPr>
          </a:p>
        </p:txBody>
      </p:sp>
      <p:pic>
        <p:nvPicPr>
          <p:cNvPr id="410" name="Google Shape;410;p61"/>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id="415" name="Google Shape;415;p62"/>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416" name="Google Shape;416;p62"/>
          <p:cNvSpPr txBox="1"/>
          <p:nvPr/>
        </p:nvSpPr>
        <p:spPr>
          <a:xfrm>
            <a:off x="1048891" y="39285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Paso por referencia</a:t>
            </a:r>
            <a:endParaRPr b="0" i="1" sz="3500" u="none" cap="none" strike="noStrike">
              <a:solidFill>
                <a:srgbClr val="000000"/>
              </a:solidFill>
              <a:latin typeface="Anton"/>
              <a:ea typeface="Anton"/>
              <a:cs typeface="Anton"/>
              <a:sym typeface="Anton"/>
            </a:endParaRPr>
          </a:p>
        </p:txBody>
      </p:sp>
      <p:sp>
        <p:nvSpPr>
          <p:cNvPr id="417" name="Google Shape;417;p62"/>
          <p:cNvSpPr txBox="1"/>
          <p:nvPr/>
        </p:nvSpPr>
        <p:spPr>
          <a:xfrm>
            <a:off x="5905225" y="1534700"/>
            <a:ext cx="2358300" cy="32088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lang="es-419" sz="1200">
                <a:solidFill>
                  <a:schemeClr val="dk1"/>
                </a:solidFill>
                <a:latin typeface="Helvetica Neue Light"/>
                <a:ea typeface="Helvetica Neue Light"/>
                <a:cs typeface="Helvetica Neue Light"/>
                <a:sym typeface="Helvetica Neue Light"/>
              </a:rPr>
              <a:t>Las listas u otras colecciones son del tipo </a:t>
            </a:r>
            <a:r>
              <a:rPr b="1" lang="es-419" sz="1200">
                <a:solidFill>
                  <a:schemeClr val="dk1"/>
                </a:solidFill>
                <a:latin typeface="Helvetica Neue"/>
                <a:ea typeface="Helvetica Neue"/>
                <a:cs typeface="Helvetica Neue"/>
                <a:sym typeface="Helvetica Neue"/>
              </a:rPr>
              <a:t>compuesto</a:t>
            </a:r>
            <a:r>
              <a:rPr lang="es-419" sz="1200">
                <a:solidFill>
                  <a:schemeClr val="dk1"/>
                </a:solidFill>
                <a:latin typeface="Helvetica Neue Light"/>
                <a:ea typeface="Helvetica Neue Light"/>
                <a:cs typeface="Helvetica Neue Light"/>
                <a:sym typeface="Helvetica Neue Light"/>
              </a:rPr>
              <a:t>, por lo que se pasa por referencia, y las modificamos dentro de la función también lo haremos por fuera.</a:t>
            </a:r>
            <a:endParaRPr sz="1200">
              <a:solidFill>
                <a:schemeClr val="dk1"/>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800"/>
              <a:buFont typeface="Arial"/>
              <a:buNone/>
            </a:pPr>
            <a:r>
              <a:t/>
            </a:r>
            <a:endParaRPr sz="1000">
              <a:solidFill>
                <a:schemeClr val="dk1"/>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419" sz="800">
                <a:solidFill>
                  <a:srgbClr val="770000"/>
                </a:solidFill>
                <a:highlight>
                  <a:schemeClr val="lt1"/>
                </a:highlight>
                <a:latin typeface="Helvetica Neue Light"/>
                <a:ea typeface="Helvetica Neue Light"/>
                <a:cs typeface="Helvetica Neue Light"/>
                <a:sym typeface="Helvetica Neue Light"/>
              </a:rPr>
              <a:t>                         </a:t>
            </a:r>
            <a:endParaRPr sz="800">
              <a:solidFill>
                <a:schemeClr val="dk1"/>
              </a:solidFill>
              <a:highlight>
                <a:schemeClr val="lt1"/>
              </a:highlight>
              <a:latin typeface="Helvetica Neue Light"/>
              <a:ea typeface="Helvetica Neue Light"/>
              <a:cs typeface="Helvetica Neue Light"/>
              <a:sym typeface="Helvetica Neue Light"/>
            </a:endParaRPr>
          </a:p>
        </p:txBody>
      </p:sp>
      <p:pic>
        <p:nvPicPr>
          <p:cNvPr id="418" name="Google Shape;418;p62"/>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pic>
        <p:nvPicPr>
          <p:cNvPr id="419" name="Google Shape;419;p62"/>
          <p:cNvPicPr preferRelativeResize="0"/>
          <p:nvPr/>
        </p:nvPicPr>
        <p:blipFill>
          <a:blip r:embed="rId5">
            <a:alphaModFix/>
          </a:blip>
          <a:stretch>
            <a:fillRect/>
          </a:stretch>
        </p:blipFill>
        <p:spPr>
          <a:xfrm>
            <a:off x="943150" y="1286758"/>
            <a:ext cx="4513812" cy="345674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63"/>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425" name="Google Shape;425;p63"/>
          <p:cNvSpPr txBox="1"/>
          <p:nvPr/>
        </p:nvSpPr>
        <p:spPr>
          <a:xfrm>
            <a:off x="1048891" y="39285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Argumentos Valor - Referencia</a:t>
            </a:r>
            <a:endParaRPr b="0" i="1" sz="3500" u="none" cap="none" strike="noStrike">
              <a:solidFill>
                <a:srgbClr val="000000"/>
              </a:solidFill>
              <a:latin typeface="Anton"/>
              <a:ea typeface="Anton"/>
              <a:cs typeface="Anton"/>
              <a:sym typeface="Anton"/>
            </a:endParaRPr>
          </a:p>
        </p:txBody>
      </p:sp>
      <p:sp>
        <p:nvSpPr>
          <p:cNvPr id="426" name="Google Shape;426;p63"/>
          <p:cNvSpPr txBox="1"/>
          <p:nvPr/>
        </p:nvSpPr>
        <p:spPr>
          <a:xfrm>
            <a:off x="1222575" y="891150"/>
            <a:ext cx="7204800" cy="3208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lang="es-419" sz="2000">
                <a:solidFill>
                  <a:schemeClr val="dk1"/>
                </a:solidFill>
                <a:highlight>
                  <a:schemeClr val="lt1"/>
                </a:highlight>
                <a:latin typeface="Helvetica Neue Light"/>
                <a:ea typeface="Helvetica Neue Light"/>
                <a:cs typeface="Helvetica Neue Light"/>
                <a:sym typeface="Helvetica Neue Light"/>
              </a:rPr>
              <a:t>Como vimos, las </a:t>
            </a:r>
            <a:r>
              <a:rPr b="1" lang="es-419" sz="2000">
                <a:solidFill>
                  <a:schemeClr val="dk1"/>
                </a:solidFill>
                <a:highlight>
                  <a:schemeClr val="lt1"/>
                </a:highlight>
                <a:latin typeface="Helvetica Neue"/>
                <a:ea typeface="Helvetica Neue"/>
                <a:cs typeface="Helvetica Neue"/>
                <a:sym typeface="Helvetica Neue"/>
              </a:rPr>
              <a:t>listas</a:t>
            </a:r>
            <a:r>
              <a:rPr lang="es-419" sz="2000">
                <a:solidFill>
                  <a:schemeClr val="dk1"/>
                </a:solidFill>
                <a:highlight>
                  <a:schemeClr val="lt1"/>
                </a:highlight>
                <a:latin typeface="Helvetica Neue Light"/>
                <a:ea typeface="Helvetica Neue Light"/>
                <a:cs typeface="Helvetica Neue Light"/>
                <a:sym typeface="Helvetica Neue Light"/>
              </a:rPr>
              <a:t> en este caso, </a:t>
            </a:r>
            <a:r>
              <a:rPr b="1" lang="es-419" sz="2000">
                <a:solidFill>
                  <a:schemeClr val="dk1"/>
                </a:solidFill>
                <a:highlight>
                  <a:schemeClr val="lt1"/>
                </a:highlight>
                <a:latin typeface="Helvetica Neue"/>
                <a:ea typeface="Helvetica Neue"/>
                <a:cs typeface="Helvetica Neue"/>
                <a:sym typeface="Helvetica Neue"/>
              </a:rPr>
              <a:t>hacen referencia a su variable original </a:t>
            </a:r>
            <a:r>
              <a:rPr lang="es-419" sz="2000">
                <a:solidFill>
                  <a:schemeClr val="dk1"/>
                </a:solidFill>
                <a:highlight>
                  <a:schemeClr val="lt1"/>
                </a:highlight>
                <a:latin typeface="Helvetica Neue Light"/>
                <a:ea typeface="Helvetica Neue Light"/>
                <a:cs typeface="Helvetica Neue Light"/>
                <a:sym typeface="Helvetica Neue Light"/>
              </a:rPr>
              <a:t>mientras que los </a:t>
            </a:r>
            <a:r>
              <a:rPr b="1" lang="es-419" sz="2000">
                <a:solidFill>
                  <a:schemeClr val="dk1"/>
                </a:solidFill>
                <a:highlight>
                  <a:schemeClr val="lt1"/>
                </a:highlight>
                <a:latin typeface="Helvetica Neue"/>
                <a:ea typeface="Helvetica Neue"/>
                <a:cs typeface="Helvetica Neue"/>
                <a:sym typeface="Helvetica Neue"/>
              </a:rPr>
              <a:t>números</a:t>
            </a:r>
            <a:r>
              <a:rPr lang="es-419" sz="2000">
                <a:solidFill>
                  <a:schemeClr val="dk1"/>
                </a:solidFill>
                <a:highlight>
                  <a:schemeClr val="lt1"/>
                </a:highlight>
                <a:latin typeface="Helvetica Neue Light"/>
                <a:ea typeface="Helvetica Neue Light"/>
                <a:cs typeface="Helvetica Neue Light"/>
                <a:sym typeface="Helvetica Neue Light"/>
              </a:rPr>
              <a:t> o tipos de datos más simples </a:t>
            </a:r>
            <a:r>
              <a:rPr b="1" lang="es-419" sz="2000">
                <a:solidFill>
                  <a:schemeClr val="dk1"/>
                </a:solidFill>
                <a:highlight>
                  <a:schemeClr val="lt1"/>
                </a:highlight>
                <a:latin typeface="Helvetica Neue"/>
                <a:ea typeface="Helvetica Neue"/>
                <a:cs typeface="Helvetica Neue"/>
                <a:sym typeface="Helvetica Neue"/>
              </a:rPr>
              <a:t>“pasan” directamente por valor</a:t>
            </a:r>
            <a:r>
              <a:rPr lang="es-419"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b="1" lang="es-419" sz="2000">
                <a:solidFill>
                  <a:schemeClr val="dk1"/>
                </a:solidFill>
                <a:highlight>
                  <a:schemeClr val="lt1"/>
                </a:highlight>
                <a:latin typeface="Helvetica Neue"/>
                <a:ea typeface="Helvetica Neue"/>
                <a:cs typeface="Helvetica Neue"/>
                <a:sym typeface="Helvetica Neue"/>
              </a:rPr>
              <a:t>A continuación una pregunta clave...</a:t>
            </a:r>
            <a:endParaRPr b="1" sz="20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427" name="Google Shape;427;p63"/>
          <p:cNvPicPr preferRelativeResize="0"/>
          <p:nvPr/>
        </p:nvPicPr>
        <p:blipFill>
          <a:blip r:embed="rId4">
            <a:alphaModFix/>
          </a:blip>
          <a:stretch>
            <a:fillRect/>
          </a:stretch>
        </p:blipFill>
        <p:spPr>
          <a:xfrm>
            <a:off x="4152966" y="3861125"/>
            <a:ext cx="838067" cy="8380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1" name="Shape 431"/>
        <p:cNvGrpSpPr/>
        <p:nvPr/>
      </p:nvGrpSpPr>
      <p:grpSpPr>
        <a:xfrm>
          <a:off x="0" y="0"/>
          <a:ext cx="0" cy="0"/>
          <a:chOff x="0" y="0"/>
          <a:chExt cx="0" cy="0"/>
        </a:xfrm>
      </p:grpSpPr>
      <p:sp>
        <p:nvSpPr>
          <p:cNvPr id="432" name="Google Shape;432;p64"/>
          <p:cNvSpPr txBox="1"/>
          <p:nvPr/>
        </p:nvSpPr>
        <p:spPr>
          <a:xfrm>
            <a:off x="852175" y="1390900"/>
            <a:ext cx="7146000" cy="279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rgbClr val="E8E7E3"/>
              </a:solidFill>
            </a:endParaRPr>
          </a:p>
          <a:p>
            <a:pPr indent="0" lvl="0" marL="0" rtl="0" algn="ctr">
              <a:spcBef>
                <a:spcPts val="0"/>
              </a:spcBef>
              <a:spcAft>
                <a:spcPts val="0"/>
              </a:spcAft>
              <a:buNone/>
            </a:pPr>
            <a:r>
              <a:rPr i="1" lang="es-419" sz="3000">
                <a:solidFill>
                  <a:srgbClr val="EEFF41"/>
                </a:solidFill>
                <a:latin typeface="Anton"/>
                <a:ea typeface="Anton"/>
                <a:cs typeface="Anton"/>
                <a:sym typeface="Anton"/>
              </a:rPr>
              <a:t>¡PARA PENSAR!</a:t>
            </a:r>
            <a:endParaRPr i="1" sz="3000">
              <a:solidFill>
                <a:srgbClr val="EEFF41"/>
              </a:solidFill>
              <a:latin typeface="Anton"/>
              <a:ea typeface="Anton"/>
              <a:cs typeface="Anton"/>
              <a:sym typeface="Anton"/>
            </a:endParaRPr>
          </a:p>
          <a:p>
            <a:pPr indent="0" lvl="0" marL="0" rtl="0" algn="ctr">
              <a:spcBef>
                <a:spcPts val="1000"/>
              </a:spcBef>
              <a:spcAft>
                <a:spcPts val="0"/>
              </a:spcAft>
              <a:buNone/>
            </a:pPr>
            <a:r>
              <a:t/>
            </a:r>
            <a:endParaRPr i="1">
              <a:solidFill>
                <a:srgbClr val="EEFF41"/>
              </a:solidFill>
              <a:latin typeface="Anton"/>
              <a:ea typeface="Anton"/>
              <a:cs typeface="Anton"/>
              <a:sym typeface="Anton"/>
            </a:endParaRPr>
          </a:p>
          <a:p>
            <a:pPr indent="0" lvl="0" marL="0" rtl="0" algn="ctr">
              <a:spcBef>
                <a:spcPts val="1000"/>
              </a:spcBef>
              <a:spcAft>
                <a:spcPts val="0"/>
              </a:spcAft>
              <a:buNone/>
            </a:pPr>
            <a:r>
              <a:rPr i="1" lang="es-419" sz="2000">
                <a:solidFill>
                  <a:schemeClr val="lt1"/>
                </a:solidFill>
                <a:latin typeface="Helvetica Neue Light"/>
                <a:ea typeface="Helvetica Neue Light"/>
                <a:cs typeface="Helvetica Neue Light"/>
                <a:sym typeface="Helvetica Neue Light"/>
              </a:rPr>
              <a:t>¿Es posible que de alguna forma le digamos a Python cuándo queremos pasar un argumento por referencia o por valor?</a:t>
            </a:r>
            <a:endParaRPr i="1" sz="2000">
              <a:solidFill>
                <a:schemeClr val="lt1"/>
              </a:solidFill>
              <a:latin typeface="Helvetica Neue Light"/>
              <a:ea typeface="Helvetica Neue Light"/>
              <a:cs typeface="Helvetica Neue Light"/>
              <a:sym typeface="Helvetica Neue Light"/>
            </a:endParaRPr>
          </a:p>
          <a:p>
            <a:pPr indent="0" lvl="0" marL="0" rtl="0" algn="ctr">
              <a:spcBef>
                <a:spcPts val="0"/>
              </a:spcBef>
              <a:spcAft>
                <a:spcPts val="0"/>
              </a:spcAft>
              <a:buClr>
                <a:schemeClr val="dk1"/>
              </a:buClr>
              <a:buSzPts val="3600"/>
              <a:buFont typeface="Arial"/>
              <a:buNone/>
            </a:pPr>
            <a:r>
              <a:t/>
            </a:r>
            <a:endParaRPr i="1" sz="2000">
              <a:solidFill>
                <a:schemeClr val="lt1"/>
              </a:solidFill>
              <a:latin typeface="Didact Gothic"/>
              <a:ea typeface="Didact Gothic"/>
              <a:cs typeface="Didact Gothic"/>
              <a:sym typeface="Didact Gothic"/>
            </a:endParaRPr>
          </a:p>
          <a:p>
            <a:pPr indent="0" lvl="0" marL="0" rtl="0" algn="ctr">
              <a:spcBef>
                <a:spcPts val="0"/>
              </a:spcBef>
              <a:spcAft>
                <a:spcPts val="0"/>
              </a:spcAft>
              <a:buNone/>
            </a:pPr>
            <a:br>
              <a:rPr lang="es-419" sz="2000">
                <a:solidFill>
                  <a:schemeClr val="lt1"/>
                </a:solidFill>
                <a:latin typeface="Helvetica Neue Light"/>
                <a:ea typeface="Helvetica Neue Light"/>
                <a:cs typeface="Helvetica Neue Light"/>
                <a:sym typeface="Helvetica Neue Light"/>
              </a:rPr>
            </a:br>
            <a:r>
              <a:rPr lang="es-419" sz="2000">
                <a:solidFill>
                  <a:schemeClr val="lt1"/>
                </a:solidFill>
                <a:latin typeface="Helvetica Neue Light"/>
                <a:ea typeface="Helvetica Neue Light"/>
                <a:cs typeface="Helvetica Neue Light"/>
                <a:sym typeface="Helvetica Neue Light"/>
              </a:rPr>
              <a:t>💬 </a:t>
            </a:r>
            <a:r>
              <a:rPr lang="es-419" sz="1600" u="sng">
                <a:solidFill>
                  <a:schemeClr val="lt1"/>
                </a:solidFill>
                <a:latin typeface="Helvetica Neue Light"/>
                <a:ea typeface="Helvetica Neue Light"/>
                <a:cs typeface="Helvetica Neue Light"/>
                <a:sym typeface="Helvetica Neue Light"/>
              </a:rPr>
              <a:t>RESPONDE </a:t>
            </a:r>
            <a:r>
              <a:rPr lang="es-419" sz="1600" u="sng">
                <a:solidFill>
                  <a:schemeClr val="lt1"/>
                </a:solidFill>
                <a:latin typeface="Helvetica Neue Light"/>
                <a:ea typeface="Helvetica Neue Light"/>
                <a:cs typeface="Helvetica Neue Light"/>
                <a:sym typeface="Helvetica Neue Light"/>
              </a:rPr>
              <a:t>EN EL CHAT DE ZOOM</a:t>
            </a:r>
            <a:endParaRPr sz="2000">
              <a:solidFill>
                <a:srgbClr val="E8E7E3"/>
              </a:solidFill>
              <a:latin typeface="Helvetica Neue Light"/>
              <a:ea typeface="Helvetica Neue Light"/>
              <a:cs typeface="Helvetica Neue Light"/>
              <a:sym typeface="Helvetica Neue Light"/>
            </a:endParaRPr>
          </a:p>
        </p:txBody>
      </p:sp>
      <p:pic>
        <p:nvPicPr>
          <p:cNvPr id="433" name="Google Shape;433;p64"/>
          <p:cNvPicPr preferRelativeResize="0"/>
          <p:nvPr/>
        </p:nvPicPr>
        <p:blipFill rotWithShape="1">
          <a:blip r:embed="rId4">
            <a:alphaModFix/>
          </a:blip>
          <a:srcRect b="0" l="0" r="0" t="0"/>
          <a:stretch/>
        </p:blipFill>
        <p:spPr>
          <a:xfrm>
            <a:off x="3831925" y="433075"/>
            <a:ext cx="1186525" cy="1186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id="438" name="Google Shape;438;p65"/>
          <p:cNvPicPr preferRelativeResize="0"/>
          <p:nvPr/>
        </p:nvPicPr>
        <p:blipFill rotWithShape="1">
          <a:blip r:embed="rId3">
            <a:alphaModFix/>
          </a:blip>
          <a:srcRect b="0" l="0" r="0" t="0"/>
          <a:stretch/>
        </p:blipFill>
        <p:spPr>
          <a:xfrm>
            <a:off x="7920100" y="4732050"/>
            <a:ext cx="1186526" cy="330675"/>
          </a:xfrm>
          <a:prstGeom prst="rect">
            <a:avLst/>
          </a:prstGeom>
          <a:noFill/>
          <a:ln>
            <a:noFill/>
          </a:ln>
        </p:spPr>
      </p:pic>
      <p:sp>
        <p:nvSpPr>
          <p:cNvPr id="439" name="Google Shape;439;p65"/>
          <p:cNvSpPr txBox="1"/>
          <p:nvPr/>
        </p:nvSpPr>
        <p:spPr>
          <a:xfrm>
            <a:off x="896491" y="39285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Argumentos Valor - Referencia</a:t>
            </a:r>
            <a:endParaRPr b="0" i="1" sz="3500" u="none" cap="none" strike="noStrike">
              <a:solidFill>
                <a:srgbClr val="000000"/>
              </a:solidFill>
              <a:latin typeface="Anton"/>
              <a:ea typeface="Anton"/>
              <a:cs typeface="Anton"/>
              <a:sym typeface="Anton"/>
            </a:endParaRPr>
          </a:p>
        </p:txBody>
      </p:sp>
      <p:sp>
        <p:nvSpPr>
          <p:cNvPr id="440" name="Google Shape;440;p65"/>
          <p:cNvSpPr txBox="1"/>
          <p:nvPr/>
        </p:nvSpPr>
        <p:spPr>
          <a:xfrm>
            <a:off x="817200" y="1159700"/>
            <a:ext cx="7204800" cy="3208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rPr lang="es-419" sz="1900">
                <a:solidFill>
                  <a:schemeClr val="dk1"/>
                </a:solidFill>
                <a:highlight>
                  <a:srgbClr val="3CEFAB"/>
                </a:highlight>
                <a:latin typeface="Helvetica Neue Light"/>
                <a:ea typeface="Helvetica Neue Light"/>
                <a:cs typeface="Helvetica Neue Light"/>
                <a:sym typeface="Helvetica Neue Light"/>
              </a:rPr>
              <a:t>La respuesta es </a:t>
            </a:r>
            <a:r>
              <a:rPr b="1" lang="es-419" sz="1900">
                <a:solidFill>
                  <a:schemeClr val="dk1"/>
                </a:solidFill>
                <a:highlight>
                  <a:srgbClr val="3CEFAB"/>
                </a:highlight>
                <a:latin typeface="Helvetica Neue"/>
                <a:ea typeface="Helvetica Neue"/>
                <a:cs typeface="Helvetica Neue"/>
                <a:sym typeface="Helvetica Neue"/>
              </a:rPr>
              <a:t>NO. </a:t>
            </a:r>
            <a:r>
              <a:rPr lang="es-419" sz="1900">
                <a:solidFill>
                  <a:schemeClr val="dk1"/>
                </a:solidFill>
                <a:highlight>
                  <a:srgbClr val="3CEFAB"/>
                </a:highlight>
                <a:latin typeface="Helvetica Neue Light"/>
                <a:ea typeface="Helvetica Neue Light"/>
                <a:cs typeface="Helvetica Neue Light"/>
                <a:sym typeface="Helvetica Neue Light"/>
              </a:rPr>
              <a:t>E</a:t>
            </a:r>
            <a:r>
              <a:rPr lang="es-419" sz="1900">
                <a:solidFill>
                  <a:schemeClr val="dk1"/>
                </a:solidFill>
                <a:highlight>
                  <a:srgbClr val="3CEFAB"/>
                </a:highlight>
                <a:latin typeface="Helvetica Neue Light"/>
                <a:ea typeface="Helvetica Neue Light"/>
                <a:cs typeface="Helvetica Neue Light"/>
                <a:sym typeface="Helvetica Neue Light"/>
              </a:rPr>
              <a:t>n Python no se pueden utilizar punteros como en otros lenguajes. </a:t>
            </a:r>
            <a:endParaRPr sz="1900">
              <a:solidFill>
                <a:schemeClr val="dk1"/>
              </a:solidFill>
              <a:highlight>
                <a:srgbClr val="3CEFAB"/>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def </a:t>
            </a:r>
            <a:r>
              <a:rPr lang="es-419" sz="1800">
                <a:solidFill>
                  <a:srgbClr val="303F9F"/>
                </a:solidFill>
                <a:highlight>
                  <a:schemeClr val="lt1"/>
                </a:highlight>
                <a:latin typeface="Helvetica Neue Light"/>
                <a:ea typeface="Helvetica Neue Light"/>
                <a:cs typeface="Helvetica Neue Light"/>
                <a:sym typeface="Helvetica Neue Light"/>
              </a:rPr>
              <a:t>doblar_valor</a:t>
            </a:r>
            <a:r>
              <a:rPr lang="es-419" sz="1800">
                <a:solidFill>
                  <a:schemeClr val="dk1"/>
                </a:solidFill>
                <a:highlight>
                  <a:schemeClr val="lt1"/>
                </a:highlight>
                <a:latin typeface="Helvetica Neue"/>
                <a:ea typeface="Helvetica Neue"/>
                <a:cs typeface="Helvetica Neue"/>
                <a:sym typeface="Helvetica Neue"/>
              </a:rPr>
              <a:t>(</a:t>
            </a:r>
            <a:r>
              <a:rPr b="1" lang="es-419" sz="1800">
                <a:solidFill>
                  <a:schemeClr val="dk1"/>
                </a:solidFill>
                <a:highlight>
                  <a:schemeClr val="lt1"/>
                </a:highlight>
                <a:latin typeface="Helvetica Neue"/>
                <a:ea typeface="Helvetica Neue"/>
                <a:cs typeface="Helvetica Neue"/>
                <a:sym typeface="Helvetica Neue"/>
              </a:rPr>
              <a:t>numero</a:t>
            </a:r>
            <a:r>
              <a:rPr lang="es-419"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0D904F"/>
                </a:solidFill>
                <a:highlight>
                  <a:schemeClr val="lt1"/>
                </a:highlight>
                <a:latin typeface="Helvetica Neue"/>
                <a:ea typeface="Helvetica Neue"/>
                <a:cs typeface="Helvetica Neue"/>
                <a:sym typeface="Helvetica Neue"/>
              </a:rPr>
              <a:t>return </a:t>
            </a:r>
            <a:r>
              <a:rPr lang="es-419" sz="1800">
                <a:solidFill>
                  <a:schemeClr val="dk1"/>
                </a:solidFill>
                <a:highlight>
                  <a:schemeClr val="lt1"/>
                </a:highlight>
                <a:latin typeface="Helvetica Neue Light"/>
                <a:ea typeface="Helvetica Neue Light"/>
                <a:cs typeface="Helvetica Neue Light"/>
                <a:sym typeface="Helvetica Neue Light"/>
              </a:rPr>
              <a:t>numero *= 2</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numero = 10</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numero = </a:t>
            </a:r>
            <a:r>
              <a:rPr lang="es-419" sz="1800">
                <a:solidFill>
                  <a:srgbClr val="303F9F"/>
                </a:solidFill>
                <a:highlight>
                  <a:schemeClr val="lt1"/>
                </a:highlight>
                <a:latin typeface="Helvetica Neue Light"/>
                <a:ea typeface="Helvetica Neue Light"/>
                <a:cs typeface="Helvetica Neue Light"/>
                <a:sym typeface="Helvetica Neue Light"/>
              </a:rPr>
              <a:t>doblar_valor</a:t>
            </a:r>
            <a:r>
              <a:rPr lang="es-419" sz="1800">
                <a:solidFill>
                  <a:schemeClr val="dk1"/>
                </a:solidFill>
                <a:highlight>
                  <a:schemeClr val="lt1"/>
                </a:highlight>
                <a:latin typeface="Helvetica Neue Light"/>
                <a:ea typeface="Helvetica Neue Light"/>
                <a:cs typeface="Helvetica Neue Light"/>
                <a:sym typeface="Helvetica Neue Light"/>
              </a:rPr>
              <a:t>(numero)</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41" name="Google Shape;441;p65"/>
          <p:cNvSpPr txBox="1"/>
          <p:nvPr/>
        </p:nvSpPr>
        <p:spPr>
          <a:xfrm>
            <a:off x="4606575" y="2418100"/>
            <a:ext cx="4191900" cy="21240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Aunque </a:t>
            </a:r>
            <a:r>
              <a:rPr lang="es-419" sz="1800">
                <a:solidFill>
                  <a:schemeClr val="dk1"/>
                </a:solidFill>
                <a:highlight>
                  <a:schemeClr val="lt1"/>
                </a:highlight>
                <a:latin typeface="Helvetica Neue Light"/>
                <a:ea typeface="Helvetica Neue Light"/>
                <a:cs typeface="Helvetica Neue Light"/>
                <a:sym typeface="Helvetica Neue Light"/>
              </a:rPr>
              <a:t> podemos utilizar trucos, como devolver el valor modificado dentro de la función y volverlo a asignar a la misma variable en caso de desear que sea “</a:t>
            </a:r>
            <a:r>
              <a:rPr b="1" lang="es-419" sz="1800">
                <a:solidFill>
                  <a:schemeClr val="dk1"/>
                </a:solidFill>
                <a:highlight>
                  <a:schemeClr val="lt1"/>
                </a:highlight>
                <a:latin typeface="Helvetica Neue"/>
                <a:ea typeface="Helvetica Neue"/>
                <a:cs typeface="Helvetica Neue"/>
                <a:sym typeface="Helvetica Neue"/>
              </a:rPr>
              <a:t>referencia</a:t>
            </a:r>
            <a:r>
              <a:rPr lang="es-419" sz="1800">
                <a:solidFill>
                  <a:schemeClr val="dk1"/>
                </a:solidFill>
                <a:highlight>
                  <a:schemeClr val="lt1"/>
                </a:highlight>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p:txBody>
      </p:sp>
      <p:sp>
        <p:nvSpPr>
          <p:cNvPr id="442" name="Google Shape;442;p65"/>
          <p:cNvSpPr txBox="1"/>
          <p:nvPr/>
        </p:nvSpPr>
        <p:spPr>
          <a:xfrm>
            <a:off x="741000" y="2495550"/>
            <a:ext cx="3786000" cy="18729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sp>
        <p:nvSpPr>
          <p:cNvPr id="443" name="Google Shape;443;p65"/>
          <p:cNvSpPr txBox="1"/>
          <p:nvPr/>
        </p:nvSpPr>
        <p:spPr>
          <a:xfrm>
            <a:off x="7426125" y="4141300"/>
            <a:ext cx="558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900">
                <a:latin typeface="Calibri"/>
                <a:ea typeface="Calibri"/>
                <a:cs typeface="Calibri"/>
                <a:sym typeface="Calibri"/>
              </a:rPr>
              <a:t>😉</a:t>
            </a:r>
            <a:endParaRPr sz="1900">
              <a:latin typeface="Calibri"/>
              <a:ea typeface="Calibri"/>
              <a:cs typeface="Calibri"/>
              <a:sym typeface="Calibri"/>
            </a:endParaRPr>
          </a:p>
        </p:txBody>
      </p:sp>
      <p:pic>
        <p:nvPicPr>
          <p:cNvPr id="444" name="Google Shape;444;p65"/>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pic>
        <p:nvPicPr>
          <p:cNvPr id="449" name="Google Shape;449;p66"/>
          <p:cNvPicPr preferRelativeResize="0"/>
          <p:nvPr/>
        </p:nvPicPr>
        <p:blipFill rotWithShape="1">
          <a:blip r:embed="rId3">
            <a:alphaModFix/>
          </a:blip>
          <a:srcRect b="0" l="0" r="0" t="0"/>
          <a:stretch/>
        </p:blipFill>
        <p:spPr>
          <a:xfrm>
            <a:off x="7446150" y="4603650"/>
            <a:ext cx="1186526" cy="330675"/>
          </a:xfrm>
          <a:prstGeom prst="rect">
            <a:avLst/>
          </a:prstGeom>
          <a:noFill/>
          <a:ln>
            <a:noFill/>
          </a:ln>
        </p:spPr>
      </p:pic>
      <p:sp>
        <p:nvSpPr>
          <p:cNvPr id="450" name="Google Shape;450;p66"/>
          <p:cNvSpPr txBox="1"/>
          <p:nvPr/>
        </p:nvSpPr>
        <p:spPr>
          <a:xfrm>
            <a:off x="896491" y="39285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Argumentos Valor - Referencia</a:t>
            </a:r>
            <a:endParaRPr b="0" i="1" sz="3500" u="none" cap="none" strike="noStrike">
              <a:solidFill>
                <a:srgbClr val="000000"/>
              </a:solidFill>
              <a:latin typeface="Anton"/>
              <a:ea typeface="Anton"/>
              <a:cs typeface="Anton"/>
              <a:sym typeface="Anton"/>
            </a:endParaRPr>
          </a:p>
        </p:txBody>
      </p:sp>
      <p:sp>
        <p:nvSpPr>
          <p:cNvPr id="451" name="Google Shape;451;p66"/>
          <p:cNvSpPr txBox="1"/>
          <p:nvPr/>
        </p:nvSpPr>
        <p:spPr>
          <a:xfrm>
            <a:off x="969600" y="1412725"/>
            <a:ext cx="7733700" cy="1267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1900">
                <a:solidFill>
                  <a:schemeClr val="dk1"/>
                </a:solidFill>
                <a:highlight>
                  <a:schemeClr val="lt1"/>
                </a:highlight>
                <a:latin typeface="Helvetica Neue Light"/>
                <a:ea typeface="Helvetica Neue Light"/>
                <a:cs typeface="Helvetica Neue Light"/>
                <a:sym typeface="Helvetica Neue Light"/>
              </a:rPr>
              <a:t>En el caso de que sea una colección podemos evitar la modificación directa creando una copia en la llamada. Esto con listas es muy fácil:</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t/>
            </a:r>
            <a:endParaRPr sz="1800">
              <a:solidFill>
                <a:srgbClr val="770000"/>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def </a:t>
            </a:r>
            <a:r>
              <a:rPr lang="es-419" sz="1800">
                <a:solidFill>
                  <a:srgbClr val="303F9F"/>
                </a:solidFill>
                <a:highlight>
                  <a:schemeClr val="lt1"/>
                </a:highlight>
                <a:latin typeface="Helvetica Neue Light"/>
                <a:ea typeface="Helvetica Neue Light"/>
                <a:cs typeface="Helvetica Neue Light"/>
                <a:sym typeface="Helvetica Neue Light"/>
              </a:rPr>
              <a:t>doblar_valores</a:t>
            </a:r>
            <a:r>
              <a:rPr lang="es-419" sz="1800">
                <a:solidFill>
                  <a:schemeClr val="dk1"/>
                </a:solidFill>
                <a:highlight>
                  <a:schemeClr val="lt1"/>
                </a:highlight>
                <a:latin typeface="Helvetica Neue"/>
                <a:ea typeface="Helvetica Neue"/>
                <a:cs typeface="Helvetica Neue"/>
                <a:sym typeface="Helvetica Neue"/>
              </a:rPr>
              <a:t>(</a:t>
            </a:r>
            <a:r>
              <a:rPr b="1" lang="es-419" sz="1800">
                <a:solidFill>
                  <a:schemeClr val="dk1"/>
                </a:solidFill>
                <a:highlight>
                  <a:schemeClr val="lt1"/>
                </a:highlight>
                <a:latin typeface="Helvetica Neue"/>
                <a:ea typeface="Helvetica Neue"/>
                <a:cs typeface="Helvetica Neue"/>
                <a:sym typeface="Helvetica Neue"/>
              </a:rPr>
              <a:t>numeros</a:t>
            </a:r>
            <a:r>
              <a:rPr lang="es-419"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a:ea typeface="Helvetica Neue"/>
                <a:cs typeface="Helvetica Neue"/>
                <a:sym typeface="Helvetica Neue"/>
              </a:rPr>
              <a:t>		for i,n in enumerate(numeros):</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Light"/>
                <a:ea typeface="Helvetica Neue Light"/>
                <a:cs typeface="Helvetica Neue Light"/>
                <a:sym typeface="Helvetica Neue Light"/>
              </a:rPr>
              <a:t>			numeros[i] *= 2</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t/>
            </a:r>
            <a:endParaRPr sz="2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numeros = [10, 50, 100]</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303F9F"/>
                </a:solidFill>
                <a:highlight>
                  <a:schemeClr val="lt1"/>
                </a:highlight>
                <a:latin typeface="Helvetica Neue Light"/>
                <a:ea typeface="Helvetica Neue Light"/>
                <a:cs typeface="Helvetica Neue Light"/>
                <a:sym typeface="Helvetica Neue Light"/>
              </a:rPr>
              <a:t>doblar_valores</a:t>
            </a:r>
            <a:r>
              <a:rPr lang="es-419" sz="1800">
                <a:solidFill>
                  <a:schemeClr val="dk1"/>
                </a:solidFill>
                <a:highlight>
                  <a:schemeClr val="lt1"/>
                </a:highlight>
                <a:latin typeface="Helvetica Neue Light"/>
                <a:ea typeface="Helvetica Neue Light"/>
                <a:cs typeface="Helvetica Neue Light"/>
                <a:sym typeface="Helvetica Neue Light"/>
              </a:rPr>
              <a:t>(numeros[:])</a:t>
            </a:r>
            <a:endParaRPr sz="1800">
              <a:solidFill>
                <a:srgbClr val="770000"/>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highlight>
                <a:schemeClr val="lt1"/>
              </a:highlight>
              <a:latin typeface="Helvetica Neue Light"/>
              <a:ea typeface="Helvetica Neue Light"/>
              <a:cs typeface="Helvetica Neue Light"/>
              <a:sym typeface="Helvetica Neue Light"/>
            </a:endParaRPr>
          </a:p>
        </p:txBody>
      </p:sp>
      <p:sp>
        <p:nvSpPr>
          <p:cNvPr id="452" name="Google Shape;452;p66"/>
          <p:cNvSpPr txBox="1"/>
          <p:nvPr/>
        </p:nvSpPr>
        <p:spPr>
          <a:xfrm>
            <a:off x="5186050" y="2734150"/>
            <a:ext cx="3517200" cy="1736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Al utilizar </a:t>
            </a:r>
            <a:r>
              <a:rPr b="1" lang="es-419" sz="1800">
                <a:solidFill>
                  <a:schemeClr val="dk1"/>
                </a:solidFill>
                <a:highlight>
                  <a:schemeClr val="lt1"/>
                </a:highlight>
                <a:latin typeface="Helvetica Neue"/>
                <a:ea typeface="Helvetica Neue"/>
                <a:cs typeface="Helvetica Neue"/>
                <a:sym typeface="Helvetica Neue"/>
              </a:rPr>
              <a:t>slicing </a:t>
            </a:r>
            <a:r>
              <a:rPr lang="es-419" sz="1800">
                <a:solidFill>
                  <a:schemeClr val="dk1"/>
                </a:solidFill>
                <a:highlight>
                  <a:schemeClr val="lt1"/>
                </a:highlight>
                <a:latin typeface="Helvetica Neue Light"/>
                <a:ea typeface="Helvetica Neue Light"/>
                <a:cs typeface="Helvetica Neue Light"/>
                <a:sym typeface="Helvetica Neue Light"/>
              </a:rPr>
              <a:t>le indicamos a la función que queremos devolver una copia de la lista desde el principio al fin previniendo la modificación dentro de la función.</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53" name="Google Shape;453;p66"/>
          <p:cNvSpPr txBox="1"/>
          <p:nvPr/>
        </p:nvSpPr>
        <p:spPr>
          <a:xfrm>
            <a:off x="832125" y="2734150"/>
            <a:ext cx="4218300" cy="22038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454" name="Google Shape;454;p66"/>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91" name="Shape 191"/>
        <p:cNvGrpSpPr/>
        <p:nvPr/>
      </p:nvGrpSpPr>
      <p:grpSpPr>
        <a:xfrm>
          <a:off x="0" y="0"/>
          <a:ext cx="0" cy="0"/>
          <a:chOff x="0" y="0"/>
          <a:chExt cx="0" cy="0"/>
        </a:xfrm>
      </p:grpSpPr>
      <p:sp>
        <p:nvSpPr>
          <p:cNvPr id="192" name="Google Shape;192;p40"/>
          <p:cNvSpPr txBox="1"/>
          <p:nvPr/>
        </p:nvSpPr>
        <p:spPr>
          <a:xfrm>
            <a:off x="3979775" y="750800"/>
            <a:ext cx="4624800" cy="40611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Helvetica Neue Light"/>
              <a:buChar char="●"/>
            </a:pPr>
            <a:r>
              <a:rPr lang="es-419" sz="1800">
                <a:latin typeface="Helvetica Neue Light"/>
                <a:ea typeface="Helvetica Neue Light"/>
                <a:cs typeface="Helvetica Neue Light"/>
                <a:sym typeface="Helvetica Neue Light"/>
              </a:rPr>
              <a:t>Reconocer los tipos de argumentos y parámetros.</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chemeClr val="dk1"/>
              </a:buClr>
              <a:buSzPts val="1800"/>
              <a:buFont typeface="Helvetica Neue Light"/>
              <a:buChar char="●"/>
            </a:pPr>
            <a:r>
              <a:rPr lang="es-419" sz="1800">
                <a:solidFill>
                  <a:schemeClr val="dk1"/>
                </a:solidFill>
                <a:latin typeface="Helvetica Neue Light"/>
                <a:ea typeface="Helvetica Neue Light"/>
                <a:cs typeface="Helvetica Neue Light"/>
                <a:sym typeface="Helvetica Neue Light"/>
              </a:rPr>
              <a:t>Aplicar funciones recursivas e integradas. </a:t>
            </a:r>
            <a:endParaRPr sz="1800">
              <a:latin typeface="Helvetica Neue Light"/>
              <a:ea typeface="Helvetica Neue Light"/>
              <a:cs typeface="Helvetica Neue Light"/>
              <a:sym typeface="Helvetica Neue Light"/>
            </a:endParaRPr>
          </a:p>
          <a:p>
            <a:pPr indent="0" lvl="0" marL="457200" marR="0" rtl="0" algn="l">
              <a:lnSpc>
                <a:spcPct val="115000"/>
              </a:lnSpc>
              <a:spcBef>
                <a:spcPts val="1000"/>
              </a:spcBef>
              <a:spcAft>
                <a:spcPts val="1000"/>
              </a:spcAft>
              <a:buNone/>
            </a:pPr>
            <a:r>
              <a:t/>
            </a:r>
            <a:endParaRPr sz="1800">
              <a:latin typeface="Helvetica Neue Light"/>
              <a:ea typeface="Helvetica Neue Light"/>
              <a:cs typeface="Helvetica Neue Light"/>
              <a:sym typeface="Helvetica Neue Light"/>
            </a:endParaRPr>
          </a:p>
        </p:txBody>
      </p:sp>
      <p:pic>
        <p:nvPicPr>
          <p:cNvPr id="193" name="Google Shape;193;p4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94" name="Google Shape;194;p40"/>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419"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195" name="Google Shape;195;p40"/>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58" name="Shape 458"/>
        <p:cNvGrpSpPr/>
        <p:nvPr/>
      </p:nvGrpSpPr>
      <p:grpSpPr>
        <a:xfrm>
          <a:off x="0" y="0"/>
          <a:ext cx="0" cy="0"/>
          <a:chOff x="0" y="0"/>
          <a:chExt cx="0" cy="0"/>
        </a:xfrm>
      </p:grpSpPr>
      <p:sp>
        <p:nvSpPr>
          <p:cNvPr id="459" name="Google Shape;459;p67"/>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3600">
                <a:latin typeface="Anton"/>
                <a:ea typeface="Anton"/>
                <a:cs typeface="Anton"/>
                <a:sym typeface="Anton"/>
              </a:rPr>
              <a:t>ARGUMENTOS INDETERMINADOS</a:t>
            </a:r>
            <a:endParaRPr i="1" sz="3600">
              <a:latin typeface="Anton"/>
              <a:ea typeface="Anton"/>
              <a:cs typeface="Anton"/>
              <a:sym typeface="Anton"/>
            </a:endParaRPr>
          </a:p>
        </p:txBody>
      </p:sp>
      <p:pic>
        <p:nvPicPr>
          <p:cNvPr id="460" name="Google Shape;460;p6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8"/>
          <p:cNvSpPr txBox="1"/>
          <p:nvPr>
            <p:ph type="title"/>
          </p:nvPr>
        </p:nvSpPr>
        <p:spPr>
          <a:xfrm>
            <a:off x="311700" y="299663"/>
            <a:ext cx="85206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i="1" lang="es-419" sz="3500">
                <a:latin typeface="Anton"/>
                <a:ea typeface="Anton"/>
                <a:cs typeface="Anton"/>
                <a:sym typeface="Anton"/>
              </a:rPr>
              <a:t>Uso de *Args y **Kwargs</a:t>
            </a:r>
            <a:endParaRPr i="1" sz="3500">
              <a:latin typeface="Anton"/>
              <a:ea typeface="Anton"/>
              <a:cs typeface="Anton"/>
              <a:sym typeface="Anton"/>
            </a:endParaRPr>
          </a:p>
          <a:p>
            <a:pPr indent="0" lvl="0" marL="0" rtl="0" algn="l">
              <a:lnSpc>
                <a:spcPct val="100000"/>
              </a:lnSpc>
              <a:spcBef>
                <a:spcPts val="600"/>
              </a:spcBef>
              <a:spcAft>
                <a:spcPts val="0"/>
              </a:spcAft>
              <a:buClr>
                <a:schemeClr val="dk1"/>
              </a:buClr>
              <a:buSzPts val="1100"/>
              <a:buFont typeface="Arial"/>
              <a:buNone/>
            </a:pPr>
            <a:r>
              <a:t/>
            </a:r>
            <a:endParaRPr b="1" sz="2100">
              <a:solidFill>
                <a:srgbClr val="404040"/>
              </a:solidFill>
              <a:highlight>
                <a:srgbClr val="FCFCFC"/>
              </a:highlight>
              <a:latin typeface="Georgia"/>
              <a:ea typeface="Georgia"/>
              <a:cs typeface="Georgia"/>
              <a:sym typeface="Georgia"/>
            </a:endParaRPr>
          </a:p>
          <a:p>
            <a:pPr indent="0" lvl="0" marL="0" rtl="0" algn="l">
              <a:lnSpc>
                <a:spcPct val="115000"/>
              </a:lnSpc>
              <a:spcBef>
                <a:spcPts val="6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466" name="Google Shape;466;p68"/>
          <p:cNvSpPr txBox="1"/>
          <p:nvPr>
            <p:ph idx="1" type="body"/>
          </p:nvPr>
        </p:nvSpPr>
        <p:spPr>
          <a:xfrm>
            <a:off x="311700" y="8723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200">
              <a:solidFill>
                <a:srgbClr val="404040"/>
              </a:solidFill>
              <a:highlight>
                <a:srgbClr val="FCFCFC"/>
              </a:highlight>
              <a:latin typeface="Helvetica Neue Light"/>
              <a:ea typeface="Helvetica Neue Light"/>
              <a:cs typeface="Helvetica Neue Light"/>
              <a:sym typeface="Helvetica Neue Light"/>
            </a:endParaRPr>
          </a:p>
          <a:p>
            <a:pPr indent="0" lvl="0" marL="0" rtl="0" algn="ctr">
              <a:spcBef>
                <a:spcPts val="0"/>
              </a:spcBef>
              <a:spcAft>
                <a:spcPts val="0"/>
              </a:spcAft>
              <a:buNone/>
            </a:pPr>
            <a:r>
              <a:t/>
            </a:r>
            <a:endParaRPr sz="2200">
              <a:solidFill>
                <a:srgbClr val="404040"/>
              </a:solidFill>
              <a:highlight>
                <a:srgbClr val="FCFCFC"/>
              </a:highlight>
              <a:latin typeface="Helvetica Neue Light"/>
              <a:ea typeface="Helvetica Neue Light"/>
              <a:cs typeface="Helvetica Neue Light"/>
              <a:sym typeface="Helvetica Neue Light"/>
            </a:endParaRPr>
          </a:p>
          <a:p>
            <a:pPr indent="0" lvl="0" marL="0" rtl="0" algn="ctr">
              <a:spcBef>
                <a:spcPts val="0"/>
              </a:spcBef>
              <a:spcAft>
                <a:spcPts val="0"/>
              </a:spcAft>
              <a:buNone/>
            </a:pPr>
            <a:r>
              <a:rPr b="1" i="1" lang="es-419" sz="2200">
                <a:solidFill>
                  <a:srgbClr val="404040"/>
                </a:solidFill>
                <a:highlight>
                  <a:schemeClr val="lt1"/>
                </a:highlight>
                <a:latin typeface="Helvetica Neue"/>
                <a:ea typeface="Helvetica Neue"/>
                <a:cs typeface="Helvetica Neue"/>
                <a:sym typeface="Helvetica Neue"/>
              </a:rPr>
              <a:t>¿Para qué se usan?</a:t>
            </a:r>
            <a:r>
              <a:rPr i="1" lang="es-419" sz="2200">
                <a:solidFill>
                  <a:srgbClr val="404040"/>
                </a:solidFill>
                <a:highlight>
                  <a:schemeClr val="lt1"/>
                </a:highlight>
                <a:latin typeface="Helvetica Neue Light"/>
                <a:ea typeface="Helvetica Neue Light"/>
                <a:cs typeface="Helvetica Neue Light"/>
                <a:sym typeface="Helvetica Neue Light"/>
              </a:rPr>
              <a:t> </a:t>
            </a:r>
            <a:endParaRPr i="1" sz="2200">
              <a:solidFill>
                <a:srgbClr val="404040"/>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b="1" i="1" sz="1800">
              <a:solidFill>
                <a:srgbClr val="404040"/>
              </a:solidFill>
              <a:highlight>
                <a:schemeClr val="lt1"/>
              </a:highlight>
              <a:latin typeface="Helvetica Neue"/>
              <a:ea typeface="Helvetica Neue"/>
              <a:cs typeface="Helvetica Neue"/>
              <a:sym typeface="Helvetica Neue"/>
            </a:endParaRPr>
          </a:p>
          <a:p>
            <a:pPr indent="0" lvl="0" marL="0" rtl="0" algn="ctr">
              <a:lnSpc>
                <a:spcPct val="150000"/>
              </a:lnSpc>
              <a:spcBef>
                <a:spcPts val="0"/>
              </a:spcBef>
              <a:spcAft>
                <a:spcPts val="0"/>
              </a:spcAft>
              <a:buNone/>
            </a:pPr>
            <a:r>
              <a:rPr lang="es-419" sz="1800">
                <a:solidFill>
                  <a:srgbClr val="404040"/>
                </a:solidFill>
                <a:highlight>
                  <a:schemeClr val="lt1"/>
                </a:highlight>
                <a:latin typeface="Helvetica Neue Light"/>
                <a:ea typeface="Helvetica Neue Light"/>
                <a:cs typeface="Helvetica Neue Light"/>
                <a:sym typeface="Helvetica Neue Light"/>
              </a:rPr>
              <a:t>Lo primero de todo es que en realidad no tienes por que usar los nombres args o kwargs, ya que se trata de una mera convención entre programadores. </a:t>
            </a:r>
            <a:endParaRPr sz="1800">
              <a:solidFill>
                <a:srgbClr val="404040"/>
              </a:solidFill>
              <a:highlight>
                <a:schemeClr val="lt1"/>
              </a:highlight>
              <a:latin typeface="Helvetica Neue Light"/>
              <a:ea typeface="Helvetica Neue Light"/>
              <a:cs typeface="Helvetica Neue Light"/>
              <a:sym typeface="Helvetica Neue Light"/>
            </a:endParaRPr>
          </a:p>
          <a:p>
            <a:pPr indent="0" lvl="0" marL="0" rtl="0" algn="ctr">
              <a:spcBef>
                <a:spcPts val="0"/>
              </a:spcBef>
              <a:spcAft>
                <a:spcPts val="0"/>
              </a:spcAft>
              <a:buNone/>
            </a:pPr>
            <a:r>
              <a:t/>
            </a:r>
            <a:endParaRPr sz="2000">
              <a:solidFill>
                <a:srgbClr val="404040"/>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s-419" sz="2000">
                <a:solidFill>
                  <a:srgbClr val="404040"/>
                </a:solidFill>
                <a:highlight>
                  <a:schemeClr val="lt1"/>
                </a:highlight>
                <a:latin typeface="Helvetica Neue Light"/>
                <a:ea typeface="Helvetica Neue Light"/>
                <a:cs typeface="Helvetica Neue Light"/>
                <a:sym typeface="Helvetica Neue Light"/>
              </a:rPr>
              <a:t>👉Sin embargo lo que si que tienes que usar es el asterisco simple </a:t>
            </a:r>
            <a:r>
              <a:rPr b="1" lang="es-419" sz="2000">
                <a:highlight>
                  <a:schemeClr val="lt1"/>
                </a:highlight>
                <a:latin typeface="Helvetica Neue"/>
                <a:ea typeface="Helvetica Neue"/>
                <a:cs typeface="Helvetica Neue"/>
                <a:sym typeface="Helvetica Neue"/>
              </a:rPr>
              <a:t>*</a:t>
            </a:r>
            <a:r>
              <a:rPr lang="es-419" sz="2000">
                <a:solidFill>
                  <a:srgbClr val="404040"/>
                </a:solidFill>
                <a:highlight>
                  <a:schemeClr val="lt1"/>
                </a:highlight>
                <a:latin typeface="Helvetica Neue Light"/>
                <a:ea typeface="Helvetica Neue Light"/>
                <a:cs typeface="Helvetica Neue Light"/>
                <a:sym typeface="Helvetica Neue Light"/>
              </a:rPr>
              <a:t> o doble </a:t>
            </a:r>
            <a:r>
              <a:rPr b="1" lang="es-419" sz="2000">
                <a:highlight>
                  <a:schemeClr val="lt1"/>
                </a:highlight>
                <a:latin typeface="Helvetica Neue"/>
                <a:ea typeface="Helvetica Neue"/>
                <a:cs typeface="Helvetica Neue"/>
                <a:sym typeface="Helvetica Neue"/>
              </a:rPr>
              <a:t>**</a:t>
            </a:r>
            <a:r>
              <a:rPr lang="es-419" sz="2000">
                <a:solidFill>
                  <a:srgbClr val="404040"/>
                </a:solidFill>
                <a:highlight>
                  <a:schemeClr val="lt1"/>
                </a:highlight>
                <a:latin typeface="Helvetica Neue Light"/>
                <a:ea typeface="Helvetica Neue Light"/>
                <a:cs typeface="Helvetica Neue Light"/>
                <a:sym typeface="Helvetica Neue Light"/>
              </a:rPr>
              <a:t>. Es decir, podrías escribir </a:t>
            </a:r>
            <a:r>
              <a:rPr b="1" lang="es-419" sz="2000">
                <a:solidFill>
                  <a:srgbClr val="404040"/>
                </a:solidFill>
                <a:highlight>
                  <a:schemeClr val="lt1"/>
                </a:highlight>
                <a:latin typeface="Helvetica Neue"/>
                <a:ea typeface="Helvetica Neue"/>
                <a:cs typeface="Helvetica Neue"/>
                <a:sym typeface="Helvetica Neue"/>
              </a:rPr>
              <a:t>*variable y **variables</a:t>
            </a:r>
            <a:r>
              <a:rPr lang="es-419" sz="2000">
                <a:solidFill>
                  <a:srgbClr val="404040"/>
                </a:solidFill>
                <a:highlight>
                  <a:schemeClr val="lt1"/>
                </a:highlight>
                <a:latin typeface="Helvetica Neue Light"/>
                <a:ea typeface="Helvetica Neue Light"/>
                <a:cs typeface="Helvetica Neue Light"/>
                <a:sym typeface="Helvetica Neue Light"/>
              </a:rPr>
              <a:t>. </a:t>
            </a:r>
            <a:endParaRPr sz="2000">
              <a:highlight>
                <a:schemeClr val="lt1"/>
              </a:highlight>
              <a:latin typeface="Helvetica Neue Light"/>
              <a:ea typeface="Helvetica Neue Light"/>
              <a:cs typeface="Helvetica Neue Light"/>
              <a:sym typeface="Helvetica Neue Light"/>
            </a:endParaRPr>
          </a:p>
        </p:txBody>
      </p:sp>
      <p:sp>
        <p:nvSpPr>
          <p:cNvPr id="467" name="Google Shape;467;p68"/>
          <p:cNvSpPr txBox="1"/>
          <p:nvPr/>
        </p:nvSpPr>
        <p:spPr>
          <a:xfrm>
            <a:off x="152400" y="4633200"/>
            <a:ext cx="3000000" cy="406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419" sz="1600">
                <a:solidFill>
                  <a:srgbClr val="404040"/>
                </a:solidFill>
                <a:highlight>
                  <a:srgbClr val="FCFCFC"/>
                </a:highlight>
                <a:latin typeface="Helvetica Neue"/>
                <a:ea typeface="Helvetica Neue"/>
                <a:cs typeface="Helvetica Neue"/>
                <a:sym typeface="Helvetica Neue"/>
              </a:rPr>
              <a:t>Fuente:</a:t>
            </a:r>
            <a:r>
              <a:rPr lang="es-419" sz="1600">
                <a:solidFill>
                  <a:srgbClr val="404040"/>
                </a:solidFill>
                <a:highlight>
                  <a:srgbClr val="FCFCFC"/>
                </a:highlight>
                <a:latin typeface="Helvetica Neue Light"/>
                <a:ea typeface="Helvetica Neue Light"/>
                <a:cs typeface="Helvetica Neue Light"/>
                <a:sym typeface="Helvetica Neue Light"/>
              </a:rPr>
              <a:t> </a:t>
            </a:r>
            <a:r>
              <a:rPr lang="es-419" sz="1600" u="sng">
                <a:solidFill>
                  <a:schemeClr val="hlink"/>
                </a:solidFill>
                <a:highlight>
                  <a:srgbClr val="FCFCFC"/>
                </a:highlight>
                <a:latin typeface="Helvetica Neue Light"/>
                <a:ea typeface="Helvetica Neue Light"/>
                <a:cs typeface="Helvetica Neue Light"/>
                <a:sym typeface="Helvetica Neue Light"/>
                <a:hlinkClick r:id="rId3"/>
              </a:rPr>
              <a:t>PythonIntermedio</a:t>
            </a:r>
            <a:endParaRPr sz="900"/>
          </a:p>
        </p:txBody>
      </p:sp>
      <p:pic>
        <p:nvPicPr>
          <p:cNvPr id="468" name="Google Shape;468;p68"/>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469" name="Google Shape;469;p68"/>
          <p:cNvPicPr preferRelativeResize="0"/>
          <p:nvPr/>
        </p:nvPicPr>
        <p:blipFill>
          <a:blip r:embed="rId5">
            <a:alphaModFix/>
          </a:blip>
          <a:stretch>
            <a:fillRect/>
          </a:stretch>
        </p:blipFill>
        <p:spPr>
          <a:xfrm>
            <a:off x="2470692" y="1270550"/>
            <a:ext cx="761200" cy="750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9"/>
          <p:cNvSpPr txBox="1"/>
          <p:nvPr>
            <p:ph idx="1" type="body"/>
          </p:nvPr>
        </p:nvSpPr>
        <p:spPr>
          <a:xfrm>
            <a:off x="311700" y="432500"/>
            <a:ext cx="8436000" cy="645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i="1" lang="es-419" sz="3500">
                <a:latin typeface="Anton"/>
                <a:ea typeface="Anton"/>
                <a:cs typeface="Anton"/>
                <a:sym typeface="Anton"/>
              </a:rPr>
              <a:t>Uso de *Args </a:t>
            </a:r>
            <a:endParaRPr i="1" sz="3500">
              <a:latin typeface="Anton"/>
              <a:ea typeface="Anton"/>
              <a:cs typeface="Anton"/>
              <a:sym typeface="Anton"/>
            </a:endParaRPr>
          </a:p>
          <a:p>
            <a:pPr indent="0" lvl="0" marL="0" rtl="0" algn="l">
              <a:spcBef>
                <a:spcPts val="600"/>
              </a:spcBef>
              <a:spcAft>
                <a:spcPts val="0"/>
              </a:spcAft>
              <a:buNone/>
            </a:pPr>
            <a:r>
              <a:t/>
            </a:r>
            <a:endParaRPr/>
          </a:p>
        </p:txBody>
      </p:sp>
      <p:sp>
        <p:nvSpPr>
          <p:cNvPr id="475" name="Google Shape;475;p69"/>
          <p:cNvSpPr txBox="1"/>
          <p:nvPr/>
        </p:nvSpPr>
        <p:spPr>
          <a:xfrm>
            <a:off x="698250" y="1694350"/>
            <a:ext cx="7744500" cy="2786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800">
                <a:solidFill>
                  <a:schemeClr val="dk1"/>
                </a:solidFill>
                <a:highlight>
                  <a:srgbClr val="FFFFFF"/>
                </a:highlight>
                <a:latin typeface="Helvetica Neue Light"/>
                <a:ea typeface="Helvetica Neue Light"/>
                <a:cs typeface="Helvetica Neue Light"/>
                <a:sym typeface="Helvetica Neue Light"/>
              </a:rPr>
              <a:t>Gracias a los </a:t>
            </a:r>
            <a:r>
              <a:rPr b="1" lang="es-419" sz="1800">
                <a:solidFill>
                  <a:schemeClr val="dk1"/>
                </a:solidFill>
                <a:highlight>
                  <a:srgbClr val="FFFFFF"/>
                </a:highlight>
                <a:latin typeface="Helvetica Neue"/>
                <a:ea typeface="Helvetica Neue"/>
                <a:cs typeface="Helvetica Neue"/>
                <a:sym typeface="Helvetica Neue"/>
              </a:rPr>
              <a:t>*args</a:t>
            </a:r>
            <a:r>
              <a:rPr lang="es-419" sz="1800">
                <a:solidFill>
                  <a:schemeClr val="dk1"/>
                </a:solidFill>
                <a:highlight>
                  <a:srgbClr val="FFFFFF"/>
                </a:highlight>
                <a:latin typeface="Helvetica Neue Light"/>
                <a:ea typeface="Helvetica Neue Light"/>
                <a:cs typeface="Helvetica Neue Light"/>
                <a:sym typeface="Helvetica Neue Light"/>
              </a:rPr>
              <a:t> en Python, podemos </a:t>
            </a:r>
            <a:r>
              <a:rPr b="1" lang="es-419" sz="1800">
                <a:solidFill>
                  <a:schemeClr val="dk1"/>
                </a:solidFill>
                <a:highlight>
                  <a:srgbClr val="FFFFFF"/>
                </a:highlight>
                <a:latin typeface="Helvetica Neue"/>
                <a:ea typeface="Helvetica Neue"/>
                <a:cs typeface="Helvetica Neue"/>
                <a:sym typeface="Helvetica Neue"/>
              </a:rPr>
              <a:t>definir funciones cuyo número de argumentos es variable</a:t>
            </a:r>
            <a:r>
              <a:rPr lang="es-419" sz="1800">
                <a:solidFill>
                  <a:schemeClr val="dk1"/>
                </a:solidFill>
                <a:highlight>
                  <a:srgbClr val="FFFFFF"/>
                </a:highlight>
                <a:latin typeface="Helvetica Neue Light"/>
                <a:ea typeface="Helvetica Neue Light"/>
                <a:cs typeface="Helvetica Neue Light"/>
                <a:sym typeface="Helvetica Neue Light"/>
              </a:rPr>
              <a:t>. Es decir, podemos definir funciones genéricas que no aceptan un número determinado de parámetros, sino que se “adaptan” al número de argumentos con los que son llamados.</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1400"/>
              </a:spcBef>
              <a:spcAft>
                <a:spcPts val="0"/>
              </a:spcAft>
              <a:buNone/>
            </a:pPr>
            <a:r>
              <a:t/>
            </a:r>
            <a:endParaRPr sz="1800">
              <a:solidFill>
                <a:srgbClr val="5C5962"/>
              </a:solidFill>
              <a:highlight>
                <a:srgbClr val="FFFFFF"/>
              </a:highlight>
              <a:latin typeface="Helvetica Neue Light"/>
              <a:ea typeface="Helvetica Neue Light"/>
              <a:cs typeface="Helvetica Neue Light"/>
              <a:sym typeface="Helvetica Neue Light"/>
            </a:endParaRPr>
          </a:p>
          <a:p>
            <a:pPr indent="0" lvl="0" marL="0" rtl="0" algn="ctr">
              <a:lnSpc>
                <a:spcPct val="163636"/>
              </a:lnSpc>
              <a:spcBef>
                <a:spcPts val="1400"/>
              </a:spcBef>
              <a:spcAft>
                <a:spcPts val="1800"/>
              </a:spcAft>
              <a:buNone/>
            </a:pPr>
            <a:r>
              <a:t/>
            </a:r>
            <a:endParaRPr sz="1700">
              <a:solidFill>
                <a:srgbClr val="404040"/>
              </a:solidFill>
              <a:highlight>
                <a:srgbClr val="FCFCFC"/>
              </a:highlight>
              <a:latin typeface="Helvetica Neue Light"/>
              <a:ea typeface="Helvetica Neue Light"/>
              <a:cs typeface="Helvetica Neue Light"/>
              <a:sym typeface="Helvetica Neue Light"/>
            </a:endParaRPr>
          </a:p>
        </p:txBody>
      </p:sp>
      <p:pic>
        <p:nvPicPr>
          <p:cNvPr id="476" name="Google Shape;476;p6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77" name="Google Shape;477;p69"/>
          <p:cNvSpPr txBox="1"/>
          <p:nvPr/>
        </p:nvSpPr>
        <p:spPr>
          <a:xfrm>
            <a:off x="76200" y="4661100"/>
            <a:ext cx="3000000" cy="406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419" sz="1600">
                <a:solidFill>
                  <a:srgbClr val="404040"/>
                </a:solidFill>
                <a:highlight>
                  <a:srgbClr val="FCFCFC"/>
                </a:highlight>
                <a:latin typeface="Helvetica Neue"/>
                <a:ea typeface="Helvetica Neue"/>
                <a:cs typeface="Helvetica Neue"/>
                <a:sym typeface="Helvetica Neue"/>
              </a:rPr>
              <a:t>Fuente:</a:t>
            </a:r>
            <a:r>
              <a:rPr lang="es-419" sz="1600">
                <a:solidFill>
                  <a:srgbClr val="404040"/>
                </a:solidFill>
                <a:highlight>
                  <a:srgbClr val="FCFCFC"/>
                </a:highlight>
                <a:latin typeface="Helvetica Neue Light"/>
                <a:ea typeface="Helvetica Neue Light"/>
                <a:cs typeface="Helvetica Neue Light"/>
                <a:sym typeface="Helvetica Neue Light"/>
              </a:rPr>
              <a:t> </a:t>
            </a:r>
            <a:r>
              <a:rPr lang="es-419" sz="1600" u="sng">
                <a:solidFill>
                  <a:schemeClr val="hlink"/>
                </a:solidFill>
                <a:highlight>
                  <a:srgbClr val="FCFCFC"/>
                </a:highlight>
                <a:latin typeface="Helvetica Neue Light"/>
                <a:ea typeface="Helvetica Neue Light"/>
                <a:cs typeface="Helvetica Neue Light"/>
                <a:sym typeface="Helvetica Neue Light"/>
                <a:hlinkClick r:id="rId4"/>
              </a:rPr>
              <a:t>ElLibroDePython</a:t>
            </a:r>
            <a:endParaRPr sz="9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600"/>
              </a:spcAft>
              <a:buClr>
                <a:schemeClr val="dk1"/>
              </a:buClr>
              <a:buSzPts val="1100"/>
              <a:buFont typeface="Arial"/>
              <a:buNone/>
            </a:pPr>
            <a:r>
              <a:rPr i="1" lang="es-419" sz="3500">
                <a:latin typeface="Anton"/>
                <a:ea typeface="Anton"/>
                <a:cs typeface="Anton"/>
                <a:sym typeface="Anton"/>
              </a:rPr>
              <a:t>Ejemplo uso de *Args</a:t>
            </a:r>
            <a:endParaRPr/>
          </a:p>
        </p:txBody>
      </p:sp>
      <p:sp>
        <p:nvSpPr>
          <p:cNvPr id="483" name="Google Shape;483;p70"/>
          <p:cNvSpPr txBox="1"/>
          <p:nvPr>
            <p:ph idx="1" type="body"/>
          </p:nvPr>
        </p:nvSpPr>
        <p:spPr>
          <a:xfrm>
            <a:off x="387900" y="1076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p:txBody>
      </p:sp>
      <p:pic>
        <p:nvPicPr>
          <p:cNvPr id="484" name="Google Shape;484;p70"/>
          <p:cNvPicPr preferRelativeResize="0"/>
          <p:nvPr/>
        </p:nvPicPr>
        <p:blipFill>
          <a:blip r:embed="rId3">
            <a:alphaModFix/>
          </a:blip>
          <a:stretch>
            <a:fillRect/>
          </a:stretch>
        </p:blipFill>
        <p:spPr>
          <a:xfrm>
            <a:off x="7748175" y="4703625"/>
            <a:ext cx="1186526" cy="330675"/>
          </a:xfrm>
          <a:prstGeom prst="rect">
            <a:avLst/>
          </a:prstGeom>
          <a:noFill/>
          <a:ln>
            <a:noFill/>
          </a:ln>
        </p:spPr>
      </p:pic>
      <p:pic>
        <p:nvPicPr>
          <p:cNvPr id="485" name="Google Shape;485;p70"/>
          <p:cNvPicPr preferRelativeResize="0"/>
          <p:nvPr/>
        </p:nvPicPr>
        <p:blipFill>
          <a:blip r:embed="rId4">
            <a:alphaModFix/>
          </a:blip>
          <a:stretch>
            <a:fillRect/>
          </a:stretch>
        </p:blipFill>
        <p:spPr>
          <a:xfrm>
            <a:off x="843399" y="1590250"/>
            <a:ext cx="2326700" cy="2639450"/>
          </a:xfrm>
          <a:prstGeom prst="rect">
            <a:avLst/>
          </a:prstGeom>
          <a:noFill/>
          <a:ln cap="flat" cmpd="sng" w="19050">
            <a:solidFill>
              <a:schemeClr val="dk2"/>
            </a:solidFill>
            <a:prstDash val="solid"/>
            <a:round/>
            <a:headEnd len="sm" w="sm" type="none"/>
            <a:tailEnd len="sm" w="sm" type="none"/>
          </a:ln>
        </p:spPr>
      </p:pic>
      <p:sp>
        <p:nvSpPr>
          <p:cNvPr id="486" name="Google Shape;486;p70"/>
          <p:cNvSpPr txBox="1"/>
          <p:nvPr/>
        </p:nvSpPr>
        <p:spPr>
          <a:xfrm>
            <a:off x="4252700" y="1895500"/>
            <a:ext cx="4488600" cy="25398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800">
                <a:solidFill>
                  <a:schemeClr val="dk1"/>
                </a:solidFill>
                <a:highlight>
                  <a:srgbClr val="FFFFFF"/>
                </a:highlight>
                <a:latin typeface="Helvetica Neue Light"/>
                <a:ea typeface="Helvetica Neue Light"/>
                <a:cs typeface="Helvetica Neue Light"/>
                <a:sym typeface="Helvetica Neue Light"/>
              </a:rPr>
              <a:t>Veamos aquí </a:t>
            </a:r>
            <a:r>
              <a:rPr lang="es-419" sz="1800">
                <a:solidFill>
                  <a:schemeClr val="dk1"/>
                </a:solidFill>
                <a:highlight>
                  <a:srgbClr val="FFFFFF"/>
                </a:highlight>
                <a:latin typeface="Helvetica Neue Light"/>
                <a:ea typeface="Helvetica Neue Light"/>
                <a:cs typeface="Helvetica Neue Light"/>
                <a:sym typeface="Helvetica Neue Light"/>
              </a:rPr>
              <a:t>como </a:t>
            </a:r>
            <a:r>
              <a:rPr b="1" lang="es-419" sz="1800">
                <a:solidFill>
                  <a:schemeClr val="dk1"/>
                </a:solidFill>
                <a:highlight>
                  <a:srgbClr val="3CEFAB"/>
                </a:highlight>
                <a:latin typeface="Helvetica Neue"/>
                <a:ea typeface="Helvetica Neue"/>
                <a:cs typeface="Helvetica Neue"/>
                <a:sym typeface="Helvetica Neue"/>
              </a:rPr>
              <a:t>*args</a:t>
            </a:r>
            <a:r>
              <a:rPr lang="es-419" sz="1800">
                <a:solidFill>
                  <a:schemeClr val="dk1"/>
                </a:solidFill>
                <a:highlight>
                  <a:srgbClr val="FFFFFF"/>
                </a:highlight>
                <a:latin typeface="Helvetica Neue Light"/>
                <a:ea typeface="Helvetica Neue Light"/>
                <a:cs typeface="Helvetica Neue Light"/>
                <a:sym typeface="Helvetica Neue Light"/>
              </a:rPr>
              <a:t> puede ser iterado, ya que en realidad es una tupla.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s-419" sz="1800">
                <a:solidFill>
                  <a:schemeClr val="dk1"/>
                </a:solidFill>
                <a:highlight>
                  <a:srgbClr val="FFFFFF"/>
                </a:highlight>
                <a:latin typeface="Helvetica Neue Light"/>
                <a:ea typeface="Helvetica Neue Light"/>
                <a:cs typeface="Helvetica Neue Light"/>
                <a:sym typeface="Helvetica Neue Light"/>
              </a:rPr>
              <a:t>Por lo tanto iterando la </a:t>
            </a:r>
            <a:r>
              <a:rPr lang="es-419" sz="1800">
                <a:solidFill>
                  <a:srgbClr val="BA2121"/>
                </a:solidFill>
                <a:highlight>
                  <a:srgbClr val="FFFFFF"/>
                </a:highlight>
                <a:latin typeface="Helvetica Neue Light"/>
                <a:ea typeface="Helvetica Neue Light"/>
                <a:cs typeface="Helvetica Neue Light"/>
                <a:sym typeface="Helvetica Neue Light"/>
              </a:rPr>
              <a:t>tupla</a:t>
            </a:r>
            <a:r>
              <a:rPr lang="es-419" sz="1800">
                <a:solidFill>
                  <a:schemeClr val="dk1"/>
                </a:solidFill>
                <a:highlight>
                  <a:srgbClr val="FFFFFF"/>
                </a:highlight>
                <a:latin typeface="Helvetica Neue Light"/>
                <a:ea typeface="Helvetica Neue Light"/>
                <a:cs typeface="Helvetica Neue Light"/>
                <a:sym typeface="Helvetica Neue Light"/>
              </a:rPr>
              <a:t> podemos acceder a todos los argumentos de entrada, y en nuestro caso sumarlos y devolverlos.</a:t>
            </a:r>
            <a:endParaRPr sz="1800">
              <a:solidFill>
                <a:schemeClr val="dk1"/>
              </a:solidFill>
              <a:latin typeface="Helvetica Neue Light"/>
              <a:ea typeface="Helvetica Neue Light"/>
              <a:cs typeface="Helvetica Neue Light"/>
              <a:sym typeface="Helvetica Neue Light"/>
            </a:endParaRPr>
          </a:p>
        </p:txBody>
      </p:sp>
      <p:sp>
        <p:nvSpPr>
          <p:cNvPr id="487" name="Google Shape;487;p70"/>
          <p:cNvSpPr txBox="1"/>
          <p:nvPr/>
        </p:nvSpPr>
        <p:spPr>
          <a:xfrm>
            <a:off x="76200" y="4661100"/>
            <a:ext cx="3000000" cy="406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419" sz="1600">
                <a:solidFill>
                  <a:srgbClr val="404040"/>
                </a:solidFill>
                <a:highlight>
                  <a:srgbClr val="FCFCFC"/>
                </a:highlight>
                <a:latin typeface="Helvetica Neue"/>
                <a:ea typeface="Helvetica Neue"/>
                <a:cs typeface="Helvetica Neue"/>
                <a:sym typeface="Helvetica Neue"/>
              </a:rPr>
              <a:t>Fuente:</a:t>
            </a:r>
            <a:r>
              <a:rPr lang="es-419" sz="1600">
                <a:solidFill>
                  <a:srgbClr val="404040"/>
                </a:solidFill>
                <a:highlight>
                  <a:srgbClr val="FCFCFC"/>
                </a:highlight>
                <a:latin typeface="Helvetica Neue Light"/>
                <a:ea typeface="Helvetica Neue Light"/>
                <a:cs typeface="Helvetica Neue Light"/>
                <a:sym typeface="Helvetica Neue Light"/>
              </a:rPr>
              <a:t> </a:t>
            </a:r>
            <a:r>
              <a:rPr lang="es-419" sz="1600" u="sng">
                <a:solidFill>
                  <a:schemeClr val="hlink"/>
                </a:solidFill>
                <a:highlight>
                  <a:srgbClr val="FCFCFC"/>
                </a:highlight>
                <a:latin typeface="Helvetica Neue Light"/>
                <a:ea typeface="Helvetica Neue Light"/>
                <a:cs typeface="Helvetica Neue Light"/>
                <a:sym typeface="Helvetica Neue Light"/>
                <a:hlinkClick r:id="rId5"/>
              </a:rPr>
              <a:t>ElLibroDePython</a:t>
            </a:r>
            <a:endParaRPr sz="900">
              <a:solidFill>
                <a:schemeClr val="dk1"/>
              </a:solidFill>
            </a:endParaRPr>
          </a:p>
        </p:txBody>
      </p:sp>
      <p:pic>
        <p:nvPicPr>
          <p:cNvPr id="488" name="Google Shape;488;p70"/>
          <p:cNvPicPr preferRelativeResize="0"/>
          <p:nvPr/>
        </p:nvPicPr>
        <p:blipFill rotWithShape="1">
          <a:blip r:embed="rId6">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600"/>
              </a:spcAft>
              <a:buNone/>
            </a:pPr>
            <a:r>
              <a:rPr i="1" lang="es-419" sz="3500">
                <a:latin typeface="Anton"/>
                <a:ea typeface="Anton"/>
                <a:cs typeface="Anton"/>
                <a:sym typeface="Anton"/>
              </a:rPr>
              <a:t>Ejemplo uso de *Args</a:t>
            </a:r>
            <a:endParaRPr/>
          </a:p>
        </p:txBody>
      </p:sp>
      <p:sp>
        <p:nvSpPr>
          <p:cNvPr id="494" name="Google Shape;494;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p:txBody>
      </p:sp>
      <p:pic>
        <p:nvPicPr>
          <p:cNvPr id="495" name="Google Shape;495;p71"/>
          <p:cNvPicPr preferRelativeResize="0"/>
          <p:nvPr/>
        </p:nvPicPr>
        <p:blipFill>
          <a:blip r:embed="rId3">
            <a:alphaModFix/>
          </a:blip>
          <a:stretch>
            <a:fillRect/>
          </a:stretch>
        </p:blipFill>
        <p:spPr>
          <a:xfrm>
            <a:off x="7748175" y="4703625"/>
            <a:ext cx="1186526" cy="330675"/>
          </a:xfrm>
          <a:prstGeom prst="rect">
            <a:avLst/>
          </a:prstGeom>
          <a:noFill/>
          <a:ln>
            <a:noFill/>
          </a:ln>
        </p:spPr>
      </p:pic>
      <p:sp>
        <p:nvSpPr>
          <p:cNvPr id="496" name="Google Shape;496;p71"/>
          <p:cNvSpPr txBox="1"/>
          <p:nvPr/>
        </p:nvSpPr>
        <p:spPr>
          <a:xfrm>
            <a:off x="4310175" y="2422750"/>
            <a:ext cx="4051500" cy="9159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900">
                <a:solidFill>
                  <a:schemeClr val="dk1"/>
                </a:solidFill>
                <a:highlight>
                  <a:schemeClr val="lt1"/>
                </a:highlight>
                <a:latin typeface="Helvetica Neue Light"/>
                <a:ea typeface="Helvetica Neue Light"/>
                <a:cs typeface="Helvetica Neue Light"/>
                <a:sym typeface="Helvetica Neue Light"/>
              </a:rPr>
              <a:t>Una forma </a:t>
            </a:r>
            <a:r>
              <a:rPr lang="es-419" sz="1900">
                <a:solidFill>
                  <a:schemeClr val="dk1"/>
                </a:solidFill>
                <a:highlight>
                  <a:schemeClr val="lt1"/>
                </a:highlight>
                <a:latin typeface="Helvetica Neue Light"/>
                <a:ea typeface="Helvetica Neue Light"/>
                <a:cs typeface="Helvetica Neue Light"/>
                <a:sym typeface="Helvetica Neue Light"/>
              </a:rPr>
              <a:t>más</a:t>
            </a:r>
            <a:r>
              <a:rPr lang="es-419" sz="1900">
                <a:solidFill>
                  <a:schemeClr val="dk1"/>
                </a:solidFill>
                <a:highlight>
                  <a:schemeClr val="lt1"/>
                </a:highlight>
                <a:latin typeface="Helvetica Neue Light"/>
                <a:ea typeface="Helvetica Neue Light"/>
                <a:cs typeface="Helvetica Neue Light"/>
                <a:sym typeface="Helvetica Neue Light"/>
              </a:rPr>
              <a:t> sencilla de escribir el código anterior. 👏</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97" name="Google Shape;497;p71"/>
          <p:cNvSpPr txBox="1"/>
          <p:nvPr/>
        </p:nvSpPr>
        <p:spPr>
          <a:xfrm>
            <a:off x="76200" y="4661100"/>
            <a:ext cx="3000000" cy="406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419" sz="1600">
                <a:solidFill>
                  <a:srgbClr val="404040"/>
                </a:solidFill>
                <a:highlight>
                  <a:srgbClr val="FCFCFC"/>
                </a:highlight>
                <a:latin typeface="Helvetica Neue"/>
                <a:ea typeface="Helvetica Neue"/>
                <a:cs typeface="Helvetica Neue"/>
                <a:sym typeface="Helvetica Neue"/>
              </a:rPr>
              <a:t>Fuente:</a:t>
            </a:r>
            <a:r>
              <a:rPr lang="es-419" sz="1600">
                <a:solidFill>
                  <a:srgbClr val="404040"/>
                </a:solidFill>
                <a:highlight>
                  <a:srgbClr val="FCFCFC"/>
                </a:highlight>
                <a:latin typeface="Helvetica Neue Light"/>
                <a:ea typeface="Helvetica Neue Light"/>
                <a:cs typeface="Helvetica Neue Light"/>
                <a:sym typeface="Helvetica Neue Light"/>
              </a:rPr>
              <a:t> </a:t>
            </a:r>
            <a:r>
              <a:rPr lang="es-419" sz="1600" u="sng">
                <a:solidFill>
                  <a:schemeClr val="hlink"/>
                </a:solidFill>
                <a:highlight>
                  <a:srgbClr val="FCFCFC"/>
                </a:highlight>
                <a:latin typeface="Helvetica Neue Light"/>
                <a:ea typeface="Helvetica Neue Light"/>
                <a:cs typeface="Helvetica Neue Light"/>
                <a:sym typeface="Helvetica Neue Light"/>
                <a:hlinkClick r:id="rId4"/>
              </a:rPr>
              <a:t>ElLibroDePython</a:t>
            </a:r>
            <a:endParaRPr sz="900">
              <a:solidFill>
                <a:schemeClr val="dk1"/>
              </a:solidFill>
            </a:endParaRPr>
          </a:p>
        </p:txBody>
      </p:sp>
      <p:pic>
        <p:nvPicPr>
          <p:cNvPr id="498" name="Google Shape;498;p71"/>
          <p:cNvPicPr preferRelativeResize="0"/>
          <p:nvPr/>
        </p:nvPicPr>
        <p:blipFill>
          <a:blip r:embed="rId5">
            <a:alphaModFix/>
          </a:blip>
          <a:stretch>
            <a:fillRect/>
          </a:stretch>
        </p:blipFill>
        <p:spPr>
          <a:xfrm>
            <a:off x="697997" y="1823650"/>
            <a:ext cx="3249503" cy="1824000"/>
          </a:xfrm>
          <a:prstGeom prst="rect">
            <a:avLst/>
          </a:prstGeom>
          <a:noFill/>
          <a:ln cap="flat" cmpd="sng" w="19050">
            <a:solidFill>
              <a:schemeClr val="dk2"/>
            </a:solidFill>
            <a:prstDash val="solid"/>
            <a:round/>
            <a:headEnd len="sm" w="sm" type="none"/>
            <a:tailEnd len="sm" w="sm" type="none"/>
          </a:ln>
        </p:spPr>
      </p:pic>
      <p:pic>
        <p:nvPicPr>
          <p:cNvPr id="499" name="Google Shape;499;p71"/>
          <p:cNvPicPr preferRelativeResize="0"/>
          <p:nvPr/>
        </p:nvPicPr>
        <p:blipFill rotWithShape="1">
          <a:blip r:embed="rId6">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2"/>
          <p:cNvSpPr txBox="1"/>
          <p:nvPr>
            <p:ph idx="1" type="body"/>
          </p:nvPr>
        </p:nvSpPr>
        <p:spPr>
          <a:xfrm>
            <a:off x="311700" y="1264275"/>
            <a:ext cx="8520600" cy="746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s-419" sz="2000">
                <a:highlight>
                  <a:srgbClr val="FFFFFF"/>
                </a:highlight>
                <a:latin typeface="Helvetica Neue Light"/>
                <a:ea typeface="Helvetica Neue Light"/>
                <a:cs typeface="Helvetica Neue Light"/>
                <a:sym typeface="Helvetica Neue Light"/>
              </a:rPr>
              <a:t>Al igual que en *args, en </a:t>
            </a:r>
            <a:r>
              <a:rPr b="1" lang="es-419" sz="2000">
                <a:highlight>
                  <a:srgbClr val="FFFFFF"/>
                </a:highlight>
                <a:latin typeface="Helvetica Neue"/>
                <a:ea typeface="Helvetica Neue"/>
                <a:cs typeface="Helvetica Neue"/>
                <a:sym typeface="Helvetica Neue"/>
              </a:rPr>
              <a:t>**kwargs</a:t>
            </a:r>
            <a:r>
              <a:rPr lang="es-419" sz="2000">
                <a:highlight>
                  <a:srgbClr val="FFFFFF"/>
                </a:highlight>
                <a:latin typeface="Helvetica Neue Light"/>
                <a:ea typeface="Helvetica Neue Light"/>
                <a:cs typeface="Helvetica Neue Light"/>
                <a:sym typeface="Helvetica Neue Light"/>
              </a:rPr>
              <a:t> el nombre es una mera convención entre los usuarios de Python. Puedes usar cualquier otro nombre siempre y cuando respetes el </a:t>
            </a:r>
            <a:r>
              <a:rPr lang="es-419" sz="2000">
                <a:highlight>
                  <a:srgbClr val="3CEFAB"/>
                </a:highlight>
                <a:latin typeface="Helvetica Neue Light"/>
                <a:ea typeface="Helvetica Neue Light"/>
                <a:cs typeface="Helvetica Neue Light"/>
                <a:sym typeface="Helvetica Neue Light"/>
              </a:rPr>
              <a:t>**</a:t>
            </a:r>
            <a:r>
              <a:rPr lang="es-419" sz="2000">
                <a:highlight>
                  <a:srgbClr val="FFFFFF"/>
                </a:highlight>
                <a:latin typeface="Helvetica Neue Light"/>
                <a:ea typeface="Helvetica Neue Light"/>
                <a:cs typeface="Helvetica Neue Light"/>
                <a:sym typeface="Helvetica Neue Light"/>
              </a:rPr>
              <a:t>.</a:t>
            </a:r>
            <a:endParaRPr sz="2000">
              <a:highlight>
                <a:srgbClr val="FFFFFF"/>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b="1" sz="1800">
              <a:highlight>
                <a:srgbClr val="FCFCFC"/>
              </a:highlight>
              <a:latin typeface="Georgia"/>
              <a:ea typeface="Georgia"/>
              <a:cs typeface="Georgia"/>
              <a:sym typeface="Georgia"/>
            </a:endParaRPr>
          </a:p>
          <a:p>
            <a:pPr indent="0" lvl="0" marL="0" rtl="0" algn="l">
              <a:lnSpc>
                <a:spcPct val="150000"/>
              </a:lnSpc>
              <a:spcBef>
                <a:spcPts val="0"/>
              </a:spcBef>
              <a:spcAft>
                <a:spcPts val="0"/>
              </a:spcAft>
              <a:buNone/>
            </a:pPr>
            <a:r>
              <a:t/>
            </a:r>
            <a:endParaRPr b="1" sz="1800">
              <a:highlight>
                <a:srgbClr val="FCFCFC"/>
              </a:highlight>
              <a:latin typeface="Georgia"/>
              <a:ea typeface="Georgia"/>
              <a:cs typeface="Georgia"/>
              <a:sym typeface="Georgia"/>
            </a:endParaRPr>
          </a:p>
          <a:p>
            <a:pPr indent="0" lvl="0" marL="0" rtl="0" algn="l">
              <a:lnSpc>
                <a:spcPct val="150000"/>
              </a:lnSpc>
              <a:spcBef>
                <a:spcPts val="0"/>
              </a:spcBef>
              <a:spcAft>
                <a:spcPts val="0"/>
              </a:spcAft>
              <a:buNone/>
            </a:pPr>
            <a:r>
              <a:t/>
            </a:r>
            <a:endParaRPr b="1" sz="1800">
              <a:highlight>
                <a:srgbClr val="FCFCFC"/>
              </a:highlight>
              <a:latin typeface="Georgia"/>
              <a:ea typeface="Georgia"/>
              <a:cs typeface="Georgia"/>
              <a:sym typeface="Georgia"/>
            </a:endParaRPr>
          </a:p>
          <a:p>
            <a:pPr indent="0" lvl="0" marL="0" rtl="0" algn="l">
              <a:lnSpc>
                <a:spcPct val="150000"/>
              </a:lnSpc>
              <a:spcBef>
                <a:spcPts val="0"/>
              </a:spcBef>
              <a:spcAft>
                <a:spcPts val="0"/>
              </a:spcAft>
              <a:buNone/>
            </a:pPr>
            <a:r>
              <a:t/>
            </a:r>
            <a:endParaRPr sz="1500">
              <a:highlight>
                <a:srgbClr val="FCFCFC"/>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500">
              <a:highlight>
                <a:srgbClr val="FCFCFC"/>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500">
              <a:highlight>
                <a:srgbClr val="FCFCFC"/>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500">
              <a:highlight>
                <a:srgbClr val="FCFCFC"/>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500">
              <a:highlight>
                <a:srgbClr val="FCFCFC"/>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500">
              <a:highlight>
                <a:srgbClr val="FCFCFC"/>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500">
              <a:highlight>
                <a:srgbClr val="FCFCFC"/>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500">
              <a:highlight>
                <a:srgbClr val="FCFCFC"/>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500">
              <a:highlight>
                <a:srgbClr val="FCFCFC"/>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500">
              <a:highlight>
                <a:srgbClr val="FCFCFC"/>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500">
              <a:highlight>
                <a:srgbClr val="FCFCFC"/>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500">
              <a:highlight>
                <a:srgbClr val="FCFCFC"/>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500">
              <a:highlight>
                <a:srgbClr val="FCFCFC"/>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500">
              <a:highlight>
                <a:srgbClr val="FCFCFC"/>
              </a:highlight>
              <a:latin typeface="Helvetica Neue Light"/>
              <a:ea typeface="Helvetica Neue Light"/>
              <a:cs typeface="Helvetica Neue Light"/>
              <a:sym typeface="Helvetica Neue Light"/>
            </a:endParaRPr>
          </a:p>
        </p:txBody>
      </p:sp>
      <p:pic>
        <p:nvPicPr>
          <p:cNvPr id="505" name="Google Shape;505;p7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06" name="Google Shape;506;p72"/>
          <p:cNvSpPr txBox="1"/>
          <p:nvPr/>
        </p:nvSpPr>
        <p:spPr>
          <a:xfrm>
            <a:off x="3072000" y="429175"/>
            <a:ext cx="38562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600"/>
              </a:spcAft>
              <a:buNone/>
            </a:pPr>
            <a:r>
              <a:rPr i="1" lang="es-419" sz="3500">
                <a:solidFill>
                  <a:schemeClr val="dk1"/>
                </a:solidFill>
                <a:latin typeface="Anton"/>
                <a:ea typeface="Anton"/>
                <a:cs typeface="Anton"/>
                <a:sym typeface="Anton"/>
              </a:rPr>
              <a:t>Uso de **Kwargs </a:t>
            </a:r>
            <a:endParaRPr i="1" sz="3500">
              <a:solidFill>
                <a:schemeClr val="dk1"/>
              </a:solidFill>
              <a:latin typeface="Anton"/>
              <a:ea typeface="Anton"/>
              <a:cs typeface="Anton"/>
              <a:sym typeface="Anton"/>
            </a:endParaRPr>
          </a:p>
        </p:txBody>
      </p:sp>
      <p:sp>
        <p:nvSpPr>
          <p:cNvPr id="507" name="Google Shape;507;p72"/>
          <p:cNvSpPr txBox="1"/>
          <p:nvPr/>
        </p:nvSpPr>
        <p:spPr>
          <a:xfrm>
            <a:off x="1824650" y="3020725"/>
            <a:ext cx="7007700" cy="14160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2000">
                <a:solidFill>
                  <a:schemeClr val="dk1"/>
                </a:solidFill>
                <a:highlight>
                  <a:srgbClr val="FFFFFF"/>
                </a:highlight>
                <a:latin typeface="Helvetica Neue Light"/>
                <a:ea typeface="Helvetica Neue Light"/>
                <a:cs typeface="Helvetica Neue Light"/>
                <a:sym typeface="Helvetica Neue Light"/>
              </a:rPr>
              <a:t>A diferencia de *args, los **kwargs nos permiten dar un </a:t>
            </a:r>
            <a:r>
              <a:rPr b="1" lang="es-419" sz="2000">
                <a:solidFill>
                  <a:schemeClr val="dk1"/>
                </a:solidFill>
                <a:highlight>
                  <a:srgbClr val="FFFFFF"/>
                </a:highlight>
                <a:latin typeface="Helvetica Neue"/>
                <a:ea typeface="Helvetica Neue"/>
                <a:cs typeface="Helvetica Neue"/>
                <a:sym typeface="Helvetica Neue"/>
              </a:rPr>
              <a:t>nombre </a:t>
            </a:r>
            <a:r>
              <a:rPr lang="es-419" sz="2000">
                <a:solidFill>
                  <a:schemeClr val="dk1"/>
                </a:solidFill>
                <a:highlight>
                  <a:srgbClr val="FFFFFF"/>
                </a:highlight>
                <a:latin typeface="Helvetica Neue Light"/>
                <a:ea typeface="Helvetica Neue Light"/>
                <a:cs typeface="Helvetica Neue Light"/>
                <a:sym typeface="Helvetica Neue Light"/>
              </a:rPr>
              <a:t>a cada </a:t>
            </a:r>
            <a:r>
              <a:rPr b="1" lang="es-419" sz="2000">
                <a:solidFill>
                  <a:schemeClr val="dk1"/>
                </a:solidFill>
                <a:highlight>
                  <a:srgbClr val="FFFFFF"/>
                </a:highlight>
                <a:latin typeface="Helvetica Neue"/>
                <a:ea typeface="Helvetica Neue"/>
                <a:cs typeface="Helvetica Neue"/>
                <a:sym typeface="Helvetica Neue"/>
              </a:rPr>
              <a:t>argumento de entrada</a:t>
            </a:r>
            <a:r>
              <a:rPr lang="es-419" sz="2000">
                <a:solidFill>
                  <a:schemeClr val="dk1"/>
                </a:solidFill>
                <a:highlight>
                  <a:srgbClr val="FFFFFF"/>
                </a:highlight>
                <a:latin typeface="Helvetica Neue Light"/>
                <a:ea typeface="Helvetica Neue Light"/>
                <a:cs typeface="Helvetica Neue Light"/>
                <a:sym typeface="Helvetica Neue Light"/>
              </a:rPr>
              <a:t>, pudiendo acceder a ellos dentro de la función a través de un diccionario.</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508" name="Google Shape;508;p72"/>
          <p:cNvPicPr preferRelativeResize="0"/>
          <p:nvPr/>
        </p:nvPicPr>
        <p:blipFill>
          <a:blip r:embed="rId4">
            <a:alphaModFix/>
          </a:blip>
          <a:stretch>
            <a:fillRect/>
          </a:stretch>
        </p:blipFill>
        <p:spPr>
          <a:xfrm>
            <a:off x="839300" y="3188075"/>
            <a:ext cx="746700" cy="746700"/>
          </a:xfrm>
          <a:prstGeom prst="rect">
            <a:avLst/>
          </a:prstGeom>
          <a:noFill/>
          <a:ln>
            <a:noFill/>
          </a:ln>
        </p:spPr>
      </p:pic>
      <p:sp>
        <p:nvSpPr>
          <p:cNvPr id="509" name="Google Shape;509;p72"/>
          <p:cNvSpPr txBox="1"/>
          <p:nvPr/>
        </p:nvSpPr>
        <p:spPr>
          <a:xfrm>
            <a:off x="76200" y="4661100"/>
            <a:ext cx="3000000" cy="406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419" sz="1600">
                <a:solidFill>
                  <a:srgbClr val="404040"/>
                </a:solidFill>
                <a:highlight>
                  <a:srgbClr val="FCFCFC"/>
                </a:highlight>
                <a:latin typeface="Helvetica Neue"/>
                <a:ea typeface="Helvetica Neue"/>
                <a:cs typeface="Helvetica Neue"/>
                <a:sym typeface="Helvetica Neue"/>
              </a:rPr>
              <a:t>Fuente:</a:t>
            </a:r>
            <a:r>
              <a:rPr lang="es-419" sz="1600">
                <a:solidFill>
                  <a:srgbClr val="404040"/>
                </a:solidFill>
                <a:highlight>
                  <a:srgbClr val="FCFCFC"/>
                </a:highlight>
                <a:latin typeface="Helvetica Neue Light"/>
                <a:ea typeface="Helvetica Neue Light"/>
                <a:cs typeface="Helvetica Neue Light"/>
                <a:sym typeface="Helvetica Neue Light"/>
              </a:rPr>
              <a:t> </a:t>
            </a:r>
            <a:r>
              <a:rPr lang="es-419" sz="1600" u="sng">
                <a:solidFill>
                  <a:schemeClr val="hlink"/>
                </a:solidFill>
                <a:highlight>
                  <a:srgbClr val="FCFCFC"/>
                </a:highlight>
                <a:latin typeface="Helvetica Neue Light"/>
                <a:ea typeface="Helvetica Neue Light"/>
                <a:cs typeface="Helvetica Neue Light"/>
                <a:sym typeface="Helvetica Neue Light"/>
                <a:hlinkClick r:id="rId5"/>
              </a:rPr>
              <a:t>ElLibroDePython</a:t>
            </a:r>
            <a:endParaRPr sz="9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600"/>
              </a:spcAft>
              <a:buNone/>
            </a:pPr>
            <a:r>
              <a:rPr i="1" lang="es-419" sz="3500">
                <a:latin typeface="Anton"/>
                <a:ea typeface="Anton"/>
                <a:cs typeface="Anton"/>
                <a:sym typeface="Anton"/>
              </a:rPr>
              <a:t>Ejemplo uso de *</a:t>
            </a:r>
            <a:r>
              <a:rPr i="1" lang="es-419" sz="3500">
                <a:latin typeface="Anton"/>
                <a:ea typeface="Anton"/>
                <a:cs typeface="Anton"/>
                <a:sym typeface="Anton"/>
              </a:rPr>
              <a:t>Kwargs</a:t>
            </a:r>
            <a:endParaRPr/>
          </a:p>
        </p:txBody>
      </p:sp>
      <p:sp>
        <p:nvSpPr>
          <p:cNvPr id="515" name="Google Shape;515;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p:txBody>
      </p:sp>
      <p:pic>
        <p:nvPicPr>
          <p:cNvPr id="516" name="Google Shape;516;p73"/>
          <p:cNvPicPr preferRelativeResize="0"/>
          <p:nvPr/>
        </p:nvPicPr>
        <p:blipFill>
          <a:blip r:embed="rId3">
            <a:alphaModFix/>
          </a:blip>
          <a:stretch>
            <a:fillRect/>
          </a:stretch>
        </p:blipFill>
        <p:spPr>
          <a:xfrm>
            <a:off x="7748175" y="4703625"/>
            <a:ext cx="1186526" cy="330675"/>
          </a:xfrm>
          <a:prstGeom prst="rect">
            <a:avLst/>
          </a:prstGeom>
          <a:noFill/>
          <a:ln>
            <a:noFill/>
          </a:ln>
        </p:spPr>
      </p:pic>
      <p:sp>
        <p:nvSpPr>
          <p:cNvPr id="517" name="Google Shape;517;p73"/>
          <p:cNvSpPr txBox="1"/>
          <p:nvPr/>
        </p:nvSpPr>
        <p:spPr>
          <a:xfrm>
            <a:off x="4453850" y="1439700"/>
            <a:ext cx="4137300" cy="33300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1400"/>
              </a:spcBef>
              <a:spcAft>
                <a:spcPts val="0"/>
              </a:spcAft>
              <a:buClr>
                <a:schemeClr val="dk1"/>
              </a:buClr>
              <a:buSzPts val="1100"/>
              <a:buFont typeface="Arial"/>
              <a:buNone/>
            </a:pPr>
            <a:r>
              <a:rPr lang="es-419" sz="1800">
                <a:solidFill>
                  <a:schemeClr val="dk1"/>
                </a:solidFill>
                <a:highlight>
                  <a:srgbClr val="FFFFFF"/>
                </a:highlight>
                <a:latin typeface="Helvetica Neue Light"/>
                <a:ea typeface="Helvetica Neue Light"/>
                <a:cs typeface="Helvetica Neue Light"/>
                <a:sym typeface="Helvetica Neue Light"/>
              </a:rPr>
              <a:t>Podemos ver que es posible iterar los argumentos de entrada con </a:t>
            </a:r>
            <a:r>
              <a:rPr b="1" lang="es-419" sz="1800">
                <a:solidFill>
                  <a:schemeClr val="dk1"/>
                </a:solidFill>
                <a:highlight>
                  <a:schemeClr val="lt1"/>
                </a:highlight>
                <a:latin typeface="Helvetica Neue"/>
                <a:ea typeface="Helvetica Neue"/>
                <a:cs typeface="Helvetica Neue"/>
                <a:sym typeface="Helvetica Neue"/>
              </a:rPr>
              <a:t>items()</a:t>
            </a:r>
            <a:r>
              <a:rPr lang="es-419" sz="1800">
                <a:solidFill>
                  <a:schemeClr val="dk1"/>
                </a:solidFill>
                <a:highlight>
                  <a:srgbClr val="FFFFFF"/>
                </a:highlight>
                <a:latin typeface="Helvetica Neue Light"/>
                <a:ea typeface="Helvetica Neue Light"/>
                <a:cs typeface="Helvetica Neue Light"/>
                <a:sym typeface="Helvetica Neue Light"/>
              </a:rPr>
              <a:t>, y podemos acceder a la clave </a:t>
            </a:r>
            <a:r>
              <a:rPr b="1" lang="es-419" sz="1800">
                <a:solidFill>
                  <a:schemeClr val="dk1"/>
                </a:solidFill>
                <a:highlight>
                  <a:schemeClr val="lt1"/>
                </a:highlight>
                <a:latin typeface="Helvetica Neue"/>
                <a:ea typeface="Helvetica Neue"/>
                <a:cs typeface="Helvetica Neue"/>
                <a:sym typeface="Helvetica Neue"/>
              </a:rPr>
              <a:t>key</a:t>
            </a:r>
            <a:r>
              <a:rPr lang="es-419" sz="1800">
                <a:solidFill>
                  <a:schemeClr val="dk1"/>
                </a:solidFill>
                <a:highlight>
                  <a:srgbClr val="FFFFFF"/>
                </a:highlight>
                <a:latin typeface="Helvetica Neue Light"/>
                <a:ea typeface="Helvetica Neue Light"/>
                <a:cs typeface="Helvetica Neue Light"/>
                <a:sym typeface="Helvetica Neue Light"/>
              </a:rPr>
              <a:t> (o nombre) y el valor o </a:t>
            </a:r>
            <a:r>
              <a:rPr b="1" lang="es-419" sz="1800">
                <a:solidFill>
                  <a:schemeClr val="dk1"/>
                </a:solidFill>
                <a:highlight>
                  <a:schemeClr val="lt1"/>
                </a:highlight>
                <a:latin typeface="Helvetica Neue"/>
                <a:ea typeface="Helvetica Neue"/>
                <a:cs typeface="Helvetica Neue"/>
                <a:sym typeface="Helvetica Neue"/>
              </a:rPr>
              <a:t>value </a:t>
            </a:r>
            <a:r>
              <a:rPr lang="es-419" sz="1800">
                <a:solidFill>
                  <a:schemeClr val="dk1"/>
                </a:solidFill>
                <a:highlight>
                  <a:srgbClr val="FFFFFF"/>
                </a:highlight>
                <a:latin typeface="Helvetica Neue Light"/>
                <a:ea typeface="Helvetica Neue Light"/>
                <a:cs typeface="Helvetica Neue Light"/>
                <a:sym typeface="Helvetica Neue Light"/>
              </a:rPr>
              <a:t>de cada argumento.</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50000"/>
              </a:lnSpc>
              <a:spcBef>
                <a:spcPts val="140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1400"/>
              </a:spcBef>
              <a:spcAft>
                <a:spcPts val="0"/>
              </a:spcAft>
              <a:buNone/>
            </a:pPr>
            <a:r>
              <a:t/>
            </a:r>
            <a:endParaRPr sz="1900">
              <a:solidFill>
                <a:schemeClr val="dk1"/>
              </a:solidFill>
              <a:highlight>
                <a:srgbClr val="3CEFAB"/>
              </a:highlight>
              <a:latin typeface="Helvetica Neue Light"/>
              <a:ea typeface="Helvetica Neue Light"/>
              <a:cs typeface="Helvetica Neue Light"/>
              <a:sym typeface="Helvetica Neue Light"/>
            </a:endParaRPr>
          </a:p>
        </p:txBody>
      </p:sp>
      <p:sp>
        <p:nvSpPr>
          <p:cNvPr id="518" name="Google Shape;518;p73"/>
          <p:cNvSpPr txBox="1"/>
          <p:nvPr/>
        </p:nvSpPr>
        <p:spPr>
          <a:xfrm>
            <a:off x="76200" y="4661100"/>
            <a:ext cx="3000000" cy="406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419" sz="1600">
                <a:solidFill>
                  <a:srgbClr val="404040"/>
                </a:solidFill>
                <a:highlight>
                  <a:srgbClr val="FCFCFC"/>
                </a:highlight>
                <a:latin typeface="Helvetica Neue"/>
                <a:ea typeface="Helvetica Neue"/>
                <a:cs typeface="Helvetica Neue"/>
                <a:sym typeface="Helvetica Neue"/>
              </a:rPr>
              <a:t>Fuente:</a:t>
            </a:r>
            <a:r>
              <a:rPr lang="es-419" sz="1600">
                <a:solidFill>
                  <a:srgbClr val="404040"/>
                </a:solidFill>
                <a:highlight>
                  <a:srgbClr val="FCFCFC"/>
                </a:highlight>
                <a:latin typeface="Helvetica Neue Light"/>
                <a:ea typeface="Helvetica Neue Light"/>
                <a:cs typeface="Helvetica Neue Light"/>
                <a:sym typeface="Helvetica Neue Light"/>
              </a:rPr>
              <a:t> </a:t>
            </a:r>
            <a:r>
              <a:rPr lang="es-419" sz="1600" u="sng">
                <a:solidFill>
                  <a:schemeClr val="hlink"/>
                </a:solidFill>
                <a:highlight>
                  <a:srgbClr val="FCFCFC"/>
                </a:highlight>
                <a:latin typeface="Helvetica Neue Light"/>
                <a:ea typeface="Helvetica Neue Light"/>
                <a:cs typeface="Helvetica Neue Light"/>
                <a:sym typeface="Helvetica Neue Light"/>
                <a:hlinkClick r:id="rId4"/>
              </a:rPr>
              <a:t>ElLibroDePython</a:t>
            </a:r>
            <a:endParaRPr sz="900">
              <a:solidFill>
                <a:schemeClr val="dk1"/>
              </a:solidFill>
            </a:endParaRPr>
          </a:p>
        </p:txBody>
      </p:sp>
      <p:pic>
        <p:nvPicPr>
          <p:cNvPr id="519" name="Google Shape;519;p73"/>
          <p:cNvPicPr preferRelativeResize="0"/>
          <p:nvPr/>
        </p:nvPicPr>
        <p:blipFill>
          <a:blip r:embed="rId5">
            <a:alphaModFix/>
          </a:blip>
          <a:stretch>
            <a:fillRect/>
          </a:stretch>
        </p:blipFill>
        <p:spPr>
          <a:xfrm>
            <a:off x="348950" y="1484412"/>
            <a:ext cx="3258100" cy="2862400"/>
          </a:xfrm>
          <a:prstGeom prst="rect">
            <a:avLst/>
          </a:prstGeom>
          <a:noFill/>
          <a:ln cap="flat" cmpd="sng" w="19050">
            <a:solidFill>
              <a:schemeClr val="dk2"/>
            </a:solidFill>
            <a:prstDash val="solid"/>
            <a:round/>
            <a:headEnd len="sm" w="sm" type="none"/>
            <a:tailEnd len="sm" w="sm" type="none"/>
          </a:ln>
        </p:spPr>
      </p:pic>
      <p:pic>
        <p:nvPicPr>
          <p:cNvPr id="520" name="Google Shape;520;p73"/>
          <p:cNvPicPr preferRelativeResize="0"/>
          <p:nvPr/>
        </p:nvPicPr>
        <p:blipFill rotWithShape="1">
          <a:blip r:embed="rId6">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600"/>
              </a:spcAft>
              <a:buNone/>
            </a:pPr>
            <a:r>
              <a:rPr i="1" lang="es-419" sz="3500">
                <a:latin typeface="Anton"/>
                <a:ea typeface="Anton"/>
                <a:cs typeface="Anton"/>
                <a:sym typeface="Anton"/>
              </a:rPr>
              <a:t>Ejemplo uso de *Kwargs</a:t>
            </a:r>
            <a:endParaRPr/>
          </a:p>
        </p:txBody>
      </p:sp>
      <p:sp>
        <p:nvSpPr>
          <p:cNvPr id="526" name="Google Shape;526;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p:txBody>
      </p:sp>
      <p:pic>
        <p:nvPicPr>
          <p:cNvPr id="527" name="Google Shape;527;p74"/>
          <p:cNvPicPr preferRelativeResize="0"/>
          <p:nvPr/>
        </p:nvPicPr>
        <p:blipFill>
          <a:blip r:embed="rId3">
            <a:alphaModFix/>
          </a:blip>
          <a:stretch>
            <a:fillRect/>
          </a:stretch>
        </p:blipFill>
        <p:spPr>
          <a:xfrm>
            <a:off x="7748175" y="4703625"/>
            <a:ext cx="1186526" cy="330675"/>
          </a:xfrm>
          <a:prstGeom prst="rect">
            <a:avLst/>
          </a:prstGeom>
          <a:noFill/>
          <a:ln>
            <a:noFill/>
          </a:ln>
        </p:spPr>
      </p:pic>
      <p:sp>
        <p:nvSpPr>
          <p:cNvPr id="528" name="Google Shape;528;p74"/>
          <p:cNvSpPr txBox="1"/>
          <p:nvPr/>
        </p:nvSpPr>
        <p:spPr>
          <a:xfrm>
            <a:off x="4153775" y="1439700"/>
            <a:ext cx="4830600" cy="3509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1400"/>
              </a:spcBef>
              <a:spcAft>
                <a:spcPts val="0"/>
              </a:spcAft>
              <a:buClr>
                <a:schemeClr val="dk1"/>
              </a:buClr>
              <a:buSzPts val="1100"/>
              <a:buFont typeface="Arial"/>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50000"/>
              </a:lnSpc>
              <a:spcBef>
                <a:spcPts val="1400"/>
              </a:spcBef>
              <a:spcAft>
                <a:spcPts val="0"/>
              </a:spcAft>
              <a:buClr>
                <a:schemeClr val="dk1"/>
              </a:buClr>
              <a:buSzPts val="1100"/>
              <a:buFont typeface="Arial"/>
              <a:buNone/>
            </a:pPr>
            <a:r>
              <a:rPr lang="es-419" sz="1800">
                <a:solidFill>
                  <a:schemeClr val="dk1"/>
                </a:solidFill>
                <a:highlight>
                  <a:schemeClr val="lt1"/>
                </a:highlight>
                <a:latin typeface="Helvetica Neue Light"/>
                <a:ea typeface="Helvetica Neue Light"/>
                <a:cs typeface="Helvetica Neue Light"/>
                <a:sym typeface="Helvetica Neue Light"/>
              </a:rPr>
              <a:t>👉El uso de los **kwargs es muy útil si además de querer acceder al valor de las variables dentro de la función, quieres darles un nombre que de una información extra.</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1400"/>
              </a:spcBef>
              <a:spcAft>
                <a:spcPts val="0"/>
              </a:spcAft>
              <a:buClr>
                <a:schemeClr val="dk1"/>
              </a:buClr>
              <a:buSzPts val="1100"/>
              <a:buFont typeface="Arial"/>
              <a:buNone/>
            </a:pPr>
            <a:r>
              <a:rPr lang="es-419" sz="1800">
                <a:solidFill>
                  <a:srgbClr val="BA2121"/>
                </a:solidFill>
                <a:highlight>
                  <a:schemeClr val="lt1"/>
                </a:highlight>
                <a:latin typeface="Helvetica Neue Light"/>
                <a:ea typeface="Helvetica Neue Light"/>
                <a:cs typeface="Helvetica Neue Light"/>
                <a:sym typeface="Helvetica Neue Light"/>
              </a:rPr>
              <a:t>Pensar como un diccionario.</a:t>
            </a:r>
            <a:endParaRPr sz="1800">
              <a:solidFill>
                <a:srgbClr val="BA212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1400"/>
              </a:spcBef>
              <a:spcAft>
                <a:spcPts val="0"/>
              </a:spcAft>
              <a:buNone/>
            </a:pPr>
            <a:r>
              <a:t/>
            </a:r>
            <a:endParaRPr sz="1900">
              <a:solidFill>
                <a:schemeClr val="dk1"/>
              </a:solidFill>
              <a:highlight>
                <a:srgbClr val="3CEFAB"/>
              </a:highlight>
              <a:latin typeface="Helvetica Neue Light"/>
              <a:ea typeface="Helvetica Neue Light"/>
              <a:cs typeface="Helvetica Neue Light"/>
              <a:sym typeface="Helvetica Neue Light"/>
            </a:endParaRPr>
          </a:p>
        </p:txBody>
      </p:sp>
      <p:sp>
        <p:nvSpPr>
          <p:cNvPr id="529" name="Google Shape;529;p74"/>
          <p:cNvSpPr txBox="1"/>
          <p:nvPr/>
        </p:nvSpPr>
        <p:spPr>
          <a:xfrm>
            <a:off x="76200" y="4661100"/>
            <a:ext cx="3000000" cy="406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419" sz="1600">
                <a:solidFill>
                  <a:srgbClr val="404040"/>
                </a:solidFill>
                <a:highlight>
                  <a:srgbClr val="FCFCFC"/>
                </a:highlight>
                <a:latin typeface="Helvetica Neue"/>
                <a:ea typeface="Helvetica Neue"/>
                <a:cs typeface="Helvetica Neue"/>
                <a:sym typeface="Helvetica Neue"/>
              </a:rPr>
              <a:t>Fuente:</a:t>
            </a:r>
            <a:r>
              <a:rPr lang="es-419" sz="1600">
                <a:solidFill>
                  <a:srgbClr val="404040"/>
                </a:solidFill>
                <a:highlight>
                  <a:srgbClr val="FCFCFC"/>
                </a:highlight>
                <a:latin typeface="Helvetica Neue Light"/>
                <a:ea typeface="Helvetica Neue Light"/>
                <a:cs typeface="Helvetica Neue Light"/>
                <a:sym typeface="Helvetica Neue Light"/>
              </a:rPr>
              <a:t> </a:t>
            </a:r>
            <a:r>
              <a:rPr lang="es-419" sz="1600" u="sng">
                <a:solidFill>
                  <a:schemeClr val="hlink"/>
                </a:solidFill>
                <a:highlight>
                  <a:srgbClr val="FCFCFC"/>
                </a:highlight>
                <a:latin typeface="Helvetica Neue Light"/>
                <a:ea typeface="Helvetica Neue Light"/>
                <a:cs typeface="Helvetica Neue Light"/>
                <a:sym typeface="Helvetica Neue Light"/>
                <a:hlinkClick r:id="rId4"/>
              </a:rPr>
              <a:t>ElLibroDePython</a:t>
            </a:r>
            <a:endParaRPr sz="900">
              <a:solidFill>
                <a:schemeClr val="dk1"/>
              </a:solidFill>
            </a:endParaRPr>
          </a:p>
        </p:txBody>
      </p:sp>
      <p:pic>
        <p:nvPicPr>
          <p:cNvPr id="530" name="Google Shape;530;p74"/>
          <p:cNvPicPr preferRelativeResize="0"/>
          <p:nvPr/>
        </p:nvPicPr>
        <p:blipFill>
          <a:blip r:embed="rId5">
            <a:alphaModFix/>
          </a:blip>
          <a:stretch>
            <a:fillRect/>
          </a:stretch>
        </p:blipFill>
        <p:spPr>
          <a:xfrm>
            <a:off x="311700" y="1484975"/>
            <a:ext cx="3359400" cy="2951400"/>
          </a:xfrm>
          <a:prstGeom prst="rect">
            <a:avLst/>
          </a:prstGeom>
          <a:noFill/>
          <a:ln cap="flat" cmpd="sng" w="19050">
            <a:solidFill>
              <a:schemeClr val="dk2"/>
            </a:solidFill>
            <a:prstDash val="solid"/>
            <a:round/>
            <a:headEnd len="sm" w="sm" type="none"/>
            <a:tailEnd len="sm" w="sm" type="none"/>
          </a:ln>
        </p:spPr>
      </p:pic>
      <p:pic>
        <p:nvPicPr>
          <p:cNvPr id="531" name="Google Shape;531;p74"/>
          <p:cNvPicPr preferRelativeResize="0"/>
          <p:nvPr/>
        </p:nvPicPr>
        <p:blipFill rotWithShape="1">
          <a:blip r:embed="rId6">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5"/>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s-419" sz="4000">
                <a:latin typeface="Anton"/>
                <a:ea typeface="Anton"/>
                <a:cs typeface="Anton"/>
                <a:sym typeface="Anton"/>
              </a:rPr>
              <a:t>RELOJ</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s-419" sz="2000">
                <a:latin typeface="Helvetica Neue Light"/>
                <a:ea typeface="Helvetica Neue Light"/>
                <a:cs typeface="Helvetica Neue Light"/>
                <a:sym typeface="Helvetica Neue Light"/>
              </a:rPr>
              <a:t>Pasaremos de segundos a horas según el parámetro de la función</a:t>
            </a:r>
            <a:endParaRPr i="1" sz="1600">
              <a:latin typeface="Helvetica Neue Light"/>
              <a:ea typeface="Helvetica Neue Light"/>
              <a:cs typeface="Helvetica Neue Light"/>
              <a:sym typeface="Helvetica Neue Light"/>
            </a:endParaRPr>
          </a:p>
        </p:txBody>
      </p:sp>
      <p:pic>
        <p:nvPicPr>
          <p:cNvPr id="537" name="Google Shape;537;p7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38" name="Google Shape;538;p75"/>
          <p:cNvPicPr preferRelativeResize="0"/>
          <p:nvPr/>
        </p:nvPicPr>
        <p:blipFill rotWithShape="1">
          <a:blip r:embed="rId4">
            <a:alphaModFix/>
          </a:blip>
          <a:srcRect b="0" l="0" r="0" t="0"/>
          <a:stretch/>
        </p:blipFill>
        <p:spPr>
          <a:xfrm>
            <a:off x="3958475" y="904849"/>
            <a:ext cx="1379450" cy="13794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6"/>
          <p:cNvSpPr txBox="1"/>
          <p:nvPr/>
        </p:nvSpPr>
        <p:spPr>
          <a:xfrm>
            <a:off x="2183550" y="433800"/>
            <a:ext cx="4776900" cy="9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s-419" sz="2600">
                <a:latin typeface="Anton"/>
                <a:ea typeface="Anton"/>
                <a:cs typeface="Anton"/>
                <a:sym typeface="Anton"/>
              </a:rPr>
              <a:t>RELOJ</a:t>
            </a:r>
            <a:endParaRPr i="1" sz="2600">
              <a:latin typeface="Anton"/>
              <a:ea typeface="Anton"/>
              <a:cs typeface="Anton"/>
              <a:sym typeface="Anton"/>
            </a:endParaRPr>
          </a:p>
        </p:txBody>
      </p:sp>
      <p:sp>
        <p:nvSpPr>
          <p:cNvPr id="544" name="Google Shape;544;p76"/>
          <p:cNvSpPr txBox="1"/>
          <p:nvPr/>
        </p:nvSpPr>
        <p:spPr>
          <a:xfrm>
            <a:off x="938100" y="2375225"/>
            <a:ext cx="7267800" cy="8847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s-419" sz="2000">
                <a:solidFill>
                  <a:schemeClr val="dk1"/>
                </a:solidFill>
                <a:highlight>
                  <a:schemeClr val="lt1"/>
                </a:highlight>
                <a:latin typeface="Helvetica Neue Light"/>
                <a:ea typeface="Helvetica Neue Light"/>
                <a:cs typeface="Helvetica Neue Light"/>
                <a:sym typeface="Helvetica Neue Light"/>
              </a:rPr>
              <a:t>Realiza una función que dependiendo de los parámetros que reciba: convierta a segundos o a horas. </a:t>
            </a:r>
            <a:r>
              <a:rPr lang="es-419" sz="2000">
                <a:solidFill>
                  <a:schemeClr val="dk1"/>
                </a:solidFill>
                <a:highlight>
                  <a:schemeClr val="lt1"/>
                </a:highlight>
                <a:latin typeface="Helvetica Neue Light"/>
                <a:ea typeface="Helvetica Neue Light"/>
                <a:cs typeface="Helvetica Neue Light"/>
                <a:sym typeface="Helvetica Neue Light"/>
              </a:rPr>
              <a:t> </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b="1" lang="es-419" sz="2000">
                <a:solidFill>
                  <a:schemeClr val="dk1"/>
                </a:solidFill>
                <a:highlight>
                  <a:schemeClr val="lt1"/>
                </a:highlight>
                <a:latin typeface="Helvetica Neue"/>
                <a:ea typeface="Helvetica Neue"/>
                <a:cs typeface="Helvetica Neue"/>
                <a:sym typeface="Helvetica Neue"/>
              </a:rPr>
              <a:t>1- </a:t>
            </a:r>
            <a:r>
              <a:rPr lang="es-419" sz="2000">
                <a:solidFill>
                  <a:srgbClr val="24292E"/>
                </a:solidFill>
                <a:highlight>
                  <a:schemeClr val="lt1"/>
                </a:highlight>
                <a:latin typeface="Helvetica Neue Light"/>
                <a:ea typeface="Helvetica Neue Light"/>
                <a:cs typeface="Helvetica Neue Light"/>
                <a:sym typeface="Helvetica Neue Light"/>
              </a:rPr>
              <a:t>Si recibe un argumento, supone que son segundos y convierte a horas, minutos y segundos.</a:t>
            </a:r>
            <a:endParaRPr sz="2000">
              <a:solidFill>
                <a:srgbClr val="24292E"/>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s-419" sz="2000">
                <a:solidFill>
                  <a:srgbClr val="24292E"/>
                </a:solidFill>
                <a:highlight>
                  <a:schemeClr val="lt1"/>
                </a:highlight>
                <a:latin typeface="Helvetica Neue Light"/>
                <a:ea typeface="Helvetica Neue Light"/>
                <a:cs typeface="Helvetica Neue Light"/>
                <a:sym typeface="Helvetica Neue Light"/>
              </a:rPr>
              <a:t>       </a:t>
            </a:r>
            <a:r>
              <a:rPr b="1" lang="es-419" sz="2000">
                <a:solidFill>
                  <a:srgbClr val="24292E"/>
                </a:solidFill>
                <a:highlight>
                  <a:schemeClr val="lt1"/>
                </a:highlight>
                <a:latin typeface="Helvetica Neue"/>
                <a:ea typeface="Helvetica Neue"/>
                <a:cs typeface="Helvetica Neue"/>
                <a:sym typeface="Helvetica Neue"/>
              </a:rPr>
              <a:t>2- </a:t>
            </a:r>
            <a:r>
              <a:rPr lang="es-419" sz="2000">
                <a:solidFill>
                  <a:srgbClr val="24292E"/>
                </a:solidFill>
                <a:highlight>
                  <a:schemeClr val="lt1"/>
                </a:highlight>
                <a:latin typeface="Helvetica Neue Light"/>
                <a:ea typeface="Helvetica Neue Light"/>
                <a:cs typeface="Helvetica Neue Light"/>
                <a:sym typeface="Helvetica Neue Light"/>
              </a:rPr>
              <a:t>Si recibe 3 argumentos, supone que son hora, minutos y segundos y los convierte a segundos.</a:t>
            </a:r>
            <a:endParaRPr sz="2000">
              <a:solidFill>
                <a:srgbClr val="24292E"/>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sz="2000">
              <a:solidFill>
                <a:srgbClr val="24292E"/>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sz="2000">
              <a:solidFill>
                <a:srgbClr val="24292E"/>
              </a:solidFill>
              <a:highlight>
                <a:schemeClr val="lt1"/>
              </a:highlight>
              <a:latin typeface="Helvetica Neue Light"/>
              <a:ea typeface="Helvetica Neue Light"/>
              <a:cs typeface="Helvetica Neue Light"/>
              <a:sym typeface="Helvetica Neue Light"/>
            </a:endParaRPr>
          </a:p>
        </p:txBody>
      </p:sp>
      <p:pic>
        <p:nvPicPr>
          <p:cNvPr id="545" name="Google Shape;545;p7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46" name="Google Shape;546;p76"/>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9" name="Shape 199"/>
        <p:cNvGrpSpPr/>
        <p:nvPr/>
      </p:nvGrpSpPr>
      <p:grpSpPr>
        <a:xfrm>
          <a:off x="0" y="0"/>
          <a:ext cx="0" cy="0"/>
          <a:chOff x="0" y="0"/>
          <a:chExt cx="0" cy="0"/>
        </a:xfrm>
      </p:grpSpPr>
      <p:sp>
        <p:nvSpPr>
          <p:cNvPr id="200" name="Google Shape;200;p41"/>
          <p:cNvSpPr/>
          <p:nvPr/>
        </p:nvSpPr>
        <p:spPr>
          <a:xfrm>
            <a:off x="3626850"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1" name="Google Shape;201;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02" name="Google Shape;202;p41"/>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41"/>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Helvetica Neue"/>
                <a:ea typeface="Helvetica Neue"/>
                <a:cs typeface="Helvetica Neue"/>
                <a:sym typeface="Helvetica Neue"/>
              </a:rPr>
              <a:t>Clase </a:t>
            </a:r>
            <a:r>
              <a:rPr lang="es-419">
                <a:latin typeface="Helvetica Neue"/>
                <a:ea typeface="Helvetica Neue"/>
                <a:cs typeface="Helvetica Neue"/>
                <a:sym typeface="Helvetica Neue"/>
              </a:rPr>
              <a:t>10</a:t>
            </a:r>
            <a:endParaRPr b="0" i="0" sz="1400" u="none" cap="none" strike="noStrike">
              <a:solidFill>
                <a:srgbClr val="000000"/>
              </a:solidFill>
              <a:latin typeface="Helvetica Neue"/>
              <a:ea typeface="Helvetica Neue"/>
              <a:cs typeface="Helvetica Neue"/>
              <a:sym typeface="Helvetica Neue"/>
            </a:endParaRPr>
          </a:p>
        </p:txBody>
      </p:sp>
      <p:sp>
        <p:nvSpPr>
          <p:cNvPr id="204" name="Google Shape;204;p41"/>
          <p:cNvSpPr txBox="1"/>
          <p:nvPr/>
        </p:nvSpPr>
        <p:spPr>
          <a:xfrm>
            <a:off x="37611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419" sz="1200">
                <a:solidFill>
                  <a:schemeClr val="dk1"/>
                </a:solidFill>
                <a:latin typeface="Helvetica Neue"/>
                <a:ea typeface="Helvetica Neue"/>
                <a:cs typeface="Helvetica Neue"/>
                <a:sym typeface="Helvetica Neue"/>
              </a:rPr>
              <a:t>Funciones II</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205" name="Google Shape;205;p41"/>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06" name="Google Shape;206;p41"/>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07" name="Google Shape;207;p41"/>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08" name="Google Shape;208;p41"/>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09" name="Google Shape;209;p41"/>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210" name="Google Shape;210;p41"/>
          <p:cNvSpPr/>
          <p:nvPr/>
        </p:nvSpPr>
        <p:spPr>
          <a:xfrm>
            <a:off x="1243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41"/>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41"/>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Helvetica Neue"/>
                <a:ea typeface="Helvetica Neue"/>
                <a:cs typeface="Helvetica Neue"/>
                <a:sym typeface="Helvetica Neue"/>
              </a:rPr>
              <a:t>Clase </a:t>
            </a:r>
            <a:r>
              <a:rPr lang="es-419">
                <a:latin typeface="Helvetica Neue"/>
                <a:ea typeface="Helvetica Neue"/>
                <a:cs typeface="Helvetica Neue"/>
                <a:sym typeface="Helvetica Neue"/>
              </a:rPr>
              <a:t>9</a:t>
            </a:r>
            <a:endParaRPr b="0" i="0" sz="1400" u="none" cap="none" strike="noStrike">
              <a:solidFill>
                <a:srgbClr val="000000"/>
              </a:solidFill>
              <a:latin typeface="Helvetica Neue"/>
              <a:ea typeface="Helvetica Neue"/>
              <a:cs typeface="Helvetica Neue"/>
              <a:sym typeface="Helvetica Neue"/>
            </a:endParaRPr>
          </a:p>
        </p:txBody>
      </p:sp>
      <p:sp>
        <p:nvSpPr>
          <p:cNvPr id="213" name="Google Shape;213;p41"/>
          <p:cNvSpPr txBox="1"/>
          <p:nvPr/>
        </p:nvSpPr>
        <p:spPr>
          <a:xfrm>
            <a:off x="13776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lang="es-419" sz="1200">
                <a:solidFill>
                  <a:schemeClr val="dk1"/>
                </a:solidFill>
                <a:latin typeface="Helvetica Neue"/>
                <a:ea typeface="Helvetica Neue"/>
                <a:cs typeface="Helvetica Neue"/>
                <a:sym typeface="Helvetica Neue"/>
              </a:rPr>
              <a:t>Funciones</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Helvetica Neue"/>
              <a:ea typeface="Helvetica Neue"/>
              <a:cs typeface="Helvetica Neue"/>
              <a:sym typeface="Helvetica Neue"/>
            </a:endParaRPr>
          </a:p>
        </p:txBody>
      </p:sp>
      <p:cxnSp>
        <p:nvCxnSpPr>
          <p:cNvPr id="214" name="Google Shape;214;p41"/>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15" name="Google Shape;215;p41"/>
          <p:cNvCxnSpPr/>
          <p:nvPr/>
        </p:nvCxnSpPr>
        <p:spPr>
          <a:xfrm>
            <a:off x="1377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16" name="Google Shape;216;p41"/>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17" name="Google Shape;217;p41"/>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18" name="Google Shape;218;p41"/>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219" name="Google Shape;219;p41"/>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41"/>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41"/>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Helvetica Neue"/>
                <a:ea typeface="Helvetica Neue"/>
                <a:cs typeface="Helvetica Neue"/>
                <a:sym typeface="Helvetica Neue"/>
              </a:rPr>
              <a:t>Clase </a:t>
            </a:r>
            <a:r>
              <a:rPr lang="es-419">
                <a:latin typeface="Helvetica Neue"/>
                <a:ea typeface="Helvetica Neue"/>
                <a:cs typeface="Helvetica Neue"/>
                <a:sym typeface="Helvetica Neue"/>
              </a:rPr>
              <a:t>11</a:t>
            </a:r>
            <a:endParaRPr b="0" i="0" sz="1400" u="none" cap="none" strike="noStrike">
              <a:solidFill>
                <a:srgbClr val="000000"/>
              </a:solidFill>
              <a:latin typeface="Helvetica Neue"/>
              <a:ea typeface="Helvetica Neue"/>
              <a:cs typeface="Helvetica Neue"/>
              <a:sym typeface="Helvetica Neue"/>
            </a:endParaRPr>
          </a:p>
        </p:txBody>
      </p:sp>
      <p:sp>
        <p:nvSpPr>
          <p:cNvPr id="222" name="Google Shape;222;p41"/>
          <p:cNvSpPr txBox="1"/>
          <p:nvPr/>
        </p:nvSpPr>
        <p:spPr>
          <a:xfrm>
            <a:off x="61446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lang="es-419" sz="1200">
                <a:solidFill>
                  <a:schemeClr val="dk1"/>
                </a:solidFill>
                <a:latin typeface="Helvetica Neue"/>
                <a:ea typeface="Helvetica Neue"/>
                <a:cs typeface="Helvetica Neue"/>
                <a:sym typeface="Helvetica Neue"/>
              </a:rPr>
              <a:t>Excepciones</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sz="1200">
              <a:solidFill>
                <a:schemeClr val="dk1"/>
              </a:solidFill>
              <a:latin typeface="Helvetica Neue"/>
              <a:ea typeface="Helvetica Neue"/>
              <a:cs typeface="Helvetica Neue"/>
              <a:sym typeface="Helvetica Neue"/>
            </a:endParaRPr>
          </a:p>
        </p:txBody>
      </p:sp>
      <p:cxnSp>
        <p:nvCxnSpPr>
          <p:cNvPr id="223" name="Google Shape;223;p41"/>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24" name="Google Shape;224;p41"/>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25" name="Google Shape;225;p41"/>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26" name="Google Shape;226;p41"/>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27" name="Google Shape;227;p41"/>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228" name="Google Shape;228;p41"/>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pic>
        <p:nvPicPr>
          <p:cNvPr id="229" name="Google Shape;229;p41"/>
          <p:cNvPicPr preferRelativeResize="0"/>
          <p:nvPr/>
        </p:nvPicPr>
        <p:blipFill rotWithShape="1">
          <a:blip r:embed="rId5">
            <a:alphaModFix/>
          </a:blip>
          <a:srcRect b="0" l="0" r="0" t="0"/>
          <a:stretch/>
        </p:blipFill>
        <p:spPr>
          <a:xfrm>
            <a:off x="3811875" y="2518353"/>
            <a:ext cx="307150" cy="307150"/>
          </a:xfrm>
          <a:prstGeom prst="rect">
            <a:avLst/>
          </a:prstGeom>
          <a:noFill/>
          <a:ln>
            <a:noFill/>
          </a:ln>
        </p:spPr>
      </p:pic>
      <p:sp>
        <p:nvSpPr>
          <p:cNvPr id="230" name="Google Shape;230;p41"/>
          <p:cNvSpPr txBox="1"/>
          <p:nvPr/>
        </p:nvSpPr>
        <p:spPr>
          <a:xfrm>
            <a:off x="4150225" y="253242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419" sz="700">
                <a:latin typeface="Helvetica Neue"/>
                <a:ea typeface="Helvetica Neue"/>
                <a:cs typeface="Helvetica Neue"/>
                <a:sym typeface="Helvetica Neue"/>
              </a:rPr>
              <a:t>RELOJ</a:t>
            </a:r>
            <a:endParaRPr b="0" i="0" sz="700" u="none" cap="none" strike="noStrike">
              <a:solidFill>
                <a:srgbClr val="000000"/>
              </a:solidFill>
              <a:latin typeface="Helvetica Neue"/>
              <a:ea typeface="Helvetica Neue"/>
              <a:cs typeface="Helvetica Neue"/>
              <a:sym typeface="Helvetica Neue"/>
            </a:endParaRPr>
          </a:p>
        </p:txBody>
      </p:sp>
      <p:pic>
        <p:nvPicPr>
          <p:cNvPr id="231" name="Google Shape;231;p41"/>
          <p:cNvPicPr preferRelativeResize="0"/>
          <p:nvPr/>
        </p:nvPicPr>
        <p:blipFill rotWithShape="1">
          <a:blip r:embed="rId5">
            <a:alphaModFix/>
          </a:blip>
          <a:srcRect b="0" l="0" r="0" t="0"/>
          <a:stretch/>
        </p:blipFill>
        <p:spPr>
          <a:xfrm>
            <a:off x="1402750" y="2526146"/>
            <a:ext cx="307150" cy="307150"/>
          </a:xfrm>
          <a:prstGeom prst="rect">
            <a:avLst/>
          </a:prstGeom>
          <a:noFill/>
          <a:ln>
            <a:noFill/>
          </a:ln>
        </p:spPr>
      </p:pic>
      <p:sp>
        <p:nvSpPr>
          <p:cNvPr id="232" name="Google Shape;232;p41"/>
          <p:cNvSpPr txBox="1"/>
          <p:nvPr/>
        </p:nvSpPr>
        <p:spPr>
          <a:xfrm>
            <a:off x="1702325" y="254669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419" sz="700">
                <a:solidFill>
                  <a:schemeClr val="dk1"/>
                </a:solidFill>
                <a:latin typeface="Helvetica Neue"/>
                <a:ea typeface="Helvetica Neue"/>
                <a:cs typeface="Helvetica Neue"/>
                <a:sym typeface="Helvetica Neue"/>
              </a:rPr>
              <a:t>PAR O IMPAR</a:t>
            </a:r>
            <a:endParaRPr sz="700">
              <a:latin typeface="Helvetica Neue"/>
              <a:ea typeface="Helvetica Neue"/>
              <a:cs typeface="Helvetica Neue"/>
              <a:sym typeface="Helvetica Neue"/>
            </a:endParaRPr>
          </a:p>
        </p:txBody>
      </p:sp>
      <p:sp>
        <p:nvSpPr>
          <p:cNvPr id="233" name="Google Shape;233;p41"/>
          <p:cNvSpPr txBox="1"/>
          <p:nvPr/>
        </p:nvSpPr>
        <p:spPr>
          <a:xfrm>
            <a:off x="1733525" y="301633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s-419" sz="700">
                <a:solidFill>
                  <a:schemeClr val="dk1"/>
                </a:solidFill>
                <a:latin typeface="Helvetica Neue"/>
                <a:ea typeface="Helvetica Neue"/>
                <a:cs typeface="Helvetica Neue"/>
                <a:sym typeface="Helvetica Neue"/>
              </a:rPr>
              <a:t>FUNCIÓN </a:t>
            </a:r>
            <a:r>
              <a:rPr lang="es-419" sz="700">
                <a:solidFill>
                  <a:schemeClr val="dk1"/>
                </a:solidFill>
                <a:latin typeface="Helvetica Neue"/>
                <a:ea typeface="Helvetica Neue"/>
                <a:cs typeface="Helvetica Neue"/>
                <a:sym typeface="Helvetica Neue"/>
              </a:rPr>
              <a:t>AÑO BISIESTO</a:t>
            </a:r>
            <a:endParaRPr b="0" i="0" sz="7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sp>
        <p:nvSpPr>
          <p:cNvPr id="234" name="Google Shape;234;p41"/>
          <p:cNvSpPr txBox="1"/>
          <p:nvPr/>
        </p:nvSpPr>
        <p:spPr>
          <a:xfrm>
            <a:off x="4164080" y="3020793"/>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419" sz="700">
                <a:latin typeface="Helvetica Neue"/>
                <a:ea typeface="Helvetica Neue"/>
                <a:cs typeface="Helvetica Neue"/>
                <a:sym typeface="Helvetica Neue"/>
              </a:rPr>
              <a:t>¡</a:t>
            </a:r>
            <a:r>
              <a:rPr lang="es-419" sz="700">
                <a:latin typeface="Helvetica Neue"/>
                <a:ea typeface="Helvetica Neue"/>
                <a:cs typeface="Helvetica Neue"/>
                <a:sym typeface="Helvetica Neue"/>
              </a:rPr>
              <a:t>FUNCIONES!</a:t>
            </a:r>
            <a:endParaRPr b="0" i="0" sz="700" u="none" cap="none" strike="noStrike">
              <a:solidFill>
                <a:srgbClr val="000000"/>
              </a:solidFill>
              <a:latin typeface="Helvetica Neue"/>
              <a:ea typeface="Helvetica Neue"/>
              <a:cs typeface="Helvetica Neue"/>
              <a:sym typeface="Helvetica Neue"/>
            </a:endParaRPr>
          </a:p>
        </p:txBody>
      </p:sp>
      <p:pic>
        <p:nvPicPr>
          <p:cNvPr id="235" name="Google Shape;235;p41"/>
          <p:cNvPicPr preferRelativeResize="0"/>
          <p:nvPr/>
        </p:nvPicPr>
        <p:blipFill rotWithShape="1">
          <a:blip r:embed="rId6">
            <a:alphaModFix/>
          </a:blip>
          <a:srcRect b="0" l="0" r="0" t="0"/>
          <a:stretch/>
        </p:blipFill>
        <p:spPr>
          <a:xfrm>
            <a:off x="3811887" y="3001175"/>
            <a:ext cx="307150" cy="307150"/>
          </a:xfrm>
          <a:prstGeom prst="rect">
            <a:avLst/>
          </a:prstGeom>
          <a:noFill/>
          <a:ln>
            <a:noFill/>
          </a:ln>
        </p:spPr>
      </p:pic>
      <p:pic>
        <p:nvPicPr>
          <p:cNvPr id="236" name="Google Shape;236;p41"/>
          <p:cNvPicPr preferRelativeResize="0"/>
          <p:nvPr/>
        </p:nvPicPr>
        <p:blipFill rotWithShape="1">
          <a:blip r:embed="rId6">
            <a:alphaModFix/>
          </a:blip>
          <a:srcRect b="0" l="0" r="0" t="0"/>
          <a:stretch/>
        </p:blipFill>
        <p:spPr>
          <a:xfrm>
            <a:off x="1395187" y="3003275"/>
            <a:ext cx="307150" cy="307150"/>
          </a:xfrm>
          <a:prstGeom prst="rect">
            <a:avLst/>
          </a:prstGeom>
          <a:noFill/>
          <a:ln>
            <a:noFill/>
          </a:ln>
        </p:spPr>
      </p:pic>
      <p:sp>
        <p:nvSpPr>
          <p:cNvPr id="237" name="Google Shape;237;p41"/>
          <p:cNvSpPr txBox="1"/>
          <p:nvPr/>
        </p:nvSpPr>
        <p:spPr>
          <a:xfrm>
            <a:off x="6483900" y="2542900"/>
            <a:ext cx="1598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700">
                <a:solidFill>
                  <a:schemeClr val="dk1"/>
                </a:solidFill>
                <a:latin typeface="Helvetica Neue"/>
                <a:ea typeface="Helvetica Neue"/>
                <a:cs typeface="Helvetica Neue"/>
                <a:sym typeface="Helvetica Neue"/>
              </a:rPr>
              <a:t>DESAFÍO DE ERRORES</a:t>
            </a:r>
            <a:endParaRPr sz="700">
              <a:solidFill>
                <a:schemeClr val="dk1"/>
              </a:solidFill>
              <a:latin typeface="Helvetica Neue"/>
              <a:ea typeface="Helvetica Neue"/>
              <a:cs typeface="Helvetica Neue"/>
              <a:sym typeface="Helvetica Neue"/>
            </a:endParaRPr>
          </a:p>
        </p:txBody>
      </p:sp>
      <p:pic>
        <p:nvPicPr>
          <p:cNvPr id="238" name="Google Shape;238;p41"/>
          <p:cNvPicPr preferRelativeResize="0"/>
          <p:nvPr/>
        </p:nvPicPr>
        <p:blipFill rotWithShape="1">
          <a:blip r:embed="rId5">
            <a:alphaModFix/>
          </a:blip>
          <a:srcRect b="0" l="0" r="0" t="0"/>
          <a:stretch/>
        </p:blipFill>
        <p:spPr>
          <a:xfrm>
            <a:off x="6179100" y="2534540"/>
            <a:ext cx="307150" cy="307150"/>
          </a:xfrm>
          <a:prstGeom prst="rect">
            <a:avLst/>
          </a:prstGeom>
          <a:noFill/>
          <a:ln>
            <a:noFill/>
          </a:ln>
        </p:spPr>
      </p:pic>
      <p:sp>
        <p:nvSpPr>
          <p:cNvPr id="239" name="Google Shape;239;p41"/>
          <p:cNvSpPr txBox="1"/>
          <p:nvPr/>
        </p:nvSpPr>
        <p:spPr>
          <a:xfrm>
            <a:off x="6486250" y="3009556"/>
            <a:ext cx="3000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700">
                <a:solidFill>
                  <a:schemeClr val="dk1"/>
                </a:solidFill>
                <a:latin typeface="Helvetica Neue"/>
                <a:ea typeface="Helvetica Neue"/>
                <a:cs typeface="Helvetica Neue"/>
                <a:sym typeface="Helvetica Neue"/>
              </a:rPr>
              <a:t>DESAFÍO DE </a:t>
            </a:r>
            <a:r>
              <a:rPr lang="es-419" sz="700">
                <a:solidFill>
                  <a:schemeClr val="dk1"/>
                </a:solidFill>
                <a:latin typeface="Helvetica Neue"/>
                <a:ea typeface="Helvetica Neue"/>
                <a:cs typeface="Helvetica Neue"/>
                <a:sym typeface="Helvetica Neue"/>
              </a:rPr>
              <a:t>EXCEPCIONES</a:t>
            </a:r>
            <a:endParaRPr/>
          </a:p>
        </p:txBody>
      </p:sp>
      <p:pic>
        <p:nvPicPr>
          <p:cNvPr id="240" name="Google Shape;240;p41"/>
          <p:cNvPicPr preferRelativeResize="0"/>
          <p:nvPr/>
        </p:nvPicPr>
        <p:blipFill rotWithShape="1">
          <a:blip r:embed="rId5">
            <a:alphaModFix/>
          </a:blip>
          <a:srcRect b="0" l="0" r="0" t="0"/>
          <a:stretch/>
        </p:blipFill>
        <p:spPr>
          <a:xfrm>
            <a:off x="6179100" y="3003206"/>
            <a:ext cx="307150" cy="3071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550" name="Shape 550"/>
        <p:cNvGrpSpPr/>
        <p:nvPr/>
      </p:nvGrpSpPr>
      <p:grpSpPr>
        <a:xfrm>
          <a:off x="0" y="0"/>
          <a:ext cx="0" cy="0"/>
          <a:chOff x="0" y="0"/>
          <a:chExt cx="0" cy="0"/>
        </a:xfrm>
      </p:grpSpPr>
      <p:sp>
        <p:nvSpPr>
          <p:cNvPr id="551" name="Google Shape;551;p77"/>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3600">
                <a:latin typeface="Anton"/>
                <a:ea typeface="Anton"/>
                <a:cs typeface="Anton"/>
                <a:sym typeface="Anton"/>
              </a:rPr>
              <a:t>Funciones Recursivas</a:t>
            </a:r>
            <a:endParaRPr i="1" sz="3600">
              <a:latin typeface="Anton"/>
              <a:ea typeface="Anton"/>
              <a:cs typeface="Anton"/>
              <a:sym typeface="Anton"/>
            </a:endParaRPr>
          </a:p>
        </p:txBody>
      </p:sp>
      <p:pic>
        <p:nvPicPr>
          <p:cNvPr id="552" name="Google Shape;552;p7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pic>
        <p:nvPicPr>
          <p:cNvPr id="557" name="Google Shape;557;p78"/>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558" name="Google Shape;558;p78"/>
          <p:cNvSpPr txBox="1"/>
          <p:nvPr/>
        </p:nvSpPr>
        <p:spPr>
          <a:xfrm>
            <a:off x="1353691" y="31665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Recursividad</a:t>
            </a:r>
            <a:endParaRPr b="0" i="1" sz="3500" u="none" cap="none" strike="noStrike">
              <a:solidFill>
                <a:srgbClr val="000000"/>
              </a:solidFill>
              <a:latin typeface="Anton"/>
              <a:ea typeface="Anton"/>
              <a:cs typeface="Anton"/>
              <a:sym typeface="Anton"/>
            </a:endParaRPr>
          </a:p>
        </p:txBody>
      </p:sp>
      <p:sp>
        <p:nvSpPr>
          <p:cNvPr id="559" name="Google Shape;559;p78"/>
          <p:cNvSpPr txBox="1"/>
          <p:nvPr/>
        </p:nvSpPr>
        <p:spPr>
          <a:xfrm>
            <a:off x="563700" y="1358550"/>
            <a:ext cx="8092800" cy="30951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lang="es-419" sz="1900">
                <a:solidFill>
                  <a:schemeClr val="dk1"/>
                </a:solidFill>
                <a:latin typeface="Helvetica Neue Light"/>
                <a:ea typeface="Helvetica Neue Light"/>
                <a:cs typeface="Helvetica Neue Light"/>
                <a:sym typeface="Helvetica Neue Light"/>
              </a:rPr>
              <a:t>La recursión o recursividad es un </a:t>
            </a:r>
            <a:r>
              <a:rPr b="1" lang="es-419" sz="1900">
                <a:solidFill>
                  <a:schemeClr val="dk1"/>
                </a:solidFill>
                <a:latin typeface="Helvetica Neue"/>
                <a:ea typeface="Helvetica Neue"/>
                <a:cs typeface="Helvetica Neue"/>
                <a:sym typeface="Helvetica Neue"/>
              </a:rPr>
              <a:t>proceso de repetición</a:t>
            </a:r>
            <a:r>
              <a:rPr lang="es-419" sz="1900">
                <a:solidFill>
                  <a:schemeClr val="dk1"/>
                </a:solidFill>
                <a:latin typeface="Helvetica Neue Light"/>
                <a:ea typeface="Helvetica Neue Light"/>
                <a:cs typeface="Helvetica Neue Light"/>
                <a:sym typeface="Helvetica Neue Light"/>
              </a:rPr>
              <a:t> en el que algo se repite a </a:t>
            </a:r>
            <a:r>
              <a:rPr lang="es-419" sz="1900">
                <a:solidFill>
                  <a:schemeClr val="dk1"/>
                </a:solidFill>
                <a:latin typeface="Helvetica Neue Light"/>
                <a:ea typeface="Helvetica Neue Light"/>
                <a:cs typeface="Helvetica Neue Light"/>
                <a:sym typeface="Helvetica Neue Light"/>
              </a:rPr>
              <a:t>sí</a:t>
            </a:r>
            <a:r>
              <a:rPr lang="es-419" sz="1900">
                <a:solidFill>
                  <a:schemeClr val="dk1"/>
                </a:solidFill>
                <a:latin typeface="Helvetica Neue Light"/>
                <a:ea typeface="Helvetica Neue Light"/>
                <a:cs typeface="Helvetica Neue Light"/>
                <a:sym typeface="Helvetica Neue Light"/>
              </a:rPr>
              <a:t> mismo. Es el efecto que sucede cuando se ponen dos espejos frente al otro.</a:t>
            </a:r>
            <a:endParaRPr sz="1900">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1000"/>
              </a:spcBef>
              <a:spcAft>
                <a:spcPts val="0"/>
              </a:spcAft>
              <a:buClr>
                <a:srgbClr val="000000"/>
              </a:buClr>
              <a:buSzPts val="1800"/>
              <a:buFont typeface="Arial"/>
              <a:buNone/>
            </a:pPr>
            <a:r>
              <a:rPr lang="es-419" sz="1900">
                <a:solidFill>
                  <a:schemeClr val="dk1"/>
                </a:solidFill>
                <a:latin typeface="Helvetica Neue Light"/>
                <a:ea typeface="Helvetica Neue Light"/>
                <a:cs typeface="Helvetica Neue Light"/>
                <a:sym typeface="Helvetica Neue Light"/>
              </a:rPr>
              <a:t>En la informática la recursividad es una </a:t>
            </a:r>
            <a:r>
              <a:rPr b="1" lang="es-419" sz="1900">
                <a:solidFill>
                  <a:schemeClr val="dk1"/>
                </a:solidFill>
                <a:latin typeface="Helvetica Neue"/>
                <a:ea typeface="Helvetica Neue"/>
                <a:cs typeface="Helvetica Neue"/>
                <a:sym typeface="Helvetica Neue"/>
              </a:rPr>
              <a:t>técnica</a:t>
            </a:r>
            <a:r>
              <a:rPr lang="es-419" sz="1900">
                <a:solidFill>
                  <a:schemeClr val="dk1"/>
                </a:solidFill>
                <a:latin typeface="Helvetica Neue Light"/>
                <a:ea typeface="Helvetica Neue Light"/>
                <a:cs typeface="Helvetica Neue Light"/>
                <a:sym typeface="Helvetica Neue Light"/>
              </a:rPr>
              <a:t> muy utilizada, la cual se basa en </a:t>
            </a:r>
            <a:r>
              <a:rPr b="1" lang="es-419" sz="1900">
                <a:solidFill>
                  <a:schemeClr val="dk1"/>
                </a:solidFill>
                <a:latin typeface="Helvetica Neue"/>
                <a:ea typeface="Helvetica Neue"/>
                <a:cs typeface="Helvetica Neue"/>
                <a:sym typeface="Helvetica Neue"/>
              </a:rPr>
              <a:t>dividir un problema en partes más pequeñas</a:t>
            </a:r>
            <a:r>
              <a:rPr lang="es-419" sz="1900">
                <a:solidFill>
                  <a:schemeClr val="dk1"/>
                </a:solidFill>
                <a:latin typeface="Helvetica Neue Light"/>
                <a:ea typeface="Helvetica Neue Light"/>
                <a:cs typeface="Helvetica Neue Light"/>
                <a:sym typeface="Helvetica Neue Light"/>
              </a:rPr>
              <a:t> para poder solucionarlo de forma más simple.</a:t>
            </a:r>
            <a:endParaRPr sz="1900">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1000"/>
              </a:spcBef>
              <a:spcAft>
                <a:spcPts val="1000"/>
              </a:spcAft>
              <a:buClr>
                <a:srgbClr val="000000"/>
              </a:buClr>
              <a:buSzPts val="1800"/>
              <a:buFont typeface="Arial"/>
              <a:buNone/>
            </a:pPr>
            <a:r>
              <a:rPr lang="es-419" sz="1900">
                <a:solidFill>
                  <a:schemeClr val="dk1"/>
                </a:solidFill>
                <a:highlight>
                  <a:srgbClr val="3CEFAB"/>
                </a:highlight>
                <a:latin typeface="Helvetica Neue Light"/>
                <a:ea typeface="Helvetica Neue Light"/>
                <a:cs typeface="Helvetica Neue Light"/>
                <a:sym typeface="Helvetica Neue Light"/>
              </a:rPr>
              <a:t>Donde más se suele utilizar es en las funciones.</a:t>
            </a:r>
            <a:endParaRPr sz="1900">
              <a:solidFill>
                <a:schemeClr val="dk1"/>
              </a:solidFill>
              <a:highlight>
                <a:srgbClr val="3CEFAB"/>
              </a:highlight>
              <a:latin typeface="Helvetica Neue Light"/>
              <a:ea typeface="Helvetica Neue Light"/>
              <a:cs typeface="Helvetica Neue Light"/>
              <a:sym typeface="Helvetica Neue Light"/>
            </a:endParaRPr>
          </a:p>
        </p:txBody>
      </p:sp>
      <p:pic>
        <p:nvPicPr>
          <p:cNvPr id="560" name="Google Shape;560;p78"/>
          <p:cNvPicPr preferRelativeResize="0"/>
          <p:nvPr/>
        </p:nvPicPr>
        <p:blipFill>
          <a:blip r:embed="rId4">
            <a:alphaModFix/>
          </a:blip>
          <a:stretch>
            <a:fillRect/>
          </a:stretch>
        </p:blipFill>
        <p:spPr>
          <a:xfrm>
            <a:off x="2723811" y="465638"/>
            <a:ext cx="691124" cy="69112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pic>
        <p:nvPicPr>
          <p:cNvPr id="565" name="Google Shape;565;p79"/>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566" name="Google Shape;566;p79"/>
          <p:cNvSpPr txBox="1"/>
          <p:nvPr/>
        </p:nvSpPr>
        <p:spPr>
          <a:xfrm>
            <a:off x="1353691" y="31665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Recursividad</a:t>
            </a:r>
            <a:endParaRPr b="0" i="1" sz="3500" u="none" cap="none" strike="noStrike">
              <a:solidFill>
                <a:srgbClr val="000000"/>
              </a:solidFill>
              <a:latin typeface="Anton"/>
              <a:ea typeface="Anton"/>
              <a:cs typeface="Anton"/>
              <a:sym typeface="Anton"/>
            </a:endParaRPr>
          </a:p>
        </p:txBody>
      </p:sp>
      <p:sp>
        <p:nvSpPr>
          <p:cNvPr id="567" name="Google Shape;567;p79"/>
          <p:cNvSpPr txBox="1"/>
          <p:nvPr/>
        </p:nvSpPr>
        <p:spPr>
          <a:xfrm>
            <a:off x="969600" y="1305750"/>
            <a:ext cx="7204800" cy="30951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lang="es-419" sz="1900">
                <a:solidFill>
                  <a:schemeClr val="dk1"/>
                </a:solidFill>
                <a:latin typeface="Helvetica Neue Light"/>
                <a:ea typeface="Helvetica Neue Light"/>
                <a:cs typeface="Helvetica Neue Light"/>
                <a:sym typeface="Helvetica Neue Light"/>
              </a:rPr>
              <a:t>Cuando una función se llama a sí misma, tenemos una función recursiva con un comportamiento muy similar al de una sentencia iterativa (if, while, etc) pero debemos encargarnos de planificar el momento en que dejan de llamarse a sí mismas o tendremos una función recursiva infinita.</a:t>
            </a:r>
            <a:endParaRPr sz="1900">
              <a:solidFill>
                <a:schemeClr val="dk1"/>
              </a:solidFill>
              <a:latin typeface="Helvetica Neue Light"/>
              <a:ea typeface="Helvetica Neue Light"/>
              <a:cs typeface="Helvetica Neue Light"/>
              <a:sym typeface="Helvetica Neue Light"/>
            </a:endParaRPr>
          </a:p>
          <a:p>
            <a:pPr indent="0" lvl="0" marL="45720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p:txBody>
      </p:sp>
      <p:pic>
        <p:nvPicPr>
          <p:cNvPr id="568" name="Google Shape;568;p79"/>
          <p:cNvPicPr preferRelativeResize="0"/>
          <p:nvPr/>
        </p:nvPicPr>
        <p:blipFill>
          <a:blip r:embed="rId4">
            <a:alphaModFix/>
          </a:blip>
          <a:stretch>
            <a:fillRect/>
          </a:stretch>
        </p:blipFill>
        <p:spPr>
          <a:xfrm>
            <a:off x="2722550" y="465638"/>
            <a:ext cx="691124" cy="691124"/>
          </a:xfrm>
          <a:prstGeom prst="rect">
            <a:avLst/>
          </a:prstGeom>
          <a:noFill/>
          <a:ln>
            <a:noFill/>
          </a:ln>
        </p:spPr>
      </p:pic>
      <p:sp>
        <p:nvSpPr>
          <p:cNvPr id="569" name="Google Shape;569;p79"/>
          <p:cNvSpPr txBox="1"/>
          <p:nvPr/>
        </p:nvSpPr>
        <p:spPr>
          <a:xfrm>
            <a:off x="1869600" y="3751900"/>
            <a:ext cx="5404800" cy="9159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900">
                <a:solidFill>
                  <a:schemeClr val="dk1"/>
                </a:solidFill>
                <a:highlight>
                  <a:srgbClr val="3CEFAB"/>
                </a:highlight>
                <a:latin typeface="Helvetica Neue Light"/>
                <a:ea typeface="Helvetica Neue Light"/>
                <a:cs typeface="Helvetica Neue Light"/>
                <a:sym typeface="Helvetica Neue Light"/>
              </a:rPr>
              <a:t>Podríamos dividir las funciones recursivas en dos: discursivas sin retorno y discursivas con retorno. </a:t>
            </a:r>
            <a:endParaRPr sz="1500">
              <a:highlight>
                <a:srgbClr val="3CEFAB"/>
              </a:highlight>
            </a:endParaRPr>
          </a:p>
        </p:txBody>
      </p:sp>
      <p:pic>
        <p:nvPicPr>
          <p:cNvPr id="570" name="Google Shape;570;p79"/>
          <p:cNvPicPr preferRelativeResize="0"/>
          <p:nvPr/>
        </p:nvPicPr>
        <p:blipFill>
          <a:blip r:embed="rId5">
            <a:alphaModFix/>
          </a:blip>
          <a:stretch>
            <a:fillRect/>
          </a:stretch>
        </p:blipFill>
        <p:spPr>
          <a:xfrm>
            <a:off x="969600" y="3754400"/>
            <a:ext cx="808600" cy="808600"/>
          </a:xfrm>
          <a:prstGeom prst="rect">
            <a:avLst/>
          </a:prstGeom>
          <a:noFill/>
          <a:ln>
            <a:noFill/>
          </a:ln>
        </p:spPr>
      </p:pic>
      <p:sp>
        <p:nvSpPr>
          <p:cNvPr id="571" name="Google Shape;571;p79"/>
          <p:cNvSpPr txBox="1"/>
          <p:nvPr/>
        </p:nvSpPr>
        <p:spPr>
          <a:xfrm>
            <a:off x="76200" y="4713300"/>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419" sz="1200">
                <a:solidFill>
                  <a:schemeClr val="dk1"/>
                </a:solidFill>
                <a:highlight>
                  <a:schemeClr val="lt1"/>
                </a:highlight>
                <a:latin typeface="Helvetica Neue"/>
                <a:ea typeface="Helvetica Neue"/>
                <a:cs typeface="Helvetica Neue"/>
                <a:sym typeface="Helvetica Neue"/>
              </a:rPr>
              <a:t>Fuente:</a:t>
            </a:r>
            <a:r>
              <a:rPr lang="es-419" sz="1200">
                <a:solidFill>
                  <a:schemeClr val="dk1"/>
                </a:solidFill>
                <a:highlight>
                  <a:schemeClr val="lt1"/>
                </a:highlight>
                <a:latin typeface="Helvetica Neue Light"/>
                <a:ea typeface="Helvetica Neue Light"/>
                <a:cs typeface="Helvetica Neue Light"/>
                <a:sym typeface="Helvetica Neue Light"/>
              </a:rPr>
              <a:t> </a:t>
            </a:r>
            <a:r>
              <a:rPr lang="es-419" sz="1200" u="sng">
                <a:solidFill>
                  <a:schemeClr val="hlink"/>
                </a:solidFill>
                <a:highlight>
                  <a:schemeClr val="lt1"/>
                </a:highlight>
                <a:latin typeface="Helvetica Neue Light"/>
                <a:ea typeface="Helvetica Neue Light"/>
                <a:cs typeface="Helvetica Neue Light"/>
                <a:sym typeface="Helvetica Neue Light"/>
                <a:hlinkClick r:id="rId6"/>
              </a:rPr>
              <a:t>EntrenamientoPython</a:t>
            </a:r>
            <a:endParaRPr sz="7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pic>
        <p:nvPicPr>
          <p:cNvPr id="576" name="Google Shape;576;p80"/>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577" name="Google Shape;577;p80"/>
          <p:cNvSpPr txBox="1"/>
          <p:nvPr/>
        </p:nvSpPr>
        <p:spPr>
          <a:xfrm>
            <a:off x="983991" y="11553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Función recursiva sin retorno</a:t>
            </a:r>
            <a:endParaRPr b="0" i="1" sz="3500" u="none" cap="none" strike="noStrike">
              <a:solidFill>
                <a:srgbClr val="000000"/>
              </a:solidFill>
              <a:latin typeface="Anton"/>
              <a:ea typeface="Anton"/>
              <a:cs typeface="Anton"/>
              <a:sym typeface="Anton"/>
            </a:endParaRPr>
          </a:p>
        </p:txBody>
      </p:sp>
      <p:sp>
        <p:nvSpPr>
          <p:cNvPr id="578" name="Google Shape;578;p80"/>
          <p:cNvSpPr txBox="1"/>
          <p:nvPr/>
        </p:nvSpPr>
        <p:spPr>
          <a:xfrm>
            <a:off x="4907075" y="1379600"/>
            <a:ext cx="3088500" cy="3208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2000">
                <a:solidFill>
                  <a:schemeClr val="dk1"/>
                </a:solidFill>
                <a:highlight>
                  <a:schemeClr val="lt1"/>
                </a:highlight>
                <a:latin typeface="Helvetica Neue Light"/>
                <a:ea typeface="Helvetica Neue Light"/>
                <a:cs typeface="Helvetica Neue Light"/>
                <a:sym typeface="Helvetica Neue Light"/>
              </a:rPr>
              <a:t>Un </a:t>
            </a:r>
            <a:r>
              <a:rPr lang="es-419" sz="2000">
                <a:solidFill>
                  <a:schemeClr val="dk1"/>
                </a:solidFill>
                <a:highlight>
                  <a:schemeClr val="lt1"/>
                </a:highlight>
                <a:latin typeface="Helvetica Neue Light"/>
                <a:ea typeface="Helvetica Neue Light"/>
                <a:cs typeface="Helvetica Neue Light"/>
                <a:sym typeface="Helvetica Neue Light"/>
              </a:rPr>
              <a:t> ejemplo de una función recursiva sin retorno es el de una </a:t>
            </a:r>
            <a:r>
              <a:rPr b="1" lang="es-419" sz="2000">
                <a:solidFill>
                  <a:schemeClr val="dk1"/>
                </a:solidFill>
                <a:highlight>
                  <a:schemeClr val="lt1"/>
                </a:highlight>
                <a:latin typeface="Helvetica Neue"/>
                <a:ea typeface="Helvetica Neue"/>
                <a:cs typeface="Helvetica Neue"/>
                <a:sym typeface="Helvetica Neue"/>
              </a:rPr>
              <a:t>cuenta regresiva</a:t>
            </a:r>
            <a:r>
              <a:rPr lang="es-419" sz="2000">
                <a:solidFill>
                  <a:schemeClr val="dk1"/>
                </a:solidFill>
                <a:highlight>
                  <a:schemeClr val="lt1"/>
                </a:highlight>
                <a:latin typeface="Helvetica Neue Light"/>
                <a:ea typeface="Helvetica Neue Light"/>
                <a:cs typeface="Helvetica Neue Light"/>
                <a:sym typeface="Helvetica Neue Light"/>
              </a:rPr>
              <a:t> hasta cero a partir de un número dado.</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579" name="Google Shape;579;p80"/>
          <p:cNvSpPr txBox="1"/>
          <p:nvPr/>
        </p:nvSpPr>
        <p:spPr>
          <a:xfrm>
            <a:off x="76200" y="477537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419" sz="1100">
                <a:solidFill>
                  <a:schemeClr val="dk1"/>
                </a:solidFill>
                <a:highlight>
                  <a:schemeClr val="lt1"/>
                </a:highlight>
                <a:latin typeface="Helvetica Neue"/>
                <a:ea typeface="Helvetica Neue"/>
                <a:cs typeface="Helvetica Neue"/>
                <a:sym typeface="Helvetica Neue"/>
              </a:rPr>
              <a:t>Fuente:</a:t>
            </a:r>
            <a:r>
              <a:rPr lang="es-419" sz="1100">
                <a:solidFill>
                  <a:schemeClr val="dk1"/>
                </a:solidFill>
                <a:highlight>
                  <a:schemeClr val="lt1"/>
                </a:highlight>
                <a:latin typeface="Helvetica Neue Light"/>
                <a:ea typeface="Helvetica Neue Light"/>
                <a:cs typeface="Helvetica Neue Light"/>
                <a:sym typeface="Helvetica Neue Light"/>
              </a:rPr>
              <a:t> </a:t>
            </a:r>
            <a:r>
              <a:rPr lang="es-419" sz="1100" u="sng">
                <a:solidFill>
                  <a:schemeClr val="hlink"/>
                </a:solidFill>
                <a:highlight>
                  <a:schemeClr val="lt1"/>
                </a:highlight>
                <a:latin typeface="Helvetica Neue Light"/>
                <a:ea typeface="Helvetica Neue Light"/>
                <a:cs typeface="Helvetica Neue Light"/>
                <a:sym typeface="Helvetica Neue Light"/>
                <a:hlinkClick r:id="rId4"/>
              </a:rPr>
              <a:t>EntrenamientoPython</a:t>
            </a:r>
            <a:endParaRPr sz="600">
              <a:solidFill>
                <a:schemeClr val="dk1"/>
              </a:solidFill>
            </a:endParaRPr>
          </a:p>
        </p:txBody>
      </p:sp>
      <p:pic>
        <p:nvPicPr>
          <p:cNvPr id="580" name="Google Shape;580;p80"/>
          <p:cNvPicPr preferRelativeResize="0"/>
          <p:nvPr/>
        </p:nvPicPr>
        <p:blipFill rotWithShape="1">
          <a:blip r:embed="rId5">
            <a:alphaModFix/>
          </a:blip>
          <a:srcRect b="0" l="0" r="0" t="0"/>
          <a:stretch/>
        </p:blipFill>
        <p:spPr>
          <a:xfrm>
            <a:off x="8311950" y="76200"/>
            <a:ext cx="780825" cy="780825"/>
          </a:xfrm>
          <a:prstGeom prst="rect">
            <a:avLst/>
          </a:prstGeom>
          <a:noFill/>
          <a:ln>
            <a:noFill/>
          </a:ln>
        </p:spPr>
      </p:pic>
      <p:pic>
        <p:nvPicPr>
          <p:cNvPr id="581" name="Google Shape;581;p80"/>
          <p:cNvPicPr preferRelativeResize="0"/>
          <p:nvPr/>
        </p:nvPicPr>
        <p:blipFill>
          <a:blip r:embed="rId6">
            <a:alphaModFix/>
          </a:blip>
          <a:stretch>
            <a:fillRect/>
          </a:stretch>
        </p:blipFill>
        <p:spPr>
          <a:xfrm>
            <a:off x="587700" y="1133658"/>
            <a:ext cx="4225331" cy="336594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pic>
        <p:nvPicPr>
          <p:cNvPr id="586" name="Google Shape;586;p81"/>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587" name="Google Shape;587;p81"/>
          <p:cNvSpPr txBox="1"/>
          <p:nvPr/>
        </p:nvSpPr>
        <p:spPr>
          <a:xfrm>
            <a:off x="896491" y="28228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Función recursiva con retorno</a:t>
            </a:r>
            <a:endParaRPr b="0" i="1" sz="3500" u="none" cap="none" strike="noStrike">
              <a:solidFill>
                <a:srgbClr val="000000"/>
              </a:solidFill>
              <a:latin typeface="Anton"/>
              <a:ea typeface="Anton"/>
              <a:cs typeface="Anton"/>
              <a:sym typeface="Anton"/>
            </a:endParaRPr>
          </a:p>
        </p:txBody>
      </p:sp>
      <p:sp>
        <p:nvSpPr>
          <p:cNvPr id="588" name="Google Shape;588;p81"/>
          <p:cNvSpPr txBox="1"/>
          <p:nvPr/>
        </p:nvSpPr>
        <p:spPr>
          <a:xfrm>
            <a:off x="4572000" y="1271375"/>
            <a:ext cx="3504900" cy="3208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1900">
                <a:solidFill>
                  <a:schemeClr val="dk1"/>
                </a:solidFill>
                <a:highlight>
                  <a:schemeClr val="lt1"/>
                </a:highlight>
                <a:latin typeface="Helvetica Neue Light"/>
                <a:ea typeface="Helvetica Neue Light"/>
                <a:cs typeface="Helvetica Neue Light"/>
                <a:sym typeface="Helvetica Neue Light"/>
              </a:rPr>
              <a:t>Un ejemplo de una función recursiva con retorno, es el ejemplo del </a:t>
            </a:r>
            <a:r>
              <a:rPr b="1" lang="es-419" sz="1900">
                <a:solidFill>
                  <a:schemeClr val="dk1"/>
                </a:solidFill>
                <a:highlight>
                  <a:schemeClr val="lt1"/>
                </a:highlight>
                <a:latin typeface="Helvetica Neue"/>
                <a:ea typeface="Helvetica Neue"/>
                <a:cs typeface="Helvetica Neue"/>
                <a:sym typeface="Helvetica Neue"/>
              </a:rPr>
              <a:t>cálculo</a:t>
            </a:r>
            <a:r>
              <a:rPr b="1" lang="es-419" sz="1900">
                <a:solidFill>
                  <a:schemeClr val="dk1"/>
                </a:solidFill>
                <a:highlight>
                  <a:schemeClr val="lt1"/>
                </a:highlight>
                <a:latin typeface="Helvetica Neue"/>
                <a:ea typeface="Helvetica Neue"/>
                <a:cs typeface="Helvetica Neue"/>
                <a:sym typeface="Helvetica Neue"/>
              </a:rPr>
              <a:t> del factorial </a:t>
            </a:r>
            <a:r>
              <a:rPr lang="es-419" sz="1900">
                <a:solidFill>
                  <a:schemeClr val="dk1"/>
                </a:solidFill>
                <a:highlight>
                  <a:schemeClr val="lt1"/>
                </a:highlight>
                <a:latin typeface="Helvetica Neue Light"/>
                <a:ea typeface="Helvetica Neue Light"/>
                <a:cs typeface="Helvetica Neue Light"/>
                <a:sym typeface="Helvetica Neue Light"/>
              </a:rPr>
              <a:t>de un número corresponde al producto de todos los números desde 1 hasta el propio número.</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589" name="Google Shape;589;p81"/>
          <p:cNvPicPr preferRelativeResize="0"/>
          <p:nvPr/>
        </p:nvPicPr>
        <p:blipFill rotWithShape="1">
          <a:blip r:embed="rId4">
            <a:alphaModFix/>
          </a:blip>
          <a:srcRect b="0" l="0" r="0" t="0"/>
          <a:stretch/>
        </p:blipFill>
        <p:spPr>
          <a:xfrm>
            <a:off x="8071765" y="151275"/>
            <a:ext cx="877306" cy="980534"/>
          </a:xfrm>
          <a:prstGeom prst="rect">
            <a:avLst/>
          </a:prstGeom>
          <a:noFill/>
          <a:ln>
            <a:noFill/>
          </a:ln>
        </p:spPr>
      </p:pic>
      <p:sp>
        <p:nvSpPr>
          <p:cNvPr id="590" name="Google Shape;590;p81"/>
          <p:cNvSpPr txBox="1"/>
          <p:nvPr/>
        </p:nvSpPr>
        <p:spPr>
          <a:xfrm>
            <a:off x="355475" y="1271375"/>
            <a:ext cx="4345500" cy="33171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def </a:t>
            </a:r>
            <a:r>
              <a:rPr lang="es-419" sz="1800">
                <a:solidFill>
                  <a:srgbClr val="303F9F"/>
                </a:solidFill>
                <a:highlight>
                  <a:schemeClr val="lt1"/>
                </a:highlight>
                <a:latin typeface="Helvetica Neue Light"/>
                <a:ea typeface="Helvetica Neue Light"/>
                <a:cs typeface="Helvetica Neue Light"/>
                <a:sym typeface="Helvetica Neue Light"/>
              </a:rPr>
              <a:t>factorial</a:t>
            </a:r>
            <a:r>
              <a:rPr lang="es-419" sz="1800">
                <a:solidFill>
                  <a:schemeClr val="dk1"/>
                </a:solidFill>
                <a:highlight>
                  <a:schemeClr val="lt1"/>
                </a:highlight>
                <a:latin typeface="Helvetica Neue"/>
                <a:ea typeface="Helvetica Neue"/>
                <a:cs typeface="Helvetica Neue"/>
                <a:sym typeface="Helvetica Neue"/>
              </a:rPr>
              <a:t>(</a:t>
            </a:r>
            <a:r>
              <a:rPr b="1" lang="es-419" sz="1800">
                <a:solidFill>
                  <a:schemeClr val="dk1"/>
                </a:solidFill>
                <a:highlight>
                  <a:schemeClr val="lt1"/>
                </a:highlight>
                <a:latin typeface="Helvetica Neue"/>
                <a:ea typeface="Helvetica Neue"/>
                <a:cs typeface="Helvetica Neue"/>
                <a:sym typeface="Helvetica Neue"/>
              </a:rPr>
              <a:t>numero</a:t>
            </a:r>
            <a:r>
              <a:rPr lang="es-419"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0D904F"/>
                </a:solidFill>
                <a:highlight>
                  <a:schemeClr val="lt1"/>
                </a:highlight>
                <a:latin typeface="Helvetica Neue"/>
                <a:ea typeface="Helvetica Neue"/>
                <a:cs typeface="Helvetica Neue"/>
                <a:sym typeface="Helvetica Neue"/>
              </a:rPr>
              <a:t>print</a:t>
            </a:r>
            <a:r>
              <a:rPr lang="es-419" sz="1800">
                <a:solidFill>
                  <a:schemeClr val="dk1"/>
                </a:solidFill>
                <a:highlight>
                  <a:schemeClr val="lt1"/>
                </a:highlight>
                <a:latin typeface="Helvetica Neue"/>
                <a:ea typeface="Helvetica Neue"/>
                <a:cs typeface="Helvetica Neue"/>
                <a:sym typeface="Helvetica Neue"/>
              </a:rPr>
              <a:t>(“Valor inicial -&gt;”, numero)</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0D904F"/>
                </a:solidFill>
                <a:highlight>
                  <a:schemeClr val="lt1"/>
                </a:highlight>
                <a:latin typeface="Helvetica Neue"/>
                <a:ea typeface="Helvetica Neue"/>
                <a:cs typeface="Helvetica Neue"/>
                <a:sym typeface="Helvetica Neue"/>
              </a:rPr>
              <a:t>if </a:t>
            </a:r>
            <a:r>
              <a:rPr lang="es-419" sz="1800">
                <a:solidFill>
                  <a:schemeClr val="dk1"/>
                </a:solidFill>
                <a:highlight>
                  <a:schemeClr val="lt1"/>
                </a:highlight>
                <a:latin typeface="Helvetica Neue"/>
                <a:ea typeface="Helvetica Neue"/>
                <a:cs typeface="Helvetica Neue"/>
                <a:sym typeface="Helvetica Neue"/>
              </a:rPr>
              <a:t>numero &gt; 1:</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a:ea typeface="Helvetica Neue"/>
                <a:cs typeface="Helvetica Neue"/>
                <a:sym typeface="Helvetica Neue"/>
              </a:rPr>
              <a:t>			numero = numero * </a:t>
            </a:r>
            <a:r>
              <a:rPr lang="es-419" sz="1800">
                <a:solidFill>
                  <a:srgbClr val="303F9F"/>
                </a:solidFill>
                <a:highlight>
                  <a:schemeClr val="lt1"/>
                </a:highlight>
                <a:latin typeface="Helvetica Neue"/>
                <a:ea typeface="Helvetica Neue"/>
                <a:cs typeface="Helvetica Neue"/>
                <a:sym typeface="Helvetica Neue"/>
              </a:rPr>
              <a:t>factorial</a:t>
            </a:r>
            <a:r>
              <a:rPr lang="es-419" sz="1800">
                <a:solidFill>
                  <a:schemeClr val="dk1"/>
                </a:solidFill>
                <a:highlight>
                  <a:schemeClr val="lt1"/>
                </a:highlight>
                <a:latin typeface="Helvetica Neue"/>
                <a:ea typeface="Helvetica Neue"/>
                <a:cs typeface="Helvetica Neue"/>
                <a:sym typeface="Helvetica Neue"/>
              </a:rPr>
              <a:t>(numero -1)</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0D904F"/>
                </a:solidFill>
                <a:highlight>
                  <a:schemeClr val="lt1"/>
                </a:highlight>
                <a:latin typeface="Helvetica Neue"/>
                <a:ea typeface="Helvetica Neue"/>
                <a:cs typeface="Helvetica Neue"/>
                <a:sym typeface="Helvetica Neue"/>
              </a:rPr>
              <a:t>print</a:t>
            </a:r>
            <a:r>
              <a:rPr lang="es-419" sz="1800">
                <a:solidFill>
                  <a:schemeClr val="dk1"/>
                </a:solidFill>
                <a:highlight>
                  <a:schemeClr val="lt1"/>
                </a:highlight>
                <a:latin typeface="Helvetica Neue"/>
                <a:ea typeface="Helvetica Neue"/>
                <a:cs typeface="Helvetica Neue"/>
                <a:sym typeface="Helvetica Neue"/>
              </a:rPr>
              <a:t>(“Valor final -&gt;”, numero)</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0D904F"/>
                </a:solidFill>
                <a:highlight>
                  <a:schemeClr val="lt1"/>
                </a:highlight>
                <a:latin typeface="Helvetica Neue"/>
                <a:ea typeface="Helvetica Neue"/>
                <a:cs typeface="Helvetica Neue"/>
                <a:sym typeface="Helvetica Neue"/>
              </a:rPr>
              <a:t>print</a:t>
            </a:r>
            <a:r>
              <a:rPr lang="es-419" sz="1800">
                <a:solidFill>
                  <a:schemeClr val="dk1"/>
                </a:solidFill>
                <a:highlight>
                  <a:schemeClr val="lt1"/>
                </a:highlight>
                <a:latin typeface="Helvetica Neue"/>
                <a:ea typeface="Helvetica Neue"/>
                <a:cs typeface="Helvetica Neue"/>
                <a:sym typeface="Helvetica Neue"/>
              </a:rPr>
              <a:t> numero</a:t>
            </a:r>
            <a:endParaRPr sz="1800">
              <a:solidFill>
                <a:schemeClr val="dk1"/>
              </a:solidFill>
              <a:latin typeface="Helvetica Neue Light"/>
              <a:ea typeface="Helvetica Neue Light"/>
              <a:cs typeface="Helvetica Neue Light"/>
              <a:sym typeface="Helvetica Neue Light"/>
            </a:endParaRPr>
          </a:p>
        </p:txBody>
      </p:sp>
      <p:sp>
        <p:nvSpPr>
          <p:cNvPr id="591" name="Google Shape;591;p81"/>
          <p:cNvSpPr txBox="1"/>
          <p:nvPr/>
        </p:nvSpPr>
        <p:spPr>
          <a:xfrm>
            <a:off x="76200" y="477537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419" sz="1100">
                <a:solidFill>
                  <a:schemeClr val="dk1"/>
                </a:solidFill>
                <a:highlight>
                  <a:schemeClr val="lt1"/>
                </a:highlight>
                <a:latin typeface="Helvetica Neue"/>
                <a:ea typeface="Helvetica Neue"/>
                <a:cs typeface="Helvetica Neue"/>
                <a:sym typeface="Helvetica Neue"/>
              </a:rPr>
              <a:t>Fuente:</a:t>
            </a:r>
            <a:r>
              <a:rPr lang="es-419" sz="1100">
                <a:solidFill>
                  <a:schemeClr val="dk1"/>
                </a:solidFill>
                <a:highlight>
                  <a:schemeClr val="lt1"/>
                </a:highlight>
                <a:latin typeface="Helvetica Neue Light"/>
                <a:ea typeface="Helvetica Neue Light"/>
                <a:cs typeface="Helvetica Neue Light"/>
                <a:sym typeface="Helvetica Neue Light"/>
              </a:rPr>
              <a:t> </a:t>
            </a:r>
            <a:r>
              <a:rPr lang="es-419" sz="1100" u="sng">
                <a:solidFill>
                  <a:schemeClr val="hlink"/>
                </a:solidFill>
                <a:highlight>
                  <a:schemeClr val="lt1"/>
                </a:highlight>
                <a:latin typeface="Helvetica Neue Light"/>
                <a:ea typeface="Helvetica Neue Light"/>
                <a:cs typeface="Helvetica Neue Light"/>
                <a:sym typeface="Helvetica Neue Light"/>
                <a:hlinkClick r:id="rId5"/>
              </a:rPr>
              <a:t>EntrenamientoPython</a:t>
            </a:r>
            <a:endParaRPr sz="6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595" name="Shape 595"/>
        <p:cNvGrpSpPr/>
        <p:nvPr/>
      </p:nvGrpSpPr>
      <p:grpSpPr>
        <a:xfrm>
          <a:off x="0" y="0"/>
          <a:ext cx="0" cy="0"/>
          <a:chOff x="0" y="0"/>
          <a:chExt cx="0" cy="0"/>
        </a:xfrm>
      </p:grpSpPr>
      <p:sp>
        <p:nvSpPr>
          <p:cNvPr id="596" name="Google Shape;596;p82"/>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3600">
                <a:latin typeface="Anton"/>
                <a:ea typeface="Anton"/>
                <a:cs typeface="Anton"/>
                <a:sym typeface="Anton"/>
              </a:rPr>
              <a:t>Funciones Integradas</a:t>
            </a:r>
            <a:endParaRPr i="1" sz="3600">
              <a:latin typeface="Anton"/>
              <a:ea typeface="Anton"/>
              <a:cs typeface="Anton"/>
              <a:sym typeface="Anton"/>
            </a:endParaRPr>
          </a:p>
        </p:txBody>
      </p:sp>
      <p:pic>
        <p:nvPicPr>
          <p:cNvPr id="597" name="Google Shape;597;p8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pic>
        <p:nvPicPr>
          <p:cNvPr id="602" name="Google Shape;602;p83"/>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603" name="Google Shape;603;p83"/>
          <p:cNvSpPr txBox="1"/>
          <p:nvPr/>
        </p:nvSpPr>
        <p:spPr>
          <a:xfrm>
            <a:off x="1201291" y="31665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Funciones</a:t>
            </a:r>
            <a:endParaRPr b="0" i="1" sz="3500" u="none" cap="none" strike="noStrike">
              <a:solidFill>
                <a:srgbClr val="000000"/>
              </a:solidFill>
              <a:latin typeface="Anton"/>
              <a:ea typeface="Anton"/>
              <a:cs typeface="Anton"/>
              <a:sym typeface="Anton"/>
            </a:endParaRPr>
          </a:p>
        </p:txBody>
      </p:sp>
      <p:sp>
        <p:nvSpPr>
          <p:cNvPr id="604" name="Google Shape;604;p83"/>
          <p:cNvSpPr txBox="1"/>
          <p:nvPr/>
        </p:nvSpPr>
        <p:spPr>
          <a:xfrm>
            <a:off x="1045800" y="1381150"/>
            <a:ext cx="7204800" cy="30951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lang="es-419" sz="1900">
                <a:solidFill>
                  <a:schemeClr val="dk1"/>
                </a:solidFill>
                <a:latin typeface="Helvetica Neue Light"/>
                <a:ea typeface="Helvetica Neue Light"/>
                <a:cs typeface="Helvetica Neue Light"/>
                <a:sym typeface="Helvetica Neue Light"/>
              </a:rPr>
              <a:t>Ahora que conocemos las funciones, no podemos acabar sin comentar varias de las integradas en Python. Muchas de ellas son para hacer conversiones entre tipos de datos, otras para manipular información, matemáticas, y de más.</a:t>
            </a:r>
            <a:endParaRPr sz="1900">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t/>
            </a:r>
            <a:endParaRPr sz="1900">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t/>
            </a:r>
            <a:endParaRPr sz="1900">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800"/>
              <a:buFont typeface="Arial"/>
              <a:buNone/>
            </a:pPr>
            <a:r>
              <a:rPr lang="es-419" sz="1900">
                <a:solidFill>
                  <a:schemeClr val="dk1"/>
                </a:solidFill>
                <a:highlight>
                  <a:schemeClr val="lt1"/>
                </a:highlight>
                <a:latin typeface="Helvetica Neue Light"/>
                <a:ea typeface="Helvetica Neue Light"/>
                <a:cs typeface="Helvetica Neue Light"/>
                <a:sym typeface="Helvetica Neue Light"/>
              </a:rPr>
              <a:t>👉</a:t>
            </a:r>
            <a:r>
              <a:rPr lang="es-419" sz="1900">
                <a:solidFill>
                  <a:schemeClr val="dk1"/>
                </a:solidFill>
                <a:highlight>
                  <a:srgbClr val="3CEFAB"/>
                </a:highlight>
                <a:latin typeface="Helvetica Neue Light"/>
                <a:ea typeface="Helvetica Neue Light"/>
                <a:cs typeface="Helvetica Neue Light"/>
                <a:sym typeface="Helvetica Neue Light"/>
              </a:rPr>
              <a:t>Veremos un resumen de las más utilizadas incluyendo algunas ya conocidas.</a:t>
            </a:r>
            <a:endParaRPr sz="1900">
              <a:solidFill>
                <a:schemeClr val="dk1"/>
              </a:solidFill>
              <a:highlight>
                <a:srgbClr val="3CEFAB"/>
              </a:highlight>
              <a:latin typeface="Helvetica Neue Light"/>
              <a:ea typeface="Helvetica Neue Light"/>
              <a:cs typeface="Helvetica Neue Light"/>
              <a:sym typeface="Helvetica Neue Light"/>
            </a:endParaRPr>
          </a:p>
        </p:txBody>
      </p:sp>
      <p:pic>
        <p:nvPicPr>
          <p:cNvPr id="605" name="Google Shape;605;p83"/>
          <p:cNvPicPr preferRelativeResize="0"/>
          <p:nvPr/>
        </p:nvPicPr>
        <p:blipFill>
          <a:blip r:embed="rId4">
            <a:alphaModFix/>
          </a:blip>
          <a:stretch>
            <a:fillRect/>
          </a:stretch>
        </p:blipFill>
        <p:spPr>
          <a:xfrm>
            <a:off x="2534050" y="452538"/>
            <a:ext cx="717325" cy="717325"/>
          </a:xfrm>
          <a:prstGeom prst="rect">
            <a:avLst/>
          </a:prstGeom>
          <a:noFill/>
          <a:ln>
            <a:noFill/>
          </a:ln>
        </p:spPr>
      </p:pic>
      <p:sp>
        <p:nvSpPr>
          <p:cNvPr id="606" name="Google Shape;606;p83"/>
          <p:cNvSpPr txBox="1"/>
          <p:nvPr/>
        </p:nvSpPr>
        <p:spPr>
          <a:xfrm>
            <a:off x="76200" y="4706968"/>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419" sz="1500">
                <a:solidFill>
                  <a:schemeClr val="dk1"/>
                </a:solidFill>
                <a:latin typeface="Helvetica Neue"/>
                <a:ea typeface="Helvetica Neue"/>
                <a:cs typeface="Helvetica Neue"/>
                <a:sym typeface="Helvetica Neue"/>
              </a:rPr>
              <a:t>Fuente:</a:t>
            </a:r>
            <a:r>
              <a:rPr lang="es-419" sz="1500">
                <a:solidFill>
                  <a:schemeClr val="dk1"/>
                </a:solidFill>
                <a:latin typeface="Helvetica Neue Light"/>
                <a:ea typeface="Helvetica Neue Light"/>
                <a:cs typeface="Helvetica Neue Light"/>
                <a:sym typeface="Helvetica Neue Light"/>
              </a:rPr>
              <a:t> </a:t>
            </a:r>
            <a:r>
              <a:rPr lang="es-419" sz="1500" u="sng">
                <a:solidFill>
                  <a:schemeClr val="hlink"/>
                </a:solidFill>
                <a:latin typeface="Helvetica Neue Light"/>
                <a:ea typeface="Helvetica Neue Light"/>
                <a:cs typeface="Helvetica Neue Light"/>
                <a:sym typeface="Helvetica Neue Light"/>
                <a:hlinkClick r:id="rId5"/>
              </a:rPr>
              <a:t>EntrenamientoPython</a:t>
            </a:r>
            <a:endParaRPr sz="9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pic>
        <p:nvPicPr>
          <p:cNvPr id="611" name="Google Shape;611;p84"/>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612" name="Google Shape;612;p84"/>
          <p:cNvSpPr txBox="1"/>
          <p:nvPr/>
        </p:nvSpPr>
        <p:spPr>
          <a:xfrm>
            <a:off x="969591" y="26923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Int</a:t>
            </a:r>
            <a:endParaRPr b="0" i="1" sz="3500" u="none" cap="none" strike="noStrike">
              <a:solidFill>
                <a:srgbClr val="000000"/>
              </a:solidFill>
              <a:latin typeface="Anton"/>
              <a:ea typeface="Anton"/>
              <a:cs typeface="Anton"/>
              <a:sym typeface="Anton"/>
            </a:endParaRPr>
          </a:p>
        </p:txBody>
      </p:sp>
      <p:sp>
        <p:nvSpPr>
          <p:cNvPr id="613" name="Google Shape;613;p84"/>
          <p:cNvSpPr txBox="1"/>
          <p:nvPr/>
        </p:nvSpPr>
        <p:spPr>
          <a:xfrm>
            <a:off x="969600" y="1384800"/>
            <a:ext cx="7204800" cy="3758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419" sz="1900">
                <a:solidFill>
                  <a:schemeClr val="dk1"/>
                </a:solidFill>
                <a:latin typeface="Helvetica Neue Light"/>
                <a:ea typeface="Helvetica Neue Light"/>
                <a:cs typeface="Helvetica Neue Light"/>
                <a:sym typeface="Helvetica Neue Light"/>
              </a:rPr>
              <a:t>La función </a:t>
            </a:r>
            <a:r>
              <a:rPr lang="es-419" sz="1900">
                <a:solidFill>
                  <a:schemeClr val="dk1"/>
                </a:solidFill>
                <a:highlight>
                  <a:srgbClr val="3CEFAB"/>
                </a:highlight>
                <a:latin typeface="Helvetica Neue Light"/>
                <a:ea typeface="Helvetica Neue Light"/>
                <a:cs typeface="Helvetica Neue Light"/>
                <a:sym typeface="Helvetica Neue Light"/>
              </a:rPr>
              <a:t>int()</a:t>
            </a:r>
            <a:r>
              <a:rPr lang="es-419" sz="1900">
                <a:solidFill>
                  <a:schemeClr val="dk1"/>
                </a:solidFill>
                <a:latin typeface="Helvetica Neue Light"/>
                <a:ea typeface="Helvetica Neue Light"/>
                <a:cs typeface="Helvetica Neue Light"/>
                <a:sym typeface="Helvetica Neue Light"/>
              </a:rPr>
              <a:t> devuelve un número entero. Es un </a:t>
            </a:r>
            <a:r>
              <a:rPr b="1" lang="es-419" sz="1900">
                <a:solidFill>
                  <a:schemeClr val="dk1"/>
                </a:solidFill>
                <a:latin typeface="Helvetica Neue"/>
                <a:ea typeface="Helvetica Neue"/>
                <a:cs typeface="Helvetica Neue"/>
                <a:sym typeface="Helvetica Neue"/>
              </a:rPr>
              <a:t>constructor</a:t>
            </a:r>
            <a:r>
              <a:rPr lang="es-419" sz="1900">
                <a:solidFill>
                  <a:schemeClr val="dk1"/>
                </a:solidFill>
                <a:latin typeface="Helvetica Neue Light"/>
                <a:ea typeface="Helvetica Neue Light"/>
                <a:cs typeface="Helvetica Neue Light"/>
                <a:sym typeface="Helvetica Neue Light"/>
              </a:rPr>
              <a:t>, que crea un entero a partir de un entero float, entero complex o una cadena de caracteres que sean coherentes con un número entero.</a:t>
            </a:r>
            <a:endParaRPr sz="19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t/>
            </a:r>
            <a:endParaRPr sz="1800">
              <a:solidFill>
                <a:schemeClr val="dk1"/>
              </a:solidFill>
              <a:latin typeface="Helvetica Neue Light"/>
              <a:ea typeface="Helvetica Neue Light"/>
              <a:cs typeface="Helvetica Neue Light"/>
              <a:sym typeface="Helvetica Neue Light"/>
            </a:endParaRPr>
          </a:p>
        </p:txBody>
      </p:sp>
      <p:sp>
        <p:nvSpPr>
          <p:cNvPr id="614" name="Google Shape;614;p84"/>
          <p:cNvSpPr txBox="1"/>
          <p:nvPr/>
        </p:nvSpPr>
        <p:spPr>
          <a:xfrm>
            <a:off x="5309275" y="3183925"/>
            <a:ext cx="30000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int</a:t>
            </a:r>
            <a:r>
              <a:rPr lang="es-419" sz="1800">
                <a:solidFill>
                  <a:schemeClr val="dk1"/>
                </a:solidFill>
                <a:highlight>
                  <a:schemeClr val="lt1"/>
                </a:highlight>
                <a:latin typeface="Helvetica Neue Light"/>
                <a:ea typeface="Helvetica Neue Light"/>
                <a:cs typeface="Helvetica Neue Light"/>
                <a:sym typeface="Helvetica Neue Light"/>
              </a:rPr>
              <a:t>(“25”)</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25</a:t>
            </a:r>
            <a:endParaRPr/>
          </a:p>
        </p:txBody>
      </p:sp>
      <p:sp>
        <p:nvSpPr>
          <p:cNvPr id="615" name="Google Shape;615;p84"/>
          <p:cNvSpPr txBox="1"/>
          <p:nvPr/>
        </p:nvSpPr>
        <p:spPr>
          <a:xfrm>
            <a:off x="1474175" y="318392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p>
        </p:txBody>
      </p:sp>
      <p:pic>
        <p:nvPicPr>
          <p:cNvPr id="616" name="Google Shape;616;p84"/>
          <p:cNvPicPr preferRelativeResize="0"/>
          <p:nvPr/>
        </p:nvPicPr>
        <p:blipFill>
          <a:blip r:embed="rId4">
            <a:alphaModFix/>
          </a:blip>
          <a:stretch>
            <a:fillRect/>
          </a:stretch>
        </p:blipFill>
        <p:spPr>
          <a:xfrm>
            <a:off x="3977648" y="3266725"/>
            <a:ext cx="989100" cy="989100"/>
          </a:xfrm>
          <a:prstGeom prst="rect">
            <a:avLst/>
          </a:prstGeom>
          <a:noFill/>
          <a:ln>
            <a:noFill/>
          </a:ln>
        </p:spPr>
      </p:pic>
      <p:sp>
        <p:nvSpPr>
          <p:cNvPr id="617" name="Google Shape;617;p84"/>
          <p:cNvSpPr txBox="1"/>
          <p:nvPr/>
        </p:nvSpPr>
        <p:spPr>
          <a:xfrm>
            <a:off x="2097625" y="3183925"/>
            <a:ext cx="1537500" cy="11547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int</a:t>
            </a:r>
            <a:r>
              <a:rPr lang="es-419" sz="1800">
                <a:solidFill>
                  <a:schemeClr val="dk1"/>
                </a:solidFill>
                <a:highlight>
                  <a:schemeClr val="lt1"/>
                </a:highlight>
                <a:latin typeface="Helvetica Neue Light"/>
                <a:ea typeface="Helvetica Neue Light"/>
                <a:cs typeface="Helvetica Neue Light"/>
                <a:sym typeface="Helvetica Neue Light"/>
              </a:rPr>
              <a:t>(2.5)</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Light"/>
                <a:ea typeface="Helvetica Neue Light"/>
                <a:cs typeface="Helvetica Neue Light"/>
                <a:sym typeface="Helvetica Neue Light"/>
              </a:rPr>
              <a:t>2</a:t>
            </a:r>
            <a:endParaRPr sz="1800">
              <a:solidFill>
                <a:schemeClr val="dk1"/>
              </a:solidFill>
              <a:latin typeface="Helvetica Neue Light"/>
              <a:ea typeface="Helvetica Neue Light"/>
              <a:cs typeface="Helvetica Neue Light"/>
              <a:sym typeface="Helvetica Neue Light"/>
            </a:endParaRPr>
          </a:p>
        </p:txBody>
      </p:sp>
      <p:sp>
        <p:nvSpPr>
          <p:cNvPr id="618" name="Google Shape;618;p84"/>
          <p:cNvSpPr txBox="1"/>
          <p:nvPr/>
        </p:nvSpPr>
        <p:spPr>
          <a:xfrm>
            <a:off x="5309275" y="3183925"/>
            <a:ext cx="1537500" cy="11547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sp>
        <p:nvSpPr>
          <p:cNvPr id="619" name="Google Shape;619;p84"/>
          <p:cNvSpPr txBox="1"/>
          <p:nvPr/>
        </p:nvSpPr>
        <p:spPr>
          <a:xfrm>
            <a:off x="76200" y="4712400"/>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419" sz="1500">
                <a:solidFill>
                  <a:schemeClr val="dk1"/>
                </a:solidFill>
                <a:latin typeface="Helvetica Neue"/>
                <a:ea typeface="Helvetica Neue"/>
                <a:cs typeface="Helvetica Neue"/>
                <a:sym typeface="Helvetica Neue"/>
              </a:rPr>
              <a:t>Fuente:</a:t>
            </a:r>
            <a:r>
              <a:rPr lang="es-419" sz="1500">
                <a:solidFill>
                  <a:schemeClr val="dk1"/>
                </a:solidFill>
                <a:latin typeface="Helvetica Neue Light"/>
                <a:ea typeface="Helvetica Neue Light"/>
                <a:cs typeface="Helvetica Neue Light"/>
                <a:sym typeface="Helvetica Neue Light"/>
              </a:rPr>
              <a:t> </a:t>
            </a:r>
            <a:r>
              <a:rPr lang="es-419" sz="1500" u="sng">
                <a:solidFill>
                  <a:schemeClr val="hlink"/>
                </a:solidFill>
                <a:latin typeface="Helvetica Neue Light"/>
                <a:ea typeface="Helvetica Neue Light"/>
                <a:cs typeface="Helvetica Neue Light"/>
                <a:sym typeface="Helvetica Neue Light"/>
                <a:hlinkClick r:id="rId5"/>
              </a:rPr>
              <a:t>EntrenamientoPython</a:t>
            </a:r>
            <a:endParaRPr sz="900">
              <a:solidFill>
                <a:schemeClr val="dk1"/>
              </a:solidFill>
            </a:endParaRPr>
          </a:p>
        </p:txBody>
      </p:sp>
      <p:pic>
        <p:nvPicPr>
          <p:cNvPr id="620" name="Google Shape;620;p84"/>
          <p:cNvPicPr preferRelativeResize="0"/>
          <p:nvPr/>
        </p:nvPicPr>
        <p:blipFill rotWithShape="1">
          <a:blip r:embed="rId6">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pic>
        <p:nvPicPr>
          <p:cNvPr id="625" name="Google Shape;625;p85"/>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626" name="Google Shape;626;p85"/>
          <p:cNvSpPr txBox="1"/>
          <p:nvPr/>
        </p:nvSpPr>
        <p:spPr>
          <a:xfrm>
            <a:off x="969591" y="19303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Int</a:t>
            </a:r>
            <a:endParaRPr b="0" i="1" sz="3500" u="none" cap="none" strike="noStrike">
              <a:solidFill>
                <a:srgbClr val="000000"/>
              </a:solidFill>
              <a:latin typeface="Anton"/>
              <a:ea typeface="Anton"/>
              <a:cs typeface="Anton"/>
              <a:sym typeface="Anton"/>
            </a:endParaRPr>
          </a:p>
        </p:txBody>
      </p:sp>
      <p:sp>
        <p:nvSpPr>
          <p:cNvPr id="627" name="Google Shape;627;p85"/>
          <p:cNvSpPr txBox="1"/>
          <p:nvPr/>
        </p:nvSpPr>
        <p:spPr>
          <a:xfrm>
            <a:off x="4643850" y="1018925"/>
            <a:ext cx="3421200" cy="3758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La función </a:t>
            </a:r>
            <a:r>
              <a:rPr lang="es-419" sz="1800">
                <a:solidFill>
                  <a:schemeClr val="dk1"/>
                </a:solidFill>
                <a:highlight>
                  <a:srgbClr val="3CEFAB"/>
                </a:highlight>
                <a:latin typeface="Helvetica Neue Light"/>
                <a:ea typeface="Helvetica Neue Light"/>
                <a:cs typeface="Helvetica Neue Light"/>
                <a:sym typeface="Helvetica Neue Light"/>
              </a:rPr>
              <a:t>int()</a:t>
            </a:r>
            <a:r>
              <a:rPr lang="es-419" sz="1800">
                <a:solidFill>
                  <a:schemeClr val="dk1"/>
                </a:solidFill>
                <a:latin typeface="Helvetica Neue Light"/>
                <a:ea typeface="Helvetica Neue Light"/>
                <a:cs typeface="Helvetica Neue Light"/>
                <a:sym typeface="Helvetica Neue Light"/>
              </a:rPr>
              <a:t> sólo procesa correctamente cadenas que contengan exclusivamente números. </a:t>
            </a:r>
            <a:endParaRPr sz="1800">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Si la cadena contiene cualquier otro carácter, la función devuelve una excepción </a:t>
            </a:r>
            <a:r>
              <a:rPr lang="es-419" sz="1800">
                <a:solidFill>
                  <a:schemeClr val="dk1"/>
                </a:solidFill>
                <a:highlight>
                  <a:srgbClr val="3CEFAB"/>
                </a:highlight>
                <a:latin typeface="Helvetica Neue Light"/>
                <a:ea typeface="Helvetica Neue Light"/>
                <a:cs typeface="Helvetica Neue Light"/>
                <a:sym typeface="Helvetica Neue Light"/>
              </a:rPr>
              <a:t>ValueError</a:t>
            </a:r>
            <a:r>
              <a:rPr lang="es-419"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600">
              <a:solidFill>
                <a:srgbClr val="BA212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t/>
            </a:r>
            <a:endParaRPr sz="1800">
              <a:solidFill>
                <a:schemeClr val="dk1"/>
              </a:solidFill>
              <a:latin typeface="Helvetica Neue Light"/>
              <a:ea typeface="Helvetica Neue Light"/>
              <a:cs typeface="Helvetica Neue Light"/>
              <a:sym typeface="Helvetica Neue Light"/>
            </a:endParaRPr>
          </a:p>
        </p:txBody>
      </p:sp>
      <p:sp>
        <p:nvSpPr>
          <p:cNvPr id="628" name="Google Shape;628;p85"/>
          <p:cNvSpPr txBox="1"/>
          <p:nvPr/>
        </p:nvSpPr>
        <p:spPr>
          <a:xfrm>
            <a:off x="969600" y="1018925"/>
            <a:ext cx="3000000" cy="360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500">
                <a:solidFill>
                  <a:srgbClr val="770000"/>
                </a:solidFill>
                <a:highlight>
                  <a:schemeClr val="lt1"/>
                </a:highlight>
                <a:latin typeface="Helvetica Neue Light"/>
                <a:ea typeface="Helvetica Neue Light"/>
                <a:cs typeface="Helvetica Neue Light"/>
                <a:sym typeface="Helvetica Neue Light"/>
              </a:rPr>
              <a:t>&gt;&gt;&gt;</a:t>
            </a:r>
            <a:r>
              <a:rPr lang="es-419" sz="1500">
                <a:solidFill>
                  <a:srgbClr val="0D904F"/>
                </a:solidFill>
                <a:highlight>
                  <a:schemeClr val="lt1"/>
                </a:highlight>
                <a:latin typeface="Helvetica Neue Light"/>
                <a:ea typeface="Helvetica Neue Light"/>
                <a:cs typeface="Helvetica Neue Light"/>
                <a:sym typeface="Helvetica Neue Light"/>
              </a:rPr>
              <a:t> int</a:t>
            </a:r>
            <a:r>
              <a:rPr lang="es-419" sz="1500">
                <a:solidFill>
                  <a:schemeClr val="dk1"/>
                </a:solidFill>
                <a:highlight>
                  <a:schemeClr val="lt1"/>
                </a:highlight>
                <a:latin typeface="Helvetica Neue Light"/>
                <a:ea typeface="Helvetica Neue Light"/>
                <a:cs typeface="Helvetica Neue Light"/>
                <a:sym typeface="Helvetica Neue Light"/>
              </a:rPr>
              <a:t>("2.5")</a:t>
            </a:r>
            <a:endParaRPr sz="15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500">
                <a:solidFill>
                  <a:srgbClr val="BA2121"/>
                </a:solidFill>
                <a:highlight>
                  <a:schemeClr val="lt1"/>
                </a:highlight>
                <a:latin typeface="Helvetica Neue Light"/>
                <a:ea typeface="Helvetica Neue Light"/>
                <a:cs typeface="Helvetica Neue Light"/>
                <a:sym typeface="Helvetica Neue Light"/>
              </a:rPr>
              <a:t>Traceback (most recent call last):</a:t>
            </a:r>
            <a:endParaRPr sz="1500">
              <a:solidFill>
                <a:srgbClr val="BA212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500">
                <a:solidFill>
                  <a:srgbClr val="BA2121"/>
                </a:solidFill>
                <a:highlight>
                  <a:schemeClr val="lt1"/>
                </a:highlight>
                <a:latin typeface="Helvetica Neue Light"/>
                <a:ea typeface="Helvetica Neue Light"/>
                <a:cs typeface="Helvetica Neue Light"/>
                <a:sym typeface="Helvetica Neue Light"/>
              </a:rPr>
              <a:t>  File "&lt;stdin&gt;", line 1, in &lt;module&gt;</a:t>
            </a:r>
            <a:endParaRPr sz="1500">
              <a:solidFill>
                <a:srgbClr val="BA212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500">
                <a:solidFill>
                  <a:srgbClr val="BA2121"/>
                </a:solidFill>
                <a:highlight>
                  <a:schemeClr val="lt1"/>
                </a:highlight>
                <a:latin typeface="Helvetica Neue Light"/>
                <a:ea typeface="Helvetica Neue Light"/>
                <a:cs typeface="Helvetica Neue Light"/>
                <a:sym typeface="Helvetica Neue Light"/>
              </a:rPr>
              <a:t>ValueError: invalid literal for int() with base 10: '2.5'</a:t>
            </a:r>
            <a:endParaRPr sz="1500">
              <a:solidFill>
                <a:srgbClr val="BA212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5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500">
                <a:solidFill>
                  <a:srgbClr val="770000"/>
                </a:solidFill>
                <a:highlight>
                  <a:schemeClr val="lt1"/>
                </a:highlight>
                <a:latin typeface="Helvetica Neue Light"/>
                <a:ea typeface="Helvetica Neue Light"/>
                <a:cs typeface="Helvetica Neue Light"/>
                <a:sym typeface="Helvetica Neue Light"/>
              </a:rPr>
              <a:t>&gt;&gt;&gt; </a:t>
            </a:r>
            <a:r>
              <a:rPr lang="es-419" sz="1500">
                <a:solidFill>
                  <a:srgbClr val="0D904F"/>
                </a:solidFill>
                <a:highlight>
                  <a:schemeClr val="lt1"/>
                </a:highlight>
                <a:latin typeface="Helvetica Neue Light"/>
                <a:ea typeface="Helvetica Neue Light"/>
                <a:cs typeface="Helvetica Neue Light"/>
                <a:sym typeface="Helvetica Neue Light"/>
              </a:rPr>
              <a:t>int</a:t>
            </a:r>
            <a:r>
              <a:rPr lang="es-419" sz="1500">
                <a:solidFill>
                  <a:schemeClr val="dk1"/>
                </a:solidFill>
                <a:highlight>
                  <a:schemeClr val="lt1"/>
                </a:highlight>
                <a:latin typeface="Helvetica Neue Light"/>
                <a:ea typeface="Helvetica Neue Light"/>
                <a:cs typeface="Helvetica Neue Light"/>
                <a:sym typeface="Helvetica Neue Light"/>
              </a:rPr>
              <a:t>("doscientos")</a:t>
            </a:r>
            <a:endParaRPr sz="15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500">
                <a:solidFill>
                  <a:srgbClr val="BA2121"/>
                </a:solidFill>
                <a:highlight>
                  <a:schemeClr val="lt1"/>
                </a:highlight>
                <a:latin typeface="Helvetica Neue Light"/>
                <a:ea typeface="Helvetica Neue Light"/>
                <a:cs typeface="Helvetica Neue Light"/>
                <a:sym typeface="Helvetica Neue Light"/>
              </a:rPr>
              <a:t>Traceback (most recent call last):</a:t>
            </a:r>
            <a:endParaRPr sz="1500">
              <a:solidFill>
                <a:srgbClr val="BA212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500">
                <a:solidFill>
                  <a:srgbClr val="BA2121"/>
                </a:solidFill>
                <a:highlight>
                  <a:schemeClr val="lt1"/>
                </a:highlight>
                <a:latin typeface="Helvetica Neue Light"/>
                <a:ea typeface="Helvetica Neue Light"/>
                <a:cs typeface="Helvetica Neue Light"/>
                <a:sym typeface="Helvetica Neue Light"/>
              </a:rPr>
              <a:t>  File "&lt;stdin&gt;", line 1, in &lt;module&gt;</a:t>
            </a:r>
            <a:endParaRPr sz="1500">
              <a:solidFill>
                <a:srgbClr val="BA212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500">
                <a:solidFill>
                  <a:srgbClr val="BA2121"/>
                </a:solidFill>
                <a:highlight>
                  <a:schemeClr val="lt1"/>
                </a:highlight>
                <a:latin typeface="Helvetica Neue Light"/>
                <a:ea typeface="Helvetica Neue Light"/>
                <a:cs typeface="Helvetica Neue Light"/>
                <a:sym typeface="Helvetica Neue Light"/>
              </a:rPr>
              <a:t>ValueError: invalid literal for int() with base 10: 'doscientos'</a:t>
            </a:r>
            <a:endParaRPr sz="1300"/>
          </a:p>
        </p:txBody>
      </p:sp>
      <p:sp>
        <p:nvSpPr>
          <p:cNvPr id="629" name="Google Shape;629;p85"/>
          <p:cNvSpPr txBox="1"/>
          <p:nvPr/>
        </p:nvSpPr>
        <p:spPr>
          <a:xfrm>
            <a:off x="855100" y="1018925"/>
            <a:ext cx="3000000" cy="36018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sp>
        <p:nvSpPr>
          <p:cNvPr id="630" name="Google Shape;630;p85"/>
          <p:cNvSpPr txBox="1"/>
          <p:nvPr/>
        </p:nvSpPr>
        <p:spPr>
          <a:xfrm>
            <a:off x="76200" y="4704718"/>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419" sz="1500">
                <a:solidFill>
                  <a:schemeClr val="dk1"/>
                </a:solidFill>
                <a:latin typeface="Helvetica Neue"/>
                <a:ea typeface="Helvetica Neue"/>
                <a:cs typeface="Helvetica Neue"/>
                <a:sym typeface="Helvetica Neue"/>
              </a:rPr>
              <a:t>Fuente:</a:t>
            </a:r>
            <a:r>
              <a:rPr lang="es-419" sz="1500">
                <a:solidFill>
                  <a:schemeClr val="dk1"/>
                </a:solidFill>
                <a:latin typeface="Helvetica Neue Light"/>
                <a:ea typeface="Helvetica Neue Light"/>
                <a:cs typeface="Helvetica Neue Light"/>
                <a:sym typeface="Helvetica Neue Light"/>
              </a:rPr>
              <a:t> </a:t>
            </a:r>
            <a:r>
              <a:rPr lang="es-419" sz="1500" u="sng">
                <a:solidFill>
                  <a:schemeClr val="hlink"/>
                </a:solidFill>
                <a:latin typeface="Helvetica Neue Light"/>
                <a:ea typeface="Helvetica Neue Light"/>
                <a:cs typeface="Helvetica Neue Light"/>
                <a:sym typeface="Helvetica Neue Light"/>
                <a:hlinkClick r:id="rId4"/>
              </a:rPr>
              <a:t>EntrenamientoPython</a:t>
            </a:r>
            <a:endParaRPr sz="900">
              <a:solidFill>
                <a:schemeClr val="dk1"/>
              </a:solidFill>
            </a:endParaRPr>
          </a:p>
        </p:txBody>
      </p:sp>
      <p:pic>
        <p:nvPicPr>
          <p:cNvPr id="631" name="Google Shape;631;p85"/>
          <p:cNvPicPr preferRelativeResize="0"/>
          <p:nvPr/>
        </p:nvPicPr>
        <p:blipFill rotWithShape="1">
          <a:blip r:embed="rId5">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pic>
        <p:nvPicPr>
          <p:cNvPr id="636" name="Google Shape;636;p86"/>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637" name="Google Shape;637;p86"/>
          <p:cNvSpPr txBox="1"/>
          <p:nvPr/>
        </p:nvSpPr>
        <p:spPr>
          <a:xfrm>
            <a:off x="969591" y="11448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Float</a:t>
            </a:r>
            <a:endParaRPr b="0" i="1" sz="3500" u="none" cap="none" strike="noStrike">
              <a:solidFill>
                <a:srgbClr val="000000"/>
              </a:solidFill>
              <a:latin typeface="Anton"/>
              <a:ea typeface="Anton"/>
              <a:cs typeface="Anton"/>
              <a:sym typeface="Anton"/>
            </a:endParaRPr>
          </a:p>
        </p:txBody>
      </p:sp>
      <p:sp>
        <p:nvSpPr>
          <p:cNvPr id="638" name="Google Shape;638;p86"/>
          <p:cNvSpPr txBox="1"/>
          <p:nvPr/>
        </p:nvSpPr>
        <p:spPr>
          <a:xfrm>
            <a:off x="3764250" y="1365000"/>
            <a:ext cx="4654800" cy="38652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La función </a:t>
            </a:r>
            <a:r>
              <a:rPr lang="es-419" sz="1800">
                <a:solidFill>
                  <a:schemeClr val="dk1"/>
                </a:solidFill>
                <a:highlight>
                  <a:srgbClr val="3CEFAB"/>
                </a:highlight>
                <a:latin typeface="Helvetica Neue Light"/>
                <a:ea typeface="Helvetica Neue Light"/>
                <a:cs typeface="Helvetica Neue Light"/>
                <a:sym typeface="Helvetica Neue Light"/>
              </a:rPr>
              <a:t>float()</a:t>
            </a:r>
            <a:r>
              <a:rPr lang="es-419" sz="1800">
                <a:solidFill>
                  <a:schemeClr val="dk1"/>
                </a:solidFill>
                <a:latin typeface="Helvetica Neue Light"/>
                <a:ea typeface="Helvetica Neue Light"/>
                <a:cs typeface="Helvetica Neue Light"/>
                <a:sym typeface="Helvetica Neue Light"/>
              </a:rPr>
              <a:t> devuelve un número coma flotante float. Es un </a:t>
            </a:r>
            <a:r>
              <a:rPr b="1" lang="es-419" sz="1800">
                <a:solidFill>
                  <a:schemeClr val="dk1"/>
                </a:solidFill>
                <a:latin typeface="Helvetica Neue"/>
                <a:ea typeface="Helvetica Neue"/>
                <a:cs typeface="Helvetica Neue"/>
                <a:sym typeface="Helvetica Neue"/>
              </a:rPr>
              <a:t>constructor</a:t>
            </a:r>
            <a:r>
              <a:rPr lang="es-419" sz="1800">
                <a:solidFill>
                  <a:schemeClr val="dk1"/>
                </a:solidFill>
                <a:latin typeface="Helvetica Neue Light"/>
                <a:ea typeface="Helvetica Neue Light"/>
                <a:cs typeface="Helvetica Neue Light"/>
                <a:sym typeface="Helvetica Neue Light"/>
              </a:rPr>
              <a:t>, que crea un coma flotante a partir de un entero, entero long, entero float (cadenas de caracteres formadas por números y hasta un punto) o una cadena de caracteres que sean coherentes con un número entero.</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6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639" name="Google Shape;639;p86"/>
          <p:cNvSpPr txBox="1"/>
          <p:nvPr/>
        </p:nvSpPr>
        <p:spPr>
          <a:xfrm>
            <a:off x="1244300" y="1365000"/>
            <a:ext cx="3000000" cy="269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float</a:t>
            </a:r>
            <a:r>
              <a:rPr lang="es-419" sz="1800">
                <a:solidFill>
                  <a:schemeClr val="dk1"/>
                </a:solidFill>
                <a:highlight>
                  <a:schemeClr val="lt1"/>
                </a:highlight>
                <a:latin typeface="Helvetica Neue Light"/>
                <a:ea typeface="Helvetica Neue Light"/>
                <a:cs typeface="Helvetica Neue Light"/>
                <a:sym typeface="Helvetica Neue Light"/>
              </a:rPr>
              <a:t>(2.5)</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2.0</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float</a:t>
            </a:r>
            <a:r>
              <a:rPr lang="es-419" sz="1800">
                <a:solidFill>
                  <a:schemeClr val="dk1"/>
                </a:solidFill>
                <a:highlight>
                  <a:schemeClr val="lt1"/>
                </a:highlight>
                <a:latin typeface="Helvetica Neue Light"/>
                <a:ea typeface="Helvetica Neue Light"/>
                <a:cs typeface="Helvetica Neue Light"/>
                <a:sym typeface="Helvetica Neue Light"/>
              </a:rPr>
              <a:t>(25L)</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25.0</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float</a:t>
            </a:r>
            <a:r>
              <a:rPr lang="es-419" sz="1800">
                <a:solidFill>
                  <a:schemeClr val="dk1"/>
                </a:solidFill>
                <a:highlight>
                  <a:schemeClr val="lt1"/>
                </a:highlight>
                <a:latin typeface="Helvetica Neue Light"/>
                <a:ea typeface="Helvetica Neue Light"/>
                <a:cs typeface="Helvetica Neue Light"/>
                <a:sym typeface="Helvetica Neue Light"/>
              </a:rPr>
              <a:t>(“2”)</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2.0</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float</a:t>
            </a:r>
            <a:r>
              <a:rPr lang="es-419" sz="1800">
                <a:solidFill>
                  <a:schemeClr val="dk1"/>
                </a:solidFill>
                <a:highlight>
                  <a:schemeClr val="lt1"/>
                </a:highlight>
                <a:latin typeface="Helvetica Neue Light"/>
                <a:ea typeface="Helvetica Neue Light"/>
                <a:cs typeface="Helvetica Neue Light"/>
                <a:sym typeface="Helvetica Neue Light"/>
              </a:rPr>
              <a:t>(“2.5”)</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2.5</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640" name="Google Shape;640;p86"/>
          <p:cNvSpPr txBox="1"/>
          <p:nvPr/>
        </p:nvSpPr>
        <p:spPr>
          <a:xfrm>
            <a:off x="1166950" y="1365000"/>
            <a:ext cx="1922100" cy="26922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sp>
        <p:nvSpPr>
          <p:cNvPr id="641" name="Google Shape;641;p86"/>
          <p:cNvSpPr txBox="1"/>
          <p:nvPr/>
        </p:nvSpPr>
        <p:spPr>
          <a:xfrm>
            <a:off x="76200" y="4712400"/>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419" sz="1500">
                <a:solidFill>
                  <a:schemeClr val="dk1"/>
                </a:solidFill>
                <a:latin typeface="Helvetica Neue"/>
                <a:ea typeface="Helvetica Neue"/>
                <a:cs typeface="Helvetica Neue"/>
                <a:sym typeface="Helvetica Neue"/>
              </a:rPr>
              <a:t>Fuente:</a:t>
            </a:r>
            <a:r>
              <a:rPr lang="es-419" sz="1500">
                <a:solidFill>
                  <a:schemeClr val="dk1"/>
                </a:solidFill>
                <a:latin typeface="Helvetica Neue Light"/>
                <a:ea typeface="Helvetica Neue Light"/>
                <a:cs typeface="Helvetica Neue Light"/>
                <a:sym typeface="Helvetica Neue Light"/>
              </a:rPr>
              <a:t> </a:t>
            </a:r>
            <a:r>
              <a:rPr lang="es-419" sz="1500" u="sng">
                <a:solidFill>
                  <a:schemeClr val="hlink"/>
                </a:solidFill>
                <a:latin typeface="Helvetica Neue Light"/>
                <a:ea typeface="Helvetica Neue Light"/>
                <a:cs typeface="Helvetica Neue Light"/>
                <a:sym typeface="Helvetica Neue Light"/>
                <a:hlinkClick r:id="rId4"/>
              </a:rPr>
              <a:t>EntrenamientoPython</a:t>
            </a:r>
            <a:endParaRPr sz="1500"/>
          </a:p>
        </p:txBody>
      </p:sp>
      <p:pic>
        <p:nvPicPr>
          <p:cNvPr id="642" name="Google Shape;642;p86"/>
          <p:cNvPicPr preferRelativeResize="0"/>
          <p:nvPr/>
        </p:nvPicPr>
        <p:blipFill rotWithShape="1">
          <a:blip r:embed="rId5">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44" name="Shape 244"/>
        <p:cNvGrpSpPr/>
        <p:nvPr/>
      </p:nvGrpSpPr>
      <p:grpSpPr>
        <a:xfrm>
          <a:off x="0" y="0"/>
          <a:ext cx="0" cy="0"/>
          <a:chOff x="0" y="0"/>
          <a:chExt cx="0" cy="0"/>
        </a:xfrm>
      </p:grpSpPr>
      <p:sp>
        <p:nvSpPr>
          <p:cNvPr id="245" name="Google Shape;245;p42"/>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3600">
                <a:latin typeface="Anton"/>
                <a:ea typeface="Anton"/>
                <a:cs typeface="Anton"/>
                <a:sym typeface="Anton"/>
              </a:rPr>
              <a:t>ARGUMENTOS Y PARÁMETROS</a:t>
            </a:r>
            <a:endParaRPr i="1" sz="3600">
              <a:latin typeface="Anton"/>
              <a:ea typeface="Anton"/>
              <a:cs typeface="Anton"/>
              <a:sym typeface="Anton"/>
            </a:endParaRPr>
          </a:p>
        </p:txBody>
      </p:sp>
      <p:pic>
        <p:nvPicPr>
          <p:cNvPr id="246" name="Google Shape;246;p4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pic>
        <p:nvPicPr>
          <p:cNvPr id="647" name="Google Shape;647;p87"/>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648" name="Google Shape;648;p87"/>
          <p:cNvSpPr txBox="1"/>
          <p:nvPr/>
        </p:nvSpPr>
        <p:spPr>
          <a:xfrm>
            <a:off x="969591" y="11683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Str</a:t>
            </a:r>
            <a:endParaRPr b="0" i="1" sz="3500" u="none" cap="none" strike="noStrike">
              <a:solidFill>
                <a:srgbClr val="000000"/>
              </a:solidFill>
              <a:latin typeface="Anton"/>
              <a:ea typeface="Anton"/>
              <a:cs typeface="Anton"/>
              <a:sym typeface="Anton"/>
            </a:endParaRPr>
          </a:p>
        </p:txBody>
      </p:sp>
      <p:sp>
        <p:nvSpPr>
          <p:cNvPr id="649" name="Google Shape;649;p87"/>
          <p:cNvSpPr txBox="1"/>
          <p:nvPr/>
        </p:nvSpPr>
        <p:spPr>
          <a:xfrm>
            <a:off x="969600" y="1105925"/>
            <a:ext cx="7204800" cy="3758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La función </a:t>
            </a:r>
            <a:r>
              <a:rPr lang="es-419" sz="1800">
                <a:solidFill>
                  <a:schemeClr val="dk1"/>
                </a:solidFill>
                <a:highlight>
                  <a:srgbClr val="3CEFAB"/>
                </a:highlight>
                <a:latin typeface="Helvetica Neue Light"/>
                <a:ea typeface="Helvetica Neue Light"/>
                <a:cs typeface="Helvetica Neue Light"/>
                <a:sym typeface="Helvetica Neue Light"/>
              </a:rPr>
              <a:t>str()</a:t>
            </a:r>
            <a:r>
              <a:rPr lang="es-419" sz="1800">
                <a:solidFill>
                  <a:schemeClr val="dk1"/>
                </a:solidFill>
                <a:latin typeface="Helvetica Neue Light"/>
                <a:ea typeface="Helvetica Neue Light"/>
                <a:cs typeface="Helvetica Neue Light"/>
                <a:sym typeface="Helvetica Neue Light"/>
              </a:rPr>
              <a:t> es el </a:t>
            </a:r>
            <a:r>
              <a:rPr b="1" lang="es-419" sz="1800">
                <a:solidFill>
                  <a:schemeClr val="dk1"/>
                </a:solidFill>
                <a:latin typeface="Helvetica Neue"/>
                <a:ea typeface="Helvetica Neue"/>
                <a:cs typeface="Helvetica Neue"/>
                <a:sym typeface="Helvetica Neue"/>
              </a:rPr>
              <a:t>constructor</a:t>
            </a:r>
            <a:r>
              <a:rPr lang="es-419" sz="1800">
                <a:solidFill>
                  <a:schemeClr val="dk1"/>
                </a:solidFill>
                <a:latin typeface="Helvetica Neue Light"/>
                <a:ea typeface="Helvetica Neue Light"/>
                <a:cs typeface="Helvetica Neue Light"/>
                <a:sym typeface="Helvetica Neue Light"/>
              </a:rPr>
              <a:t> del tipo de cadenas de caracteres, se usa crear una carácter o cadenas de caracteres mediante la misma función str().</a:t>
            </a:r>
            <a:endParaRPr sz="1800">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Puede convertir un número entero a una cadena de caracteres, de la siguiente forma:</a:t>
            </a:r>
            <a:endParaRPr sz="1800">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t/>
            </a:r>
            <a:endParaRPr sz="20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str</a:t>
            </a:r>
            <a:r>
              <a:rPr lang="es-419" sz="1800">
                <a:solidFill>
                  <a:schemeClr val="dk1"/>
                </a:solidFill>
                <a:highlight>
                  <a:schemeClr val="lt1"/>
                </a:highlight>
                <a:latin typeface="Helvetica Neue Light"/>
                <a:ea typeface="Helvetica Neue Light"/>
                <a:cs typeface="Helvetica Neue Light"/>
                <a:sym typeface="Helvetica Neue Light"/>
              </a:rPr>
              <a:t>(2.5)</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Light"/>
                <a:ea typeface="Helvetica Neue Light"/>
                <a:cs typeface="Helvetica Neue Light"/>
                <a:sym typeface="Helvetica Neue Light"/>
              </a:rPr>
              <a:t>“2.5”</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t/>
            </a:r>
            <a:endParaRPr sz="1800">
              <a:solidFill>
                <a:schemeClr val="dk1"/>
              </a:solidFill>
              <a:latin typeface="Helvetica Neue Light"/>
              <a:ea typeface="Helvetica Neue Light"/>
              <a:cs typeface="Helvetica Neue Light"/>
              <a:sym typeface="Helvetica Neue Light"/>
            </a:endParaRPr>
          </a:p>
        </p:txBody>
      </p:sp>
      <p:sp>
        <p:nvSpPr>
          <p:cNvPr id="650" name="Google Shape;650;p87"/>
          <p:cNvSpPr txBox="1"/>
          <p:nvPr/>
        </p:nvSpPr>
        <p:spPr>
          <a:xfrm>
            <a:off x="3762150" y="3794975"/>
            <a:ext cx="1922100" cy="9804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sp>
        <p:nvSpPr>
          <p:cNvPr id="651" name="Google Shape;651;p87"/>
          <p:cNvSpPr txBox="1"/>
          <p:nvPr/>
        </p:nvSpPr>
        <p:spPr>
          <a:xfrm>
            <a:off x="76200" y="4712400"/>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419" sz="1500">
                <a:solidFill>
                  <a:schemeClr val="dk1"/>
                </a:solidFill>
                <a:latin typeface="Helvetica Neue"/>
                <a:ea typeface="Helvetica Neue"/>
                <a:cs typeface="Helvetica Neue"/>
                <a:sym typeface="Helvetica Neue"/>
              </a:rPr>
              <a:t>Fuente:</a:t>
            </a:r>
            <a:r>
              <a:rPr lang="es-419" sz="1500">
                <a:solidFill>
                  <a:schemeClr val="dk1"/>
                </a:solidFill>
                <a:latin typeface="Helvetica Neue Light"/>
                <a:ea typeface="Helvetica Neue Light"/>
                <a:cs typeface="Helvetica Neue Light"/>
                <a:sym typeface="Helvetica Neue Light"/>
              </a:rPr>
              <a:t> </a:t>
            </a:r>
            <a:r>
              <a:rPr lang="es-419" sz="1500" u="sng">
                <a:solidFill>
                  <a:schemeClr val="hlink"/>
                </a:solidFill>
                <a:latin typeface="Helvetica Neue Light"/>
                <a:ea typeface="Helvetica Neue Light"/>
                <a:cs typeface="Helvetica Neue Light"/>
                <a:sym typeface="Helvetica Neue Light"/>
                <a:hlinkClick r:id="rId4"/>
              </a:rPr>
              <a:t>EntrenamientoPython</a:t>
            </a:r>
            <a:endParaRPr sz="1500">
              <a:solidFill>
                <a:schemeClr val="dk1"/>
              </a:solidFill>
            </a:endParaRPr>
          </a:p>
        </p:txBody>
      </p:sp>
      <p:pic>
        <p:nvPicPr>
          <p:cNvPr id="652" name="Google Shape;652;p87"/>
          <p:cNvPicPr preferRelativeResize="0"/>
          <p:nvPr/>
        </p:nvPicPr>
        <p:blipFill rotWithShape="1">
          <a:blip r:embed="rId5">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pic>
        <p:nvPicPr>
          <p:cNvPr id="657" name="Google Shape;657;p88"/>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658" name="Google Shape;658;p88"/>
          <p:cNvSpPr txBox="1"/>
          <p:nvPr/>
        </p:nvSpPr>
        <p:spPr>
          <a:xfrm>
            <a:off x="969591" y="11683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Str</a:t>
            </a:r>
            <a:endParaRPr b="0" i="1" sz="3500" u="none" cap="none" strike="noStrike">
              <a:solidFill>
                <a:srgbClr val="000000"/>
              </a:solidFill>
              <a:latin typeface="Anton"/>
              <a:ea typeface="Anton"/>
              <a:cs typeface="Anton"/>
              <a:sym typeface="Anton"/>
            </a:endParaRPr>
          </a:p>
        </p:txBody>
      </p:sp>
      <p:sp>
        <p:nvSpPr>
          <p:cNvPr id="659" name="Google Shape;659;p88"/>
          <p:cNvSpPr txBox="1"/>
          <p:nvPr/>
        </p:nvSpPr>
        <p:spPr>
          <a:xfrm>
            <a:off x="3430650" y="1371600"/>
            <a:ext cx="3174600" cy="3387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s-419" sz="1700">
                <a:solidFill>
                  <a:schemeClr val="dk1"/>
                </a:solidFill>
                <a:highlight>
                  <a:schemeClr val="lt1"/>
                </a:highlight>
                <a:latin typeface="Helvetica Neue Light"/>
                <a:ea typeface="Helvetica Neue Light"/>
                <a:cs typeface="Helvetica Neue Light"/>
                <a:sym typeface="Helvetica Neue Light"/>
              </a:rPr>
              <a:t>👉Puede convertir un número </a:t>
            </a:r>
            <a:r>
              <a:rPr b="1" lang="es-419" sz="1700">
                <a:solidFill>
                  <a:schemeClr val="dk1"/>
                </a:solidFill>
                <a:highlight>
                  <a:schemeClr val="lt1"/>
                </a:highlight>
                <a:latin typeface="Helvetica Neue"/>
                <a:ea typeface="Helvetica Neue"/>
                <a:cs typeface="Helvetica Neue"/>
                <a:sym typeface="Helvetica Neue"/>
              </a:rPr>
              <a:t>complex </a:t>
            </a:r>
            <a:r>
              <a:rPr lang="es-419" sz="1700">
                <a:solidFill>
                  <a:schemeClr val="dk1"/>
                </a:solidFill>
                <a:highlight>
                  <a:schemeClr val="lt1"/>
                </a:highlight>
                <a:latin typeface="Helvetica Neue Light"/>
                <a:ea typeface="Helvetica Neue Light"/>
                <a:cs typeface="Helvetica Neue Light"/>
                <a:sym typeface="Helvetica Neue Light"/>
              </a:rPr>
              <a:t>a una cadena de caracteres, de la siguiente forma: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s-419" sz="1600">
                <a:solidFill>
                  <a:srgbClr val="770000"/>
                </a:solidFill>
                <a:highlight>
                  <a:schemeClr val="lt1"/>
                </a:highlight>
                <a:latin typeface="Helvetica Neue Light"/>
                <a:ea typeface="Helvetica Neue Light"/>
                <a:cs typeface="Helvetica Neue Light"/>
                <a:sym typeface="Helvetica Neue Light"/>
              </a:rPr>
              <a:t>&gt;&gt;&gt;</a:t>
            </a:r>
            <a:r>
              <a:rPr lang="es-419" sz="1600">
                <a:solidFill>
                  <a:schemeClr val="dk1"/>
                </a:solidFill>
                <a:highlight>
                  <a:schemeClr val="lt1"/>
                </a:highlight>
                <a:latin typeface="Helvetica Neue Light"/>
                <a:ea typeface="Helvetica Neue Light"/>
                <a:cs typeface="Helvetica Neue Light"/>
                <a:sym typeface="Helvetica Neue Light"/>
              </a:rPr>
              <a:t> </a:t>
            </a:r>
            <a:r>
              <a:rPr lang="es-419" sz="1600">
                <a:solidFill>
                  <a:srgbClr val="0D904F"/>
                </a:solidFill>
                <a:highlight>
                  <a:schemeClr val="lt1"/>
                </a:highlight>
                <a:latin typeface="Helvetica Neue Light"/>
                <a:ea typeface="Helvetica Neue Light"/>
                <a:cs typeface="Helvetica Neue Light"/>
                <a:sym typeface="Helvetica Neue Light"/>
              </a:rPr>
              <a:t>str</a:t>
            </a:r>
            <a:r>
              <a:rPr lang="es-419" sz="1600">
                <a:solidFill>
                  <a:schemeClr val="dk1"/>
                </a:solidFill>
                <a:highlight>
                  <a:schemeClr val="lt1"/>
                </a:highlight>
                <a:latin typeface="Helvetica Neue Light"/>
                <a:ea typeface="Helvetica Neue Light"/>
                <a:cs typeface="Helvetica Neue Light"/>
                <a:sym typeface="Helvetica Neue Light"/>
              </a:rPr>
              <a:t>(2.3+0j)</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s-419" sz="1600">
                <a:solidFill>
                  <a:schemeClr val="dk1"/>
                </a:solidFill>
                <a:highlight>
                  <a:schemeClr val="lt1"/>
                </a:highlight>
                <a:latin typeface="Helvetica Neue Light"/>
                <a:ea typeface="Helvetica Neue Light"/>
                <a:cs typeface="Helvetica Neue Light"/>
                <a:sym typeface="Helvetica Neue Light"/>
              </a:rPr>
              <a:t>“(2.3+0j)”</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660" name="Google Shape;660;p88"/>
          <p:cNvSpPr txBox="1"/>
          <p:nvPr/>
        </p:nvSpPr>
        <p:spPr>
          <a:xfrm>
            <a:off x="430650" y="1353900"/>
            <a:ext cx="3000000" cy="3169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a:t>
            </a:r>
            <a:r>
              <a:rPr lang="es-419" sz="1700">
                <a:solidFill>
                  <a:schemeClr val="dk1"/>
                </a:solidFill>
                <a:highlight>
                  <a:schemeClr val="lt1"/>
                </a:highlight>
                <a:latin typeface="Helvetica Neue Light"/>
                <a:ea typeface="Helvetica Neue Light"/>
                <a:cs typeface="Helvetica Neue Light"/>
                <a:sym typeface="Helvetica Neue Light"/>
              </a:rPr>
              <a:t>Puede convertir un número </a:t>
            </a:r>
            <a:r>
              <a:rPr b="1" lang="es-419" sz="1700">
                <a:solidFill>
                  <a:schemeClr val="dk1"/>
                </a:solidFill>
                <a:highlight>
                  <a:schemeClr val="lt1"/>
                </a:highlight>
                <a:latin typeface="Helvetica Neue"/>
                <a:ea typeface="Helvetica Neue"/>
                <a:cs typeface="Helvetica Neue"/>
                <a:sym typeface="Helvetica Neue"/>
              </a:rPr>
              <a:t>float </a:t>
            </a:r>
            <a:r>
              <a:rPr lang="es-419" sz="1700">
                <a:solidFill>
                  <a:schemeClr val="dk1"/>
                </a:solidFill>
                <a:highlight>
                  <a:schemeClr val="lt1"/>
                </a:highlight>
                <a:latin typeface="Helvetica Neue Light"/>
                <a:ea typeface="Helvetica Neue Light"/>
                <a:cs typeface="Helvetica Neue Light"/>
                <a:sym typeface="Helvetica Neue Light"/>
              </a:rPr>
              <a:t>a una cadena de caracteres, de la siguiente forma: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600">
                <a:solidFill>
                  <a:srgbClr val="770000"/>
                </a:solidFill>
                <a:highlight>
                  <a:schemeClr val="lt1"/>
                </a:highlight>
                <a:latin typeface="Helvetica Neue Light"/>
                <a:ea typeface="Helvetica Neue Light"/>
                <a:cs typeface="Helvetica Neue Light"/>
                <a:sym typeface="Helvetica Neue Light"/>
              </a:rPr>
              <a:t>&gt;&gt;&gt;</a:t>
            </a:r>
            <a:r>
              <a:rPr lang="es-419" sz="1600">
                <a:solidFill>
                  <a:schemeClr val="dk1"/>
                </a:solidFill>
                <a:highlight>
                  <a:schemeClr val="lt1"/>
                </a:highlight>
                <a:latin typeface="Helvetica Neue Light"/>
                <a:ea typeface="Helvetica Neue Light"/>
                <a:cs typeface="Helvetica Neue Light"/>
                <a:sym typeface="Helvetica Neue Light"/>
              </a:rPr>
              <a:t> </a:t>
            </a:r>
            <a:r>
              <a:rPr lang="es-419" sz="1600">
                <a:solidFill>
                  <a:srgbClr val="0D904F"/>
                </a:solidFill>
                <a:highlight>
                  <a:schemeClr val="lt1"/>
                </a:highlight>
                <a:latin typeface="Helvetica Neue Light"/>
                <a:ea typeface="Helvetica Neue Light"/>
                <a:cs typeface="Helvetica Neue Light"/>
                <a:sym typeface="Helvetica Neue Light"/>
              </a:rPr>
              <a:t>str</a:t>
            </a:r>
            <a:r>
              <a:rPr lang="es-419" sz="1600">
                <a:solidFill>
                  <a:schemeClr val="dk1"/>
                </a:solidFill>
                <a:highlight>
                  <a:schemeClr val="lt1"/>
                </a:highlight>
                <a:latin typeface="Helvetica Neue Light"/>
                <a:ea typeface="Helvetica Neue Light"/>
                <a:cs typeface="Helvetica Neue Light"/>
                <a:sym typeface="Helvetica Neue Light"/>
              </a:rPr>
              <a:t>(2.5)</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600">
                <a:solidFill>
                  <a:schemeClr val="dk1"/>
                </a:solidFill>
                <a:highlight>
                  <a:schemeClr val="lt1"/>
                </a:highlight>
                <a:latin typeface="Helvetica Neue Light"/>
                <a:ea typeface="Helvetica Neue Light"/>
                <a:cs typeface="Helvetica Neue Light"/>
                <a:sym typeface="Helvetica Neue Light"/>
              </a:rPr>
              <a:t>“2.5”</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600">
                <a:solidFill>
                  <a:srgbClr val="770000"/>
                </a:solidFill>
                <a:highlight>
                  <a:schemeClr val="lt1"/>
                </a:highlight>
                <a:latin typeface="Helvetica Neue Light"/>
                <a:ea typeface="Helvetica Neue Light"/>
                <a:cs typeface="Helvetica Neue Light"/>
                <a:sym typeface="Helvetica Neue Light"/>
              </a:rPr>
              <a:t>&gt;&gt;&gt;</a:t>
            </a:r>
            <a:r>
              <a:rPr lang="es-419" sz="1600">
                <a:solidFill>
                  <a:schemeClr val="dk1"/>
                </a:solidFill>
                <a:highlight>
                  <a:schemeClr val="lt1"/>
                </a:highlight>
                <a:latin typeface="Helvetica Neue Light"/>
                <a:ea typeface="Helvetica Neue Light"/>
                <a:cs typeface="Helvetica Neue Light"/>
                <a:sym typeface="Helvetica Neue Light"/>
              </a:rPr>
              <a:t> </a:t>
            </a:r>
            <a:r>
              <a:rPr lang="es-419" sz="1600">
                <a:solidFill>
                  <a:srgbClr val="0D904F"/>
                </a:solidFill>
                <a:highlight>
                  <a:schemeClr val="lt1"/>
                </a:highlight>
                <a:latin typeface="Helvetica Neue Light"/>
                <a:ea typeface="Helvetica Neue Light"/>
                <a:cs typeface="Helvetica Neue Light"/>
                <a:sym typeface="Helvetica Neue Light"/>
              </a:rPr>
              <a:t>str</a:t>
            </a:r>
            <a:r>
              <a:rPr lang="es-419" sz="1600">
                <a:solidFill>
                  <a:schemeClr val="dk1"/>
                </a:solidFill>
                <a:highlight>
                  <a:schemeClr val="lt1"/>
                </a:highlight>
                <a:latin typeface="Helvetica Neue Light"/>
                <a:ea typeface="Helvetica Neue Light"/>
                <a:cs typeface="Helvetica Neue Light"/>
                <a:sym typeface="Helvetica Neue Light"/>
              </a:rPr>
              <a:t>(-2.5)</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600">
                <a:solidFill>
                  <a:schemeClr val="dk1"/>
                </a:solidFill>
                <a:highlight>
                  <a:schemeClr val="lt1"/>
                </a:highlight>
                <a:latin typeface="Helvetica Neue Light"/>
                <a:ea typeface="Helvetica Neue Light"/>
                <a:cs typeface="Helvetica Neue Light"/>
                <a:sym typeface="Helvetica Neue Light"/>
              </a:rPr>
              <a:t>“-2.5”</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661" name="Google Shape;661;p88"/>
          <p:cNvSpPr txBox="1"/>
          <p:nvPr/>
        </p:nvSpPr>
        <p:spPr>
          <a:xfrm>
            <a:off x="6394000" y="1371600"/>
            <a:ext cx="2540700" cy="3505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a:t>
            </a:r>
            <a:r>
              <a:rPr lang="es-419" sz="1700">
                <a:solidFill>
                  <a:schemeClr val="dk1"/>
                </a:solidFill>
                <a:latin typeface="Helvetica Neue Light"/>
                <a:ea typeface="Helvetica Neue Light"/>
                <a:cs typeface="Helvetica Neue Light"/>
                <a:sym typeface="Helvetica Neue Light"/>
              </a:rPr>
              <a:t>Puede convertir un tipo </a:t>
            </a:r>
            <a:r>
              <a:rPr b="1" lang="es-419" sz="1700">
                <a:solidFill>
                  <a:schemeClr val="dk1"/>
                </a:solidFill>
                <a:latin typeface="Helvetica Neue"/>
                <a:ea typeface="Helvetica Neue"/>
                <a:cs typeface="Helvetica Neue"/>
                <a:sym typeface="Helvetica Neue"/>
              </a:rPr>
              <a:t>booleano </a:t>
            </a:r>
            <a:r>
              <a:rPr lang="es-419" sz="1700">
                <a:solidFill>
                  <a:schemeClr val="dk1"/>
                </a:solidFill>
                <a:latin typeface="Helvetica Neue Light"/>
                <a:ea typeface="Helvetica Neue Light"/>
                <a:cs typeface="Helvetica Neue Light"/>
                <a:sym typeface="Helvetica Neue Light"/>
              </a:rPr>
              <a:t>a una cadena de caracteres, de la siguiente forma:</a:t>
            </a:r>
            <a:endParaRPr sz="17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a:t>
            </a:r>
            <a:r>
              <a:rPr lang="es-419" sz="1700">
                <a:solidFill>
                  <a:srgbClr val="0D904F"/>
                </a:solidFill>
                <a:highlight>
                  <a:schemeClr val="lt1"/>
                </a:highlight>
                <a:latin typeface="Helvetica Neue Light"/>
                <a:ea typeface="Helvetica Neue Light"/>
                <a:cs typeface="Helvetica Neue Light"/>
                <a:sym typeface="Helvetica Neue Light"/>
              </a:rPr>
              <a:t>str</a:t>
            </a:r>
            <a:r>
              <a:rPr lang="es-419" sz="1700">
                <a:solidFill>
                  <a:schemeClr val="dk1"/>
                </a:solidFill>
                <a:highlight>
                  <a:schemeClr val="lt1"/>
                </a:highlight>
                <a:latin typeface="Helvetica Neue Light"/>
                <a:ea typeface="Helvetica Neue Light"/>
                <a:cs typeface="Helvetica Neue Light"/>
                <a:sym typeface="Helvetica Neue Light"/>
              </a:rPr>
              <a:t>(</a:t>
            </a:r>
            <a:r>
              <a:rPr b="1" lang="es-419" sz="1700">
                <a:solidFill>
                  <a:srgbClr val="0D904F"/>
                </a:solidFill>
                <a:highlight>
                  <a:schemeClr val="lt1"/>
                </a:highlight>
                <a:latin typeface="Helvetica Neue"/>
                <a:ea typeface="Helvetica Neue"/>
                <a:cs typeface="Helvetica Neue"/>
                <a:sym typeface="Helvetica Neue"/>
              </a:rPr>
              <a:t>True</a:t>
            </a:r>
            <a:r>
              <a:rPr lang="es-419"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“True”</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a:t>
            </a:r>
            <a:r>
              <a:rPr lang="es-419" sz="1700">
                <a:solidFill>
                  <a:srgbClr val="0D904F"/>
                </a:solidFill>
                <a:highlight>
                  <a:schemeClr val="lt1"/>
                </a:highlight>
                <a:latin typeface="Helvetica Neue Light"/>
                <a:ea typeface="Helvetica Neue Light"/>
                <a:cs typeface="Helvetica Neue Light"/>
                <a:sym typeface="Helvetica Neue Light"/>
              </a:rPr>
              <a:t>str</a:t>
            </a:r>
            <a:r>
              <a:rPr lang="es-419" sz="1700">
                <a:solidFill>
                  <a:schemeClr val="dk1"/>
                </a:solidFill>
                <a:highlight>
                  <a:schemeClr val="lt1"/>
                </a:highlight>
                <a:latin typeface="Helvetica Neue Light"/>
                <a:ea typeface="Helvetica Neue Light"/>
                <a:cs typeface="Helvetica Neue Light"/>
                <a:sym typeface="Helvetica Neue Light"/>
              </a:rPr>
              <a:t>(</a:t>
            </a:r>
            <a:r>
              <a:rPr b="1" lang="es-419" sz="1700">
                <a:solidFill>
                  <a:srgbClr val="0D904F"/>
                </a:solidFill>
                <a:highlight>
                  <a:schemeClr val="lt1"/>
                </a:highlight>
                <a:latin typeface="Helvetica Neue"/>
                <a:ea typeface="Helvetica Neue"/>
                <a:cs typeface="Helvetica Neue"/>
                <a:sym typeface="Helvetica Neue"/>
              </a:rPr>
              <a:t>False</a:t>
            </a:r>
            <a:r>
              <a:rPr lang="es-419"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“False”</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662" name="Google Shape;662;p88"/>
          <p:cNvSpPr txBox="1"/>
          <p:nvPr/>
        </p:nvSpPr>
        <p:spPr>
          <a:xfrm>
            <a:off x="76200" y="4723814"/>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419" sz="1500">
                <a:solidFill>
                  <a:schemeClr val="dk1"/>
                </a:solidFill>
                <a:latin typeface="Helvetica Neue"/>
                <a:ea typeface="Helvetica Neue"/>
                <a:cs typeface="Helvetica Neue"/>
                <a:sym typeface="Helvetica Neue"/>
              </a:rPr>
              <a:t>Fuente:</a:t>
            </a:r>
            <a:r>
              <a:rPr lang="es-419" sz="1500">
                <a:solidFill>
                  <a:schemeClr val="dk1"/>
                </a:solidFill>
                <a:latin typeface="Helvetica Neue Light"/>
                <a:ea typeface="Helvetica Neue Light"/>
                <a:cs typeface="Helvetica Neue Light"/>
                <a:sym typeface="Helvetica Neue Light"/>
              </a:rPr>
              <a:t> </a:t>
            </a:r>
            <a:r>
              <a:rPr lang="es-419" sz="1500" u="sng">
                <a:solidFill>
                  <a:schemeClr val="hlink"/>
                </a:solidFill>
                <a:latin typeface="Helvetica Neue Light"/>
                <a:ea typeface="Helvetica Neue Light"/>
                <a:cs typeface="Helvetica Neue Light"/>
                <a:sym typeface="Helvetica Neue Light"/>
                <a:hlinkClick r:id="rId4"/>
              </a:rPr>
              <a:t>EntrenamientoPython</a:t>
            </a:r>
            <a:endParaRPr sz="1500">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pic>
        <p:nvPicPr>
          <p:cNvPr id="667" name="Google Shape;667;p89"/>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668" name="Google Shape;668;p89"/>
          <p:cNvSpPr txBox="1"/>
          <p:nvPr/>
        </p:nvSpPr>
        <p:spPr>
          <a:xfrm>
            <a:off x="969591" y="11683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Round</a:t>
            </a:r>
            <a:endParaRPr b="0" i="1" sz="3500" u="none" cap="none" strike="noStrike">
              <a:solidFill>
                <a:srgbClr val="000000"/>
              </a:solidFill>
              <a:latin typeface="Anton"/>
              <a:ea typeface="Anton"/>
              <a:cs typeface="Anton"/>
              <a:sym typeface="Anton"/>
            </a:endParaRPr>
          </a:p>
        </p:txBody>
      </p:sp>
      <p:sp>
        <p:nvSpPr>
          <p:cNvPr id="669" name="Google Shape;669;p89"/>
          <p:cNvSpPr txBox="1"/>
          <p:nvPr/>
        </p:nvSpPr>
        <p:spPr>
          <a:xfrm>
            <a:off x="442350" y="1105925"/>
            <a:ext cx="8259300" cy="12501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La función </a:t>
            </a:r>
            <a:r>
              <a:rPr lang="es-419" sz="1800">
                <a:solidFill>
                  <a:schemeClr val="dk1"/>
                </a:solidFill>
                <a:highlight>
                  <a:srgbClr val="3CEFAB"/>
                </a:highlight>
                <a:latin typeface="Helvetica Neue Light"/>
                <a:ea typeface="Helvetica Neue Light"/>
                <a:cs typeface="Helvetica Neue Light"/>
                <a:sym typeface="Helvetica Neue Light"/>
              </a:rPr>
              <a:t>round() </a:t>
            </a:r>
            <a:r>
              <a:rPr lang="es-419" sz="1800">
                <a:solidFill>
                  <a:schemeClr val="dk1"/>
                </a:solidFill>
                <a:latin typeface="Helvetica Neue Light"/>
                <a:ea typeface="Helvetica Neue Light"/>
                <a:cs typeface="Helvetica Neue Light"/>
                <a:sym typeface="Helvetica Neue Light"/>
              </a:rPr>
              <a:t>redondea un número flotante a una precisión dada en dígitos decimal (por defecto 0 dígitos). Esto siempre devuelve un </a:t>
            </a:r>
            <a:r>
              <a:rPr b="1" lang="es-419" sz="1800">
                <a:solidFill>
                  <a:schemeClr val="dk1"/>
                </a:solidFill>
                <a:latin typeface="Helvetica Neue"/>
                <a:ea typeface="Helvetica Neue"/>
                <a:cs typeface="Helvetica Neue"/>
                <a:sym typeface="Helvetica Neue"/>
              </a:rPr>
              <a:t>número flotante</a:t>
            </a:r>
            <a:r>
              <a:rPr lang="es-419" sz="1800">
                <a:solidFill>
                  <a:schemeClr val="dk1"/>
                </a:solidFill>
                <a:latin typeface="Helvetica Neue Light"/>
                <a:ea typeface="Helvetica Neue Light"/>
                <a:cs typeface="Helvetica Neue Light"/>
                <a:sym typeface="Helvetica Neue Light"/>
              </a:rPr>
              <a:t>. La precisión tal vez sea negativa.</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rgbClr val="0D904F"/>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sp>
        <p:nvSpPr>
          <p:cNvPr id="670" name="Google Shape;670;p89"/>
          <p:cNvSpPr txBox="1"/>
          <p:nvPr/>
        </p:nvSpPr>
        <p:spPr>
          <a:xfrm>
            <a:off x="876425" y="2419350"/>
            <a:ext cx="3000000" cy="2284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a:t>
            </a:r>
            <a:r>
              <a:rPr lang="es-419" sz="1700">
                <a:solidFill>
                  <a:schemeClr val="dk1"/>
                </a:solidFill>
                <a:latin typeface="Helvetica Neue Light"/>
                <a:ea typeface="Helvetica Neue Light"/>
                <a:cs typeface="Helvetica Neue Light"/>
                <a:sym typeface="Helvetica Neue Light"/>
              </a:rPr>
              <a:t>En el siguiente ejemplo redondeo de un número flotante a entero, mayor o igual a .5 al alza:</a:t>
            </a:r>
            <a:endParaRPr sz="17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600">
                <a:solidFill>
                  <a:srgbClr val="770000"/>
                </a:solidFill>
                <a:highlight>
                  <a:schemeClr val="lt1"/>
                </a:highlight>
                <a:latin typeface="Helvetica Neue Light"/>
                <a:ea typeface="Helvetica Neue Light"/>
                <a:cs typeface="Helvetica Neue Light"/>
                <a:sym typeface="Helvetica Neue Light"/>
              </a:rPr>
              <a:t>&gt;&gt;&gt;</a:t>
            </a:r>
            <a:r>
              <a:rPr lang="es-419" sz="1600">
                <a:solidFill>
                  <a:schemeClr val="dk1"/>
                </a:solidFill>
                <a:highlight>
                  <a:schemeClr val="lt1"/>
                </a:highlight>
                <a:latin typeface="Helvetica Neue Light"/>
                <a:ea typeface="Helvetica Neue Light"/>
                <a:cs typeface="Helvetica Neue Light"/>
                <a:sym typeface="Helvetica Neue Light"/>
              </a:rPr>
              <a:t> </a:t>
            </a:r>
            <a:r>
              <a:rPr lang="es-419" sz="1600">
                <a:solidFill>
                  <a:srgbClr val="0D904F"/>
                </a:solidFill>
                <a:highlight>
                  <a:schemeClr val="lt1"/>
                </a:highlight>
                <a:latin typeface="Helvetica Neue Light"/>
                <a:ea typeface="Helvetica Neue Light"/>
                <a:cs typeface="Helvetica Neue Light"/>
                <a:sym typeface="Helvetica Neue Light"/>
              </a:rPr>
              <a:t>round</a:t>
            </a:r>
            <a:r>
              <a:rPr lang="es-419" sz="1600">
                <a:solidFill>
                  <a:schemeClr val="dk1"/>
                </a:solidFill>
                <a:highlight>
                  <a:schemeClr val="lt1"/>
                </a:highlight>
                <a:latin typeface="Helvetica Neue Light"/>
                <a:ea typeface="Helvetica Neue Light"/>
                <a:cs typeface="Helvetica Neue Light"/>
                <a:sym typeface="Helvetica Neue Light"/>
              </a:rPr>
              <a:t>(2.5)</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600">
                <a:solidFill>
                  <a:schemeClr val="dk1"/>
                </a:solidFill>
                <a:highlight>
                  <a:schemeClr val="lt1"/>
                </a:highlight>
                <a:latin typeface="Helvetica Neue Light"/>
                <a:ea typeface="Helvetica Neue Light"/>
                <a:cs typeface="Helvetica Neue Light"/>
                <a:sym typeface="Helvetica Neue Light"/>
              </a:rPr>
              <a:t>3</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671" name="Google Shape;671;p89"/>
          <p:cNvSpPr txBox="1"/>
          <p:nvPr/>
        </p:nvSpPr>
        <p:spPr>
          <a:xfrm>
            <a:off x="4993200" y="2503025"/>
            <a:ext cx="3000000" cy="2284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a:t>
            </a:r>
            <a:r>
              <a:rPr lang="es-419" sz="1700">
                <a:solidFill>
                  <a:schemeClr val="dk1"/>
                </a:solidFill>
                <a:latin typeface="Helvetica Neue Light"/>
                <a:ea typeface="Helvetica Neue Light"/>
                <a:cs typeface="Helvetica Neue Light"/>
                <a:sym typeface="Helvetica Neue Light"/>
              </a:rPr>
              <a:t>En este otro ejemplo redondeo de un número flotante a entero, menor de .5 a la baja:</a:t>
            </a:r>
            <a:endParaRPr sz="17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600">
                <a:solidFill>
                  <a:srgbClr val="770000"/>
                </a:solidFill>
                <a:highlight>
                  <a:schemeClr val="lt1"/>
                </a:highlight>
                <a:latin typeface="Helvetica Neue Light"/>
                <a:ea typeface="Helvetica Neue Light"/>
                <a:cs typeface="Helvetica Neue Light"/>
                <a:sym typeface="Helvetica Neue Light"/>
              </a:rPr>
              <a:t>&gt;&gt;&gt;</a:t>
            </a:r>
            <a:r>
              <a:rPr lang="es-419" sz="1600">
                <a:solidFill>
                  <a:schemeClr val="dk1"/>
                </a:solidFill>
                <a:highlight>
                  <a:schemeClr val="lt1"/>
                </a:highlight>
                <a:latin typeface="Helvetica Neue Light"/>
                <a:ea typeface="Helvetica Neue Light"/>
                <a:cs typeface="Helvetica Neue Light"/>
                <a:sym typeface="Helvetica Neue Light"/>
              </a:rPr>
              <a:t> </a:t>
            </a:r>
            <a:r>
              <a:rPr lang="es-419" sz="1600">
                <a:solidFill>
                  <a:srgbClr val="0D904F"/>
                </a:solidFill>
                <a:highlight>
                  <a:schemeClr val="lt1"/>
                </a:highlight>
                <a:latin typeface="Helvetica Neue Light"/>
                <a:ea typeface="Helvetica Neue Light"/>
                <a:cs typeface="Helvetica Neue Light"/>
                <a:sym typeface="Helvetica Neue Light"/>
              </a:rPr>
              <a:t>round</a:t>
            </a:r>
            <a:r>
              <a:rPr lang="es-419" sz="1600">
                <a:solidFill>
                  <a:schemeClr val="dk1"/>
                </a:solidFill>
                <a:highlight>
                  <a:schemeClr val="lt1"/>
                </a:highlight>
                <a:latin typeface="Helvetica Neue Light"/>
                <a:ea typeface="Helvetica Neue Light"/>
                <a:cs typeface="Helvetica Neue Light"/>
                <a:sym typeface="Helvetica Neue Light"/>
              </a:rPr>
              <a:t>(2.4)</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600">
                <a:solidFill>
                  <a:schemeClr val="dk1"/>
                </a:solidFill>
                <a:highlight>
                  <a:schemeClr val="lt1"/>
                </a:highlight>
                <a:latin typeface="Helvetica Neue Light"/>
                <a:ea typeface="Helvetica Neue Light"/>
                <a:cs typeface="Helvetica Neue Light"/>
                <a:sym typeface="Helvetica Neue Light"/>
              </a:rPr>
              <a:t>2</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672" name="Google Shape;672;p89"/>
          <p:cNvSpPr txBox="1"/>
          <p:nvPr/>
        </p:nvSpPr>
        <p:spPr>
          <a:xfrm>
            <a:off x="876425" y="4027300"/>
            <a:ext cx="1922100" cy="6987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sp>
        <p:nvSpPr>
          <p:cNvPr id="673" name="Google Shape;673;p89"/>
          <p:cNvSpPr txBox="1"/>
          <p:nvPr/>
        </p:nvSpPr>
        <p:spPr>
          <a:xfrm>
            <a:off x="4993200" y="4108288"/>
            <a:ext cx="1922100" cy="6987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674" name="Google Shape;674;p89"/>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pic>
        <p:nvPicPr>
          <p:cNvPr id="679" name="Google Shape;679;p90"/>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680" name="Google Shape;680;p90"/>
          <p:cNvSpPr txBox="1"/>
          <p:nvPr/>
        </p:nvSpPr>
        <p:spPr>
          <a:xfrm>
            <a:off x="969591" y="19303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Help</a:t>
            </a:r>
            <a:endParaRPr b="0" i="1" sz="3500" u="none" cap="none" strike="noStrike">
              <a:solidFill>
                <a:srgbClr val="000000"/>
              </a:solidFill>
              <a:latin typeface="Anton"/>
              <a:ea typeface="Anton"/>
              <a:cs typeface="Anton"/>
              <a:sym typeface="Anton"/>
            </a:endParaRPr>
          </a:p>
        </p:txBody>
      </p:sp>
      <p:sp>
        <p:nvSpPr>
          <p:cNvPr id="681" name="Google Shape;681;p90"/>
          <p:cNvSpPr txBox="1"/>
          <p:nvPr/>
        </p:nvSpPr>
        <p:spPr>
          <a:xfrm>
            <a:off x="584650" y="878500"/>
            <a:ext cx="8199900" cy="107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sz="2000">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rPr lang="es-419" sz="2000">
                <a:solidFill>
                  <a:schemeClr val="dk1"/>
                </a:solidFill>
                <a:latin typeface="Helvetica Neue Light"/>
                <a:ea typeface="Helvetica Neue Light"/>
                <a:cs typeface="Helvetica Neue Light"/>
                <a:sym typeface="Helvetica Neue Light"/>
              </a:rPr>
              <a:t>Invoca el menú de ayuda del intérprete de Python</a:t>
            </a:r>
            <a:endParaRPr sz="20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t/>
            </a:r>
            <a:endParaRPr sz="1600">
              <a:solidFill>
                <a:schemeClr val="dk1"/>
              </a:solidFill>
              <a:latin typeface="Helvetica Neue Light"/>
              <a:ea typeface="Helvetica Neue Light"/>
              <a:cs typeface="Helvetica Neue Light"/>
              <a:sym typeface="Helvetica Neue Light"/>
            </a:endParaRPr>
          </a:p>
        </p:txBody>
      </p:sp>
      <p:sp>
        <p:nvSpPr>
          <p:cNvPr id="682" name="Google Shape;682;p90"/>
          <p:cNvSpPr txBox="1"/>
          <p:nvPr/>
        </p:nvSpPr>
        <p:spPr>
          <a:xfrm>
            <a:off x="472050" y="1756825"/>
            <a:ext cx="8199900" cy="305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500">
                <a:solidFill>
                  <a:srgbClr val="770000"/>
                </a:solidFill>
                <a:highlight>
                  <a:schemeClr val="lt1"/>
                </a:highlight>
                <a:latin typeface="Helvetica Neue Light"/>
                <a:ea typeface="Helvetica Neue Light"/>
                <a:cs typeface="Helvetica Neue Light"/>
                <a:sym typeface="Helvetica Neue Light"/>
              </a:rPr>
              <a:t>&gt;&gt;&gt;</a:t>
            </a:r>
            <a:r>
              <a:rPr lang="es-419" sz="1500">
                <a:solidFill>
                  <a:schemeClr val="dk1"/>
                </a:solidFill>
                <a:highlight>
                  <a:schemeClr val="lt1"/>
                </a:highlight>
                <a:latin typeface="Helvetica Neue Light"/>
                <a:ea typeface="Helvetica Neue Light"/>
                <a:cs typeface="Helvetica Neue Light"/>
                <a:sym typeface="Helvetica Neue Light"/>
              </a:rPr>
              <a:t> </a:t>
            </a:r>
            <a:r>
              <a:rPr lang="es-419" sz="1500">
                <a:solidFill>
                  <a:srgbClr val="0D904F"/>
                </a:solidFill>
                <a:highlight>
                  <a:schemeClr val="lt1"/>
                </a:highlight>
                <a:latin typeface="Helvetica Neue Light"/>
                <a:ea typeface="Helvetica Neue Light"/>
                <a:cs typeface="Helvetica Neue Light"/>
                <a:sym typeface="Helvetica Neue Light"/>
              </a:rPr>
              <a:t>help</a:t>
            </a:r>
            <a:r>
              <a:rPr lang="es-419" sz="1500">
                <a:solidFill>
                  <a:schemeClr val="dk1"/>
                </a:solidFill>
                <a:highlight>
                  <a:schemeClr val="lt1"/>
                </a:highlight>
                <a:latin typeface="Helvetica Neue Light"/>
                <a:ea typeface="Helvetica Neue Light"/>
                <a:cs typeface="Helvetica Neue Light"/>
                <a:sym typeface="Helvetica Neue Light"/>
              </a:rPr>
              <a:t>()</a:t>
            </a:r>
            <a:endParaRPr sz="15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300">
                <a:solidFill>
                  <a:schemeClr val="dk1"/>
                </a:solidFill>
                <a:highlight>
                  <a:schemeClr val="lt1"/>
                </a:highlight>
                <a:latin typeface="Helvetica Neue Light"/>
                <a:ea typeface="Helvetica Neue Light"/>
                <a:cs typeface="Helvetica Neue Light"/>
                <a:sym typeface="Helvetica Neue Light"/>
              </a:rPr>
              <a:t>Welcome to Python 3.8!  This is the online help utility.</a:t>
            </a:r>
            <a:endParaRPr sz="13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300">
                <a:solidFill>
                  <a:schemeClr val="dk1"/>
                </a:solidFill>
                <a:highlight>
                  <a:schemeClr val="lt1"/>
                </a:highlight>
                <a:latin typeface="Helvetica Neue Light"/>
                <a:ea typeface="Helvetica Neue Light"/>
                <a:cs typeface="Helvetica Neue Light"/>
                <a:sym typeface="Helvetica Neue Light"/>
              </a:rPr>
              <a:t>If this is your first time using Python, you should definitely check out the tutorial on the Internet at https://docs.python.org/3.8/tutorial/.</a:t>
            </a:r>
            <a:endParaRPr sz="13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300">
                <a:solidFill>
                  <a:schemeClr val="dk1"/>
                </a:solidFill>
                <a:highlight>
                  <a:schemeClr val="lt1"/>
                </a:highlight>
                <a:latin typeface="Helvetica Neue Light"/>
                <a:ea typeface="Helvetica Neue Light"/>
                <a:cs typeface="Helvetica Neue Light"/>
                <a:sym typeface="Helvetica Neue Light"/>
              </a:rPr>
              <a:t>Enter the name of any module, keyword, or topic to get help on writing Python programs and using Python modules. To quit this help utility and return to the interpreter, just type "quit".</a:t>
            </a:r>
            <a:endParaRPr sz="13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300">
                <a:solidFill>
                  <a:schemeClr val="dk1"/>
                </a:solidFill>
                <a:highlight>
                  <a:schemeClr val="lt1"/>
                </a:highlight>
                <a:latin typeface="Helvetica Neue Light"/>
                <a:ea typeface="Helvetica Neue Light"/>
                <a:cs typeface="Helvetica Neue Light"/>
                <a:sym typeface="Helvetica Neue Light"/>
              </a:rPr>
              <a:t>To get a list of available modules, keywords, or topics, type "modules", "keywords", or "topics". Each module also comes with a one-line summary of what it does; to list the modules whose summaries contain a given word such as "spam", type "modules spam".</a:t>
            </a:r>
            <a:endParaRPr sz="13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300">
                <a:solidFill>
                  <a:schemeClr val="dk1"/>
                </a:solidFill>
                <a:highlight>
                  <a:schemeClr val="lt1"/>
                </a:highlight>
                <a:latin typeface="Helvetica Neue Light"/>
                <a:ea typeface="Helvetica Neue Light"/>
                <a:cs typeface="Helvetica Neue Light"/>
                <a:sym typeface="Helvetica Neue Light"/>
              </a:rPr>
              <a:t>help&gt;</a:t>
            </a:r>
            <a:endParaRPr sz="13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600">
              <a:solidFill>
                <a:srgbClr val="0D904F"/>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p:txBody>
      </p:sp>
      <p:sp>
        <p:nvSpPr>
          <p:cNvPr id="683" name="Google Shape;683;p90"/>
          <p:cNvSpPr txBox="1"/>
          <p:nvPr/>
        </p:nvSpPr>
        <p:spPr>
          <a:xfrm>
            <a:off x="472050" y="1877850"/>
            <a:ext cx="8199900" cy="22269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sp>
        <p:nvSpPr>
          <p:cNvPr id="684" name="Google Shape;684;p90"/>
          <p:cNvSpPr txBox="1"/>
          <p:nvPr/>
        </p:nvSpPr>
        <p:spPr>
          <a:xfrm>
            <a:off x="76200" y="46991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419">
                <a:solidFill>
                  <a:schemeClr val="dk1"/>
                </a:solidFill>
                <a:latin typeface="Helvetica Neue"/>
                <a:ea typeface="Helvetica Neue"/>
                <a:cs typeface="Helvetica Neue"/>
                <a:sym typeface="Helvetica Neue"/>
              </a:rPr>
              <a:t>Fuente:</a:t>
            </a:r>
            <a:r>
              <a:rPr lang="es-419">
                <a:solidFill>
                  <a:schemeClr val="dk1"/>
                </a:solidFill>
                <a:latin typeface="Helvetica Neue Light"/>
                <a:ea typeface="Helvetica Neue Light"/>
                <a:cs typeface="Helvetica Neue Light"/>
                <a:sym typeface="Helvetica Neue Light"/>
              </a:rPr>
              <a:t> </a:t>
            </a:r>
            <a:r>
              <a:rPr lang="es-419" u="sng">
                <a:solidFill>
                  <a:schemeClr val="hlink"/>
                </a:solidFill>
                <a:latin typeface="Helvetica Neue Light"/>
                <a:ea typeface="Helvetica Neue Light"/>
                <a:cs typeface="Helvetica Neue Light"/>
                <a:sym typeface="Helvetica Neue Light"/>
                <a:hlinkClick r:id="rId4"/>
              </a:rPr>
              <a:t>EntrenamientoPython</a:t>
            </a:r>
            <a:endParaRPr sz="800">
              <a:solidFill>
                <a:schemeClr val="dk1"/>
              </a:solidFill>
            </a:endParaRPr>
          </a:p>
        </p:txBody>
      </p:sp>
      <p:pic>
        <p:nvPicPr>
          <p:cNvPr id="685" name="Google Shape;685;p90"/>
          <p:cNvPicPr preferRelativeResize="0"/>
          <p:nvPr/>
        </p:nvPicPr>
        <p:blipFill rotWithShape="1">
          <a:blip r:embed="rId5">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91"/>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s-419" sz="4000" u="none" cap="none" strike="noStrike">
                <a:solidFill>
                  <a:srgbClr val="000000"/>
                </a:solidFill>
                <a:latin typeface="Anton"/>
                <a:ea typeface="Anton"/>
                <a:cs typeface="Anton"/>
                <a:sym typeface="Anton"/>
              </a:rPr>
              <a:t>¡</a:t>
            </a:r>
            <a:r>
              <a:rPr i="1" lang="es-419" sz="4000">
                <a:latin typeface="Anton"/>
                <a:ea typeface="Anton"/>
                <a:cs typeface="Anton"/>
                <a:sym typeface="Anton"/>
              </a:rPr>
              <a:t>Funciones</a:t>
            </a:r>
            <a:r>
              <a:rPr b="0" i="1" lang="es-419" sz="4000" u="none" cap="none" strike="noStrike">
                <a:solidFill>
                  <a:srgbClr val="000000"/>
                </a:solidFill>
                <a:latin typeface="Anton"/>
                <a:ea typeface="Anton"/>
                <a:cs typeface="Anton"/>
                <a:sym typeface="Anton"/>
              </a:rPr>
              <a:t>!</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chemeClr val="dk1"/>
              </a:buClr>
              <a:buSzPts val="1100"/>
              <a:buFont typeface="Arial"/>
              <a:buNone/>
            </a:pPr>
            <a:r>
              <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b="0" i="1" sz="4000" u="none" cap="none" strike="noStrike">
              <a:solidFill>
                <a:srgbClr val="000000"/>
              </a:solidFill>
              <a:latin typeface="Anton"/>
              <a:ea typeface="Anton"/>
              <a:cs typeface="Anton"/>
              <a:sym typeface="Anton"/>
            </a:endParaRPr>
          </a:p>
        </p:txBody>
      </p:sp>
      <p:sp>
        <p:nvSpPr>
          <p:cNvPr id="691" name="Google Shape;691;p91"/>
          <p:cNvSpPr txBox="1"/>
          <p:nvPr/>
        </p:nvSpPr>
        <p:spPr>
          <a:xfrm>
            <a:off x="938100" y="3509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s-419" sz="2000" u="none" cap="none" strike="noStrike">
                <a:solidFill>
                  <a:schemeClr val="dk1"/>
                </a:solidFill>
                <a:highlight>
                  <a:schemeClr val="lt1"/>
                </a:highlight>
                <a:latin typeface="Helvetica Neue Light"/>
                <a:ea typeface="Helvetica Neue Light"/>
                <a:cs typeface="Helvetica Neue Light"/>
                <a:sym typeface="Helvetica Neue Light"/>
              </a:rPr>
              <a:t>Breve resumen de la consigna del desafío.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692" name="Google Shape;692;p9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93" name="Google Shape;693;p91"/>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694" name="Google Shape;694;p91"/>
          <p:cNvSpPr/>
          <p:nvPr/>
        </p:nvSpPr>
        <p:spPr>
          <a:xfrm>
            <a:off x="4823975" y="886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s-419">
                <a:solidFill>
                  <a:srgbClr val="FFFFFF"/>
                </a:solidFill>
                <a:latin typeface="Helvetica Neue"/>
                <a:ea typeface="Helvetica Neue"/>
                <a:cs typeface="Helvetica Neue"/>
                <a:sym typeface="Helvetica Neue"/>
              </a:rPr>
              <a:t>5</a:t>
            </a:r>
            <a:endParaRPr b="1"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graphicFrame>
        <p:nvGraphicFramePr>
          <p:cNvPr id="699" name="Google Shape;699;p92"/>
          <p:cNvGraphicFramePr/>
          <p:nvPr/>
        </p:nvGraphicFramePr>
        <p:xfrm>
          <a:off x="153263" y="344100"/>
          <a:ext cx="3000000" cy="3000000"/>
        </p:xfrm>
        <a:graphic>
          <a:graphicData uri="http://schemas.openxmlformats.org/drawingml/2006/table">
            <a:tbl>
              <a:tblPr>
                <a:noFill/>
                <a:tableStyleId>{2DA5DD60-58FD-4E8D-AF12-493C075CC520}</a:tableStyleId>
              </a:tblPr>
              <a:tblGrid>
                <a:gridCol w="2945825"/>
                <a:gridCol w="3822275"/>
                <a:gridCol w="2069375"/>
              </a:tblGrid>
              <a:tr h="734725">
                <a:tc gridSpan="3">
                  <a:txBody>
                    <a:bodyPr/>
                    <a:lstStyle/>
                    <a:p>
                      <a:pPr indent="0" lvl="0" marL="0" marR="0" rtl="0" algn="l">
                        <a:lnSpc>
                          <a:spcPct val="100000"/>
                        </a:lnSpc>
                        <a:spcBef>
                          <a:spcPts val="0"/>
                        </a:spcBef>
                        <a:spcAft>
                          <a:spcPts val="0"/>
                        </a:spcAft>
                        <a:buClr>
                          <a:srgbClr val="000000"/>
                        </a:buClr>
                        <a:buSzPts val="2400"/>
                        <a:buFont typeface="Arial"/>
                        <a:buNone/>
                      </a:pPr>
                      <a:r>
                        <a:rPr i="1" lang="es-419" sz="2400" u="none" cap="none" strike="noStrike">
                          <a:solidFill>
                            <a:schemeClr val="dk1"/>
                          </a:solidFill>
                          <a:latin typeface="Anton"/>
                          <a:ea typeface="Anton"/>
                          <a:cs typeface="Anton"/>
                          <a:sym typeface="Anton"/>
                        </a:rPr>
                        <a:t>¡</a:t>
                      </a:r>
                      <a:r>
                        <a:rPr i="1" lang="es-419" sz="2400">
                          <a:solidFill>
                            <a:schemeClr val="dk1"/>
                          </a:solidFill>
                          <a:latin typeface="Anton"/>
                          <a:ea typeface="Anton"/>
                          <a:cs typeface="Anton"/>
                          <a:sym typeface="Anton"/>
                        </a:rPr>
                        <a:t>FUNCIONES</a:t>
                      </a:r>
                      <a:r>
                        <a:rPr i="1" lang="es-419" sz="2400" u="none" cap="none" strike="noStrike">
                          <a:solidFill>
                            <a:schemeClr val="dk1"/>
                          </a:solidFill>
                          <a:latin typeface="Anton"/>
                          <a:ea typeface="Anton"/>
                          <a:cs typeface="Anton"/>
                          <a:sym typeface="Anton"/>
                        </a:rPr>
                        <a:t>!</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5350">
                <a:tc gridSpan="2">
                  <a:txBody>
                    <a:bodyPr/>
                    <a:lstStyle/>
                    <a:p>
                      <a:pPr indent="0" lvl="0" marL="0" marR="0" rtl="0" algn="l">
                        <a:lnSpc>
                          <a:spcPct val="100000"/>
                        </a:lnSpc>
                        <a:spcBef>
                          <a:spcPts val="0"/>
                        </a:spcBef>
                        <a:spcAft>
                          <a:spcPts val="0"/>
                        </a:spcAft>
                        <a:buClr>
                          <a:srgbClr val="000000"/>
                        </a:buClr>
                        <a:buSzPts val="1600"/>
                        <a:buFont typeface="Arial"/>
                        <a:buNone/>
                      </a:pPr>
                      <a:r>
                        <a:rPr b="1" lang="es-419" sz="1600" u="none" cap="none" strike="noStrike">
                          <a:latin typeface="Helvetica Neue"/>
                          <a:ea typeface="Helvetica Neue"/>
                          <a:cs typeface="Helvetica Neue"/>
                          <a:sym typeface="Helvetica Neue"/>
                        </a:rPr>
                        <a:t>Formato: </a:t>
                      </a:r>
                      <a:r>
                        <a:rPr lang="es-419" sz="1600">
                          <a:solidFill>
                            <a:schemeClr val="dk1"/>
                          </a:solidFill>
                          <a:latin typeface="Helvetica Neue Light"/>
                          <a:ea typeface="Helvetica Neue Light"/>
                          <a:cs typeface="Helvetica Neue Light"/>
                          <a:sym typeface="Helvetica Neue Light"/>
                        </a:rPr>
                        <a:t>Documento de Word, Google Docs o PDF</a:t>
                      </a:r>
                      <a:r>
                        <a:rPr b="1" i="1" lang="es-419" sz="1600">
                          <a:solidFill>
                            <a:schemeClr val="dk1"/>
                          </a:solidFill>
                          <a:latin typeface="Helvetica Neue"/>
                          <a:ea typeface="Helvetica Neue"/>
                          <a:cs typeface="Helvetica Neue"/>
                          <a:sym typeface="Helvetica Neue"/>
                        </a:rPr>
                        <a:t> o mejor aún Colabs</a:t>
                      </a:r>
                      <a:r>
                        <a:rPr lang="es-419" sz="1600">
                          <a:solidFill>
                            <a:schemeClr val="dk1"/>
                          </a:solidFill>
                          <a:latin typeface="Helvetica Neue Light"/>
                          <a:ea typeface="Helvetica Neue Light"/>
                          <a:cs typeface="Helvetica Neue Light"/>
                          <a:sym typeface="Helvetica Neue Light"/>
                        </a:rPr>
                        <a:t>, con el nombre</a:t>
                      </a:r>
                      <a:r>
                        <a:rPr lang="es-419" sz="1600" u="none" cap="none" strike="noStrike">
                          <a:solidFill>
                            <a:schemeClr val="dk1"/>
                          </a:solidFill>
                          <a:latin typeface="Helvetica Neue Light"/>
                          <a:ea typeface="Helvetica Neue Light"/>
                          <a:cs typeface="Helvetica Neue Light"/>
                          <a:sym typeface="Helvetica Neue Light"/>
                        </a:rPr>
                        <a:t> </a:t>
                      </a:r>
                      <a:r>
                        <a:rPr lang="es-419" sz="1600" u="none" cap="none" strike="noStrike">
                          <a:solidFill>
                            <a:schemeClr val="dk1"/>
                          </a:solidFill>
                          <a:highlight>
                            <a:srgbClr val="A6FFCA"/>
                          </a:highlight>
                          <a:latin typeface="Helvetica Neue Light"/>
                          <a:ea typeface="Helvetica Neue Light"/>
                          <a:cs typeface="Helvetica Neue Light"/>
                          <a:sym typeface="Helvetica Neue Light"/>
                        </a:rPr>
                        <a:t>“</a:t>
                      </a:r>
                      <a:r>
                        <a:rPr lang="es-419" sz="1600">
                          <a:solidFill>
                            <a:schemeClr val="dk1"/>
                          </a:solidFill>
                          <a:highlight>
                            <a:srgbClr val="A6FFCA"/>
                          </a:highlight>
                          <a:latin typeface="Helvetica Neue Light"/>
                          <a:ea typeface="Helvetica Neue Light"/>
                          <a:cs typeface="Helvetica Neue Light"/>
                          <a:sym typeface="Helvetica Neue Light"/>
                        </a:rPr>
                        <a:t>Funciones</a:t>
                      </a:r>
                      <a:r>
                        <a:rPr lang="es-419" sz="1600" u="none" cap="none" strike="noStrike">
                          <a:solidFill>
                            <a:schemeClr val="dk1"/>
                          </a:solidFill>
                          <a:highlight>
                            <a:srgbClr val="A6FFCA"/>
                          </a:highlight>
                          <a:latin typeface="Helvetica Neue Light"/>
                          <a:ea typeface="Helvetica Neue Light"/>
                          <a:cs typeface="Helvetica Neue Light"/>
                          <a:sym typeface="Helvetica Neue Light"/>
                        </a:rPr>
                        <a:t>+Apellido”</a:t>
                      </a:r>
                      <a:r>
                        <a:rPr lang="es-419" sz="1600" u="none" cap="none" strike="noStrike">
                          <a:solidFill>
                            <a:schemeClr val="dk1"/>
                          </a:solidFill>
                          <a:latin typeface="Helvetica Neue Light"/>
                          <a:ea typeface="Helvetica Neue Light"/>
                          <a:cs typeface="Helvetica Neue Light"/>
                          <a:sym typeface="Helvetica Neue Light"/>
                        </a:rPr>
                        <a:t>. </a:t>
                      </a:r>
                      <a:endParaRPr sz="1600" u="none" cap="none" strike="noStrike">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s-419" sz="1600" u="none" cap="none" strike="noStrike">
                          <a:latin typeface="Helvetica Neue"/>
                          <a:ea typeface="Helvetica Neue"/>
                          <a:cs typeface="Helvetica Neue"/>
                          <a:sym typeface="Helvetica Neue"/>
                        </a:rPr>
                        <a:t>Sugerencia: </a:t>
                      </a:r>
                      <a:r>
                        <a:rPr lang="es-419" sz="1600">
                          <a:latin typeface="Helvetica Neue Light"/>
                          <a:ea typeface="Helvetica Neue Light"/>
                          <a:cs typeface="Helvetica Neue Light"/>
                          <a:sym typeface="Helvetica Neue Light"/>
                        </a:rPr>
                        <a:t>Haz una copia del documento para trabajar.</a:t>
                      </a:r>
                      <a:endParaRPr sz="16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marR="0" rtl="0" algn="l">
                        <a:lnSpc>
                          <a:spcPct val="100000"/>
                        </a:lnSpc>
                        <a:spcBef>
                          <a:spcPts val="0"/>
                        </a:spcBef>
                        <a:spcAft>
                          <a:spcPts val="0"/>
                        </a:spcAft>
                        <a:buClr>
                          <a:srgbClr val="000000"/>
                        </a:buClr>
                        <a:buSzPts val="200"/>
                        <a:buFont typeface="Arial"/>
                        <a:buNone/>
                      </a:pPr>
                      <a:br>
                        <a:rPr b="1" lang="es-419" sz="200" u="none" cap="none" strike="noStrike">
                          <a:solidFill>
                            <a:srgbClr val="4D5156"/>
                          </a:solidFill>
                        </a:rPr>
                      </a:br>
                      <a:r>
                        <a:rPr b="1" lang="es-419" sz="1700" u="none" cap="none" strike="noStrike"/>
                        <a:t>&gt;&gt;</a:t>
                      </a:r>
                      <a:r>
                        <a:rPr b="1" lang="es-419" sz="1700" u="none" cap="none" strike="noStrike">
                          <a:solidFill>
                            <a:srgbClr val="4D5156"/>
                          </a:solidFill>
                        </a:rPr>
                        <a:t> </a:t>
                      </a:r>
                      <a:r>
                        <a:rPr b="1" lang="es-419" sz="1700" u="none" cap="none" strike="noStrike">
                          <a:latin typeface="Helvetica Neue"/>
                          <a:ea typeface="Helvetica Neue"/>
                          <a:cs typeface="Helvetica Neue"/>
                          <a:sym typeface="Helvetica Neue"/>
                        </a:rPr>
                        <a:t>Consigna:</a:t>
                      </a:r>
                      <a:r>
                        <a:rPr lang="es-419" sz="1700" u="none" cap="none" strike="noStrike">
                          <a:latin typeface="Helvetica Neue Light"/>
                          <a:ea typeface="Helvetica Neue Light"/>
                          <a:cs typeface="Helvetica Neue Light"/>
                          <a:sym typeface="Helvetica Neue Light"/>
                        </a:rPr>
                        <a:t> &gt;&gt; Consigna:</a:t>
                      </a:r>
                      <a:endParaRPr sz="1700" u="none" cap="none" strike="noStrike">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lang="es-419" sz="1700" u="none" cap="none" strike="noStrike">
                          <a:latin typeface="Helvetica Neue Light"/>
                          <a:ea typeface="Helvetica Neue Light"/>
                          <a:cs typeface="Helvetica Neue Light"/>
                          <a:sym typeface="Helvetica Neue Light"/>
                        </a:rPr>
                        <a:t>Realizar los ejercicios del siguiente documento disponible en la carpeta:</a:t>
                      </a:r>
                      <a:br>
                        <a:rPr lang="es-419" sz="1700">
                          <a:latin typeface="Helvetica Neue Light"/>
                          <a:ea typeface="Helvetica Neue Light"/>
                          <a:cs typeface="Helvetica Neue Light"/>
                          <a:sym typeface="Helvetica Neue Light"/>
                        </a:rPr>
                      </a:br>
                      <a:r>
                        <a:rPr lang="es-419" sz="1700">
                          <a:latin typeface="Helvetica Neue Light"/>
                          <a:ea typeface="Helvetica Neue Light"/>
                          <a:cs typeface="Helvetica Neue Light"/>
                          <a:sym typeface="Helvetica Neue Light"/>
                        </a:rPr>
                        <a:t>📄 </a:t>
                      </a:r>
                      <a:r>
                        <a:rPr lang="es-419" sz="1700" u="sng">
                          <a:solidFill>
                            <a:schemeClr val="hlink"/>
                          </a:solidFill>
                          <a:latin typeface="Helvetica Neue Light"/>
                          <a:ea typeface="Helvetica Neue Light"/>
                          <a:cs typeface="Helvetica Neue Light"/>
                          <a:sym typeface="Helvetica Neue Light"/>
                          <a:hlinkClick r:id="rId3"/>
                        </a:rPr>
                        <a:t>Desafío entregable 3 (Clase 9 y 10)</a:t>
                      </a:r>
                      <a:endParaRPr sz="17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500"/>
                        <a:buFont typeface="Arial"/>
                        <a:buNone/>
                      </a:pPr>
                      <a:r>
                        <a:t/>
                      </a:r>
                      <a:endParaRPr sz="5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600"/>
                        <a:buFont typeface="Arial"/>
                        <a:buNone/>
                      </a:pPr>
                      <a:r>
                        <a:t/>
                      </a:r>
                      <a:endParaRPr b="1" sz="16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700"/>
                        <a:buFont typeface="Arial"/>
                        <a:buNone/>
                      </a:pPr>
                      <a:r>
                        <a:rPr b="1" lang="es-419" sz="1700" u="none" cap="none" strike="noStrike"/>
                        <a:t>&gt;&gt;</a:t>
                      </a:r>
                      <a:r>
                        <a:rPr b="1" lang="es-419" sz="1600" u="none" cap="none" strike="noStrike">
                          <a:solidFill>
                            <a:schemeClr val="dk1"/>
                          </a:solidFill>
                          <a:latin typeface="Helvetica Neue"/>
                          <a:ea typeface="Helvetica Neue"/>
                          <a:cs typeface="Helvetica Neue"/>
                          <a:sym typeface="Helvetica Neue"/>
                        </a:rPr>
                        <a:t>Aspectos a incluir en el entregable:</a:t>
                      </a:r>
                      <a:endParaRPr b="1" sz="1600" u="none" cap="none" strike="noStrike">
                        <a:solidFill>
                          <a:schemeClr val="dk1"/>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1600"/>
                        <a:buFont typeface="Arial"/>
                        <a:buNone/>
                      </a:pPr>
                      <a:r>
                        <a:rPr lang="es-419" sz="1600">
                          <a:latin typeface="Helvetica Neue Light"/>
                          <a:ea typeface="Helvetica Neue Light"/>
                          <a:cs typeface="Helvetica Neue Light"/>
                          <a:sym typeface="Helvetica Neue Light"/>
                        </a:rPr>
                        <a:t>Copia del documento con tus respuestas.</a:t>
                      </a:r>
                      <a:endParaRPr sz="16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700" name="Google Shape;700;p92"/>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701" name="Google Shape;701;p92"/>
          <p:cNvPicPr preferRelativeResize="0"/>
          <p:nvPr/>
        </p:nvPicPr>
        <p:blipFill rotWithShape="1">
          <a:blip r:embed="rId5">
            <a:alphaModFix/>
          </a:blip>
          <a:srcRect b="0" l="0" r="0" t="0"/>
          <a:stretch/>
        </p:blipFill>
        <p:spPr>
          <a:xfrm>
            <a:off x="7173537" y="1259000"/>
            <a:ext cx="1634174" cy="6398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5" name="Shape 705"/>
        <p:cNvGrpSpPr/>
        <p:nvPr/>
      </p:nvGrpSpPr>
      <p:grpSpPr>
        <a:xfrm>
          <a:off x="0" y="0"/>
          <a:ext cx="0" cy="0"/>
          <a:chOff x="0" y="0"/>
          <a:chExt cx="0" cy="0"/>
        </a:xfrm>
      </p:grpSpPr>
      <p:sp>
        <p:nvSpPr>
          <p:cNvPr id="706" name="Google Shape;706;p93"/>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419"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707" name="Google Shape;707;p93"/>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711" name="Shape 711"/>
        <p:cNvGrpSpPr/>
        <p:nvPr/>
      </p:nvGrpSpPr>
      <p:grpSpPr>
        <a:xfrm>
          <a:off x="0" y="0"/>
          <a:ext cx="0" cy="0"/>
          <a:chOff x="0" y="0"/>
          <a:chExt cx="0" cy="0"/>
        </a:xfrm>
      </p:grpSpPr>
      <p:sp>
        <p:nvSpPr>
          <p:cNvPr id="712" name="Google Shape;712;p94"/>
          <p:cNvSpPr txBox="1"/>
          <p:nvPr/>
        </p:nvSpPr>
        <p:spPr>
          <a:xfrm>
            <a:off x="959875" y="2610600"/>
            <a:ext cx="722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¿QUIERES SABER MÁS? TE DEJAMOS MATERIAL AMPLIADO DE LA CLASE</a:t>
            </a:r>
            <a:endParaRPr b="0" i="1" sz="3600" u="none" cap="none" strike="noStrike">
              <a:solidFill>
                <a:srgbClr val="000000"/>
              </a:solidFill>
              <a:latin typeface="Anton"/>
              <a:ea typeface="Anton"/>
              <a:cs typeface="Anton"/>
              <a:sym typeface="Anton"/>
            </a:endParaRPr>
          </a:p>
        </p:txBody>
      </p:sp>
      <p:pic>
        <p:nvPicPr>
          <p:cNvPr id="713" name="Google Shape;713;p94"/>
          <p:cNvPicPr preferRelativeResize="0"/>
          <p:nvPr/>
        </p:nvPicPr>
        <p:blipFill rotWithShape="1">
          <a:blip r:embed="rId3">
            <a:alphaModFix/>
          </a:blip>
          <a:srcRect b="0" l="0" r="0" t="0"/>
          <a:stretch/>
        </p:blipFill>
        <p:spPr>
          <a:xfrm>
            <a:off x="3978713" y="1025775"/>
            <a:ext cx="1186525" cy="1186525"/>
          </a:xfrm>
          <a:prstGeom prst="rect">
            <a:avLst/>
          </a:prstGeom>
          <a:noFill/>
          <a:ln>
            <a:noFill/>
          </a:ln>
        </p:spPr>
      </p:pic>
      <p:pic>
        <p:nvPicPr>
          <p:cNvPr id="714" name="Google Shape;714;p94"/>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95"/>
          <p:cNvSpPr txBox="1"/>
          <p:nvPr/>
        </p:nvSpPr>
        <p:spPr>
          <a:xfrm>
            <a:off x="2854525" y="1734438"/>
            <a:ext cx="5711400" cy="16746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Arial"/>
              <a:buChar char="●"/>
            </a:pPr>
            <a:r>
              <a:rPr b="0" i="0" lang="es-419" sz="1800" u="none" cap="none" strike="noStrike">
                <a:solidFill>
                  <a:schemeClr val="dk1"/>
                </a:solidFill>
                <a:latin typeface="Helvetica Neue Light"/>
                <a:ea typeface="Helvetica Neue Light"/>
                <a:cs typeface="Helvetica Neue Light"/>
                <a:sym typeface="Helvetica Neue Light"/>
              </a:rPr>
              <a:t>Artículo: </a:t>
            </a:r>
            <a:r>
              <a:rPr lang="es-419" sz="1800" u="sng">
                <a:solidFill>
                  <a:schemeClr val="hlink"/>
                </a:solidFill>
                <a:latin typeface="Helvetica Neue Light"/>
                <a:ea typeface="Helvetica Neue Light"/>
                <a:cs typeface="Helvetica Neue Light"/>
                <a:sym typeface="Helvetica Neue Light"/>
                <a:hlinkClick r:id="rId3"/>
              </a:rPr>
              <a:t>Funciones</a:t>
            </a:r>
            <a:r>
              <a:rPr b="0" i="0" lang="es-419" sz="1800" u="none" cap="none" strike="noStrike">
                <a:solidFill>
                  <a:schemeClr val="dk1"/>
                </a:solidFill>
                <a:latin typeface="Helvetica Neue Light"/>
                <a:ea typeface="Helvetica Neue Light"/>
                <a:cs typeface="Helvetica Neue Light"/>
                <a:sym typeface="Helvetica Neue Light"/>
              </a:rPr>
              <a:t> </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3CEFAB"/>
              </a:buClr>
              <a:buSzPts val="1800"/>
              <a:buFont typeface="Arial"/>
              <a:buChar char="●"/>
            </a:pPr>
            <a:r>
              <a:rPr b="0" i="0" lang="es-419" sz="1800" u="none" cap="none" strike="noStrike">
                <a:solidFill>
                  <a:schemeClr val="dk1"/>
                </a:solidFill>
                <a:latin typeface="Helvetica Neue Light"/>
                <a:ea typeface="Helvetica Neue Light"/>
                <a:cs typeface="Helvetica Neue Light"/>
                <a:sym typeface="Helvetica Neue Light"/>
              </a:rPr>
              <a:t>Artículo: </a:t>
            </a:r>
            <a:r>
              <a:rPr lang="es-419" sz="1800" u="sng">
                <a:solidFill>
                  <a:schemeClr val="hlink"/>
                </a:solidFill>
                <a:latin typeface="Helvetica Neue Light"/>
                <a:ea typeface="Helvetica Neue Light"/>
                <a:cs typeface="Helvetica Neue Light"/>
                <a:sym typeface="Helvetica Neue Light"/>
                <a:hlinkClick r:id="rId4"/>
              </a:rPr>
              <a:t>Funciones Avanzadas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3CEFAB"/>
              </a:buClr>
              <a:buSzPts val="1800"/>
              <a:buFont typeface="Arial"/>
              <a:buChar char="●"/>
            </a:pPr>
            <a:r>
              <a:rPr b="0" i="0" lang="es-419" sz="1800" u="none" cap="none" strike="noStrike">
                <a:solidFill>
                  <a:schemeClr val="dk1"/>
                </a:solidFill>
                <a:latin typeface="Helvetica Neue Light"/>
                <a:ea typeface="Helvetica Neue Light"/>
                <a:cs typeface="Helvetica Neue Light"/>
                <a:sym typeface="Helvetica Neue Light"/>
              </a:rPr>
              <a:t>Artículo: </a:t>
            </a:r>
            <a:r>
              <a:rPr lang="es-419" sz="1800" u="sng">
                <a:solidFill>
                  <a:schemeClr val="hlink"/>
                </a:solidFill>
                <a:latin typeface="Helvetica Neue Light"/>
                <a:ea typeface="Helvetica Neue Light"/>
                <a:cs typeface="Helvetica Neue Light"/>
                <a:sym typeface="Helvetica Neue Light"/>
                <a:hlinkClick r:id="rId5"/>
              </a:rPr>
              <a:t>Funciones Integradas</a:t>
            </a:r>
            <a:r>
              <a:rPr b="0" i="0" lang="es-419" sz="1800" u="none" cap="none" strike="noStrike">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Char char="●"/>
            </a:pPr>
            <a:r>
              <a:rPr lang="es-419" sz="1800">
                <a:solidFill>
                  <a:schemeClr val="dk1"/>
                </a:solidFill>
                <a:latin typeface="Helvetica Neue Light"/>
                <a:ea typeface="Helvetica Neue Light"/>
                <a:cs typeface="Helvetica Neue Light"/>
                <a:sym typeface="Helvetica Neue Light"/>
              </a:rPr>
              <a:t>Artículo: </a:t>
            </a:r>
            <a:r>
              <a:rPr lang="es-419" sz="1800" u="sng">
                <a:solidFill>
                  <a:schemeClr val="hlink"/>
                </a:solidFill>
                <a:latin typeface="Helvetica Neue Light"/>
                <a:ea typeface="Helvetica Neue Light"/>
                <a:cs typeface="Helvetica Neue Light"/>
                <a:sym typeface="Helvetica Neue Light"/>
                <a:hlinkClick r:id="rId6"/>
              </a:rPr>
              <a:t>Funciones Recursivas</a:t>
            </a:r>
            <a:r>
              <a:rPr lang="es-419"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p:txBody>
      </p:sp>
      <p:pic>
        <p:nvPicPr>
          <p:cNvPr id="720" name="Google Shape;720;p95"/>
          <p:cNvPicPr preferRelativeResize="0"/>
          <p:nvPr/>
        </p:nvPicPr>
        <p:blipFill rotWithShape="1">
          <a:blip r:embed="rId7">
            <a:alphaModFix/>
          </a:blip>
          <a:srcRect b="0" l="0" r="0" t="0"/>
          <a:stretch/>
        </p:blipFill>
        <p:spPr>
          <a:xfrm>
            <a:off x="7567925" y="4659625"/>
            <a:ext cx="1186526" cy="330675"/>
          </a:xfrm>
          <a:prstGeom prst="rect">
            <a:avLst/>
          </a:prstGeom>
          <a:noFill/>
          <a:ln>
            <a:noFill/>
          </a:ln>
        </p:spPr>
      </p:pic>
      <p:pic>
        <p:nvPicPr>
          <p:cNvPr id="721" name="Google Shape;721;p95"/>
          <p:cNvPicPr preferRelativeResize="0"/>
          <p:nvPr/>
        </p:nvPicPr>
        <p:blipFill rotWithShape="1">
          <a:blip r:embed="rId8">
            <a:alphaModFix/>
          </a:blip>
          <a:srcRect b="0" l="0" r="0" t="0"/>
          <a:stretch/>
        </p:blipFill>
        <p:spPr>
          <a:xfrm>
            <a:off x="7411525" y="127700"/>
            <a:ext cx="1634174" cy="639850"/>
          </a:xfrm>
          <a:prstGeom prst="rect">
            <a:avLst/>
          </a:prstGeom>
          <a:noFill/>
          <a:ln>
            <a:noFill/>
          </a:ln>
        </p:spPr>
      </p:pic>
      <p:sp>
        <p:nvSpPr>
          <p:cNvPr id="722" name="Google Shape;722;p95"/>
          <p:cNvSpPr/>
          <p:nvPr/>
        </p:nvSpPr>
        <p:spPr>
          <a:xfrm>
            <a:off x="1568825" y="17344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23" name="Google Shape;723;p95"/>
          <p:cNvPicPr preferRelativeResize="0"/>
          <p:nvPr/>
        </p:nvPicPr>
        <p:blipFill rotWithShape="1">
          <a:blip r:embed="rId9">
            <a:alphaModFix/>
          </a:blip>
          <a:srcRect b="0" l="0" r="0" t="0"/>
          <a:stretch/>
        </p:blipFill>
        <p:spPr>
          <a:xfrm>
            <a:off x="1831534" y="1997140"/>
            <a:ext cx="545131" cy="545131"/>
          </a:xfrm>
          <a:prstGeom prst="rect">
            <a:avLst/>
          </a:prstGeom>
          <a:noFill/>
          <a:ln>
            <a:noFill/>
          </a:ln>
        </p:spPr>
      </p:pic>
      <p:sp>
        <p:nvSpPr>
          <p:cNvPr id="724" name="Google Shape;724;p95"/>
          <p:cNvSpPr txBox="1"/>
          <p:nvPr/>
        </p:nvSpPr>
        <p:spPr>
          <a:xfrm>
            <a:off x="882725" y="4505013"/>
            <a:ext cx="6764700" cy="6399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8" name="Shape 728"/>
        <p:cNvGrpSpPr/>
        <p:nvPr/>
      </p:nvGrpSpPr>
      <p:grpSpPr>
        <a:xfrm>
          <a:off x="0" y="0"/>
          <a:ext cx="0" cy="0"/>
          <a:chOff x="0" y="0"/>
          <a:chExt cx="0" cy="0"/>
        </a:xfrm>
      </p:grpSpPr>
      <p:sp>
        <p:nvSpPr>
          <p:cNvPr id="729" name="Google Shape;729;p96"/>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419"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730" name="Google Shape;730;p96"/>
          <p:cNvSpPr txBox="1"/>
          <p:nvPr/>
        </p:nvSpPr>
        <p:spPr>
          <a:xfrm>
            <a:off x="1645637" y="2623175"/>
            <a:ext cx="6467100" cy="190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lang="es-419" sz="2200">
                <a:solidFill>
                  <a:srgbClr val="E0FF00"/>
                </a:solidFill>
                <a:latin typeface="Helvetica Neue Light"/>
                <a:ea typeface="Helvetica Neue Light"/>
                <a:cs typeface="Helvetica Neue Light"/>
                <a:sym typeface="Helvetica Neue Light"/>
              </a:rPr>
              <a:t>    </a:t>
            </a:r>
            <a:r>
              <a:rPr b="0" i="0" lang="es-419"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30200" lvl="0" marL="431800" marR="0" rtl="0" algn="l">
              <a:lnSpc>
                <a:spcPct val="115000"/>
              </a:lnSpc>
              <a:spcBef>
                <a:spcPts val="0"/>
              </a:spcBef>
              <a:spcAft>
                <a:spcPts val="0"/>
              </a:spcAft>
              <a:buClr>
                <a:srgbClr val="E0FF00"/>
              </a:buClr>
              <a:buSzPts val="2000"/>
              <a:buFont typeface="Arial"/>
              <a:buChar char="-"/>
            </a:pPr>
            <a:r>
              <a:rPr lang="es-419" sz="2000">
                <a:solidFill>
                  <a:srgbClr val="E0FF00"/>
                </a:solidFill>
                <a:latin typeface="Helvetica Neue Light"/>
                <a:ea typeface="Helvetica Neue Light"/>
                <a:cs typeface="Helvetica Neue Light"/>
                <a:sym typeface="Helvetica Neue Light"/>
              </a:rPr>
              <a:t>Argumentos y Parámetros</a:t>
            </a:r>
            <a:endParaRPr b="0" i="0" sz="2000" u="none" cap="none" strike="noStrike">
              <a:solidFill>
                <a:srgbClr val="E0FF00"/>
              </a:solidFill>
              <a:latin typeface="Helvetica Neue Light"/>
              <a:ea typeface="Helvetica Neue Light"/>
              <a:cs typeface="Helvetica Neue Light"/>
              <a:sym typeface="Helvetica Neue Light"/>
            </a:endParaRPr>
          </a:p>
          <a:p>
            <a:pPr indent="-330200" lvl="0" marL="431800" marR="0" rtl="0" algn="l">
              <a:lnSpc>
                <a:spcPct val="115000"/>
              </a:lnSpc>
              <a:spcBef>
                <a:spcPts val="0"/>
              </a:spcBef>
              <a:spcAft>
                <a:spcPts val="0"/>
              </a:spcAft>
              <a:buClr>
                <a:srgbClr val="E0FF00"/>
              </a:buClr>
              <a:buSzPts val="2000"/>
              <a:buFont typeface="Helvetica Neue Light"/>
              <a:buChar char="-"/>
            </a:pPr>
            <a:r>
              <a:rPr lang="es-419" sz="2000">
                <a:solidFill>
                  <a:srgbClr val="E0FF00"/>
                </a:solidFill>
                <a:latin typeface="Helvetica Neue Light"/>
                <a:ea typeface="Helvetica Neue Light"/>
                <a:cs typeface="Helvetica Neue Light"/>
                <a:sym typeface="Helvetica Neue Light"/>
              </a:rPr>
              <a:t>Funciones Recursivas</a:t>
            </a:r>
            <a:endParaRPr b="0" i="0" sz="2000" u="none" cap="none" strike="noStrike">
              <a:solidFill>
                <a:srgbClr val="E0FF00"/>
              </a:solidFill>
              <a:latin typeface="Helvetica Neue Light"/>
              <a:ea typeface="Helvetica Neue Light"/>
              <a:cs typeface="Helvetica Neue Light"/>
              <a:sym typeface="Helvetica Neue Light"/>
            </a:endParaRPr>
          </a:p>
          <a:p>
            <a:pPr indent="-330200" lvl="0" marL="431800" marR="0" rtl="0" algn="l">
              <a:lnSpc>
                <a:spcPct val="115000"/>
              </a:lnSpc>
              <a:spcBef>
                <a:spcPts val="0"/>
              </a:spcBef>
              <a:spcAft>
                <a:spcPts val="0"/>
              </a:spcAft>
              <a:buClr>
                <a:srgbClr val="E0FF00"/>
              </a:buClr>
              <a:buSzPts val="2000"/>
              <a:buFont typeface="Helvetica Neue Light"/>
              <a:buChar char="-"/>
            </a:pPr>
            <a:r>
              <a:rPr lang="es-419" sz="2000">
                <a:solidFill>
                  <a:srgbClr val="E0FF00"/>
                </a:solidFill>
                <a:latin typeface="Helvetica Neue Light"/>
                <a:ea typeface="Helvetica Neue Light"/>
                <a:cs typeface="Helvetica Neue Light"/>
                <a:sym typeface="Helvetica Neue Light"/>
              </a:rPr>
              <a:t>Funciones Integradas</a:t>
            </a:r>
            <a:endParaRPr b="0" i="0" sz="20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p43"/>
          <p:cNvSpPr txBox="1"/>
          <p:nvPr/>
        </p:nvSpPr>
        <p:spPr>
          <a:xfrm>
            <a:off x="852200" y="1404000"/>
            <a:ext cx="7146000" cy="18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rgbClr val="E8E7E3"/>
              </a:solidFill>
            </a:endParaRPr>
          </a:p>
          <a:p>
            <a:pPr indent="0" lvl="0" marL="0" rtl="0" algn="ctr">
              <a:spcBef>
                <a:spcPts val="0"/>
              </a:spcBef>
              <a:spcAft>
                <a:spcPts val="0"/>
              </a:spcAft>
              <a:buNone/>
            </a:pPr>
            <a:r>
              <a:rPr i="1" lang="es-419" sz="3000">
                <a:solidFill>
                  <a:srgbClr val="EEFF41"/>
                </a:solidFill>
                <a:latin typeface="Anton"/>
                <a:ea typeface="Anton"/>
                <a:cs typeface="Anton"/>
                <a:sym typeface="Anton"/>
              </a:rPr>
              <a:t>¡PARA PENSAR!</a:t>
            </a:r>
            <a:endParaRPr i="1" sz="3000">
              <a:solidFill>
                <a:srgbClr val="EEFF41"/>
              </a:solidFill>
              <a:latin typeface="Didact Gothic"/>
              <a:ea typeface="Didact Gothic"/>
              <a:cs typeface="Didact Gothic"/>
              <a:sym typeface="Didact Gothic"/>
            </a:endParaRPr>
          </a:p>
          <a:p>
            <a:pPr indent="0" lvl="0" marL="0" rtl="0" algn="ctr">
              <a:lnSpc>
                <a:spcPct val="150000"/>
              </a:lnSpc>
              <a:spcBef>
                <a:spcPts val="1000"/>
              </a:spcBef>
              <a:spcAft>
                <a:spcPts val="0"/>
              </a:spcAft>
              <a:buNone/>
            </a:pPr>
            <a:r>
              <a:t/>
            </a:r>
            <a:endParaRPr i="1" sz="1800">
              <a:solidFill>
                <a:schemeClr val="lt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i="1" lang="es-419" sz="1800">
                <a:solidFill>
                  <a:schemeClr val="lt1"/>
                </a:solidFill>
                <a:latin typeface="Helvetica Neue Light"/>
                <a:ea typeface="Helvetica Neue Light"/>
                <a:cs typeface="Helvetica Neue Light"/>
                <a:sym typeface="Helvetica Neue Light"/>
              </a:rPr>
              <a:t>¿Cuál es la diferencia entre los parámetros y argumentos?</a:t>
            </a:r>
            <a:endParaRPr sz="2000">
              <a:solidFill>
                <a:srgbClr val="E8E7E3"/>
              </a:solidFill>
              <a:latin typeface="Helvetica Neue Light"/>
              <a:ea typeface="Helvetica Neue Light"/>
              <a:cs typeface="Helvetica Neue Light"/>
              <a:sym typeface="Helvetica Neue Light"/>
            </a:endParaRPr>
          </a:p>
        </p:txBody>
      </p:sp>
      <p:pic>
        <p:nvPicPr>
          <p:cNvPr id="252" name="Google Shape;252;p43"/>
          <p:cNvPicPr preferRelativeResize="0"/>
          <p:nvPr/>
        </p:nvPicPr>
        <p:blipFill rotWithShape="1">
          <a:blip r:embed="rId4">
            <a:alphaModFix/>
          </a:blip>
          <a:srcRect b="0" l="0" r="0" t="0"/>
          <a:stretch/>
        </p:blipFill>
        <p:spPr>
          <a:xfrm>
            <a:off x="3831925" y="433075"/>
            <a:ext cx="1186525" cy="1186525"/>
          </a:xfrm>
          <a:prstGeom prst="rect">
            <a:avLst/>
          </a:prstGeom>
          <a:noFill/>
          <a:ln>
            <a:noFill/>
          </a:ln>
        </p:spPr>
      </p:pic>
      <p:sp>
        <p:nvSpPr>
          <p:cNvPr id="253" name="Google Shape;253;p43"/>
          <p:cNvSpPr txBox="1"/>
          <p:nvPr/>
        </p:nvSpPr>
        <p:spPr>
          <a:xfrm>
            <a:off x="2380350" y="3854725"/>
            <a:ext cx="4383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600" u="sng">
                <a:solidFill>
                  <a:schemeClr val="lt1"/>
                </a:solidFill>
                <a:latin typeface="Helvetica Neue Light"/>
                <a:ea typeface="Helvetica Neue Light"/>
                <a:cs typeface="Helvetica Neue Light"/>
                <a:sym typeface="Helvetica Neue Light"/>
              </a:rPr>
              <a:t>CONTESTA EN EL CHAT DE ZOOM</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4" name="Shape 734"/>
        <p:cNvGrpSpPr/>
        <p:nvPr/>
      </p:nvGrpSpPr>
      <p:grpSpPr>
        <a:xfrm>
          <a:off x="0" y="0"/>
          <a:ext cx="0" cy="0"/>
          <a:chOff x="0" y="0"/>
          <a:chExt cx="0" cy="0"/>
        </a:xfrm>
      </p:grpSpPr>
      <p:sp>
        <p:nvSpPr>
          <p:cNvPr id="735" name="Google Shape;735;p97"/>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736" name="Google Shape;736;p97"/>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740" name="Shape 740"/>
        <p:cNvGrpSpPr/>
        <p:nvPr/>
      </p:nvGrpSpPr>
      <p:grpSpPr>
        <a:xfrm>
          <a:off x="0" y="0"/>
          <a:ext cx="0" cy="0"/>
          <a:chOff x="0" y="0"/>
          <a:chExt cx="0" cy="0"/>
        </a:xfrm>
      </p:grpSpPr>
      <p:sp>
        <p:nvSpPr>
          <p:cNvPr id="741" name="Google Shape;741;p9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#DEMOCRATIZANDOLAEDUCACIÓN</a:t>
            </a:r>
            <a:endParaRPr b="0" i="1" sz="3600" u="none" cap="none" strike="noStrike">
              <a:solidFill>
                <a:srgbClr val="121212"/>
              </a:solidFill>
              <a:latin typeface="Anton"/>
              <a:ea typeface="Anton"/>
              <a:cs typeface="Anton"/>
              <a:sym typeface="Anton"/>
            </a:endParaRPr>
          </a:p>
        </p:txBody>
      </p:sp>
      <p:pic>
        <p:nvPicPr>
          <p:cNvPr id="742" name="Google Shape;742;p9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44"/>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259" name="Google Shape;259;p44"/>
          <p:cNvSpPr txBox="1"/>
          <p:nvPr/>
        </p:nvSpPr>
        <p:spPr>
          <a:xfrm>
            <a:off x="1063116" y="33200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Argumentos y Parámetros</a:t>
            </a:r>
            <a:endParaRPr b="0" i="1" sz="3500" u="none" cap="none" strike="noStrike">
              <a:solidFill>
                <a:srgbClr val="000000"/>
              </a:solidFill>
              <a:latin typeface="Anton"/>
              <a:ea typeface="Anton"/>
              <a:cs typeface="Anton"/>
              <a:sym typeface="Anton"/>
            </a:endParaRPr>
          </a:p>
        </p:txBody>
      </p:sp>
      <p:sp>
        <p:nvSpPr>
          <p:cNvPr id="260" name="Google Shape;260;p44"/>
          <p:cNvSpPr txBox="1"/>
          <p:nvPr/>
        </p:nvSpPr>
        <p:spPr>
          <a:xfrm>
            <a:off x="538925" y="3911900"/>
            <a:ext cx="8178600" cy="4458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En esta clase </a:t>
            </a:r>
            <a:r>
              <a:rPr lang="es-419" sz="1800">
                <a:solidFill>
                  <a:schemeClr val="dk1"/>
                </a:solidFill>
                <a:latin typeface="Helvetica Neue Light"/>
                <a:ea typeface="Helvetica Neue Light"/>
                <a:cs typeface="Helvetica Neue Light"/>
                <a:sym typeface="Helvetica Neue Light"/>
              </a:rPr>
              <a:t>estaremos</a:t>
            </a:r>
            <a:r>
              <a:rPr lang="es-419" sz="1800">
                <a:solidFill>
                  <a:schemeClr val="dk1"/>
                </a:solidFill>
                <a:latin typeface="Helvetica Neue Light"/>
                <a:ea typeface="Helvetica Neue Light"/>
                <a:cs typeface="Helvetica Neue Light"/>
                <a:sym typeface="Helvetica Neue Light"/>
              </a:rPr>
              <a:t> viendo los distintos tipos de argumentos y parámetros.</a:t>
            </a:r>
            <a:endParaRPr sz="1800">
              <a:solidFill>
                <a:schemeClr val="dk1"/>
              </a:solidFill>
              <a:latin typeface="Helvetica Neue Light"/>
              <a:ea typeface="Helvetica Neue Light"/>
              <a:cs typeface="Helvetica Neue Light"/>
              <a:sym typeface="Helvetica Neue Light"/>
            </a:endParaRPr>
          </a:p>
        </p:txBody>
      </p:sp>
      <p:sp>
        <p:nvSpPr>
          <p:cNvPr id="261" name="Google Shape;261;p44"/>
          <p:cNvSpPr txBox="1"/>
          <p:nvPr/>
        </p:nvSpPr>
        <p:spPr>
          <a:xfrm>
            <a:off x="4448325" y="4343750"/>
            <a:ext cx="661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2100">
                <a:latin typeface="Calibri"/>
                <a:ea typeface="Calibri"/>
                <a:cs typeface="Calibri"/>
                <a:sym typeface="Calibri"/>
              </a:rPr>
              <a:t>👉</a:t>
            </a:r>
            <a:endParaRPr sz="2100">
              <a:latin typeface="Calibri"/>
              <a:ea typeface="Calibri"/>
              <a:cs typeface="Calibri"/>
              <a:sym typeface="Calibri"/>
            </a:endParaRPr>
          </a:p>
        </p:txBody>
      </p:sp>
      <p:sp>
        <p:nvSpPr>
          <p:cNvPr id="262" name="Google Shape;262;p44"/>
          <p:cNvSpPr txBox="1"/>
          <p:nvPr/>
        </p:nvSpPr>
        <p:spPr>
          <a:xfrm>
            <a:off x="368750" y="1457200"/>
            <a:ext cx="4453200" cy="12930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Como sabemos, d</a:t>
            </a:r>
            <a:r>
              <a:rPr lang="es-419" sz="1800">
                <a:solidFill>
                  <a:schemeClr val="dk1"/>
                </a:solidFill>
                <a:highlight>
                  <a:schemeClr val="lt1"/>
                </a:highlight>
                <a:latin typeface="Helvetica Neue Light"/>
                <a:ea typeface="Helvetica Neue Light"/>
                <a:cs typeface="Helvetica Neue Light"/>
                <a:sym typeface="Helvetica Neue Light"/>
              </a:rPr>
              <a:t>urante la definición de la función, las variables o valores se denominan </a:t>
            </a:r>
            <a:r>
              <a:rPr b="1" lang="es-419" sz="1800">
                <a:solidFill>
                  <a:schemeClr val="dk1"/>
                </a:solidFill>
                <a:highlight>
                  <a:schemeClr val="lt1"/>
                </a:highlight>
                <a:latin typeface="Helvetica Neue"/>
                <a:ea typeface="Helvetica Neue"/>
                <a:cs typeface="Helvetica Neue"/>
                <a:sym typeface="Helvetica Neue"/>
              </a:rPr>
              <a:t>parámetros</a:t>
            </a:r>
            <a:r>
              <a:rPr lang="es-419" sz="1800">
                <a:solidFill>
                  <a:schemeClr val="dk1"/>
                </a:solidFill>
                <a:highlight>
                  <a:schemeClr val="lt1"/>
                </a:highlight>
                <a:latin typeface="Helvetica Neue Light"/>
                <a:ea typeface="Helvetica Neue Light"/>
                <a:cs typeface="Helvetica Neue Light"/>
                <a:sym typeface="Helvetica Neue Light"/>
              </a:rPr>
              <a:t>:</a:t>
            </a:r>
            <a:endParaRPr sz="1800">
              <a:latin typeface="Helvetica Neue Light"/>
              <a:ea typeface="Helvetica Neue Light"/>
              <a:cs typeface="Helvetica Neue Light"/>
              <a:sym typeface="Helvetica Neue Light"/>
            </a:endParaRPr>
          </a:p>
        </p:txBody>
      </p:sp>
      <p:sp>
        <p:nvSpPr>
          <p:cNvPr id="263" name="Google Shape;263;p44"/>
          <p:cNvSpPr txBox="1"/>
          <p:nvPr/>
        </p:nvSpPr>
        <p:spPr>
          <a:xfrm>
            <a:off x="517225" y="2914375"/>
            <a:ext cx="3923700" cy="7803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def </a:t>
            </a:r>
            <a:r>
              <a:rPr lang="es-419" sz="1800">
                <a:solidFill>
                  <a:srgbClr val="303F9F"/>
                </a:solidFill>
                <a:highlight>
                  <a:schemeClr val="lt1"/>
                </a:highlight>
                <a:latin typeface="Helvetica Neue Light"/>
                <a:ea typeface="Helvetica Neue Light"/>
                <a:cs typeface="Helvetica Neue Light"/>
                <a:sym typeface="Helvetica Neue Light"/>
              </a:rPr>
              <a:t>suma</a:t>
            </a:r>
            <a:r>
              <a:rPr lang="es-419" sz="1800">
                <a:solidFill>
                  <a:schemeClr val="dk1"/>
                </a:solidFill>
                <a:highlight>
                  <a:schemeClr val="lt1"/>
                </a:highlight>
                <a:latin typeface="Helvetica Neue"/>
                <a:ea typeface="Helvetica Neue"/>
                <a:cs typeface="Helvetica Neue"/>
                <a:sym typeface="Helvetica Neue"/>
              </a:rPr>
              <a:t>(</a:t>
            </a:r>
            <a:r>
              <a:rPr b="1" lang="es-419" sz="1800">
                <a:solidFill>
                  <a:schemeClr val="dk1"/>
                </a:solidFill>
                <a:highlight>
                  <a:schemeClr val="lt1"/>
                </a:highlight>
                <a:latin typeface="Helvetica Neue"/>
                <a:ea typeface="Helvetica Neue"/>
                <a:cs typeface="Helvetica Neue"/>
                <a:sym typeface="Helvetica Neue"/>
              </a:rPr>
              <a:t>numero1</a:t>
            </a:r>
            <a:r>
              <a:rPr lang="es-419" sz="1800">
                <a:solidFill>
                  <a:schemeClr val="dk1"/>
                </a:solidFill>
                <a:highlight>
                  <a:schemeClr val="lt1"/>
                </a:highlight>
                <a:latin typeface="Helvetica Neue"/>
                <a:ea typeface="Helvetica Neue"/>
                <a:cs typeface="Helvetica Neue"/>
                <a:sym typeface="Helvetica Neue"/>
              </a:rPr>
              <a:t>, </a:t>
            </a:r>
            <a:r>
              <a:rPr b="1" lang="es-419" sz="1800">
                <a:solidFill>
                  <a:schemeClr val="dk1"/>
                </a:solidFill>
                <a:highlight>
                  <a:schemeClr val="lt1"/>
                </a:highlight>
                <a:latin typeface="Helvetica Neue"/>
                <a:ea typeface="Helvetica Neue"/>
                <a:cs typeface="Helvetica Neue"/>
                <a:sym typeface="Helvetica Neue"/>
              </a:rPr>
              <a:t>numero2</a:t>
            </a:r>
            <a:r>
              <a:rPr lang="es-419"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0D904F"/>
                </a:solidFill>
                <a:highlight>
                  <a:schemeClr val="lt1"/>
                </a:highlight>
                <a:latin typeface="Helvetica Neue Light"/>
                <a:ea typeface="Helvetica Neue Light"/>
                <a:cs typeface="Helvetica Neue Light"/>
                <a:sym typeface="Helvetica Neue Light"/>
              </a:rPr>
              <a:t>return </a:t>
            </a:r>
            <a:r>
              <a:rPr lang="es-419" sz="1800">
                <a:solidFill>
                  <a:schemeClr val="dk1"/>
                </a:solidFill>
                <a:highlight>
                  <a:schemeClr val="lt1"/>
                </a:highlight>
                <a:latin typeface="Helvetica Neue Light"/>
                <a:ea typeface="Helvetica Neue Light"/>
                <a:cs typeface="Helvetica Neue Light"/>
                <a:sym typeface="Helvetica Neue Light"/>
              </a:rPr>
              <a:t>numero1 + numero2</a:t>
            </a:r>
            <a:r>
              <a:rPr lang="es-419" sz="1800">
                <a:solidFill>
                  <a:schemeClr val="dk1"/>
                </a:solidFill>
                <a:highlight>
                  <a:schemeClr val="lt1"/>
                </a:highlight>
                <a:latin typeface="Helvetica Neue"/>
                <a:ea typeface="Helvetica Neue"/>
                <a:cs typeface="Helvetica Neue"/>
                <a:sym typeface="Helvetica Neue"/>
              </a:rPr>
              <a:t> </a:t>
            </a:r>
            <a:endParaRPr sz="1800"/>
          </a:p>
        </p:txBody>
      </p:sp>
      <p:sp>
        <p:nvSpPr>
          <p:cNvPr id="264" name="Google Shape;264;p44"/>
          <p:cNvSpPr txBox="1"/>
          <p:nvPr/>
        </p:nvSpPr>
        <p:spPr>
          <a:xfrm>
            <a:off x="5110125" y="1531150"/>
            <a:ext cx="3664200" cy="12930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Y durante la llamada se le denominan </a:t>
            </a:r>
            <a:r>
              <a:rPr b="1" lang="es-419" sz="1800">
                <a:solidFill>
                  <a:schemeClr val="dk1"/>
                </a:solidFill>
                <a:highlight>
                  <a:schemeClr val="lt1"/>
                </a:highlight>
                <a:latin typeface="Helvetica Neue"/>
                <a:ea typeface="Helvetica Neue"/>
                <a:cs typeface="Helvetica Neue"/>
                <a:sym typeface="Helvetica Neue"/>
              </a:rPr>
              <a:t>argumentos</a:t>
            </a:r>
            <a:r>
              <a:rPr lang="es-419" sz="1800">
                <a:solidFill>
                  <a:schemeClr val="dk1"/>
                </a:solidFill>
                <a:highlight>
                  <a:schemeClr val="lt1"/>
                </a:highlight>
                <a:latin typeface="Helvetica Neue Light"/>
                <a:ea typeface="Helvetica Neue Light"/>
                <a:cs typeface="Helvetica Neue Light"/>
                <a:sym typeface="Helvetica Neue Light"/>
              </a:rPr>
              <a:t>, como los argumentos de los scripts.</a:t>
            </a:r>
            <a:endParaRPr>
              <a:latin typeface="Helvetica Neue Light"/>
              <a:ea typeface="Helvetica Neue Light"/>
              <a:cs typeface="Helvetica Neue Light"/>
              <a:sym typeface="Helvetica Neue Light"/>
            </a:endParaRPr>
          </a:p>
        </p:txBody>
      </p:sp>
      <p:sp>
        <p:nvSpPr>
          <p:cNvPr id="265" name="Google Shape;265;p44"/>
          <p:cNvSpPr txBox="1"/>
          <p:nvPr/>
        </p:nvSpPr>
        <p:spPr>
          <a:xfrm>
            <a:off x="5578425" y="3137175"/>
            <a:ext cx="3000000" cy="4617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a:solidFill>
                  <a:srgbClr val="770000"/>
                </a:solidFill>
                <a:highlight>
                  <a:schemeClr val="lt1"/>
                </a:highlight>
                <a:latin typeface="Helvetica Neue"/>
                <a:ea typeface="Helvetica Neue"/>
                <a:cs typeface="Helvetica Neue"/>
                <a:sym typeface="Helvetica Neue"/>
              </a:rPr>
              <a:t>&gt;&gt;&gt;</a:t>
            </a:r>
            <a:r>
              <a:rPr lang="es-419" sz="1800">
                <a:solidFill>
                  <a:schemeClr val="dk1"/>
                </a:solidFill>
                <a:highlight>
                  <a:schemeClr val="lt1"/>
                </a:highlight>
                <a:latin typeface="Helvetica Neue"/>
                <a:ea typeface="Helvetica Neue"/>
                <a:cs typeface="Helvetica Neue"/>
                <a:sym typeface="Helvetica Neue"/>
              </a:rPr>
              <a:t> resultado = suma(</a:t>
            </a:r>
            <a:r>
              <a:rPr b="1" lang="es-419" sz="1800">
                <a:solidFill>
                  <a:schemeClr val="dk1"/>
                </a:solidFill>
                <a:highlight>
                  <a:schemeClr val="lt1"/>
                </a:highlight>
                <a:latin typeface="Helvetica Neue"/>
                <a:ea typeface="Helvetica Neue"/>
                <a:cs typeface="Helvetica Neue"/>
                <a:sym typeface="Helvetica Neue"/>
              </a:rPr>
              <a:t>7</a:t>
            </a:r>
            <a:r>
              <a:rPr lang="es-419" sz="1800">
                <a:solidFill>
                  <a:schemeClr val="dk1"/>
                </a:solidFill>
                <a:highlight>
                  <a:schemeClr val="lt1"/>
                </a:highlight>
                <a:latin typeface="Helvetica Neue"/>
                <a:ea typeface="Helvetica Neue"/>
                <a:cs typeface="Helvetica Neue"/>
                <a:sym typeface="Helvetica Neue"/>
              </a:rPr>
              <a:t>, </a:t>
            </a:r>
            <a:r>
              <a:rPr b="1" lang="es-419" sz="1800">
                <a:solidFill>
                  <a:schemeClr val="dk1"/>
                </a:solidFill>
                <a:highlight>
                  <a:schemeClr val="lt1"/>
                </a:highlight>
                <a:latin typeface="Helvetica Neue"/>
                <a:ea typeface="Helvetica Neue"/>
                <a:cs typeface="Helvetica Neue"/>
                <a:sym typeface="Helvetica Neue"/>
              </a:rPr>
              <a:t>5</a:t>
            </a:r>
            <a:r>
              <a:rPr lang="es-419" sz="1800">
                <a:solidFill>
                  <a:schemeClr val="dk1"/>
                </a:solidFill>
                <a:highlight>
                  <a:schemeClr val="lt1"/>
                </a:highlight>
                <a:latin typeface="Helvetica Neue"/>
                <a:ea typeface="Helvetica Neue"/>
                <a:cs typeface="Helvetica Neue"/>
                <a:sym typeface="Helvetica Neue"/>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69" name="Shape 269"/>
        <p:cNvGrpSpPr/>
        <p:nvPr/>
      </p:nvGrpSpPr>
      <p:grpSpPr>
        <a:xfrm>
          <a:off x="0" y="0"/>
          <a:ext cx="0" cy="0"/>
          <a:chOff x="0" y="0"/>
          <a:chExt cx="0" cy="0"/>
        </a:xfrm>
      </p:grpSpPr>
      <p:sp>
        <p:nvSpPr>
          <p:cNvPr id="270" name="Google Shape;270;p45"/>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3600">
                <a:latin typeface="Anton"/>
                <a:ea typeface="Anton"/>
                <a:cs typeface="Anton"/>
                <a:sym typeface="Anton"/>
              </a:rPr>
              <a:t>ARGUMENTOS POR POSICIÓN</a:t>
            </a:r>
            <a:endParaRPr i="1" sz="3600">
              <a:latin typeface="Anton"/>
              <a:ea typeface="Anton"/>
              <a:cs typeface="Anton"/>
              <a:sym typeface="Anton"/>
            </a:endParaRPr>
          </a:p>
        </p:txBody>
      </p:sp>
      <p:pic>
        <p:nvPicPr>
          <p:cNvPr id="271" name="Google Shape;271;p4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46"/>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277" name="Google Shape;277;p46"/>
          <p:cNvSpPr txBox="1"/>
          <p:nvPr/>
        </p:nvSpPr>
        <p:spPr>
          <a:xfrm>
            <a:off x="152400" y="3426050"/>
            <a:ext cx="8697600" cy="13521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419" sz="1800">
                <a:latin typeface="Helvetica Neue Light"/>
                <a:ea typeface="Helvetica Neue Light"/>
                <a:cs typeface="Helvetica Neue Light"/>
                <a:sym typeface="Helvetica Neue Light"/>
              </a:rPr>
              <a:t>El argumento </a:t>
            </a:r>
            <a:r>
              <a:rPr b="1" lang="es-419" sz="1800">
                <a:latin typeface="Helvetica Neue"/>
                <a:ea typeface="Helvetica Neue"/>
                <a:cs typeface="Helvetica Neue"/>
                <a:sym typeface="Helvetica Neue"/>
              </a:rPr>
              <a:t>7 </a:t>
            </a:r>
            <a:r>
              <a:rPr lang="es-419" sz="1800">
                <a:latin typeface="Helvetica Neue Light"/>
                <a:ea typeface="Helvetica Neue Light"/>
                <a:cs typeface="Helvetica Neue Light"/>
                <a:sym typeface="Helvetica Neue Light"/>
              </a:rPr>
              <a:t>es la posición </a:t>
            </a:r>
            <a:r>
              <a:rPr b="1" lang="es-419" sz="1800">
                <a:latin typeface="Helvetica Neue"/>
                <a:ea typeface="Helvetica Neue"/>
                <a:cs typeface="Helvetica Neue"/>
                <a:sym typeface="Helvetica Neue"/>
              </a:rPr>
              <a:t>0,</a:t>
            </a:r>
            <a:r>
              <a:rPr lang="es-419" sz="1800">
                <a:latin typeface="Helvetica Neue Light"/>
                <a:ea typeface="Helvetica Neue Light"/>
                <a:cs typeface="Helvetica Neue Light"/>
                <a:sym typeface="Helvetica Neue Light"/>
              </a:rPr>
              <a:t> por consiguiente es el parámetro de la función </a:t>
            </a:r>
            <a:r>
              <a:rPr b="1" lang="es-419" sz="1800">
                <a:latin typeface="Helvetica Neue"/>
                <a:ea typeface="Helvetica Neue"/>
                <a:cs typeface="Helvetica Neue"/>
                <a:sym typeface="Helvetica Neue"/>
              </a:rPr>
              <a:t>numero1</a:t>
            </a:r>
            <a:r>
              <a:rPr lang="es-419" sz="1800">
                <a:latin typeface="Helvetica Neue Light"/>
                <a:ea typeface="Helvetica Neue Light"/>
                <a:cs typeface="Helvetica Neue Light"/>
                <a:sym typeface="Helvetica Neue Light"/>
              </a:rPr>
              <a:t>, seguidamente el argumento</a:t>
            </a:r>
            <a:r>
              <a:rPr b="1" lang="es-419" sz="1800">
                <a:latin typeface="Helvetica Neue"/>
                <a:ea typeface="Helvetica Neue"/>
                <a:cs typeface="Helvetica Neue"/>
                <a:sym typeface="Helvetica Neue"/>
              </a:rPr>
              <a:t> 5</a:t>
            </a:r>
            <a:r>
              <a:rPr lang="es-419" sz="1800">
                <a:latin typeface="Helvetica Neue Light"/>
                <a:ea typeface="Helvetica Neue Light"/>
                <a:cs typeface="Helvetica Neue Light"/>
                <a:sym typeface="Helvetica Neue Light"/>
              </a:rPr>
              <a:t> es la posición </a:t>
            </a:r>
            <a:r>
              <a:rPr b="1" lang="es-419" sz="1800">
                <a:latin typeface="Helvetica Neue"/>
                <a:ea typeface="Helvetica Neue"/>
                <a:cs typeface="Helvetica Neue"/>
                <a:sym typeface="Helvetica Neue"/>
              </a:rPr>
              <a:t>1</a:t>
            </a:r>
            <a:r>
              <a:rPr lang="es-419" sz="1800">
                <a:latin typeface="Helvetica Neue Light"/>
                <a:ea typeface="Helvetica Neue Light"/>
                <a:cs typeface="Helvetica Neue Light"/>
                <a:sym typeface="Helvetica Neue Light"/>
              </a:rPr>
              <a:t> por consiguiente es el parámetro de la función </a:t>
            </a:r>
            <a:r>
              <a:rPr b="1" lang="es-419" sz="1800">
                <a:latin typeface="Helvetica Neue"/>
                <a:ea typeface="Helvetica Neue"/>
                <a:cs typeface="Helvetica Neue"/>
                <a:sym typeface="Helvetica Neue"/>
              </a:rPr>
              <a:t>numero2</a:t>
            </a:r>
            <a:r>
              <a:rPr lang="es-419" sz="1800">
                <a:latin typeface="Helvetica Neue Light"/>
                <a:ea typeface="Helvetica Neue Light"/>
                <a:cs typeface="Helvetica Neue Light"/>
                <a:sym typeface="Helvetica Neue Light"/>
              </a:rPr>
              <a:t>.</a:t>
            </a:r>
            <a:endParaRPr sz="1800">
              <a:latin typeface="Helvetica Neue Light"/>
              <a:ea typeface="Helvetica Neue Light"/>
              <a:cs typeface="Helvetica Neue Light"/>
              <a:sym typeface="Helvetica Neue Light"/>
            </a:endParaRPr>
          </a:p>
        </p:txBody>
      </p:sp>
      <p:sp>
        <p:nvSpPr>
          <p:cNvPr id="278" name="Google Shape;278;p46"/>
          <p:cNvSpPr txBox="1"/>
          <p:nvPr/>
        </p:nvSpPr>
        <p:spPr>
          <a:xfrm>
            <a:off x="2115700" y="316650"/>
            <a:ext cx="4994400" cy="81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Argumentos por posición</a:t>
            </a:r>
            <a:endParaRPr b="0" i="1" sz="3500" u="none" cap="none" strike="noStrike">
              <a:solidFill>
                <a:srgbClr val="000000"/>
              </a:solidFill>
              <a:latin typeface="Anton"/>
              <a:ea typeface="Anton"/>
              <a:cs typeface="Anton"/>
              <a:sym typeface="Anton"/>
            </a:endParaRPr>
          </a:p>
        </p:txBody>
      </p:sp>
      <p:sp>
        <p:nvSpPr>
          <p:cNvPr id="279" name="Google Shape;279;p46"/>
          <p:cNvSpPr txBox="1"/>
          <p:nvPr/>
        </p:nvSpPr>
        <p:spPr>
          <a:xfrm>
            <a:off x="381000" y="1219200"/>
            <a:ext cx="8632800" cy="877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800">
                <a:solidFill>
                  <a:schemeClr val="dk1"/>
                </a:solidFill>
                <a:latin typeface="Helvetica Neue Light"/>
                <a:ea typeface="Helvetica Neue Light"/>
                <a:cs typeface="Helvetica Neue Light"/>
                <a:sym typeface="Helvetica Neue Light"/>
              </a:rPr>
              <a:t>Cuando se envían argumentos a una función, se reciben por orden en los parámetros definidos:</a:t>
            </a:r>
            <a:endParaRPr/>
          </a:p>
        </p:txBody>
      </p:sp>
      <p:sp>
        <p:nvSpPr>
          <p:cNvPr id="280" name="Google Shape;280;p46"/>
          <p:cNvSpPr txBox="1"/>
          <p:nvPr/>
        </p:nvSpPr>
        <p:spPr>
          <a:xfrm>
            <a:off x="2456550" y="2180250"/>
            <a:ext cx="4481700" cy="10989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def </a:t>
            </a:r>
            <a:r>
              <a:rPr lang="es-419" sz="1800">
                <a:solidFill>
                  <a:srgbClr val="303F9F"/>
                </a:solidFill>
                <a:highlight>
                  <a:schemeClr val="lt1"/>
                </a:highlight>
                <a:latin typeface="Helvetica Neue Light"/>
                <a:ea typeface="Helvetica Neue Light"/>
                <a:cs typeface="Helvetica Neue Light"/>
                <a:sym typeface="Helvetica Neue Light"/>
              </a:rPr>
              <a:t>suma</a:t>
            </a:r>
            <a:r>
              <a:rPr lang="es-419" sz="1800">
                <a:solidFill>
                  <a:schemeClr val="dk1"/>
                </a:solidFill>
                <a:highlight>
                  <a:schemeClr val="lt1"/>
                </a:highlight>
                <a:latin typeface="Helvetica Neue"/>
                <a:ea typeface="Helvetica Neue"/>
                <a:cs typeface="Helvetica Neue"/>
                <a:sym typeface="Helvetica Neue"/>
              </a:rPr>
              <a:t>(</a:t>
            </a:r>
            <a:r>
              <a:rPr b="1" lang="es-419" sz="1800">
                <a:solidFill>
                  <a:schemeClr val="dk1"/>
                </a:solidFill>
                <a:highlight>
                  <a:schemeClr val="lt1"/>
                </a:highlight>
                <a:latin typeface="Helvetica Neue"/>
                <a:ea typeface="Helvetica Neue"/>
                <a:cs typeface="Helvetica Neue"/>
                <a:sym typeface="Helvetica Neue"/>
              </a:rPr>
              <a:t>numero1</a:t>
            </a:r>
            <a:r>
              <a:rPr lang="es-419" sz="1800">
                <a:solidFill>
                  <a:schemeClr val="dk1"/>
                </a:solidFill>
                <a:highlight>
                  <a:schemeClr val="lt1"/>
                </a:highlight>
                <a:latin typeface="Helvetica Neue"/>
                <a:ea typeface="Helvetica Neue"/>
                <a:cs typeface="Helvetica Neue"/>
                <a:sym typeface="Helvetica Neue"/>
              </a:rPr>
              <a:t>, </a:t>
            </a:r>
            <a:r>
              <a:rPr b="1" lang="es-419" sz="1800">
                <a:solidFill>
                  <a:schemeClr val="dk1"/>
                </a:solidFill>
                <a:highlight>
                  <a:schemeClr val="lt1"/>
                </a:highlight>
                <a:latin typeface="Helvetica Neue"/>
                <a:ea typeface="Helvetica Neue"/>
                <a:cs typeface="Helvetica Neue"/>
                <a:sym typeface="Helvetica Neue"/>
              </a:rPr>
              <a:t>numero2</a:t>
            </a:r>
            <a:r>
              <a:rPr lang="es-419"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0D904F"/>
                </a:solidFill>
                <a:highlight>
                  <a:schemeClr val="lt1"/>
                </a:highlight>
                <a:latin typeface="Helvetica Neue Light"/>
                <a:ea typeface="Helvetica Neue Light"/>
                <a:cs typeface="Helvetica Neue Light"/>
                <a:sym typeface="Helvetica Neue Light"/>
              </a:rPr>
              <a:t>return </a:t>
            </a:r>
            <a:r>
              <a:rPr lang="es-419" sz="1800">
                <a:solidFill>
                  <a:schemeClr val="dk1"/>
                </a:solidFill>
                <a:highlight>
                  <a:schemeClr val="lt1"/>
                </a:highlight>
                <a:latin typeface="Helvetica Neue Light"/>
                <a:ea typeface="Helvetica Neue Light"/>
                <a:cs typeface="Helvetica Neue Light"/>
                <a:sym typeface="Helvetica Neue Light"/>
              </a:rPr>
              <a:t>numero1 + numero2</a:t>
            </a:r>
            <a:r>
              <a:rPr lang="es-419" sz="1800">
                <a:solidFill>
                  <a:schemeClr val="dk1"/>
                </a:solidFill>
                <a:highlight>
                  <a:schemeClr val="lt1"/>
                </a:highlight>
                <a:latin typeface="Helvetica Neue"/>
                <a:ea typeface="Helvetica Neue"/>
                <a:cs typeface="Helvetica Neue"/>
                <a:sym typeface="Helvetica Neue"/>
              </a:rPr>
              <a:t>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resultado = suma</a:t>
            </a:r>
            <a:r>
              <a:rPr lang="es-419" sz="1800">
                <a:solidFill>
                  <a:schemeClr val="dk1"/>
                </a:solidFill>
                <a:highlight>
                  <a:schemeClr val="lt1"/>
                </a:highlight>
                <a:latin typeface="Helvetica Neue"/>
                <a:ea typeface="Helvetica Neue"/>
                <a:cs typeface="Helvetica Neue"/>
                <a:sym typeface="Helvetica Neue"/>
              </a:rPr>
              <a:t>(</a:t>
            </a:r>
            <a:r>
              <a:rPr b="1" lang="es-419" sz="1800">
                <a:solidFill>
                  <a:schemeClr val="dk1"/>
                </a:solidFill>
                <a:highlight>
                  <a:schemeClr val="lt1"/>
                </a:highlight>
                <a:latin typeface="Helvetica Neue"/>
                <a:ea typeface="Helvetica Neue"/>
                <a:cs typeface="Helvetica Neue"/>
                <a:sym typeface="Helvetica Neue"/>
              </a:rPr>
              <a:t>7</a:t>
            </a:r>
            <a:r>
              <a:rPr lang="es-419" sz="1800">
                <a:solidFill>
                  <a:schemeClr val="dk1"/>
                </a:solidFill>
                <a:highlight>
                  <a:schemeClr val="lt1"/>
                </a:highlight>
                <a:latin typeface="Helvetica Neue"/>
                <a:ea typeface="Helvetica Neue"/>
                <a:cs typeface="Helvetica Neue"/>
                <a:sym typeface="Helvetica Neue"/>
              </a:rPr>
              <a:t>, </a:t>
            </a:r>
            <a:r>
              <a:rPr b="1" lang="es-419" sz="1800">
                <a:solidFill>
                  <a:schemeClr val="dk1"/>
                </a:solidFill>
                <a:highlight>
                  <a:schemeClr val="lt1"/>
                </a:highlight>
                <a:latin typeface="Helvetica Neue"/>
                <a:ea typeface="Helvetica Neue"/>
                <a:cs typeface="Helvetica Neue"/>
                <a:sym typeface="Helvetica Neue"/>
              </a:rPr>
              <a:t>5</a:t>
            </a:r>
            <a:r>
              <a:rPr lang="es-419" sz="1800">
                <a:solidFill>
                  <a:schemeClr val="dk1"/>
                </a:solidFill>
                <a:highlight>
                  <a:schemeClr val="lt1"/>
                </a:highlight>
                <a:latin typeface="Helvetica Neue"/>
                <a:ea typeface="Helvetica Neue"/>
                <a:cs typeface="Helvetica Neue"/>
                <a:sym typeface="Helvetica Neue"/>
              </a:rPr>
              <a:t>)</a:t>
            </a:r>
            <a:endParaRPr/>
          </a:p>
        </p:txBody>
      </p:sp>
      <p:pic>
        <p:nvPicPr>
          <p:cNvPr id="281" name="Google Shape;281;p46"/>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