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5143500" cx="9144000"/>
  <p:notesSz cx="6858000" cy="9144000"/>
  <p:embeddedFontLst>
    <p:embeddedFont>
      <p:font typeface="Anton"/>
      <p:regular r:id="rId69"/>
    </p:embeddedFont>
    <p:embeddedFont>
      <p:font typeface="Lato"/>
      <p:regular r:id="rId70"/>
      <p:bold r:id="rId71"/>
      <p:italic r:id="rId72"/>
      <p:boldItalic r:id="rId73"/>
    </p:embeddedFont>
    <p:embeddedFont>
      <p:font typeface="Helvetica Neue"/>
      <p:regular r:id="rId74"/>
      <p:bold r:id="rId75"/>
      <p:italic r:id="rId76"/>
      <p:boldItalic r:id="rId77"/>
    </p:embeddedFont>
    <p:embeddedFont>
      <p:font typeface="Helvetica Neue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5DBE7C-6AEE-44F6-BA43-4400A32065CF}">
  <a:tblStyle styleId="{2F5DBE7C-6AEE-44F6-BA43-4400A32065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Light-italic.fntdata"/><Relationship Id="rId81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Lato-boldItalic.fntdata"/><Relationship Id="rId72" Type="http://schemas.openxmlformats.org/officeDocument/2006/relationships/font" Target="fonts/Lato-italic.fntdata"/><Relationship Id="rId31" Type="http://schemas.openxmlformats.org/officeDocument/2006/relationships/slide" Target="slides/slide24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3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6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5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28.xml"/><Relationship Id="rId79" Type="http://schemas.openxmlformats.org/officeDocument/2006/relationships/font" Target="fonts/HelveticaNeueLight-bold.fntdata"/><Relationship Id="rId34" Type="http://schemas.openxmlformats.org/officeDocument/2006/relationships/slide" Target="slides/slide27.xml"/><Relationship Id="rId78" Type="http://schemas.openxmlformats.org/officeDocument/2006/relationships/font" Target="fonts/HelveticaNeueLight-regular.fntdata"/><Relationship Id="rId71" Type="http://schemas.openxmlformats.org/officeDocument/2006/relationships/font" Target="fonts/Lato-bold.fntdata"/><Relationship Id="rId70" Type="http://schemas.openxmlformats.org/officeDocument/2006/relationships/font" Target="fonts/Lato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Anton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El tutor conforma los break out rooms, rotando entre ellos como facilitador.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Supongamos que la lista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expresiones = [1 == 1, 1 &lt; =0]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respuesta que se espera que escriban 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resultados = [True, False]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Correspondiendo </a:t>
            </a:r>
            <a:r>
              <a:rPr b="1" lang="es-419"/>
              <a:t>True</a:t>
            </a:r>
            <a:r>
              <a:rPr lang="es-419"/>
              <a:t> al resultado de </a:t>
            </a:r>
            <a:r>
              <a:rPr b="1" lang="es-419"/>
              <a:t>1==1</a:t>
            </a:r>
            <a:r>
              <a:rPr lang="es-419"/>
              <a:t> y </a:t>
            </a:r>
            <a:r>
              <a:rPr b="1" lang="es-419"/>
              <a:t>False</a:t>
            </a:r>
            <a:r>
              <a:rPr lang="es-419"/>
              <a:t> al de </a:t>
            </a:r>
            <a:r>
              <a:rPr b="1" lang="es-419"/>
              <a:t>1&lt;0</a:t>
            </a:r>
            <a:r>
              <a:rPr lang="es-419"/>
              <a:t>, es decir, los resultados deben concordar con las posiciones de las expresiones, siendo </a:t>
            </a:r>
            <a:r>
              <a:rPr b="1" lang="es-419"/>
              <a:t>resultados[0] </a:t>
            </a:r>
            <a:r>
              <a:rPr lang="es-419"/>
              <a:t>la respuesta a la expresión </a:t>
            </a:r>
            <a:r>
              <a:rPr b="1" lang="es-419"/>
              <a:t>expresiones[0]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Ejemplo práctico: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 “SALIR”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== “EXIT” or salida == “FIN” or salida == “SALIR”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 = “Python”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p[0] == “P” or p[0] == “p”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Supongamos que la lista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expresiones = [1 == 1 or 1 &lt; =0]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La respuesta que se espera que escriban 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resultados = [True]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Correspondiendo </a:t>
            </a:r>
            <a:r>
              <a:rPr b="1" lang="es-419">
                <a:solidFill>
                  <a:schemeClr val="dk1"/>
                </a:solidFill>
              </a:rPr>
              <a:t>True</a:t>
            </a:r>
            <a:r>
              <a:rPr lang="es-419">
                <a:solidFill>
                  <a:schemeClr val="dk1"/>
                </a:solidFill>
              </a:rPr>
              <a:t> al resultado de </a:t>
            </a:r>
            <a:r>
              <a:rPr b="1" lang="es-419">
                <a:solidFill>
                  <a:schemeClr val="dk1"/>
                </a:solidFill>
              </a:rPr>
              <a:t>1==1</a:t>
            </a:r>
            <a:r>
              <a:rPr lang="es-419">
                <a:solidFill>
                  <a:schemeClr val="dk1"/>
                </a:solidFill>
              </a:rPr>
              <a:t> or </a:t>
            </a:r>
            <a:r>
              <a:rPr b="1" lang="es-419">
                <a:solidFill>
                  <a:schemeClr val="dk1"/>
                </a:solidFill>
              </a:rPr>
              <a:t>1&lt;0</a:t>
            </a:r>
            <a:r>
              <a:rPr lang="es-419">
                <a:solidFill>
                  <a:schemeClr val="dk1"/>
                </a:solidFill>
              </a:rPr>
              <a:t>, es decir, los resultados deben concordar con las posiciones de las expresiones, siendo </a:t>
            </a:r>
            <a:r>
              <a:rPr b="1" lang="es-419">
                <a:solidFill>
                  <a:schemeClr val="dk1"/>
                </a:solidFill>
              </a:rPr>
              <a:t>resultados[0] </a:t>
            </a:r>
            <a:r>
              <a:rPr lang="es-419">
                <a:solidFill>
                  <a:schemeClr val="dk1"/>
                </a:solidFill>
              </a:rPr>
              <a:t>la respuesta a la expresión </a:t>
            </a:r>
            <a:r>
              <a:rPr b="1" lang="es-419">
                <a:solidFill>
                  <a:schemeClr val="dk1"/>
                </a:solidFill>
              </a:rPr>
              <a:t>expresiones[0]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 / 3**a / a * b &gt;= 15 and not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(a%b**2)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!= 0</a:t>
            </a:r>
            <a:endParaRPr sz="1300">
              <a:solidFill>
                <a:srgbClr val="70AD47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3**a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a * b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/180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/ 79716.15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1627604166.66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and not 15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 True</a:t>
            </a:r>
            <a:endParaRPr sz="1300" u="sng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1"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expresiones = [nombre != "****", edad&gt;10 and edad&lt;18, len(nombre)&gt;=3 and len(nombre)&lt;10, edad*4 &gt;40]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[True, True, False]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suma en asignación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resta en asignación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producto en asignación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división en asignación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módulo en asignación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potencia en asignación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aprendeprogramando.es/cursos-online/python/sentencia-condicional/operadores-relacionales#:~:text=En%20programaci%C3%B3n%2C%20los%20operadores%20relacionales,contrario%20ser%C3%A1%20falsa%20(false)." TargetMode="External"/><Relationship Id="rId4" Type="http://schemas.openxmlformats.org/officeDocument/2006/relationships/hyperlink" Target="https://entrenamiento-python-basico.readthedocs.io/es/latest/leccion3/tipo_booleanos.html" TargetMode="External"/><Relationship Id="rId9" Type="http://schemas.openxmlformats.org/officeDocument/2006/relationships/image" Target="../media/image32.png"/><Relationship Id="rId5" Type="http://schemas.openxmlformats.org/officeDocument/2006/relationships/hyperlink" Target="https://www.aprendeprogramando.es/cursos-online/python/sentencia-condicional/operadores-logicos" TargetMode="External"/><Relationship Id="rId6" Type="http://schemas.openxmlformats.org/officeDocument/2006/relationships/hyperlink" Target="https://www.freecodecamp.org/espanol/news/operadores-basicos-en-python-con-ejemplos/" TargetMode="External"/><Relationship Id="rId7" Type="http://schemas.openxmlformats.org/officeDocument/2006/relationships/hyperlink" Target="https://entrenamiento-python-basico.readthedocs.io/es/latest/leccion3/tipo_booleanos.html" TargetMode="External"/><Relationship Id="rId8" Type="http://schemas.openxmlformats.org/officeDocument/2006/relationships/hyperlink" Target="https://entrenamiento-python-basico.readthedocs.io/es/latest/leccion3/operadores_asignaciones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y expresiones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3.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896491" y="3884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4837825" y="3362325"/>
            <a:ext cx="3080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en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matemático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FF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+1 = 3???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Falso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381000" y="1219200"/>
            <a:ext cx="8525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tipo lógico es el tipo de dato más básico de la información racional, y representa únicamente dos posibilidades: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Verdadero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381000" y="2667000"/>
            <a:ext cx="85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denominamos a este tipo como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459800" y="3366825"/>
            <a:ext cx="384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lingüístico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podríamos decir que: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“Estoy vivo”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Verdadero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Negación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2904275" y="2696450"/>
            <a:ext cx="3431700" cy="10977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Verdadero = Falso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Falso = Verdadero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228600" y="1447800"/>
            <a:ext cx="866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negamos una cosa que es verdad, esta se convierte en mentira. Por lo tanto,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negamos una cosa que es mentira, esta se convierte en verdad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¿Y en la programación?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366275" y="1458150"/>
            <a:ext cx="62970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a un ordenador podemos preguntarle cosas matemáticas.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si le preguntamos si 1 + 1 es igual a 2?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6320375" y="1597600"/>
            <a:ext cx="2166000" cy="7803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b="0" i="0" lang="es-419" sz="1800" u="none" cap="none" strike="noStrik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4917500" y="3740725"/>
            <a:ext cx="2337600" cy="7803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b="0" i="0" lang="es-419" sz="1800" u="none" cap="none" strike="noStrik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0" y="2438400"/>
            <a:ext cx="8829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Aquí estamos preguntado si al sumar 1 con 1 el resultado es 3 y Python ya sabe decirnos que esto es falso (false)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563200" y="1779350"/>
            <a:ext cx="78426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los operadores relacionales son símbolos que se usan para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comparar dos valores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resultado de la comparación es correcto, la expresión es considerada verdadera (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), y en caso contrario será falsa (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950" y="384960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Igualdad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3935550" y="3468825"/>
            <a:ext cx="4366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confundir el operador de asignación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con el operador de igualdad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0" y="1447800"/>
            <a:ext cx="8798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igualdad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operandos son iguales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son iguales,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distintos. Este operador se escribe con dos signos igual (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935175" y="3262800"/>
            <a:ext cx="1512000" cy="1417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397450" y="1458150"/>
            <a:ext cx="84399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Desigualdad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operandos son distintos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son distintos, 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iguales.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Desigualdad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1511875" y="3106525"/>
            <a:ext cx="1504200" cy="15414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3254950" y="3182725"/>
            <a:ext cx="4909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como un signo de exclamación y un signo igual 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como tachando al operador de igualdad.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Menor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529925" y="1411950"/>
            <a:ext cx="83466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Menor que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primer operando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/>
        </p:nvSpPr>
        <p:spPr>
          <a:xfrm>
            <a:off x="997600" y="2517850"/>
            <a:ext cx="1465200" cy="1913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2978725" y="2822000"/>
            <a:ext cx="568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al segundo,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Este operador se escribe con un signo de menor que (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/>
          <p:nvPr/>
        </p:nvSpPr>
        <p:spPr>
          <a:xfrm>
            <a:off x="405250" y="1500925"/>
            <a:ext cx="84801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Menor igual que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primer operando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segundo operando 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Menor Igual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 txBox="1"/>
          <p:nvPr/>
        </p:nvSpPr>
        <p:spPr>
          <a:xfrm>
            <a:off x="740375" y="2836700"/>
            <a:ext cx="18861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3054925" y="2684300"/>
            <a:ext cx="557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o igual al segundo,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menor que y un igual (</a:t>
            </a:r>
            <a:r>
              <a:rPr b="1" i="0" lang="es-419" sz="1800" u="none" cap="none" strike="noStrik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/>
        </p:nvSpPr>
        <p:spPr>
          <a:xfrm>
            <a:off x="389650" y="1564350"/>
            <a:ext cx="8494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 que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primer operando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/>
          <p:nvPr/>
        </p:nvSpPr>
        <p:spPr>
          <a:xfrm>
            <a:off x="771550" y="2861000"/>
            <a:ext cx="16365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2766575" y="2942350"/>
            <a:ext cx="593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al segundo,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menor que el segundo. Este operador se escribe con un signo de mayor que </a:t>
            </a:r>
            <a:r>
              <a:rPr b="0" i="0" lang="es-419" sz="1800" u="none" cap="none" strike="noStrik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4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5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igual que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11725" y="1411950"/>
            <a:ext cx="8595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 igual que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primer operando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segundo operando,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si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4" name="Google Shape;34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 txBox="1"/>
          <p:nvPr/>
        </p:nvSpPr>
        <p:spPr>
          <a:xfrm>
            <a:off x="522150" y="2656500"/>
            <a:ext cx="1893900" cy="2055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45"/>
          <p:cNvSpPr txBox="1"/>
          <p:nvPr/>
        </p:nvSpPr>
        <p:spPr>
          <a:xfrm>
            <a:off x="2602925" y="2829750"/>
            <a:ext cx="6109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o igual al segundo,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menor que el segundo.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mayor que y un igual</a:t>
            </a:r>
            <a:r>
              <a:rPr b="0" i="0" lang="es-419" sz="1800" u="none" cap="none" strike="noStrik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1" i="0" lang="es-419" sz="1800" u="none" cap="none" strike="noStrik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b="0" i="0" lang="es-419" sz="1800" u="none" cap="none" strike="noStrik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/>
        </p:nvSpPr>
        <p:spPr>
          <a:xfrm>
            <a:off x="12012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¿Operadores en Strings?</a:t>
            </a:r>
            <a:endParaRPr b="1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6"/>
          <p:cNvSpPr txBox="1"/>
          <p:nvPr/>
        </p:nvSpPr>
        <p:spPr>
          <a:xfrm>
            <a:off x="3916500" y="3367525"/>
            <a:ext cx="47124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comparar en Listas, Booleanos y de más tipos de datos.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 txBox="1"/>
          <p:nvPr/>
        </p:nvSpPr>
        <p:spPr>
          <a:xfrm>
            <a:off x="838200" y="1524000"/>
            <a:ext cx="767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podemos hacer operaciones relacionales en números, t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ambién podemos hacerlas en strings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6"/>
          <p:cNvSpPr txBox="1"/>
          <p:nvPr/>
        </p:nvSpPr>
        <p:spPr>
          <a:xfrm>
            <a:off x="997600" y="2610725"/>
            <a:ext cx="2197800" cy="1975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“Hola” </a:t>
            </a:r>
            <a:r>
              <a:rPr b="0" i="0" lang="es-419" sz="14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“Hola”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4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“Hola”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a[0] != “H”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4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429500" y="1996200"/>
            <a:ext cx="53382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tienen un valor aritmético por defecto.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 un valor de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mientras tanto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 un valor de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decir, tienen un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 binario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utiliza para poder operar entre sí.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7" name="Google Shape;3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7"/>
          <p:cNvSpPr txBox="1"/>
          <p:nvPr/>
        </p:nvSpPr>
        <p:spPr>
          <a:xfrm>
            <a:off x="6257950" y="1808000"/>
            <a:ext cx="2080800" cy="2373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* 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 /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b="0" i="0" sz="18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5" name="Google Shape;3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9"/>
          <p:cNvSpPr txBox="1"/>
          <p:nvPr/>
        </p:nvSpPr>
        <p:spPr>
          <a:xfrm>
            <a:off x="342891" y="14953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290825" y="1167075"/>
            <a:ext cx="88533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relacionales, calcular mentalmente el resultado de cada expresión y almacenarlo en una nueva lista que contendrá únicamente valores lógicos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4" name="Google Shape;38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9"/>
          <p:cNvSpPr txBox="1"/>
          <p:nvPr/>
        </p:nvSpPr>
        <p:spPr>
          <a:xfrm>
            <a:off x="3925150" y="3098200"/>
            <a:ext cx="442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685800" y="2819400"/>
            <a:ext cx="3000000" cy="2130300"/>
          </a:xfrm>
          <a:prstGeom prst="rect">
            <a:avLst/>
          </a:prstGeom>
          <a:noFill/>
          <a:ln cap="flat" cmpd="sng" w="1905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False == True,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10 &gt;= 2*4,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33/3 == 11,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 &gt; False,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True*5 == 2.5*2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2" name="Google Shape;39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 txBox="1"/>
          <p:nvPr/>
        </p:nvSpPr>
        <p:spPr>
          <a:xfrm>
            <a:off x="2112250" y="453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9" name="Google Shape;399;p51"/>
          <p:cNvSpPr txBox="1"/>
          <p:nvPr/>
        </p:nvSpPr>
        <p:spPr>
          <a:xfrm>
            <a:off x="908850" y="1605500"/>
            <a:ext cx="73263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varios tipos de operadores lógicos en Python. Pero nos estaremos enfocando en los tres más básicos y utilizados: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299" lvl="0" marL="90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(no - negación)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299" lvl="0" marL="90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(o de esto o aquello)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4299" lvl="0" marL="90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(Y de esto y eso).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0" name="Google Shape;40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2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515500" y="1541100"/>
            <a:ext cx="7720200" cy="2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negación o también conocida como el NO. Es un poco especial, ya que sólo afecta a los tipos lógicos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sólo requiere un operando en una expresión.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2"/>
          <p:cNvSpPr txBox="1"/>
          <p:nvPr/>
        </p:nvSpPr>
        <p:spPr>
          <a:xfrm>
            <a:off x="713225" y="2852875"/>
            <a:ext cx="2497500" cy="2055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1" name="Google Shape;411;p52"/>
          <p:cNvSpPr txBox="1"/>
          <p:nvPr/>
        </p:nvSpPr>
        <p:spPr>
          <a:xfrm>
            <a:off x="3954700" y="3351075"/>
            <a:ext cx="428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999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Negación Lógica (NO)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9999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Sólo afecta a los lógicos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3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operadores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335100" y="1610550"/>
            <a:ext cx="8518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permiten crear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grandes expresiones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estos operadores se presentan en dos formas: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1014825" y="2767350"/>
            <a:ext cx="7338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Conjunción	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		</a:t>
            </a:r>
            <a:r>
              <a:rPr b="1" i="0" lang="es-419" sz="1800" u="none" cap="none" strike="noStrik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Disyunción</a:t>
            </a:r>
            <a:endParaRPr b="1" i="0" sz="1800" u="none" cap="none" strike="noStrike">
              <a:solidFill>
                <a:srgbClr val="3CEFA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1293575" y="3211350"/>
            <a:ext cx="3335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conjunto	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unido, contiguo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uniendo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5653425" y="3130975"/>
            <a:ext cx="2699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disyunto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separado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separando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4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" name="Google Shape;430;p54"/>
          <p:cNvSpPr txBox="1"/>
          <p:nvPr/>
        </p:nvSpPr>
        <p:spPr>
          <a:xfrm>
            <a:off x="932775" y="2789950"/>
            <a:ext cx="76353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Estoy vivo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estoy dando un curso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Ambas sentencias están unidas por un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ambas son afirmaciones verdaderas. Y, ¿visto en conjunto?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endParaRPr b="0" i="0" sz="1800" u="sng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1" name="Google Shape;43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446825" y="1283275"/>
            <a:ext cx="841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conjunción, es decir, el que agrupa a través de la unión, es el operador lógico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castellano conocido como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609600" y="2209800"/>
            <a:ext cx="84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¿qué es lo que une?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une una o varias sentencias lógicas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un Operador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similitudes y diferencias entre operador y expresión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expresiones.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3652325" y="3027200"/>
            <a:ext cx="2499600" cy="18282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20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5"/>
          <p:cNvSpPr txBox="1"/>
          <p:nvPr/>
        </p:nvSpPr>
        <p:spPr>
          <a:xfrm>
            <a:off x="228600" y="1447800"/>
            <a:ext cx="875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dos afirmaciones que son verdaderas, evidentemente estaremos diciendo la verdad. Python también puede comprender esto, es decir, si preguntamos sobre dos afirmaciones unidas por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Y,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sabrá decir si es verdadero o falso.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6"/>
          <p:cNvSpPr txBox="1"/>
          <p:nvPr/>
        </p:nvSpPr>
        <p:spPr>
          <a:xfrm>
            <a:off x="489500" y="1610550"/>
            <a:ext cx="81432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unión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solamente verdadera(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cuando, y sólo cuando, toda la sentencia o conjunto de afirmaciones es verdadera. Es decir, cuando las dos afirmaciones son verdaderas.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falso(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1" name="Google Shape;451;p56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7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60" name="Google Shape;460;p57"/>
          <p:cNvGraphicFramePr/>
          <p:nvPr/>
        </p:nvGraphicFramePr>
        <p:xfrm>
          <a:off x="1125425" y="14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{2F5DBE7C-6AEE-44F6-BA43-4400A32065CF}</a:tableStyleId>
              </a:tblPr>
              <a:tblGrid>
                <a:gridCol w="3619500"/>
                <a:gridCol w="3619500"/>
              </a:tblGrid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Expresión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Resultado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and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and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and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and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57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2" name="Google Shape;46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8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0" name="Google Shape;470;p58"/>
          <p:cNvSpPr txBox="1"/>
          <p:nvPr/>
        </p:nvSpPr>
        <p:spPr>
          <a:xfrm>
            <a:off x="3260325" y="2873875"/>
            <a:ext cx="2459400" cy="1788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&lt; 20 </a:t>
            </a:r>
            <a:r>
              <a:rPr b="0" i="0" lang="es-419" sz="18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b="0" i="0" sz="1800" u="none" cap="none" strike="noStrik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1" name="Google Shape;47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8"/>
          <p:cNvSpPr txBox="1"/>
          <p:nvPr/>
        </p:nvSpPr>
        <p:spPr>
          <a:xfrm>
            <a:off x="228600" y="1371600"/>
            <a:ext cx="859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Ahora, veamos el operador de disyunción denominado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castellano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unía,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separa. Es decir, si a Python le pregunto por dos afirmaciones, y al menos una es (verdadera)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Python me dirá que esta afirmación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9"/>
          <p:cNvSpPr txBox="1"/>
          <p:nvPr/>
        </p:nvSpPr>
        <p:spPr>
          <a:xfrm>
            <a:off x="896500" y="1476675"/>
            <a:ext cx="72954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separación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solamente verdadera(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cuando, y sólo cuando, una de las sentencias o conjuntos de afirmaciones 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cuando yo tengo una afirmación verdadera.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0" name="Google Shape;480;p59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1" name="Google Shape;48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0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89" name="Google Shape;489;p60"/>
          <p:cNvGraphicFramePr/>
          <p:nvPr/>
        </p:nvGraphicFramePr>
        <p:xfrm>
          <a:off x="782525" y="14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{2F5DBE7C-6AEE-44F6-BA43-4400A32065CF}</a:tableStyleId>
              </a:tblPr>
              <a:tblGrid>
                <a:gridCol w="3619500"/>
                <a:gridCol w="3619500"/>
              </a:tblGrid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Expresión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Resultado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cap="none" strike="noStrike"/>
                        <a:t>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0" name="Google Shape;490;p60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1" name="Google Shape;49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8" name="Google Shape;49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/>
          <p:nvPr/>
        </p:nvSpPr>
        <p:spPr>
          <a:xfrm>
            <a:off x="350350" y="1505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62"/>
          <p:cNvSpPr txBox="1"/>
          <p:nvPr/>
        </p:nvSpPr>
        <p:spPr>
          <a:xfrm>
            <a:off x="350350" y="953175"/>
            <a:ext cx="86247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lógicas. Calcular mentalmente el resultado de cada expresión y almacenarlo en una nueva lista la cual contendrá únicamente valores lógicos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6" name="Google Shape;50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2"/>
          <p:cNvSpPr txBox="1"/>
          <p:nvPr/>
        </p:nvSpPr>
        <p:spPr>
          <a:xfrm>
            <a:off x="4726050" y="2951075"/>
            <a:ext cx="389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vos!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457200" y="2286000"/>
            <a:ext cx="4063200" cy="2552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3 == 5,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33/3 == 11 and 5 &gt; 2,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 or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True*5 == 2.5*2 or 123 &gt;= 23,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 &gt; 7 and True &lt; False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700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0" name="Google Shape;52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226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18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34605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6073875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6296450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64371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62789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6" name="Google Shape;186;p29"/>
          <p:cNvCxnSpPr/>
          <p:nvPr/>
        </p:nvCxnSpPr>
        <p:spPr>
          <a:xfrm>
            <a:off x="6278875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9"/>
          <p:cNvCxnSpPr/>
          <p:nvPr/>
        </p:nvCxnSpPr>
        <p:spPr>
          <a:xfrm>
            <a:off x="6278875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9"/>
          <p:cNvCxnSpPr/>
          <p:nvPr/>
        </p:nvCxnSpPr>
        <p:spPr>
          <a:xfrm>
            <a:off x="6278875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6278875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402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6702275" y="25740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6450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864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¡PRÁCTICAS INICIALES!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496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6694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 txBox="1"/>
          <p:nvPr/>
        </p:nvSpPr>
        <p:spPr>
          <a:xfrm>
            <a:off x="670900" y="1677700"/>
            <a:ext cx="77226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Hemos visto que existen un montón de expresiones distintas y como pueden suponer, es posible crear combinaciones entre estas.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esto, se lo denomina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problema es que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definir grandes expresiones con multitud de operadores y operandos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si no sabemos como Python las  interpreta a la hora de resolverlas, podríamos causar algunos errores sin querer.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6" name="Google Shape;52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5"/>
          <p:cNvSpPr txBox="1"/>
          <p:nvPr/>
        </p:nvSpPr>
        <p:spPr>
          <a:xfrm>
            <a:off x="24204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6"/>
          <p:cNvSpPr txBox="1"/>
          <p:nvPr/>
        </p:nvSpPr>
        <p:spPr>
          <a:xfrm>
            <a:off x="1113900" y="3066875"/>
            <a:ext cx="6943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 entre paréntesis.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Potenciación y raíces.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Multiplicación y división.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Suma y resta.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3" name="Google Shape;53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6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5" name="Google Shape;535;p66"/>
          <p:cNvSpPr txBox="1"/>
          <p:nvPr/>
        </p:nvSpPr>
        <p:spPr>
          <a:xfrm>
            <a:off x="228600" y="1143000"/>
            <a:ext cx="8714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que equivocarse es el pan de cada día, usaremos esta sección para poder aprender las normas de precedencia y aprenderemos como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resuelve las expresiones complejas con los distintos tipos de operadores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recuerdan, en la clase 1 vimos las procedencias de operadores numéricos: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7"/>
          <p:cNvSpPr txBox="1"/>
          <p:nvPr/>
        </p:nvSpPr>
        <p:spPr>
          <a:xfrm>
            <a:off x="3882050" y="2680250"/>
            <a:ext cx="5029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práctica nunca, o casi nunca, trabajaríamos con una expresión de este estilo, es por mero ejemplo.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2" name="Google Shape;54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7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4" name="Google Shape;544;p67"/>
          <p:cNvSpPr txBox="1"/>
          <p:nvPr/>
        </p:nvSpPr>
        <p:spPr>
          <a:xfrm>
            <a:off x="533400" y="1219200"/>
            <a:ext cx="8341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sirven para cuando tengamos que trabajar con expresiones anidadas que sean demasiado grandes.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7"/>
          <p:cNvSpPr txBox="1"/>
          <p:nvPr/>
        </p:nvSpPr>
        <p:spPr>
          <a:xfrm>
            <a:off x="685775" y="2488850"/>
            <a:ext cx="3000000" cy="2055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 = 12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** b / 3**a / a * b &gt;= 15 and not (a%b**2) != 0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8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3" name="Google Shape;553;p68"/>
          <p:cNvSpPr txBox="1"/>
          <p:nvPr/>
        </p:nvSpPr>
        <p:spPr>
          <a:xfrm>
            <a:off x="678400" y="1627525"/>
            <a:ext cx="764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dio False?</a:t>
            </a:r>
            <a:endParaRPr b="1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de cualquier tipo entre paréntesis.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aritméticas por su propias reglas.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relacionales de izquierda a derecha.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lógicos (not tiene prioridad ya que afecta al operando).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9" name="Google Shape;5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 txBox="1"/>
          <p:nvPr/>
        </p:nvSpPr>
        <p:spPr>
          <a:xfrm>
            <a:off x="408750" y="2077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6" name="Google Shape;566;p70"/>
          <p:cNvSpPr txBox="1"/>
          <p:nvPr/>
        </p:nvSpPr>
        <p:spPr>
          <a:xfrm>
            <a:off x="363000" y="1212050"/>
            <a:ext cx="8418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dos variables llamadas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y EDAD,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debes crear una variable que almacene si se cumplen TODAS las siguientes condiciones, encadenando operadores lógicos en una sola línea:</a:t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sea diferente de cuatro asteriscos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sea mayor que 10 y a su vez menor que 18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la longitud de NOMBRE sea mayor o igual a 3 pero a la vez menor que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multiplicada por 4 sea mayor que 40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7" name="Google Shape;56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70"/>
          <p:cNvSpPr txBox="1"/>
          <p:nvPr/>
        </p:nvSpPr>
        <p:spPr>
          <a:xfrm>
            <a:off x="565450" y="705375"/>
            <a:ext cx="49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0"/>
          <p:cNvSpPr txBox="1"/>
          <p:nvPr/>
        </p:nvSpPr>
        <p:spPr>
          <a:xfrm>
            <a:off x="408750" y="4281275"/>
            <a:ext cx="45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Copia estas variables:</a:t>
            </a:r>
            <a:endParaRPr b="0" i="0" sz="14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0"/>
          <p:cNvSpPr txBox="1"/>
          <p:nvPr/>
        </p:nvSpPr>
        <p:spPr>
          <a:xfrm>
            <a:off x="3072000" y="42100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= </a:t>
            </a:r>
            <a:r>
              <a:rPr b="1"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</a:t>
            </a:r>
            <a:endParaRPr b="1" i="0" sz="1800" u="none" cap="none" strike="noStrike">
              <a:solidFill>
                <a:srgbClr val="EF89D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 = </a:t>
            </a:r>
            <a:r>
              <a:rPr b="1"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INPUT!!!!</a:t>
            </a:r>
            <a:endParaRPr b="1" i="0" sz="1400" u="none" cap="none" strike="noStrike">
              <a:solidFill>
                <a:srgbClr val="EF89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7" name="Google Shape;57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/>
        </p:nvSpPr>
        <p:spPr>
          <a:xfrm>
            <a:off x="489100" y="1659350"/>
            <a:ext cx="83463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sección vamos a ver unos tipos de operadores aritméticos que actúan directamente sobre la variable actual modificando su valor.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decir, no necesitan dos operandos, solamente necesitan una variable numérica.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eso, se les llama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asignación.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3" name="Google Shape;58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2"/>
          <p:cNvSpPr txBox="1"/>
          <p:nvPr/>
        </p:nvSpPr>
        <p:spPr>
          <a:xfrm>
            <a:off x="1618577" y="469050"/>
            <a:ext cx="6050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85" name="Google Shape;58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3"/>
          <p:cNvSpPr txBox="1"/>
          <p:nvPr/>
        </p:nvSpPr>
        <p:spPr>
          <a:xfrm>
            <a:off x="299775" y="1248925"/>
            <a:ext cx="85236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asignación más utilizado y el cual hemos utilizado hasta ahora es el signo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asigna un valor a una variable: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numero = 15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1" name="Google Shape;59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3"/>
          <p:cNvSpPr txBox="1"/>
          <p:nvPr/>
        </p:nvSpPr>
        <p:spPr>
          <a:xfrm>
            <a:off x="1651776" y="3683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3" name="Google Shape;593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73"/>
          <p:cNvSpPr txBox="1"/>
          <p:nvPr/>
        </p:nvSpPr>
        <p:spPr>
          <a:xfrm>
            <a:off x="0" y="3505200"/>
            <a:ext cx="887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este operador, existen otros operadores de asignación compuestos, que realizan una operación aritmética básica sobre la variable.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4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Suma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1" name="Google Shape;601;p74"/>
          <p:cNvSpPr txBox="1"/>
          <p:nvPr/>
        </p:nvSpPr>
        <p:spPr>
          <a:xfrm>
            <a:off x="554975" y="1346025"/>
            <a:ext cx="8038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Teniendo ya declarada una variable, podemos directamente sumarle un valor,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2" name="Google Shape;60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4"/>
          <p:cNvSpPr txBox="1"/>
          <p:nvPr/>
        </p:nvSpPr>
        <p:spPr>
          <a:xfrm>
            <a:off x="1419625" y="2011650"/>
            <a:ext cx="20352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74"/>
          <p:cNvSpPr txBox="1"/>
          <p:nvPr/>
        </p:nvSpPr>
        <p:spPr>
          <a:xfrm>
            <a:off x="3720825" y="2413625"/>
            <a:ext cx="486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a+=1 se incrementará el valor de a en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6" name="Google Shape;606;p74"/>
          <p:cNvSpPr txBox="1"/>
          <p:nvPr/>
        </p:nvSpPr>
        <p:spPr>
          <a:xfrm>
            <a:off x="1178825" y="3962400"/>
            <a:ext cx="6374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aplicar cualquier operador en asignación se debe tener una variable previamente declarada, de lo contrario nos devolverá un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725" y="4121700"/>
            <a:ext cx="653676" cy="6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5"/>
          <p:cNvSpPr txBox="1"/>
          <p:nvPr/>
        </p:nvSpPr>
        <p:spPr>
          <a:xfrm>
            <a:off x="1277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Resta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4" name="Google Shape;614;p75"/>
          <p:cNvSpPr txBox="1"/>
          <p:nvPr/>
        </p:nvSpPr>
        <p:spPr>
          <a:xfrm>
            <a:off x="3200750" y="2830425"/>
            <a:ext cx="56607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a-=5 a se disminuirá el valor de a en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5" name="Google Shape;615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5"/>
          <p:cNvSpPr txBox="1"/>
          <p:nvPr/>
        </p:nvSpPr>
        <p:spPr>
          <a:xfrm>
            <a:off x="686325" y="2571750"/>
            <a:ext cx="23295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= 50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-=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8" name="Google Shape;618;p75"/>
          <p:cNvSpPr txBox="1"/>
          <p:nvPr/>
        </p:nvSpPr>
        <p:spPr>
          <a:xfrm>
            <a:off x="685800" y="1600200"/>
            <a:ext cx="76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restarle un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6"/>
          <p:cNvSpPr txBox="1"/>
          <p:nvPr/>
        </p:nvSpPr>
        <p:spPr>
          <a:xfrm>
            <a:off x="968479" y="4217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Producto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1046525" y="1459650"/>
            <a:ext cx="674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producto a un valor.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6" name="Google Shape;62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6"/>
          <p:cNvSpPr txBox="1"/>
          <p:nvPr/>
        </p:nvSpPr>
        <p:spPr>
          <a:xfrm>
            <a:off x="1337875" y="2224650"/>
            <a:ext cx="20196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10: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*=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715625" y="2681850"/>
            <a:ext cx="4654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Ahora, cada vez que hagamos a*=10 se multiplicará el valor de a en 10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7"/>
          <p:cNvSpPr txBox="1"/>
          <p:nvPr/>
        </p:nvSpPr>
        <p:spPr>
          <a:xfrm>
            <a:off x="1353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División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6" name="Google Shape;636;p77"/>
          <p:cNvSpPr txBox="1"/>
          <p:nvPr/>
        </p:nvSpPr>
        <p:spPr>
          <a:xfrm>
            <a:off x="1322275" y="1565950"/>
            <a:ext cx="6613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división a un valor.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7" name="Google Shape;637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77"/>
          <p:cNvSpPr txBox="1"/>
          <p:nvPr/>
        </p:nvSpPr>
        <p:spPr>
          <a:xfrm>
            <a:off x="1554100" y="2571750"/>
            <a:ext cx="20139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/=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77"/>
          <p:cNvSpPr txBox="1"/>
          <p:nvPr/>
        </p:nvSpPr>
        <p:spPr>
          <a:xfrm>
            <a:off x="4117975" y="2989675"/>
            <a:ext cx="437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Ahora, cada vez que hagamos a/=2 se dividirá el valor de a en 2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7" name="Google Shape;647;p78"/>
          <p:cNvSpPr txBox="1"/>
          <p:nvPr/>
        </p:nvSpPr>
        <p:spPr>
          <a:xfrm>
            <a:off x="1250675" y="1489750"/>
            <a:ext cx="6833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módulo a un valor.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8" name="Google Shape;64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78"/>
          <p:cNvSpPr txBox="1"/>
          <p:nvPr/>
        </p:nvSpPr>
        <p:spPr>
          <a:xfrm>
            <a:off x="1206975" y="2209800"/>
            <a:ext cx="1793100" cy="20550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ejemplo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%=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1" name="Google Shape;651;p78"/>
          <p:cNvSpPr txBox="1"/>
          <p:nvPr/>
        </p:nvSpPr>
        <p:spPr>
          <a:xfrm>
            <a:off x="3352800" y="2590800"/>
            <a:ext cx="5001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Ahora, cada vez que hagamos a%=2 se hará el módulo de a en 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7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Potencia en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8" name="Google Shape;658;p79"/>
          <p:cNvSpPr txBox="1"/>
          <p:nvPr/>
        </p:nvSpPr>
        <p:spPr>
          <a:xfrm>
            <a:off x="1112325" y="1458150"/>
            <a:ext cx="6664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potencia a un valor.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9" name="Google Shape;65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9"/>
          <p:cNvSpPr txBox="1"/>
          <p:nvPr/>
        </p:nvSpPr>
        <p:spPr>
          <a:xfrm>
            <a:off x="1168075" y="2311425"/>
            <a:ext cx="22248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**=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2" name="Google Shape;662;p79"/>
          <p:cNvSpPr txBox="1"/>
          <p:nvPr/>
        </p:nvSpPr>
        <p:spPr>
          <a:xfrm>
            <a:off x="3912850" y="2630025"/>
            <a:ext cx="433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Ahora, cada vez que hagamos a**=2 se hará una potencia de a en 2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80"/>
          <p:cNvSpPr txBox="1"/>
          <p:nvPr/>
        </p:nvSpPr>
        <p:spPr>
          <a:xfrm>
            <a:off x="18109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69" name="Google Shape;669;p80"/>
          <p:cNvGraphicFramePr/>
          <p:nvPr/>
        </p:nvGraphicFramePr>
        <p:xfrm>
          <a:off x="952500" y="13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{2F5DBE7C-6AEE-44F6-BA43-4400A32065CF}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Ejemplo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Equivalente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80"/>
          <p:cNvGraphicFramePr/>
          <p:nvPr/>
        </p:nvGraphicFramePr>
        <p:xfrm>
          <a:off x="952500" y="21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{2F5DBE7C-6AEE-44F6-BA43-4400A32065CF}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+=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+=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+ 2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-=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-=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-2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*=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*=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*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/=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/=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/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%=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%=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%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**=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**=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 = a **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EF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71" name="Google Shape;671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78" name="Google Shape;678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2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4" name="Google Shape;68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Operadores relacionales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Tipo Lógico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Operadores Lógicos</a:t>
            </a:r>
            <a:endParaRPr b="0" i="0" sz="18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</a:t>
            </a: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Operadores Python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/>
              </a:rPr>
              <a:t>Tipo Lógico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/>
              </a:rPr>
              <a:t>Operadores de asignación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1" name="Google Shape;691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3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8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0" name="Google Shape;700;p84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Relacional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 lógico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Lógico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Anidadas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en asignación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2268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son</a:t>
            </a: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989400" y="1597800"/>
            <a:ext cx="71652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Formalmente, los operadores son aplicaciones, cálculos que se llevan a cabo sobre dos argumentos conocidos como operandos.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Operando [operador] Operando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/ * +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06" name="Google Shape;706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2" name="Google Shape;71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536400" y="1458150"/>
            <a:ext cx="84327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denomina expresión al conjunto que forman los operandos y la operación.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Sumar, restar, dividir o multiplicar, tienen algo en común, y es que sus operadores son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sirven para trabajar con números.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aritméticos (+, -, /, *)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dan lugar a expresiones de distintos tipos: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Aritméticas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ambos operandos son valores literales: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+ 5 	-1.4 * 54 		1/2.5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Algebraicas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al menos un operando es una variable: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radio * 3.14 	(nota_1 + nota_2)/2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TIPO LÓGICO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896500" y="469051"/>
            <a:ext cx="70236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datos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96509" y="1372859"/>
            <a:ext cx="75999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números, imágenes, textos, y sonidos, si algo tienen en común es que podemos percibirlos como información, pero hay un tipo de dato distinto, más básico.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tan básico, que quizás cueste entenderlo como un tipo de dato.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ese, es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lógico.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9000" y="3709475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