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Anton"/>
      <p:regular r:id="rId55"/>
    </p:embeddedFont>
    <p:embeddedFont>
      <p:font typeface="Lato"/>
      <p:regular r:id="rId56"/>
      <p:bold r:id="rId57"/>
      <p:italic r:id="rId58"/>
      <p:boldItalic r:id="rId59"/>
    </p:embeddedFont>
    <p:embeddedFont>
      <p:font typeface="Helvetica Neue"/>
      <p:regular r:id="rId60"/>
      <p:bold r:id="rId61"/>
      <p:italic r:id="rId62"/>
      <p:boldItalic r:id="rId63"/>
    </p:embeddedFont>
    <p:embeddedFont>
      <p:font typeface="Helvetica Neue Light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Light-regular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Light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Ligh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HelveticaNeueLight-boldItalic.fntdata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nton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edad = int(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"¿Cuál es tu edad?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edad &lt; </a:t>
            </a:r>
            <a:r>
              <a:rPr lang="es-419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 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"Eres menor de edad."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"Eres mayor de edad."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>
                <a:solidFill>
                  <a:schemeClr val="dk1"/>
                </a:solidFill>
              </a:rPr>
              <a:t>Usar para challenges genéricos.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nombre =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"¿Cómo te llamas?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preferencia = </a:t>
            </a: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"¿Cuál es tu preferencia (M o C)?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genero ==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nombre &lt;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nombre &gt;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grupo = 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"Tu grupo es "</a:t>
            </a:r>
            <a:r>
              <a:rPr lang="es-419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grupo)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Todas las clases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Primera clase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ythones.net/programacion-en-python-fundamentos/#Pseudocodigo_y_Diagramas_de_flujo" TargetMode="External"/><Relationship Id="rId4" Type="http://schemas.openxmlformats.org/officeDocument/2006/relationships/hyperlink" Target="http://conocepython.blogspot.com/p/metodos-de-las-listas.html" TargetMode="External"/><Relationship Id="rId5" Type="http://schemas.openxmlformats.org/officeDocument/2006/relationships/hyperlink" Target="https://entrenamiento-python-basico.readthedocs.io/es/latest/leccion3/tipo_tuplas.html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://app.diagrams.net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830900" y="203377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Controladores de Flujo 1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Clase 4. </a:t>
            </a:r>
            <a:r>
              <a:rPr b="0" i="0" lang="es-419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Python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51775" y="1381950"/>
            <a:ext cx="82467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la vida diaria, actuamos de acuerdo a la evaluación de condiciones, de manera mucho más frecuente de lo que en realidad creemos: Si el semáforo está en verde, cruzar la calle. Si no, esperar a que el semáforo se ponga en verde.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veces, también evaluamos más de una condición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ejecutar una determinada acción: Si llega la factura de la luz y tengo dinero, pagar la factura.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3700" y="3558024"/>
            <a:ext cx="2402000" cy="1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520600" y="1571575"/>
            <a:ext cx="82155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sentencias de control condicionales, son aquellas que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permiten evaluar si una o más condiciones se cumplen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decir qué acción vamos a ejecutar. La evaluación de condiciones, sólo puede arrojar 1 de 2 resultados: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(verdadero o falso).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5962650" y="3135450"/>
            <a:ext cx="27861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(sino, si)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(sino)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18109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Condicional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/>
        </p:nvSpPr>
        <p:spPr>
          <a:xfrm>
            <a:off x="304800" y="1371600"/>
            <a:ext cx="863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describir la evaluación a realizar sobre una condición, se utilizan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(==, !=, &gt;, &lt;, etc). Y, para evaluar más de una condición simultáneamente se utilizan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(not, and, or).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452000" y="2964800"/>
            <a:ext cx="498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Las sentencias de control de flujo condicionales se definen mediante el uso de tres palabras claves reservadas: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2953625" y="4435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Pasemos a ver cada una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5556525" y="4363738"/>
            <a:ext cx="66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932775" y="1915350"/>
            <a:ext cx="76998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las sentencias condicionales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(si) posiblemente sea la más famosa y utilizada en la programación, esto debido a que nos permite controlar el flujo del programa y dividir la ejecución en diferentes caminos.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780375" y="2067750"/>
            <a:ext cx="7795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 ejecutar una porción de código, o bloque de código, sólo si se se cumple una determinada condición, es decir, si el resultado 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3616025" y="1458150"/>
            <a:ext cx="51435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Primero definimos una variable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le asignamos un valor entero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Después, a través del condicional, le decimos que queremos imprimir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“Es un adulto”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pantalla, sólo si se cumple la condición de que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edad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sea mayor o igual a 18.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8965" y="2196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 txBox="1"/>
          <p:nvPr/>
        </p:nvSpPr>
        <p:spPr>
          <a:xfrm>
            <a:off x="181375" y="1734425"/>
            <a:ext cx="3648900" cy="17361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Veamos el siguiente 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=  24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&gt;= 18: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    print(“Es un adulto.”)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3616025" y="4153775"/>
            <a:ext cx="4013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print(“Se cumple la condición.”)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Indentación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3613625" y="3195175"/>
            <a:ext cx="40617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edad &gt;= 18: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sng" cap="none" strike="noStrike">
                <a:solidFill>
                  <a:srgbClr val="FF0000"/>
                </a:solidFill>
                <a:highlight>
                  <a:srgbClr val="FF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     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 un adulto.”)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print(“Es un adulto.”)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8815" y="235250"/>
            <a:ext cx="877306" cy="9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/>
        </p:nvSpPr>
        <p:spPr>
          <a:xfrm>
            <a:off x="3657975" y="3716275"/>
            <a:ext cx="4416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228600" y="1371600"/>
            <a:ext cx="851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python definimos un bloque de código después de una sentencia de control con dos puntitos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todo el bloque que se ejecutará debe de estar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indentado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Esto le indicará a python que el código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indentado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está dentro del bloque de código, y solamente se ejecutará si se cumple la condición.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3850300" y="2820588"/>
            <a:ext cx="40236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print(“Se cumple la condición.”)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print(“Otro print a mostrar.”)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 txBox="1"/>
          <p:nvPr/>
        </p:nvSpPr>
        <p:spPr>
          <a:xfrm>
            <a:off x="1047750" y="1534275"/>
            <a:ext cx="7528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Mientras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reciba una expresión lógica o un valor lógico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 se ejecutará.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794900" y="32575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¿Y si le pasamos </a:t>
            </a:r>
            <a:r>
              <a:rPr b="1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1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b="0" i="1" sz="1400" u="none" cap="none" strike="noStrike">
              <a:solidFill>
                <a:srgbClr val="000000"/>
              </a:solidFill>
              <a:highlight>
                <a:srgbClr val="3CEFAB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205525" y="3312925"/>
            <a:ext cx="6557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False: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print(“Ahora si se cumple la condición.”)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6" name="Google Shape;3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/>
        </p:nvSpPr>
        <p:spPr>
          <a:xfrm>
            <a:off x="457200" y="1524000"/>
            <a:ext cx="828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¿Se acuerdan de lo que podíamos hacer para modificar el valor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operador lógico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niega los valores, esto también afecta al True y False, haciendo que sean lo opuesto: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/>
        </p:nvSpPr>
        <p:spPr>
          <a:xfrm>
            <a:off x="20395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Múltiples 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1389975" y="2720675"/>
            <a:ext cx="6364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a == 4:						Falsa!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4”)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a == 5:							Verdadera!!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5”)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5"/>
          <p:cNvSpPr txBox="1"/>
          <p:nvPr/>
        </p:nvSpPr>
        <p:spPr>
          <a:xfrm>
            <a:off x="381000" y="1600200"/>
            <a:ext cx="843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Probemos ahora una expresión que devuelva True o False en lugar de un tipo lógico y a la vez intentemos crear más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(podemos encadenar más ifs!).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6"/>
          <p:cNvSpPr txBox="1"/>
          <p:nvPr/>
        </p:nvSpPr>
        <p:spPr>
          <a:xfrm>
            <a:off x="18871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¿If dentro de if?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55" name="Google Shape;355;p46"/>
          <p:cNvSpPr txBox="1"/>
          <p:nvPr/>
        </p:nvSpPr>
        <p:spPr>
          <a:xfrm>
            <a:off x="2756375" y="2510225"/>
            <a:ext cx="3509400" cy="2095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a == 2: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print(“a vale ”, a)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if b ==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	print(“y b vale “, b)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 txBox="1"/>
          <p:nvPr/>
        </p:nvSpPr>
        <p:spPr>
          <a:xfrm>
            <a:off x="381000" y="1447800"/>
            <a:ext cx="844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definir múltiples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dentro de otros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siempre y cuando respetemos los niveles de indentación.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/>
        </p:nvSpPr>
        <p:spPr>
          <a:xfrm>
            <a:off x="2704350" y="2821950"/>
            <a:ext cx="3735300" cy="14253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 = 5: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 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a == 2 and b == 10: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print(“a vale “, a, “y b vale “, b)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2344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6" name="Google Shape;36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5" y="195700"/>
            <a:ext cx="840800" cy="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 txBox="1"/>
          <p:nvPr/>
        </p:nvSpPr>
        <p:spPr>
          <a:xfrm>
            <a:off x="381000" y="1600200"/>
            <a:ext cx="845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Pero,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¿Podemos hacer ambas comprobaciones a la vez?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¿No sería más fácil?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¡Si! Por eso existe el operador lógico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ELSE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4" name="Google Shape;37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9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1008975" y="2033425"/>
            <a:ext cx="71790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Dentro de las sentencias condicionales el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(sino) es una especie de “hermano”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cual se puede encadenar al final de un bloque de código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comprobar los casos contrarios, es decir los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 txBox="1"/>
          <p:nvPr/>
        </p:nvSpPr>
        <p:spPr>
          <a:xfrm>
            <a:off x="623450" y="1881025"/>
            <a:ext cx="80091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 ejecutar una porción de código, o bloque de código, sólo si no se cumple ninguna de las condiciones antes dichas, es decir, si el resultado es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siempre.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0" name="Google Shape;3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1"/>
          <p:cNvSpPr txBox="1"/>
          <p:nvPr/>
        </p:nvSpPr>
        <p:spPr>
          <a:xfrm>
            <a:off x="4447050" y="1610550"/>
            <a:ext cx="4295400" cy="1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99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rgbClr val="3CEFAB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definimos una variable numero y le asignamos un valor entero 24.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9999" lvl="0" marL="17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Después, a través del condicional, le preguntamos si el número es mayor a 36, si es así, queremos imprimir “El número es más grande” en pantalla, de lo contrario queremos que imprima “El número es más chico”.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Else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98" name="Google Shape;3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28600"/>
            <a:ext cx="856575" cy="8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1"/>
          <p:cNvSpPr txBox="1"/>
          <p:nvPr/>
        </p:nvSpPr>
        <p:spPr>
          <a:xfrm>
            <a:off x="420825" y="1458150"/>
            <a:ext cx="3801300" cy="30108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el siguiente ejemplo: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numero =  24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if numero &gt; 36: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print(“El número es más grande.”)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else: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print(“El número es más chico.”)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6000" u="none" cap="none" strike="noStrike">
              <a:solidFill>
                <a:srgbClr val="E8E7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-419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1" sz="6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ELIF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1" name="Google Shape;41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4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8" name="Google Shape;418;p54"/>
          <p:cNvSpPr txBox="1"/>
          <p:nvPr/>
        </p:nvSpPr>
        <p:spPr>
          <a:xfrm>
            <a:off x="483175" y="1991550"/>
            <a:ext cx="81495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última sentencia condicional que podemos encontrar es 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(sino, si), también podríamos decir que es un hermano de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se utiliza en continua al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para poder encadenar muchísimas más comprobaciones.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19" name="Google Shape;41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3979775" y="598400"/>
            <a:ext cx="46248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el flujo y diagrama de flujo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Reconocer sus funcionalidades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Conceptualizar sentencias de control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sentencia de control if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s-419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5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7" name="Google Shape;427;p55"/>
          <p:cNvSpPr txBox="1"/>
          <p:nvPr/>
        </p:nvSpPr>
        <p:spPr>
          <a:xfrm>
            <a:off x="330775" y="1991550"/>
            <a:ext cx="83700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utilizar esta palabra reservada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 estamos indicando a Python que queremos ejecutar una porción de código, o bloque de código, sólo si la condición anterior no se cumple, es decir, si el resultado del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algún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fue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8" name="Google Shape;42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013" y="46041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 txBox="1"/>
          <p:nvPr/>
        </p:nvSpPr>
        <p:spPr>
          <a:xfrm>
            <a:off x="3478350" y="1296100"/>
            <a:ext cx="54474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Primero definimos una variable edad y le asignamos un valor entero 24.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Después, a través del condicional, le decimos que queremos imprimir “Es un adulto” en pantalla, sólo si se cumple la condición de que edad sea mayor o igual a 36. 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AutoNum type="arabicPeriod"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edad es igual a 24, imprimimos “La edad es 24”. Sino, imprimimos que no sabemos la edad.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6" name="Google Shape;436;p56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 Elif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6"/>
          <p:cNvSpPr txBox="1"/>
          <p:nvPr/>
        </p:nvSpPr>
        <p:spPr>
          <a:xfrm>
            <a:off x="228600" y="1371600"/>
            <a:ext cx="3140700" cy="3154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Veamos el siguiente ejemplo: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edad =  24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if edad &gt;= 36: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print(“Es un adulto.”)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elif edad == 24: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print(“La edad es 24”)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else: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		print(“No sabemos la edad”)</a:t>
            </a:r>
            <a:endParaRPr b="0" i="0" sz="17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7"/>
          <p:cNvSpPr txBox="1"/>
          <p:nvPr/>
        </p:nvSpPr>
        <p:spPr>
          <a:xfrm>
            <a:off x="625175" y="1730925"/>
            <a:ext cx="4977300" cy="29865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comando =  “SALIR”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comando == “ENTRAR”: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print(“Bienvenido al sistema.”)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comando == “SALUDO”: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print(“Hola! ¿Cómo estás?”)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comando == “SALIR”: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print(“Saliendo del sistema.”)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print(“No se reconoce el comando.”)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6" name="Google Shape;446;p57"/>
          <p:cNvSpPr txBox="1"/>
          <p:nvPr/>
        </p:nvSpPr>
        <p:spPr>
          <a:xfrm>
            <a:off x="1963300" y="4690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¿Para qué sirve la sentencia Elif?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7" name="Google Shape;44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7"/>
          <p:cNvSpPr txBox="1"/>
          <p:nvPr/>
        </p:nvSpPr>
        <p:spPr>
          <a:xfrm>
            <a:off x="5632675" y="21976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Básicamente nos sirve para poder darle múltiples opciones al programa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1400" scaled="0"/>
        </a:gra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8"/>
          <p:cNvPicPr preferRelativeResize="0"/>
          <p:nvPr/>
        </p:nvPicPr>
        <p:blipFill rotWithShape="1">
          <a:blip r:embed="rId4">
            <a:alphaModFix/>
          </a:blip>
          <a:srcRect b="0" l="6549" r="18073" t="0"/>
          <a:stretch/>
        </p:blipFill>
        <p:spPr>
          <a:xfrm>
            <a:off x="1520975" y="85325"/>
            <a:ext cx="6102051" cy="45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9"/>
          <p:cNvSpPr txBox="1"/>
          <p:nvPr/>
        </p:nvSpPr>
        <p:spPr>
          <a:xfrm>
            <a:off x="576700" y="1762950"/>
            <a:ext cx="81126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tiene varios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’s se ven las múltiples condiciones y si todo está bien, nos mostrará el resultado de cada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en el caso de múltiples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comprueba las condiciones de arriba a abajo hasta que se cumpla una de ellas, y de ser así, las demás no se comprueban.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62" name="Google Shape;46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9738" y="42400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0"/>
          <p:cNvSpPr txBox="1"/>
          <p:nvPr/>
        </p:nvSpPr>
        <p:spPr>
          <a:xfrm>
            <a:off x="211275" y="1305750"/>
            <a:ext cx="3577200" cy="35802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print(“Sobresaliente.”)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print(“Muy 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print(“Regular”)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print(“Insuficiente”)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19633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0" name="Google Shape;47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0"/>
          <p:cNvSpPr txBox="1"/>
          <p:nvPr/>
        </p:nvSpPr>
        <p:spPr>
          <a:xfrm>
            <a:off x="4269800" y="1458150"/>
            <a:ext cx="4223100" cy="115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nos devolverá: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“Sobresaliente”, “Muy bien”, “Bien”, “Regular”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0"/>
          <p:cNvSpPr txBox="1"/>
          <p:nvPr/>
        </p:nvSpPr>
        <p:spPr>
          <a:xfrm>
            <a:off x="4036000" y="2912050"/>
            <a:ext cx="4699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muestra 4 prints?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Porque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recorre cada comprobación, si se cumple, ingresa y ejecuta el código, y luego pasa a la siguiente comprobación.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1"/>
          <p:cNvSpPr txBox="1"/>
          <p:nvPr/>
        </p:nvSpPr>
        <p:spPr>
          <a:xfrm>
            <a:off x="551775" y="1305750"/>
            <a:ext cx="3564000" cy="3443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b="0" i="0" sz="17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print(“Sobresaliente.”)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 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print(“Muy bien”)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print(“Regular”)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print(“Insuficiente”)</a:t>
            </a:r>
            <a:endParaRPr b="0" i="0" sz="1700" u="none" cap="none" strike="noStrike">
              <a:solidFill>
                <a:srgbClr val="77000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61"/>
          <p:cNvSpPr txBox="1"/>
          <p:nvPr/>
        </p:nvSpPr>
        <p:spPr>
          <a:xfrm>
            <a:off x="19633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1" name="Google Shape;48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1"/>
          <p:cNvSpPr txBox="1"/>
          <p:nvPr/>
        </p:nvSpPr>
        <p:spPr>
          <a:xfrm>
            <a:off x="4333000" y="1474050"/>
            <a:ext cx="44424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nos devolverá: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“Sobresaliente”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rgbClr val="3CEFAB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¿Por qué nos muestra 1 print?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Por qué el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recorre cada comprobación, si se cumple una, ingresa, realiza lo escrito en el bloque de código, y sale del programa, es decir, no ejecuta ningún código más.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2"/>
          <p:cNvSpPr txBox="1"/>
          <p:nvPr/>
        </p:nvSpPr>
        <p:spPr>
          <a:xfrm>
            <a:off x="1963300" y="3166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¿Podemos arreglar los ifs?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0" name="Google Shape;490;p62"/>
          <p:cNvSpPr txBox="1"/>
          <p:nvPr/>
        </p:nvSpPr>
        <p:spPr>
          <a:xfrm>
            <a:off x="932775" y="1305750"/>
            <a:ext cx="3525000" cy="35997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=  9</a:t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9: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print(“Sobresaliente.”)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nota &gt;= 7 and nota &lt; 9: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print(“Muy 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6 and nota &lt; 7: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print(“Bien”)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nota &gt;= 4 and nota &lt; 6: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print(“Regular”)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	print(“Insuficiente”)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91" name="Google Shape;49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5565" y="227475"/>
            <a:ext cx="877306" cy="98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175" y="227475"/>
            <a:ext cx="789700" cy="7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2"/>
          <p:cNvSpPr txBox="1"/>
          <p:nvPr/>
        </p:nvSpPr>
        <p:spPr>
          <a:xfrm>
            <a:off x="4683700" y="1734425"/>
            <a:ext cx="394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Limitando la comprobación podemos imitar al elif, pero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 nos conviene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debido a que el elif es muchísimo más fácil de utilizar y no debemos limitar nada.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 txBox="1"/>
          <p:nvPr/>
        </p:nvSpPr>
        <p:spPr>
          <a:xfrm>
            <a:off x="2115700" y="392850"/>
            <a:ext cx="5529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Pass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551775" y="1381950"/>
            <a:ext cx="78924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último, veremos una palabra clave llamada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(pasar). Sirve para poder definir un bloque de código vacío y no hacer nada.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6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77000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&gt;&gt;&gt;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True: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 esta forma si se cumple una condición entraría y no haría nada.</a:t>
            </a:r>
            <a:endParaRPr b="1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1" name="Google Shape;50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100" y="164525"/>
            <a:ext cx="910925" cy="9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Mayoría de edad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07" name="Google Shape;50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26850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4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1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43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y expresiones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5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Controladores de flujo 2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9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1502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MAYORÍA DE EDAD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8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1801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MARVEL VS CAPCOM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2187" y="3423000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2175" y="2582473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2175" y="3022098"/>
            <a:ext cx="307150" cy="3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675" y="2571173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7880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RELACIONALES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675" y="29923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8179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LÓGICOS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18642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s-419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EXPRESIONES ANIDADAS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675" y="3460596"/>
            <a:ext cx="3071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/>
        </p:nvSpPr>
        <p:spPr>
          <a:xfrm>
            <a:off x="6512425" y="25558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NÚMEROS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542375" y="2974995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EJERCICIOS</a:t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6512425" y="347020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s-419" sz="700">
                <a:latin typeface="Helvetica Neue"/>
                <a:ea typeface="Helvetica Neue"/>
                <a:cs typeface="Helvetica Neue"/>
                <a:sym typeface="Helvetica Neue"/>
              </a:rPr>
              <a:t>CONTROL DE FLUJO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/>
        </p:nvSpPr>
        <p:spPr>
          <a:xfrm>
            <a:off x="785700" y="433800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-419" sz="2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Mayoría de Edad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4" name="Google Shape;514;p65"/>
          <p:cNvSpPr txBox="1"/>
          <p:nvPr/>
        </p:nvSpPr>
        <p:spPr>
          <a:xfrm>
            <a:off x="785700" y="1901525"/>
            <a:ext cx="72678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Escribir un programa que le pregunte al usuario su edad y muestre por pantalla si es mayor de edad o no.</a:t>
            </a:r>
            <a:endParaRPr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Nota:														     Para preguntarle al usuario, recuerda usar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b="1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5" name="Google Shape;51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5"/>
          <p:cNvSpPr txBox="1"/>
          <p:nvPr/>
        </p:nvSpPr>
        <p:spPr>
          <a:xfrm>
            <a:off x="785700" y="960300"/>
            <a:ext cx="43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10 minutos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s-419" sz="4000">
                <a:latin typeface="Anton"/>
                <a:ea typeface="Anton"/>
                <a:cs typeface="Anton"/>
                <a:sym typeface="Anton"/>
              </a:rPr>
              <a:t>Marvel vs CapCom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3" name="Google Shape;5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/>
        </p:nvSpPr>
        <p:spPr>
          <a:xfrm>
            <a:off x="411100" y="226225"/>
            <a:ext cx="47769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-419" sz="2600">
                <a:latin typeface="Anton"/>
                <a:ea typeface="Anton"/>
                <a:cs typeface="Anton"/>
                <a:sym typeface="Anton"/>
              </a:rPr>
              <a:t>Marvel vs CapCom</a:t>
            </a:r>
            <a:endParaRPr b="0" i="1" sz="2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0" name="Google Shape;530;p67"/>
          <p:cNvSpPr txBox="1"/>
          <p:nvPr/>
        </p:nvSpPr>
        <p:spPr>
          <a:xfrm>
            <a:off x="4691775" y="3876600"/>
            <a:ext cx="42090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3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preguntarle al usuario, recuerda usar 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endParaRPr b="0" i="0" sz="1800" u="none" cap="none" strike="noStrike">
              <a:solidFill>
                <a:srgbClr val="11111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1" name="Google Shape;53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762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7"/>
          <p:cNvSpPr txBox="1"/>
          <p:nvPr/>
        </p:nvSpPr>
        <p:spPr>
          <a:xfrm>
            <a:off x="457200" y="3603175"/>
            <a:ext cx="385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Ej:</a:t>
            </a:r>
            <a:endParaRPr i="0" sz="1800" u="none" cap="none" strike="noStrik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te llamas?  Alan</a:t>
            </a:r>
            <a:endParaRPr i="0" sz="1800" u="none" cap="none" strike="noStrik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¿Cuál es tu preferencia (M o C)?  C</a:t>
            </a:r>
            <a:endParaRPr i="0" sz="1800" u="none" cap="none" strike="noStrike">
              <a:solidFill>
                <a:srgbClr val="21212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Tu grupo es B</a:t>
            </a:r>
            <a:endParaRPr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4" name="Google Shape;534;p67"/>
          <p:cNvSpPr txBox="1"/>
          <p:nvPr/>
        </p:nvSpPr>
        <p:spPr>
          <a:xfrm>
            <a:off x="304800" y="1371600"/>
            <a:ext cx="844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3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curso se ha dividido en dos grupos: A y B, de acuerdo al nombre y a una preferencia (</a:t>
            </a:r>
            <a:r>
              <a:rPr b="1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Marvel o Capcom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). </a:t>
            </a:r>
            <a:r>
              <a:rPr b="0" i="0" lang="es-419" sz="18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i="0" lang="es-419" sz="18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A</a:t>
            </a:r>
            <a:r>
              <a:rPr b="0" i="0" lang="es-419" sz="18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s-419" sz="1800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está</a:t>
            </a:r>
            <a:r>
              <a:rPr b="0" i="0" lang="es-419" sz="18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formado por </a:t>
            </a:r>
            <a:r>
              <a:rPr b="0" i="0" lang="es-419" sz="1800" u="sng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fans de Marvel con un </a:t>
            </a:r>
            <a:r>
              <a:rPr b="0" i="0" lang="es-419" sz="1800" u="sng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nombre anterior a la M</a:t>
            </a:r>
            <a:r>
              <a:rPr b="0" i="0" lang="es-419" sz="1800" u="sng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chemeClr val="accent2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</a:t>
            </a:r>
            <a:r>
              <a:rPr b="0" i="0" lang="es-419" sz="1800" u="none" cap="none" strike="noStrike">
                <a:solidFill>
                  <a:srgbClr val="E0FF00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fans de Capcom con un nombre posterior a la N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es-419" sz="18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el </a:t>
            </a:r>
            <a:r>
              <a:rPr b="1" i="0" lang="es-419" sz="18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grupo B </a:t>
            </a:r>
            <a:r>
              <a:rPr b="0" i="0" lang="es-419" sz="18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por el resto</a:t>
            </a:r>
            <a:r>
              <a:rPr b="0" i="0" lang="es-419" sz="1800" u="none" cap="none" strike="noStrike">
                <a:solidFill>
                  <a:srgbClr val="11111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Escribir un programa que pregunte al usuario su nombre y preferencia, y muestre por pantalla el grupo que le corresponde.</a:t>
            </a:r>
            <a:endParaRPr b="0" i="0" sz="1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5" name="Google Shape;535;p67"/>
          <p:cNvSpPr txBox="1"/>
          <p:nvPr/>
        </p:nvSpPr>
        <p:spPr>
          <a:xfrm>
            <a:off x="411100" y="757500"/>
            <a:ext cx="43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Tiempo estimado: 20 minutos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s-419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41" name="Google Shape;541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47" name="Google Shape;54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Pseudocódigo y Diagramas de flujo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Funciones Listas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Artículo: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Tipo Tuplas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4" name="Google Shape;554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0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0"/>
          <p:cNvSpPr txBox="1"/>
          <p:nvPr/>
        </p:nvSpPr>
        <p:spPr>
          <a:xfrm>
            <a:off x="882725" y="4505013"/>
            <a:ext cx="67647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s-419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4" name="Google Shape;564;p71"/>
          <p:cNvSpPr txBox="1"/>
          <p:nvPr/>
        </p:nvSpPr>
        <p:spPr>
          <a:xfrm>
            <a:off x="1444487" y="2623175"/>
            <a:ext cx="64671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419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Arial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Flujo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 de control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Diagrama de Flujo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31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000"/>
              <a:buFont typeface="Helvetica Neue Light"/>
              <a:buChar char="-"/>
            </a:pPr>
            <a:r>
              <a:rPr b="0" i="0" lang="es-419" sz="20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</a:t>
            </a:r>
            <a:endParaRPr b="0" i="0" sz="20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70" name="Google Shape;5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6" name="Google Shape;57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1398000" y="20754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FLUJO</a:t>
            </a:r>
            <a:endParaRPr b="0" i="1" sz="37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24966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 el Flujo?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311725" y="1218900"/>
            <a:ext cx="84711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Veremos cómo controlar el flujo con python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pero antes de eso, ¿Qué es el flujo?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 flujo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una forma de entender la sucesión de las instrucciones de un programa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estas instrucciones se ejecutan una después de otras de forma ordenada y suelen tener el objetivo final de manipular información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975" y="3023175"/>
            <a:ext cx="3601851" cy="16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436425" y="1686750"/>
            <a:ext cx="82296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para manipular datos no es suficiente con realizar cálculos o resolver expresiones, </a:t>
            </a:r>
            <a:r>
              <a:rPr b="1" i="0" lang="es-419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necesitamos que de alguna forma nuestro programa pueda elegir, que sepa cómo actuar en función de determinadas situaciones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o incluso repetir una tarea si es necesario.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estas situaciones, existen las </a:t>
            </a:r>
            <a:r>
              <a:rPr b="0" i="0" lang="es-419" sz="1800" u="none" cap="none" strike="noStrike">
                <a:solidFill>
                  <a:srgbClr val="000000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sentencias de control de flujo</a:t>
            </a: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496696" y="3166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¿Qué es el Flujo?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896491" y="316658"/>
            <a:ext cx="7023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Sentencias de control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050" y="2251300"/>
            <a:ext cx="6516976" cy="18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/>
        </p:nvSpPr>
        <p:spPr>
          <a:xfrm>
            <a:off x="304800" y="1295400"/>
            <a:ext cx="8632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dividen en dos tipos, las de</a:t>
            </a:r>
            <a:r>
              <a:rPr b="0" i="0" lang="es-419" sz="1800" u="none" cap="none" strike="noStrike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es-419" sz="1800" u="none" cap="none" strike="noStrike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condicional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 las de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iterativo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(A las siguientes imágenes se le denomina 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diagrama de flujo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063088" y="4444700"/>
            <a:ext cx="63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Nos centraremos en las</a:t>
            </a:r>
            <a:r>
              <a:rPr b="1" i="0" lang="es-419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sentencias de control condicional</a:t>
            </a: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618250" y="4358125"/>
            <a:ext cx="59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6150" y="4444700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5059525" y="2699875"/>
            <a:ext cx="27909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app recomendada que se suele utilizar es </a:t>
            </a:r>
            <a:r>
              <a:rPr b="0" i="0" lang="es-419" sz="18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Diagrams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886746" y="240450"/>
            <a:ext cx="4101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-419" sz="35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Diagramas de Flujo</a:t>
            </a:r>
            <a:endParaRPr b="0" i="1" sz="35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550" y="2266950"/>
            <a:ext cx="3892999" cy="2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925" y="141150"/>
            <a:ext cx="786250" cy="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304800" y="1143000"/>
            <a:ext cx="863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Expresan nuestros algoritmos en forma de diagrama mediante una representación gráfica basada en figuras geométricas que varían según la estructura de código.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725525" y="3500175"/>
            <a:ext cx="78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😉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