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y="5143500" cx="9144000"/>
  <p:notesSz cx="6858000" cy="9144000"/>
  <p:embeddedFontLst>
    <p:embeddedFont>
      <p:font typeface="Anton"/>
      <p:regular r:id="rId78"/>
    </p:embeddedFont>
    <p:embeddedFont>
      <p:font typeface="Lato"/>
      <p:regular r:id="rId79"/>
      <p:bold r:id="rId80"/>
      <p:italic r:id="rId81"/>
      <p:boldItalic r:id="rId82"/>
    </p:embeddedFont>
    <p:embeddedFont>
      <p:font typeface="Didact Gothic"/>
      <p:regular r:id="rId83"/>
    </p:embeddedFont>
    <p:embeddedFont>
      <p:font typeface="Helvetica Neue"/>
      <p:regular r:id="rId84"/>
      <p:bold r:id="rId85"/>
      <p:italic r:id="rId86"/>
      <p:boldItalic r:id="rId87"/>
    </p:embeddedFont>
    <p:embeddedFont>
      <p:font typeface="Helvetica Neue Light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0C7F55-7AAB-45C0-969C-80E2F2CF53A3}">
  <a:tblStyle styleId="{EA0C7F55-7AAB-45C0-969C-80E2F2CF53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HelveticaNeue-regular.fntdata"/><Relationship Id="rId83" Type="http://schemas.openxmlformats.org/officeDocument/2006/relationships/font" Target="fonts/DidactGothic-regular.fntdata"/><Relationship Id="rId42" Type="http://schemas.openxmlformats.org/officeDocument/2006/relationships/slide" Target="slides/slide35.xml"/><Relationship Id="rId86" Type="http://schemas.openxmlformats.org/officeDocument/2006/relationships/font" Target="fonts/HelveticaNeue-italic.fntdata"/><Relationship Id="rId41" Type="http://schemas.openxmlformats.org/officeDocument/2006/relationships/slide" Target="slides/slide34.xml"/><Relationship Id="rId85" Type="http://schemas.openxmlformats.org/officeDocument/2006/relationships/font" Target="fonts/HelveticaNeue-bold.fntdata"/><Relationship Id="rId44" Type="http://schemas.openxmlformats.org/officeDocument/2006/relationships/slide" Target="slides/slide37.xml"/><Relationship Id="rId88" Type="http://schemas.openxmlformats.org/officeDocument/2006/relationships/font" Target="fonts/HelveticaNeueLight-regular.fntdata"/><Relationship Id="rId43" Type="http://schemas.openxmlformats.org/officeDocument/2006/relationships/slide" Target="slides/slide36.xml"/><Relationship Id="rId87" Type="http://schemas.openxmlformats.org/officeDocument/2006/relationships/font" Target="fonts/HelveticaNeue-boldItalic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HelveticaNeueLight-bold.fntdata"/><Relationship Id="rId80" Type="http://schemas.openxmlformats.org/officeDocument/2006/relationships/font" Target="fonts/Lato-bold.fntdata"/><Relationship Id="rId82" Type="http://schemas.openxmlformats.org/officeDocument/2006/relationships/font" Target="fonts/Lato-boldItalic.fntdata"/><Relationship Id="rId81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Lato-regular.fntdata"/><Relationship Id="rId34" Type="http://schemas.openxmlformats.org/officeDocument/2006/relationships/slide" Target="slides/slide27.xml"/><Relationship Id="rId78" Type="http://schemas.openxmlformats.org/officeDocument/2006/relationships/font" Target="fonts/Anton-regular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HelveticaNeueLight-boldItalic.fntdata"/><Relationship Id="rId90" Type="http://schemas.openxmlformats.org/officeDocument/2006/relationships/font" Target="fonts/HelveticaNeueLight-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total=0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numero = int(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"Ingresa un número: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numero != </a:t>
            </a:r>
            <a:r>
              <a:rPr lang="es-419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total+=numero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numero = int(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"Ingresa un número: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876fcf9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e876fcf9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b7cf89a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eb7cf89a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200">
                <a:solidFill>
                  <a:schemeClr val="dk1"/>
                </a:solidFill>
              </a:rPr>
              <a:t>“Para pensar”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¿Cómo crear encuestas de zoom? Disponible en </a:t>
            </a:r>
            <a:r>
              <a:rPr lang="es-419" sz="12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El docente generará </a:t>
            </a:r>
            <a:r>
              <a:rPr lang="es-419" sz="1200" u="sng">
                <a:solidFill>
                  <a:schemeClr val="dk1"/>
                </a:solidFill>
              </a:rPr>
              <a:t>una encuesta de zoom</a:t>
            </a:r>
            <a:r>
              <a:rPr lang="es-419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876fcf9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e876fcf9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876fcf93d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e876fcf9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876fcf9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e876fcf9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No hace falta crear indice externo por que el enumerate nos devuelve uno cada vez que pasa por un numero de la lista, nos ahorra también incrementar indice en 1 por iteración.</a:t>
            </a:r>
            <a:endParaRPr sz="1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876fcf9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e876fcf9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876fcf93d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e876fcf93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876fcf93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ge876fcf9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2) </a:t>
            </a:r>
            <a:r>
              <a:rPr b="1" lang="es-419">
                <a:solidFill>
                  <a:schemeClr val="dk1"/>
                </a:solidFill>
              </a:rPr>
              <a:t>Determina mentalmente (sin programar) el resultado que aparecerá por pantalla a partir de las siguientes variables: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a =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b = -5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 = "Hola 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d = [1, 2, 3]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e= (4,5,6)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print(a * 5)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print(a - b)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 + "Mundo")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 * 2)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print(c[-1])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print(c[1:])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print(d + d)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print(e[1])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print(e+(7,8,9))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3) El siguiente código pretende realizar una media entre 3 números, pero no funciona correctamente. ¿Eres capaz de identificar el problema y solucionarlo?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03F9F"/>
                </a:solidFill>
                <a:latin typeface="Courier New"/>
                <a:ea typeface="Courier New"/>
                <a:cs typeface="Courier New"/>
                <a:sym typeface="Courier New"/>
              </a:rPr>
              <a:t>In [1]:</a:t>
            </a:r>
            <a:endParaRPr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numero_1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05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numero_2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numero_3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05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media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numero_1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numero_2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numero_3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"La nota media es"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media)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La nota media es 14.0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419" sz="1050">
                <a:solidFill>
                  <a:schemeClr val="dk1"/>
                </a:solidFill>
              </a:rPr>
              <a:t>4) A partir del ejercicio anterior, vamos a suponer que cada número es una nota, y lo que queremos es obtener la nota media. El problema es que cada nota tiene un valor porcentual: </a:t>
            </a:r>
            <a:endParaRPr b="1" i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</a:rPr>
              <a:t>La primera nota vale un 15% del total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s-419" sz="1050">
                <a:solidFill>
                  <a:schemeClr val="dk1"/>
                </a:solidFill>
              </a:rPr>
              <a:t>La segunda nota vale un 35% del total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s-419" sz="1050">
                <a:solidFill>
                  <a:schemeClr val="dk1"/>
                </a:solidFill>
              </a:rPr>
              <a:t>La tercera nota vale un 50% del total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50">
                <a:solidFill>
                  <a:schemeClr val="dk1"/>
                </a:solidFill>
              </a:rPr>
              <a:t>Desarrolla un programa para calcular perfectamente la nota final.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nota_1 =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nota_2 =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nota_3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050">
                <a:solidFill>
                  <a:schemeClr val="dk1"/>
                </a:solidFill>
                <a:highlight>
                  <a:srgbClr val="FFFFFF"/>
                </a:highlight>
              </a:rPr>
              <a:t>5) La siguiente matriz (o lista con listas anidadas) debe cumplir una condición, y es que en cada fila, el cuarto elemento siempre debe ser el resultado de sumar los tres primeros. ¿Eres capaz de modificar las sumas incorrectas utilizando la técnica del slicing?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50">
                <a:solidFill>
                  <a:schemeClr val="dk1"/>
                </a:solidFill>
                <a:highlight>
                  <a:srgbClr val="FFFFFF"/>
                </a:highlight>
              </a:rPr>
              <a:t>Ayuda: La función llamada sum(lista) devuelve una suma de todos los elementos de la lista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matriz = [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   [1, 1, 1],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   [2, 2, 2],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   [3, 3, 3],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   [4, 4, 4]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46.png"/><Relationship Id="rId5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es.wikipedia.org/wiki/Iteraci%C3%B3n" TargetMode="External"/><Relationship Id="rId4" Type="http://schemas.openxmlformats.org/officeDocument/2006/relationships/hyperlink" Target="https://entrenamiento-python-basico.readthedocs.io/es/latest/leccion4/bucle_while.html" TargetMode="External"/><Relationship Id="rId9" Type="http://schemas.openxmlformats.org/officeDocument/2006/relationships/image" Target="../media/image44.png"/><Relationship Id="rId5" Type="http://schemas.openxmlformats.org/officeDocument/2006/relationships/hyperlink" Target="https://entrenamiento-python-basico.readthedocs.io/es/latest/leccion4/bucle_for.html" TargetMode="External"/><Relationship Id="rId6" Type="http://schemas.openxmlformats.org/officeDocument/2006/relationships/hyperlink" Target="https://j2logo.com/python/tutorial/tipo-range-python/" TargetMode="External"/><Relationship Id="rId7" Type="http://schemas.openxmlformats.org/officeDocument/2006/relationships/image" Target="../media/image47.png"/><Relationship Id="rId8" Type="http://schemas.openxmlformats.org/officeDocument/2006/relationships/image" Target="../media/image4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2.png"/><Relationship Id="rId4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Controladores de Flujo 2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5.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694450" y="1911025"/>
            <a:ext cx="78450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algoritmos que permiten ahorrarnos tiempo e iteraciones, pero en esencia sigue recorriendo uno a uno, la diferencia es que nosotros tardaríamos muchas horas, y el programa unos segundos.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¡Así que vamos a aprovecharnos de esto!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5350" y="546750"/>
            <a:ext cx="873300" cy="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368500" y="3806525"/>
            <a:ext cx="5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💪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WHILE  (no sabes las la cantidad)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While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551775" y="1686750"/>
            <a:ext cx="83013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comenzar con la sentencia iterativa más básica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(mientras).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basa en repetir un bloque de código a partir de evaluar una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condición lógica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siempre que ésta sea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(al igual que la sentencia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Nosotros como programadores debemos decidir el momento en que la condición cambie 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que el While finalice su ejecución y así salir de la iteración, de lo contrario estaríamos frente a un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 infinito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515500" y="1544375"/>
            <a:ext cx="82779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 formalmente, el flujo de ejecución de una sentencia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siguiente: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AutoNum type="arabicPeriod"/>
            </a:pPr>
            <a:r>
              <a:rPr b="0" i="1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Evalúa la condición, devolviendo </a:t>
            </a:r>
            <a:r>
              <a:rPr b="1" i="1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b="0" i="1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i="1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1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AutoNum type="arabicPeriod"/>
            </a:pPr>
            <a:r>
              <a:rPr b="0" i="1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es </a:t>
            </a:r>
            <a:r>
              <a:rPr b="1" i="1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1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 sale de la sentencia </a:t>
            </a:r>
            <a:r>
              <a:rPr b="1" i="1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1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continúa la ejecución con la siguiente sentencia.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AutoNum type="arabicPeriod"/>
            </a:pPr>
            <a:r>
              <a:rPr b="0" i="1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es </a:t>
            </a:r>
            <a:r>
              <a:rPr b="1" i="1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1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ejecuta cada una de las sentencias en el bloque de código y regresa al paso 1.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Flujo de ejecución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515500" y="1696775"/>
            <a:ext cx="82779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tipo de flujo de llama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porque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tercer paso del bucle vuelve arriba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Bucle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1898075" y="2859225"/>
            <a:ext cx="678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es falsa la primera vez que se pasa el bucle, las sentencias del interior del bucle no se ejecutan nunca.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1407975" y="3048000"/>
            <a:ext cx="51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399375" y="1839150"/>
            <a:ext cx="3447000" cy="266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Analicemos qué pasó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num = 5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 &gt; 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print(f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“{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num}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 -=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print(“Terminó el conteo!”)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/>
        </p:nvSpPr>
        <p:spPr>
          <a:xfrm>
            <a:off x="4004675" y="1604850"/>
            <a:ext cx="4858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 num y le asignamos el valor int 5.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 while para indicar que mientras que num sea mayor a 0 entremos al bloque de código.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evaluar num contra 0 nos indica que es True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6157325" y="4444700"/>
            <a:ext cx="5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627975" y="1686750"/>
            <a:ext cx="77565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4.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Ingresamos al bloque de código, imprimimos num y le restamos 1 a num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Volvemos a repetir desde el paso 2 hasta que num deje de ser mayor a 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6.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la operación relacional de False saldremos del bucle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Imprimimos por pantalla Terminó el conteo!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8.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Termina nuestro programa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/>
        </p:nvSpPr>
        <p:spPr>
          <a:xfrm>
            <a:off x="810700" y="3684450"/>
            <a:ext cx="6557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escapar un bucle infinito generalmente se usa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ctrl + c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ejemplos con While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/>
        </p:nvSpPr>
        <p:spPr>
          <a:xfrm>
            <a:off x="1231325" y="1691925"/>
            <a:ext cx="3000000" cy="1417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0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 &lt;=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4823975" y="1601025"/>
            <a:ext cx="30000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¿Y un bucle infinito?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print(“Esto es un bucle infinito!!!!!”)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6968850" y="3684450"/>
            <a:ext cx="83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WHILE- ELSE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While-else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576025" y="1408225"/>
            <a:ext cx="4218600" cy="2085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condicion: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# instrucciones de while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# instrucciones de while-else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no se abortó con break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		# Instrucciones del while-else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5039700" y="1765575"/>
            <a:ext cx="3709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 interesante que tiene python es que podemos encadenar un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(si no) al final de un bucle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 txBox="1"/>
          <p:nvPr/>
        </p:nvSpPr>
        <p:spPr>
          <a:xfrm>
            <a:off x="457200" y="3657600"/>
            <a:ext cx="82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ejecutar un bloque de código cuando el bucle while tenga una condición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haya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terminado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no haya sido forzado a salir mediante un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1440200" y="1377625"/>
            <a:ext cx="6564300" cy="30228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chance  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chance &lt;= 3: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txt = input("Escribe SI: ")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if txt == "SI":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			print("Ok, lo conseguiste en el intento", chance)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			break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chance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print("Has agotado tus tres intentos")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374075" y="1229550"/>
            <a:ext cx="84891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chance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asignamos el valor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chance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3 entremos al bloque de código.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pedimos al usuario que ingrese una palabra con input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palabra es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“SI”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ingresa al condicional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ingresa, imprime que lo consiguió en el intento tal y rompe el bucle con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condicional es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sumar uno a las chances y repetir desde el paso 2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Sí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chance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mayor a 3, entramos en el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 imprimimos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While-else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¡Números!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7" name="Google Shape;3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/>
        </p:nvSpPr>
        <p:spPr>
          <a:xfrm>
            <a:off x="659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¡Números!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553950" y="1661900"/>
            <a:ext cx="80361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 que le pregunte al usuario números hasta que ingrese el 0, cuando lo haga mostrar por pantalla la suma de todos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números ingresados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preguntarle al usuario, recuerda usar input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/>
          <p:nvPr/>
        </p:nvSpPr>
        <p:spPr>
          <a:xfrm>
            <a:off x="685800" y="838200"/>
            <a:ext cx="423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INSTRUCCIONES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0"/>
          <p:cNvSpPr txBox="1"/>
          <p:nvPr/>
        </p:nvSpPr>
        <p:spPr>
          <a:xfrm>
            <a:off x="20395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Bucles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0" name="Google Shape;370;p50"/>
          <p:cNvSpPr txBox="1"/>
          <p:nvPr/>
        </p:nvSpPr>
        <p:spPr>
          <a:xfrm>
            <a:off x="553325" y="1915350"/>
            <a:ext cx="80793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Usar bucles en Python nos permite automatizar y repetir tareas de manera eficiente.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a veces, es posible que 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factor externo influya en la forma en que se ejecuta su programa. 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1" name="Google Shape;37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868500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 txBox="1"/>
          <p:nvPr/>
        </p:nvSpPr>
        <p:spPr>
          <a:xfrm>
            <a:off x="20395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Instrucciones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350700" y="1762950"/>
            <a:ext cx="82818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esto sucede, es posible que prefiramos que nuestro programa cierre un bucle por completo, omita parte de un bucle antes de continuar o ignore ese factor externo.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estas acciones python nos brinda las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instrucciones break, continue y pass.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9" name="Google Shape;37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868500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483175" y="1610550"/>
            <a:ext cx="83544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Comencemos por uno de los más sencillos y más utilizados: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 proporciona la oportunidad de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cerrar un bucle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se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condición externa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Debe poner 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bloque de código bajo la instrucción de su bucle, generalmente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después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sentencia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3" name="Google Shape;39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625" y="258025"/>
            <a:ext cx="833000" cy="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/>
        </p:nvSpPr>
        <p:spPr>
          <a:xfrm>
            <a:off x="551775" y="1458150"/>
            <a:ext cx="5044500" cy="2986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n &lt;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 -=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n ==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print(“ahora que n vale 2 salimos”)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0" name="Google Shape;40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4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2" name="Google Shape;40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625" y="258025"/>
            <a:ext cx="833000" cy="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4"/>
          <p:cNvSpPr txBox="1"/>
          <p:nvPr/>
        </p:nvSpPr>
        <p:spPr>
          <a:xfrm>
            <a:off x="5813700" y="2462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Analicemos qué pasó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4132175" y="903200"/>
            <a:ext cx="46248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Iterar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Diferenciar sentencia while de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sentencias while-else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instrucción break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Diferenciar entre instrucción continue y pass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sentencia for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range y for-else-break-continue-pass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328375" y="1306600"/>
            <a:ext cx="8660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le asignamos el valor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Usamos la sentencia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para indicar que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10 entremos al bloque de código.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 restamos 1 a n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Usamos una sentencia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condicional para igualar n a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imprime ahora que n vale 2 salimos y con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sale del bucle, ya no se ejecuta el resto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imprime que n vale n y vuelve al paso 2.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0" name="Google Shape;41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5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2" name="Google Shape;41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625" y="258025"/>
            <a:ext cx="833000" cy="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/>
        </p:nvSpPr>
        <p:spPr>
          <a:xfrm>
            <a:off x="597750" y="2001575"/>
            <a:ext cx="79485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BREAK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hora de programar mentalmente.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b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TIEMPO: 10 MIN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8" name="Google Shape;41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607987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/>
          <p:nvPr/>
        </p:nvSpPr>
        <p:spPr>
          <a:xfrm>
            <a:off x="658875" y="310500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5" name="Google Shape;425;p57"/>
          <p:cNvSpPr txBox="1"/>
          <p:nvPr/>
        </p:nvSpPr>
        <p:spPr>
          <a:xfrm>
            <a:off x="529900" y="1727175"/>
            <a:ext cx="80049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Consigna: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Explica qué sucedió en este caso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6" name="Google Shape;42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12" y="22825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7"/>
          <p:cNvSpPr txBox="1"/>
          <p:nvPr/>
        </p:nvSpPr>
        <p:spPr>
          <a:xfrm>
            <a:off x="2304375" y="1458150"/>
            <a:ext cx="51459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 = -3: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True: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c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c ==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print(“ahora que c vale 2 salimos”)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print(“c vale “, c)</a:t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CONTINUE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4" name="Google Shape;43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9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Continue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1" name="Google Shape;441;p59"/>
          <p:cNvSpPr txBox="1"/>
          <p:nvPr/>
        </p:nvSpPr>
        <p:spPr>
          <a:xfrm>
            <a:off x="393125" y="1458150"/>
            <a:ext cx="83622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 la opción de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omitir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parte de un bucle en la que se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condición externa, pero continuar para completar el resto del bucle. Es decir, la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iteración actual del bucle se interrumpirá, pero el programa volverá a la parte superior del bucle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 poner la instrucción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bloque de código bajo la instrucción de su bucle, generalmente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después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sentencia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2" name="Google Shape;44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50" y="316650"/>
            <a:ext cx="745550" cy="7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0"/>
          <p:cNvSpPr txBox="1"/>
          <p:nvPr/>
        </p:nvSpPr>
        <p:spPr>
          <a:xfrm>
            <a:off x="176415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Continue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9" name="Google Shape;449;p60"/>
          <p:cNvSpPr txBox="1"/>
          <p:nvPr/>
        </p:nvSpPr>
        <p:spPr>
          <a:xfrm>
            <a:off x="1389975" y="1305750"/>
            <a:ext cx="6361500" cy="3046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n &lt;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n == 2: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print(“Continuamos con la siguiente iteración”)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0" name="Google Shape;45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50" y="31665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0"/>
          <p:cNvSpPr txBox="1"/>
          <p:nvPr/>
        </p:nvSpPr>
        <p:spPr>
          <a:xfrm>
            <a:off x="4177125" y="2110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Analicemos qué pasó</a:t>
            </a:r>
            <a:endParaRPr b="0" i="1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1"/>
          <p:cNvSpPr txBox="1"/>
          <p:nvPr/>
        </p:nvSpPr>
        <p:spPr>
          <a:xfrm>
            <a:off x="498775" y="1458150"/>
            <a:ext cx="81339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asignamos el valor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10 entremos al bloque de código.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sumamos 1 a n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una sentencia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 para igualar n a 2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Continuamos con la siguiente iteración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rompe la iteración, pero no de todo el bucle, sólo de esta iteración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imprime que n vale n y vuelve al paso 2.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9" name="Google Shape;45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50" y="31665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PASS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6" name="Google Shape;46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3"/>
          <p:cNvSpPr txBox="1"/>
          <p:nvPr/>
        </p:nvSpPr>
        <p:spPr>
          <a:xfrm>
            <a:off x="1916550" y="3209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Pass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3" name="Google Shape;473;p63"/>
          <p:cNvSpPr txBox="1"/>
          <p:nvPr/>
        </p:nvSpPr>
        <p:spPr>
          <a:xfrm>
            <a:off x="502225" y="1264775"/>
            <a:ext cx="81366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activa una condición externa, 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manejar la condición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 que el bucle se vea afectado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ninguna manera; todo el código continuará leyéndose a menos que se produzca la instrucción break u otra instrucción.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 poner 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bloque de código bajo la instrucción de su bucle, generalmente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después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sentencia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4" name="Google Shape;4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25" y="195700"/>
            <a:ext cx="731700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4"/>
          <p:cNvSpPr txBox="1"/>
          <p:nvPr/>
        </p:nvSpPr>
        <p:spPr>
          <a:xfrm>
            <a:off x="3425800" y="1754300"/>
            <a:ext cx="2909400" cy="2103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n &lt;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n ==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1" name="Google Shape;48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4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3" name="Google Shape;48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25" y="195700"/>
            <a:ext cx="731700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9" name="Google Shape;159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5" name="Google Shape;165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y diccionarios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2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750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1702325" y="25778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5175" y="300832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36055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9"/>
          <p:cNvCxnSpPr/>
          <p:nvPr/>
        </p:nvCxnSpPr>
        <p:spPr>
          <a:xfrm>
            <a:off x="37398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9"/>
          <p:cNvCxnSpPr/>
          <p:nvPr/>
        </p:nvCxnSpPr>
        <p:spPr>
          <a:xfrm>
            <a:off x="37398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9"/>
          <p:cNvCxnSpPr/>
          <p:nvPr/>
        </p:nvCxnSpPr>
        <p:spPr>
          <a:xfrm>
            <a:off x="37398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7" name="Google Shape;18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5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4074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5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4103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40740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356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16655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40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40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65423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ICTS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5"/>
          <p:cNvSpPr txBox="1"/>
          <p:nvPr/>
        </p:nvSpPr>
        <p:spPr>
          <a:xfrm>
            <a:off x="576700" y="1372425"/>
            <a:ext cx="8210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asignamos el valor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10 entremos al bloque de código.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sumamos 1 a n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una sentencia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 para igual n a 2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instrucción pass le indica al programa que continúe ejecutando el bucle 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ignore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 hecho de que la variable n se evalúa como equivalente a 2 durante una de sus iteraciones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imprime que n vale n, le resta 1 y vuelve al paso 2.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0" name="Google Shape;490;p65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1" name="Google Shape;49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25" y="195700"/>
            <a:ext cx="731700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/>
        </p:nvSpPr>
        <p:spPr>
          <a:xfrm>
            <a:off x="852200" y="1556400"/>
            <a:ext cx="71460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PARA PENSAR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pasó en este ejemplo?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8" name="Google Shape;49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6"/>
          <p:cNvSpPr txBox="1"/>
          <p:nvPr/>
        </p:nvSpPr>
        <p:spPr>
          <a:xfrm>
            <a:off x="3048000" y="2819400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c = -3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while c &lt; 10: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c += 1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c == 2: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print(“c vale “, c)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7"/>
          <p:cNvSpPr txBox="1"/>
          <p:nvPr/>
        </p:nvSpPr>
        <p:spPr>
          <a:xfrm>
            <a:off x="1398000" y="2075450"/>
            <a:ext cx="6799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FOR (repetir pero sabiendo la cant)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5" name="Google Shape;50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8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For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2" name="Google Shape;512;p68"/>
          <p:cNvSpPr txBox="1"/>
          <p:nvPr/>
        </p:nvSpPr>
        <p:spPr>
          <a:xfrm>
            <a:off x="402475" y="2067750"/>
            <a:ext cx="85350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seguiremos con la sentencia iterativa que podríamos decir es la más usada </a:t>
            </a:r>
            <a:r>
              <a:rPr b="1" i="0" lang="es-419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(para).</a:t>
            </a:r>
            <a:endParaRPr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para recorrer los elementos de un objeto iterable (lista, tupla…) y ejecutar un bloque de código, o sea, tiene un número predeterminado de veces que itera. </a:t>
            </a:r>
            <a:endParaRPr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3" name="Google Shape;51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9"/>
          <p:cNvSpPr txBox="1"/>
          <p:nvPr/>
        </p:nvSpPr>
        <p:spPr>
          <a:xfrm>
            <a:off x="473850" y="1381950"/>
            <a:ext cx="821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cada paso de la iteración se tiene en cuenta a un único elemento del objeto iterable, sobre el cuál se pueden aplicar una serie de operaciones.</a:t>
            </a:r>
            <a:endParaRPr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0" name="Google Shape;520;p69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For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1" name="Google Shape;52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9"/>
          <p:cNvSpPr txBox="1"/>
          <p:nvPr/>
        </p:nvSpPr>
        <p:spPr>
          <a:xfrm>
            <a:off x="2008050" y="2721450"/>
            <a:ext cx="5529600" cy="1231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= [1,2,3,4,5]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valor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print(“Soy un item de la lista y valgo “, valor)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0"/>
          <p:cNvSpPr txBox="1"/>
          <p:nvPr/>
        </p:nvSpPr>
        <p:spPr>
          <a:xfrm>
            <a:off x="515500" y="1163375"/>
            <a:ext cx="82779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									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8" name="Google Shape;52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900" y="1660326"/>
            <a:ext cx="5784200" cy="2693725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0" name="Google Shape;530;p70"/>
          <p:cNvSpPr txBox="1"/>
          <p:nvPr/>
        </p:nvSpPr>
        <p:spPr>
          <a:xfrm>
            <a:off x="20395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 gráfico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1" name="Google Shape;53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70"/>
          <p:cNvSpPr txBox="1"/>
          <p:nvPr/>
        </p:nvSpPr>
        <p:spPr>
          <a:xfrm>
            <a:off x="6549400" y="2002825"/>
            <a:ext cx="22440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simplemente es una copia local, no afecta fuera del bucle a menos que se devuelva el valor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71"/>
          <p:cNvSpPr txBox="1"/>
          <p:nvPr/>
        </p:nvSpPr>
        <p:spPr>
          <a:xfrm>
            <a:off x="1694775" y="1534350"/>
            <a:ext cx="6322800" cy="2446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lista = [0,1,2,3,4,5,6,7,8,9,10]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lista: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print(“Soy un valor de la lista y valgo “, num)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num *=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print(“Soy un valor de la lista y ahora valgo “, num)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9" name="Google Shape;53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1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1" name="Google Shape;541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2"/>
          <p:cNvSpPr txBox="1"/>
          <p:nvPr/>
        </p:nvSpPr>
        <p:spPr>
          <a:xfrm>
            <a:off x="18871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Modificando la lista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8" name="Google Shape;548;p72"/>
          <p:cNvSpPr txBox="1"/>
          <p:nvPr/>
        </p:nvSpPr>
        <p:spPr>
          <a:xfrm>
            <a:off x="1999575" y="1458150"/>
            <a:ext cx="5434200" cy="2781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indice = 0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numeros = [0,1,2,3,4,5,6,7,8,9,10]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numeros: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numeros[indice] *=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indice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# tambien se puede con indice = numero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print(numeros)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9" name="Google Shape;54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ENUMERATE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6" name="Google Shape;55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4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Enumerate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4"/>
          <p:cNvSpPr txBox="1"/>
          <p:nvPr/>
        </p:nvSpPr>
        <p:spPr>
          <a:xfrm>
            <a:off x="561100" y="1423825"/>
            <a:ext cx="81984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incorporada enumerate(lista/tupla_de_valores) toma como argumento un objeto iterable y retorna otro cuyos elementos son tuplas de dos objetos: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primero de los dos indica la posición de un elemento perteneciente a el objeto iterable, es decir, el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índice.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segundo, el elemento mismo.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4" name="Google Shape;564;p74"/>
          <p:cNvSpPr txBox="1"/>
          <p:nvPr/>
        </p:nvSpPr>
        <p:spPr>
          <a:xfrm>
            <a:off x="919600" y="4049625"/>
            <a:ext cx="8081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se conoce como lectura secuencial de clave y valor, lo vamos a usar bastante en el futuro!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5" name="Google Shape;565;p74"/>
          <p:cNvSpPr txBox="1"/>
          <p:nvPr/>
        </p:nvSpPr>
        <p:spPr>
          <a:xfrm>
            <a:off x="381875" y="4185825"/>
            <a:ext cx="63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75" y="192225"/>
            <a:ext cx="780300" cy="7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SENTENCIAS ITERATIVAS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5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+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Enumerate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3" name="Google Shape;573;p75"/>
          <p:cNvSpPr txBox="1"/>
          <p:nvPr/>
        </p:nvSpPr>
        <p:spPr>
          <a:xfrm>
            <a:off x="2151975" y="1610550"/>
            <a:ext cx="5216100" cy="22437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quisiéramos modificar la lista: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4" name="Google Shape;574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75" y="192225"/>
            <a:ext cx="780300" cy="7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5450" y="2160425"/>
            <a:ext cx="6311425" cy="19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6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For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3" name="Google Shape;583;p76"/>
          <p:cNvSpPr txBox="1"/>
          <p:nvPr/>
        </p:nvSpPr>
        <p:spPr>
          <a:xfrm>
            <a:off x="1542375" y="1839150"/>
            <a:ext cx="5909700" cy="2703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texto = “Hola Mundo, estoy usando for en Python”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letra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texto: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print(letra)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texto2 = “”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letra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texto: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texto2 = letra *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print(texto2)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4" name="Google Shape;58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6"/>
          <p:cNvSpPr txBox="1"/>
          <p:nvPr/>
        </p:nvSpPr>
        <p:spPr>
          <a:xfrm>
            <a:off x="1524000" y="1371600"/>
            <a:ext cx="41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quisiéramos recorrer un string: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RANGE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1" name="Google Shape;59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8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es?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8" name="Google Shape;598;p78"/>
          <p:cNvSpPr txBox="1"/>
          <p:nvPr/>
        </p:nvSpPr>
        <p:spPr>
          <a:xfrm>
            <a:off x="522150" y="1721975"/>
            <a:ext cx="81105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el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necesita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colección de datos para poder utilizarlo, en otros lenguajes necesitamos solamente un número para indicar las iteraciones a cumplir.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simular estos casos Python nos provee de una función denominada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range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(rango) el cual representa una colección de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números inmutables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292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9" name="Google Shape;59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9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Constructores para crear objetos 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Range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6" name="Google Shape;606;p79"/>
          <p:cNvSpPr txBox="1"/>
          <p:nvPr/>
        </p:nvSpPr>
        <p:spPr>
          <a:xfrm>
            <a:off x="327325" y="1839150"/>
            <a:ext cx="85257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range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(fin)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Crea una secuencia numérica que va desde 0 hasta fin - 1.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lphaL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range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(10)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range(inicio, fin): Crea una secuencia numérica que va desde inicio hasta fin - 1.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lphaL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range(5, 10)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range(inicio, fin, [paso]): Crea una secuencia numérica que va desde inicio hasta fin - 1. Si además se indica el parámetro paso, la secuencia genera los números de paso en paso.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lphaL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range(0, 20, 2)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7" name="Google Shape;60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80"/>
          <p:cNvSpPr txBox="1"/>
          <p:nvPr/>
        </p:nvSpPr>
        <p:spPr>
          <a:xfrm>
            <a:off x="1881925" y="3911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4" name="Google Shape;614;p80"/>
          <p:cNvSpPr txBox="1"/>
          <p:nvPr/>
        </p:nvSpPr>
        <p:spPr>
          <a:xfrm>
            <a:off x="452300" y="2102975"/>
            <a:ext cx="82449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Parece ser exactamente una lista que va de 0 a 10, pero range interpreta el inicio y fin en tiempo de ejecución y eso le da ventaja contra la lista.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tuviéramos una lista de 0 a 10000 estaría ocupando muchísimo espacio en memoria.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5" name="Google Shape;615;p80"/>
          <p:cNvSpPr txBox="1"/>
          <p:nvPr/>
        </p:nvSpPr>
        <p:spPr>
          <a:xfrm>
            <a:off x="584475" y="1575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range(0,10)</a:t>
            </a:r>
            <a:endParaRPr>
              <a:highlight>
                <a:srgbClr val="3CEFAB"/>
              </a:highlight>
            </a:endParaRPr>
          </a:p>
        </p:txBody>
      </p:sp>
      <p:pic>
        <p:nvPicPr>
          <p:cNvPr id="616" name="Google Shape;61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81"/>
          <p:cNvSpPr txBox="1"/>
          <p:nvPr/>
        </p:nvSpPr>
        <p:spPr>
          <a:xfrm>
            <a:off x="1881925" y="3911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3" name="Google Shape;623;p81"/>
          <p:cNvSpPr txBox="1"/>
          <p:nvPr/>
        </p:nvSpPr>
        <p:spPr>
          <a:xfrm>
            <a:off x="452300" y="2102975"/>
            <a:ext cx="82449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si hiciéramos range(0,10000), range interpreta esto en tiempo de ejecución, es decir cuando se ejecuta el 0 se crea el 0 cuando se ejecuta el 1 se crea el 1 y se elimina el 0 y así continuamente, y esto no ocupa memoria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4" name="Google Shape;624;p81"/>
          <p:cNvSpPr txBox="1"/>
          <p:nvPr/>
        </p:nvSpPr>
        <p:spPr>
          <a:xfrm>
            <a:off x="615650" y="1510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range(0,10000)</a:t>
            </a:r>
            <a:endParaRPr>
              <a:highlight>
                <a:srgbClr val="3CEFAB"/>
              </a:highlight>
            </a:endParaRPr>
          </a:p>
        </p:txBody>
      </p:sp>
      <p:pic>
        <p:nvPicPr>
          <p:cNvPr id="625" name="Google Shape;625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2"/>
          <p:cNvSpPr txBox="1"/>
          <p:nvPr/>
        </p:nvSpPr>
        <p:spPr>
          <a:xfrm>
            <a:off x="1916550" y="4690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For-else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2" name="Google Shape;632;p82"/>
          <p:cNvSpPr txBox="1"/>
          <p:nvPr/>
        </p:nvSpPr>
        <p:spPr>
          <a:xfrm>
            <a:off x="1886250" y="2143950"/>
            <a:ext cx="5590200" cy="1705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 </a:t>
            </a: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range(10):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print(“Numero vale “,numero)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		print("Se terminó de iterar y numero vale: ", numero)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3" name="Google Shape;633;p82"/>
          <p:cNvSpPr txBox="1"/>
          <p:nvPr/>
        </p:nvSpPr>
        <p:spPr>
          <a:xfrm>
            <a:off x="533400" y="1447800"/>
            <a:ext cx="81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 sentencia while podemos usar un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else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final de la iteración</a:t>
            </a:r>
            <a:endParaRPr sz="1800"/>
          </a:p>
        </p:txBody>
      </p:sp>
      <p:pic>
        <p:nvPicPr>
          <p:cNvPr id="634" name="Google Shape;63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3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For-break-continue-pass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1" name="Google Shape;641;p83"/>
          <p:cNvSpPr txBox="1"/>
          <p:nvPr/>
        </p:nvSpPr>
        <p:spPr>
          <a:xfrm>
            <a:off x="372550" y="1521400"/>
            <a:ext cx="5410800" cy="2665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 </a:t>
            </a: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range(10):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if numero == 2: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	continue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elif numero == 8: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	break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print(“Numero vale “,numero)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		print("Se terminó de iterar y numero vale: ", numero)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2" name="Google Shape;642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83"/>
          <p:cNvSpPr txBox="1"/>
          <p:nvPr/>
        </p:nvSpPr>
        <p:spPr>
          <a:xfrm>
            <a:off x="5922825" y="2119775"/>
            <a:ext cx="28056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 sentencia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usar también las instrucciones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 continue 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Ejercicios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Pensar en clase, hacer en casa ♥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9" name="Google Shape;64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448350" y="1534350"/>
            <a:ext cx="41010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computadoras se usan a menudo para automatizar tareas repetitivas. Realizar repetidamente tareas idénticas o similares sin cometer errores es algo que las computadoras hacen bien y que los seres humanos hacemos limitadamente.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27343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Repetir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50" y="1534350"/>
            <a:ext cx="4026651" cy="26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85"/>
          <p:cNvSpPr txBox="1"/>
          <p:nvPr/>
        </p:nvSpPr>
        <p:spPr>
          <a:xfrm>
            <a:off x="704175" y="1089550"/>
            <a:ext cx="77565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Haremos el siguiente listado de ejercicios: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AutoNum type="arabicPeriod"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 que enumere los países de la siguiente lista:-------3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1" marL="9144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AutoNum type="alphaLcPeriod"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paises = ['Canada', 'USA', 'Mexico', 'Australia', Argentina, China, India]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AutoNum type="arabicPeriod"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bucle que sume los pares del 0 al 100-------------1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AutoNum type="arabicPeriod"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por pantalla los </a:t>
            </a: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</a:t>
            </a: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1 al 10 al revés-----------2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AutoNum type="arabicPeriod"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Pedirle a un usuario que ingrese un número, y devolver los dígitos totales del </a:t>
            </a: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500"/>
              <a:buFont typeface="Helvetica Neue Light"/>
              <a:buAutoNum type="alphaLcPeriod"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si el número es 75869, la salida debería ser 5.----------4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7" name="Google Shape;657;p85"/>
          <p:cNvSpPr txBox="1"/>
          <p:nvPr/>
        </p:nvSpPr>
        <p:spPr>
          <a:xfrm>
            <a:off x="2183550" y="433800"/>
            <a:ext cx="4776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Ejercicios varios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58" name="Google Shape;658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85"/>
          <p:cNvSpPr txBox="1"/>
          <p:nvPr/>
        </p:nvSpPr>
        <p:spPr>
          <a:xfrm>
            <a:off x="762850" y="3642025"/>
            <a:ext cx="7419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imprimir por pantalla al reves se debe usar el mayor </a:t>
            </a: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luego el menor, y el paso sería con -1 range(mayor, menor, -1)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PUESTA EN COMÚN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5" name="Google Shape;66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87"/>
          <p:cNvSpPr txBox="1"/>
          <p:nvPr/>
        </p:nvSpPr>
        <p:spPr>
          <a:xfrm>
            <a:off x="13536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¡Analicemos por última vez!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2" name="Google Shape;672;p87"/>
          <p:cNvSpPr txBox="1"/>
          <p:nvPr/>
        </p:nvSpPr>
        <p:spPr>
          <a:xfrm>
            <a:off x="935850" y="3964125"/>
            <a:ext cx="7272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¡A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hora podemos entender que hace este programa que vimos hace unas clases!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87"/>
          <p:cNvSpPr txBox="1"/>
          <p:nvPr/>
        </p:nvSpPr>
        <p:spPr>
          <a:xfrm>
            <a:off x="2739750" y="1600200"/>
            <a:ext cx="3982200" cy="2130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 = 0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38761D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</a:t>
            </a:r>
            <a:r>
              <a:rPr lang="es-419" sz="160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10: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600">
                <a:solidFill>
                  <a:srgbClr val="38761D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(n</a:t>
            </a:r>
            <a:r>
              <a:rPr lang="es-419" sz="160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2) </a:t>
            </a:r>
            <a:r>
              <a:rPr lang="es-419" sz="160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0: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print(n, ‘es un número par’)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600">
                <a:solidFill>
                  <a:srgbClr val="38761D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print(n, ‘es un número impar’)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n += 1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8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¡CONTROL DE FLUJO!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9" name="Google Shape;679;p88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Breve resumen de la consigna del desafío.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0" name="Google Shape;680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88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7" name="Google Shape;687;p89"/>
          <p:cNvGraphicFramePr/>
          <p:nvPr/>
        </p:nvGraphicFramePr>
        <p:xfrm>
          <a:off x="153263" y="1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{EA0C7F55-7AAB-45C0-969C-80E2F2CF53A3}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419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¡CONTROL DE FLUJO!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Documento que tiene el nombre de “Desafío entregable”, debe tener el nombre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“Idea+Apellido”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257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-419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700" u="none" cap="none" strike="noStrike"/>
                        <a:t>&gt;&gt;</a:t>
                      </a:r>
                      <a:r>
                        <a:rPr b="1" lang="es-419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7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los ejercicios del documento disponible en la carpeta.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88" name="Google Shape;68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95" name="Google Shape;695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1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1" name="Google Shape;70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2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Iteración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While - Break - Continue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For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Range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08" name="Google Shape;708;p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92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9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92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8" name="Google Shape;718;p93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Iteración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Instrucciones break - continue - pass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724" name="Google Shape;724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2572896" y="316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Iterar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564850" y="1752300"/>
            <a:ext cx="4101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matemática, se refiere al proceso de iteración de una función, es decir, aplicando la función repetidamente, usando la salida de una iteración como la entrada a la siguiente.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88" y="1378475"/>
            <a:ext cx="3778866" cy="28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30" name="Google Shape;73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2572896" y="316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Iterar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667900" y="1295100"/>
            <a:ext cx="36003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programación, Iteración es la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repetición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segmento de código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un programa de computadora. Puede usarse tanto como un término genérico (como sinónimo de repetición) como para describir una forma específica de repetición.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4400" y="1458150"/>
            <a:ext cx="4242740" cy="28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405250" y="1606225"/>
            <a:ext cx="8515200" cy="26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una base de datos enorme y queremos encontrar un dato en especial para consultar.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no existe una forma mágica para encontrar el dato directamente, el programa deberá recorrer los datos uno a uno y compararlos hasta dar con el que buscamos iterando o repitiendo el mismo proceso desde el inicio comparando a ver si es el que queremos o no, así hasta que encuentre el que queremos.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5350" y="394350"/>
            <a:ext cx="873300" cy="8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