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</p:sldIdLst>
  <p:sldSz cy="5143500" cx="9144000"/>
  <p:notesSz cx="6858000" cy="9144000"/>
  <p:embeddedFontLst>
    <p:embeddedFont>
      <p:font typeface="Anton"/>
      <p:regular r:id="rId76"/>
    </p:embeddedFont>
    <p:embeddedFont>
      <p:font typeface="Lato"/>
      <p:regular r:id="rId77"/>
      <p:bold r:id="rId78"/>
      <p:italic r:id="rId79"/>
      <p:boldItalic r:id="rId80"/>
    </p:embeddedFont>
    <p:embeddedFont>
      <p:font typeface="Helvetica Neue"/>
      <p:regular r:id="rId81"/>
      <p:bold r:id="rId82"/>
      <p:italic r:id="rId83"/>
      <p:boldItalic r:id="rId84"/>
    </p:embeddedFont>
    <p:embeddedFont>
      <p:font typeface="Helvetica Neue Light"/>
      <p:regular r:id="rId85"/>
      <p:bold r:id="rId86"/>
      <p:italic r:id="rId87"/>
      <p:boldItalic r:id="rId8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HelveticaNeue-boldItalic.fntdata"/><Relationship Id="rId83" Type="http://schemas.openxmlformats.org/officeDocument/2006/relationships/font" Target="fonts/HelveticaNeue-italic.fntdata"/><Relationship Id="rId42" Type="http://schemas.openxmlformats.org/officeDocument/2006/relationships/slide" Target="slides/slide36.xml"/><Relationship Id="rId86" Type="http://schemas.openxmlformats.org/officeDocument/2006/relationships/font" Target="fonts/HelveticaNeueLight-bold.fntdata"/><Relationship Id="rId41" Type="http://schemas.openxmlformats.org/officeDocument/2006/relationships/slide" Target="slides/slide35.xml"/><Relationship Id="rId85" Type="http://schemas.openxmlformats.org/officeDocument/2006/relationships/font" Target="fonts/HelveticaNeueLight-regular.fntdata"/><Relationship Id="rId44" Type="http://schemas.openxmlformats.org/officeDocument/2006/relationships/slide" Target="slides/slide38.xml"/><Relationship Id="rId88" Type="http://schemas.openxmlformats.org/officeDocument/2006/relationships/font" Target="fonts/HelveticaNeueLight-boldItalic.fntdata"/><Relationship Id="rId43" Type="http://schemas.openxmlformats.org/officeDocument/2006/relationships/slide" Target="slides/slide37.xml"/><Relationship Id="rId87" Type="http://schemas.openxmlformats.org/officeDocument/2006/relationships/font" Target="fonts/HelveticaNeueLight-italic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Lato-boldItalic.fntdata"/><Relationship Id="rId82" Type="http://schemas.openxmlformats.org/officeDocument/2006/relationships/font" Target="fonts/HelveticaNeue-bold.fntdata"/><Relationship Id="rId81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font" Target="fonts/Lato-regular.fntdata"/><Relationship Id="rId32" Type="http://schemas.openxmlformats.org/officeDocument/2006/relationships/slide" Target="slides/slide26.xml"/><Relationship Id="rId76" Type="http://schemas.openxmlformats.org/officeDocument/2006/relationships/font" Target="fonts/Anton-regular.fntdata"/><Relationship Id="rId35" Type="http://schemas.openxmlformats.org/officeDocument/2006/relationships/slide" Target="slides/slide29.xml"/><Relationship Id="rId79" Type="http://schemas.openxmlformats.org/officeDocument/2006/relationships/font" Target="fonts/Lato-italic.fntdata"/><Relationship Id="rId34" Type="http://schemas.openxmlformats.org/officeDocument/2006/relationships/slide" Target="slides/slide28.xml"/><Relationship Id="rId78" Type="http://schemas.openxmlformats.org/officeDocument/2006/relationships/font" Target="fonts/Lato-bold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mailto:contenidos@coderhouse.com" TargetMode="Externa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b6782b50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eb6782b50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b6782b50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eb6782b50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eb6782b50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eb6782b50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Colocar todas las clases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b6782b50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eb6782b50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eb6782b50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eb6782b50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b6782b50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eb6782b50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eb6782b50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eb6782b50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b6782b50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eb6782b50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eb6782b509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eb6782b50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eb6782b509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eb6782b509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eb6782b509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geb6782b50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eb6782b50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geb6782b50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eb6782b509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geb6782b509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Nota: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Hablaremos de las funciones en python en una clase en el futuro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eb6782b50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geb6782b50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eb6782b509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geb6782b509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b6782b5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eb6782b5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eb6782b509_0_2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geb6782b50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eb6782b509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geb6782b509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b6782b509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geb6782b509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b6782b509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geb6782b509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9" name="Google Shape;60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eb6782b509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geb6782b509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5" name="Google Shape;62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eb6782b509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6" name="Google Shape;636;geb6782b509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2" name="Google Shape;64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1" name="Google Shape;65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8" name="Google Shape;65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6" name="Google Shape;66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2" name="Google Shape;67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9" name="Google Shape;67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que los estudiantes puedan explorar en sus casas los recursos vistos en clase: libros, artículos, herramientas, websites, videos (ajenos a Coder)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Enviar el contenido a integrar a </a:t>
            </a:r>
            <a:r>
              <a:rPr lang="es-419" u="sng">
                <a:solidFill>
                  <a:schemeClr val="hlink"/>
                </a:solidFill>
                <a:hlinkClick r:id="rId2"/>
              </a:rPr>
              <a:t>contenidos@coderhouse.com</a:t>
            </a:r>
            <a:r>
              <a:rPr lang="es-419">
                <a:solidFill>
                  <a:schemeClr val="dk1"/>
                </a:solidFill>
              </a:rPr>
              <a:t> para que lo podamos incluir en el Repositorio.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9" name="Google Shape;68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5" name="Google Shape;69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1" name="Google Shape;70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Todas las clases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b6782b509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eb6782b50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b6782b50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eb6782b50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7" name="Google Shape;117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gif"/><Relationship Id="rId5" Type="http://schemas.openxmlformats.org/officeDocument/2006/relationships/image" Target="../media/image7.png"/><Relationship Id="rId6" Type="http://schemas.openxmlformats.org/officeDocument/2006/relationships/image" Target="../media/image1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png"/><Relationship Id="rId4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8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7.png"/><Relationship Id="rId4" Type="http://schemas.openxmlformats.org/officeDocument/2006/relationships/image" Target="../media/image30.png"/><Relationship Id="rId5" Type="http://schemas.openxmlformats.org/officeDocument/2006/relationships/image" Target="../media/image1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Relationship Id="rId4" Type="http://schemas.openxmlformats.org/officeDocument/2006/relationships/image" Target="../media/image30.png"/><Relationship Id="rId5" Type="http://schemas.openxmlformats.org/officeDocument/2006/relationships/image" Target="../media/image1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7.png"/><Relationship Id="rId4" Type="http://schemas.openxmlformats.org/officeDocument/2006/relationships/image" Target="../media/image30.png"/><Relationship Id="rId5" Type="http://schemas.openxmlformats.org/officeDocument/2006/relationships/image" Target="../media/image1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7.png"/><Relationship Id="rId4" Type="http://schemas.openxmlformats.org/officeDocument/2006/relationships/image" Target="../media/image30.png"/><Relationship Id="rId5" Type="http://schemas.openxmlformats.org/officeDocument/2006/relationships/image" Target="../media/image1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1.png"/><Relationship Id="rId4" Type="http://schemas.openxmlformats.org/officeDocument/2006/relationships/image" Target="../media/image20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s://entrenamiento-python-basico.readthedocs.io/es/latest/leccion3/tipo_conjuntos.html" TargetMode="External"/><Relationship Id="rId4" Type="http://schemas.openxmlformats.org/officeDocument/2006/relationships/hyperlink" Target="https://entrenamiento-python-basico.readthedocs.io/es/latest/leccion3/tipo_diccionarios.html" TargetMode="External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9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6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/>
        </p:nvSpPr>
        <p:spPr>
          <a:xfrm>
            <a:off x="1830900" y="20337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Conjuntos y Diccionarios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2022750" y="1633175"/>
            <a:ext cx="5482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Clase 6. </a:t>
            </a: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Python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5" name="Google Shape;135;p26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5"/>
          <p:cNvSpPr txBox="1"/>
          <p:nvPr/>
        </p:nvSpPr>
        <p:spPr>
          <a:xfrm>
            <a:off x="1048891" y="3928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Heterogéneos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1635150" y="2719800"/>
            <a:ext cx="6076500" cy="15189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6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mi_var = ‘Una variable’</a:t>
            </a:r>
            <a:endParaRPr i="0" sz="16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6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datos = {1, -5, 123.1,34.32, ‘Una cadena’, ‘Otra cadena’, mi_var}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7" name="Google Shape;24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/>
        </p:nvSpPr>
        <p:spPr>
          <a:xfrm>
            <a:off x="152400" y="1371600"/>
            <a:ext cx="8697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otros lenguajes, las colecciones tienen una restricción la cual sólo permite tener un sólo tipo de dato. Pero en Python, no tenemos esa restricción. Podemos tener un </a:t>
            </a:r>
            <a:r>
              <a:rPr b="1" lang="es-419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conjunto heterogéneo </a:t>
            </a: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 contenga números, variables, strings, o tuplas.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6"/>
          <p:cNvSpPr txBox="1"/>
          <p:nvPr/>
        </p:nvSpPr>
        <p:spPr>
          <a:xfrm>
            <a:off x="2464375" y="2448750"/>
            <a:ext cx="4236900" cy="20133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 = {</a:t>
            </a:r>
            <a:r>
              <a:rPr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{1,2}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s-419" sz="1800">
                <a:solidFill>
                  <a:srgbClr val="00FF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[1,2,3,4]</a:t>
            </a:r>
            <a:r>
              <a:rPr i="0" lang="es-419" sz="1800" u="none" cap="none" strike="noStrike">
                <a:solidFill>
                  <a:srgbClr val="00FF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2}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Traceback (most recent call last):</a:t>
            </a:r>
            <a:endParaRPr i="0" sz="18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File "&lt;stdin&gt;", line 1, in &lt;module&gt;</a:t>
            </a:r>
            <a:endParaRPr i="0" sz="18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TypeError: unhashable type: 'set'</a:t>
            </a:r>
            <a:endParaRPr i="0" sz="18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5" name="Google Shape;255;p36"/>
          <p:cNvSpPr txBox="1"/>
          <p:nvPr/>
        </p:nvSpPr>
        <p:spPr>
          <a:xfrm>
            <a:off x="1048891" y="3928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Heterogéneos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6" name="Google Shape;25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6"/>
          <p:cNvSpPr txBox="1"/>
          <p:nvPr/>
        </p:nvSpPr>
        <p:spPr>
          <a:xfrm>
            <a:off x="152400" y="1295400"/>
            <a:ext cx="8863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 embargo, un conjunto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puede incluir objetos mutables como listas, diccionarios, e incluso otros conjuntos o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7"/>
          <p:cNvSpPr txBox="1"/>
          <p:nvPr/>
        </p:nvSpPr>
        <p:spPr>
          <a:xfrm>
            <a:off x="3299125" y="2658300"/>
            <a:ext cx="2912100" cy="16047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set1 = set([1, 2, 3, 4])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 2, 3, 4}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set2 = set(range(10))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{0, 1, 2, 3, 4, 5, 6, 7, 8, 9}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4" name="Google Shape;264;p37"/>
          <p:cNvSpPr txBox="1"/>
          <p:nvPr/>
        </p:nvSpPr>
        <p:spPr>
          <a:xfrm>
            <a:off x="1048891" y="3928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Heterogéneos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5" name="Google Shape;26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7"/>
          <p:cNvSpPr txBox="1"/>
          <p:nvPr/>
        </p:nvSpPr>
        <p:spPr>
          <a:xfrm>
            <a:off x="304800" y="1524000"/>
            <a:ext cx="8632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la misma forma podemos obtener un conjunto a partir de cualquier objeto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iterable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SET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2" name="Google Shape;27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9"/>
          <p:cNvSpPr txBox="1"/>
          <p:nvPr/>
        </p:nvSpPr>
        <p:spPr>
          <a:xfrm>
            <a:off x="1672724" y="484400"/>
            <a:ext cx="6341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Set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9" name="Google Shape;279;p39"/>
          <p:cNvSpPr txBox="1"/>
          <p:nvPr/>
        </p:nvSpPr>
        <p:spPr>
          <a:xfrm>
            <a:off x="3054325" y="2571750"/>
            <a:ext cx="3101400" cy="14022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list({1, 2, 3, 4})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[1, 2, 3, 4]</a:t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set([1, 1, 2, 2, 3, 3, 4, 4])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{1, 2, 3, 4}</a:t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0" name="Google Shape;28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9"/>
          <p:cNvSpPr txBox="1"/>
          <p:nvPr/>
        </p:nvSpPr>
        <p:spPr>
          <a:xfrm>
            <a:off x="381000" y="1524000"/>
            <a:ext cx="8494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 set puede ser </a:t>
            </a:r>
            <a:r>
              <a:rPr b="1" lang="es-419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convertido </a:t>
            </a: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una </a:t>
            </a:r>
            <a:r>
              <a:rPr b="1" lang="es-419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lista </a:t>
            </a: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1" lang="es-419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viceversa</a:t>
            </a: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En este </a:t>
            </a:r>
            <a:r>
              <a:rPr b="1" lang="es-419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último </a:t>
            </a: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caso, los elementos </a:t>
            </a:r>
            <a:r>
              <a:rPr b="1" lang="es-419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duplicados </a:t>
            </a: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son </a:t>
            </a:r>
            <a:r>
              <a:rPr b="1" lang="es-419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unificados</a:t>
            </a: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0"/>
          <p:cNvSpPr txBox="1"/>
          <p:nvPr/>
        </p:nvSpPr>
        <p:spPr>
          <a:xfrm>
            <a:off x="1658499" y="469050"/>
            <a:ext cx="639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List </a:t>
            </a: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vs.</a:t>
            </a: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Set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8" name="Google Shape;288;p40"/>
          <p:cNvSpPr txBox="1"/>
          <p:nvPr/>
        </p:nvSpPr>
        <p:spPr>
          <a:xfrm>
            <a:off x="692525" y="1700625"/>
            <a:ext cx="3799800" cy="27744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conjunto = {‘a’, ‘b’, ‘c’, ‘d’, ‘e’, ‘f’}</a:t>
            </a:r>
            <a:endParaRPr i="0" sz="17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conjunto[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3] = [‘A’, ‘B’, ‘C’]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Traceback (most recent call last):</a:t>
            </a:r>
            <a:endParaRPr i="0" sz="17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File "&lt;stdin&gt;", line 1, in &lt;module&gt;</a:t>
            </a:r>
            <a:endParaRPr i="0" sz="17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TypeError: 'set' object is not subscriptable</a:t>
            </a:r>
            <a:endParaRPr i="0" sz="17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9" name="Google Shape;28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0"/>
          <p:cNvSpPr txBox="1"/>
          <p:nvPr/>
        </p:nvSpPr>
        <p:spPr>
          <a:xfrm>
            <a:off x="4701025" y="1846125"/>
            <a:ext cx="3561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hablamos, las listas son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mutables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sin embargo, el set también es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mutable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pero no podemos hacer slicing, ni manejar un set por índice.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FUNCIONES DE </a:t>
            </a: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CONJUNTOS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6" name="Google Shape;29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2"/>
          <p:cNvSpPr txBox="1"/>
          <p:nvPr/>
        </p:nvSpPr>
        <p:spPr>
          <a:xfrm>
            <a:off x="1847025" y="52060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Funciones </a:t>
            </a: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Integradas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525600" y="1968975"/>
            <a:ext cx="8011500" cy="19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los conjuntos, hay funciones que son muy interesantes e importantes, las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funciones integradas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conjuntos en python tienen muchas funciones para utilizar, entre todas ellas vamos a nombrar las más importantes.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ADD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9" name="Google Shape;30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4"/>
          <p:cNvSpPr txBox="1"/>
          <p:nvPr/>
        </p:nvSpPr>
        <p:spPr>
          <a:xfrm>
            <a:off x="21157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Add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6" name="Google Shape;316;p44"/>
          <p:cNvSpPr txBox="1"/>
          <p:nvPr/>
        </p:nvSpPr>
        <p:spPr>
          <a:xfrm>
            <a:off x="792575" y="2571750"/>
            <a:ext cx="2781000" cy="16755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{1,2,3,4}</a:t>
            </a:r>
            <a:endParaRPr i="0" sz="18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numeros.add(5)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{1,2,3,4,5}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7" name="Google Shape;31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4"/>
          <p:cNvSpPr txBox="1"/>
          <p:nvPr/>
        </p:nvSpPr>
        <p:spPr>
          <a:xfrm>
            <a:off x="152400" y="1524000"/>
            <a:ext cx="8744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primer función de los conjuntos de la que estaremos hablando es </a:t>
            </a:r>
            <a:r>
              <a:rPr b="1" lang="es-419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</a:t>
            </a: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Esta función permite agregar un nuevo ítem al set. La misma se escribe mi_conjunto</a:t>
            </a:r>
            <a:r>
              <a:rPr b="1" lang="es-419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.add(</a:t>
            </a: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ítem_a_agregar</a:t>
            </a:r>
            <a:r>
              <a:rPr b="1" lang="es-419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</p:txBody>
      </p:sp>
      <p:sp>
        <p:nvSpPr>
          <p:cNvPr id="319" name="Google Shape;319;p44"/>
          <p:cNvSpPr txBox="1"/>
          <p:nvPr/>
        </p:nvSpPr>
        <p:spPr>
          <a:xfrm>
            <a:off x="3731200" y="2782350"/>
            <a:ext cx="4855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mi_conjunto </a:t>
            </a: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sería el set al que se le desee agregar el ítem, e ítem_a_agregar sería el ítem que deseemos agregar al set.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/>
        </p:nvSpPr>
        <p:spPr>
          <a:xfrm>
            <a:off x="3348875" y="2571738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Repaso indentación</a:t>
            </a:r>
            <a:endParaRPr b="1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1" name="Google Shape;14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325" y="1328875"/>
            <a:ext cx="2226200" cy="16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6275" y="3320625"/>
            <a:ext cx="2854599" cy="16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6725" y="728800"/>
            <a:ext cx="2133250" cy="216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 txBox="1"/>
          <p:nvPr/>
        </p:nvSpPr>
        <p:spPr>
          <a:xfrm>
            <a:off x="277325" y="822525"/>
            <a:ext cx="348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Aprender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los errores</a:t>
            </a:r>
            <a:endParaRPr b="1"/>
          </a:p>
        </p:txBody>
      </p:sp>
      <p:sp>
        <p:nvSpPr>
          <p:cNvPr id="146" name="Google Shape;146;p27"/>
          <p:cNvSpPr txBox="1"/>
          <p:nvPr/>
        </p:nvSpPr>
        <p:spPr>
          <a:xfrm>
            <a:off x="6045575" y="267100"/>
            <a:ext cx="323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Consignas poco claras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5"/>
          <p:cNvSpPr txBox="1"/>
          <p:nvPr/>
        </p:nvSpPr>
        <p:spPr>
          <a:xfrm>
            <a:off x="927575" y="1927475"/>
            <a:ext cx="3322200" cy="22593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{1,2,3,4}</a:t>
            </a:r>
            <a:endParaRPr i="0" sz="17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numeros.add(3*2)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{1,2,3,4,6}</a:t>
            </a:r>
            <a:endParaRPr i="0" sz="17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numeros.add(3**2+1-12+5*)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{1,2,3,4,6,13}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6" name="Google Shape;326;p45"/>
          <p:cNvSpPr txBox="1"/>
          <p:nvPr/>
        </p:nvSpPr>
        <p:spPr>
          <a:xfrm>
            <a:off x="21157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Add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7" name="Google Shape;32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5"/>
          <p:cNvSpPr txBox="1"/>
          <p:nvPr/>
        </p:nvSpPr>
        <p:spPr>
          <a:xfrm>
            <a:off x="4438650" y="2362200"/>
            <a:ext cx="4122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 sólo acaba ahí. En la función add también podemos realizar operaciones aritméticas en nuestro ítem.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6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UPDATE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4" name="Google Shape;33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7"/>
          <p:cNvSpPr txBox="1"/>
          <p:nvPr/>
        </p:nvSpPr>
        <p:spPr>
          <a:xfrm>
            <a:off x="1906150" y="385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Update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1" name="Google Shape;341;p47"/>
          <p:cNvSpPr txBox="1"/>
          <p:nvPr/>
        </p:nvSpPr>
        <p:spPr>
          <a:xfrm>
            <a:off x="4893175" y="2064750"/>
            <a:ext cx="3739500" cy="20346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{1,2,3,4}</a:t>
            </a:r>
            <a:endParaRPr i="0" sz="18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numeros.update([5,6,7,8])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{1,2,3,4,5,6,7,8}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numeros.update(range(9,12))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{1,2,3,4,5,6,7,8,9,10,11}</a:t>
            </a:r>
            <a:endParaRPr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2" name="Google Shape;342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7"/>
          <p:cNvSpPr txBox="1"/>
          <p:nvPr/>
        </p:nvSpPr>
        <p:spPr>
          <a:xfrm>
            <a:off x="533400" y="1524000"/>
            <a:ext cx="3990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añadir múltiples elementos a un set se usa la función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(), que puede tomar como argumento una lista, tupla, string, conjunto o cualquier objeto de tipo iterable.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misma se escribe: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mi_conjunto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.update(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ítem_a_agregar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800">
              <a:highlight>
                <a:srgbClr val="3CEFAB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LEN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49" name="Google Shape;34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9"/>
          <p:cNvSpPr txBox="1"/>
          <p:nvPr/>
        </p:nvSpPr>
        <p:spPr>
          <a:xfrm>
            <a:off x="1807200" y="26642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Longitud del set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6" name="Google Shape;356;p49"/>
          <p:cNvSpPr txBox="1"/>
          <p:nvPr/>
        </p:nvSpPr>
        <p:spPr>
          <a:xfrm>
            <a:off x="3558525" y="1684975"/>
            <a:ext cx="5201100" cy="23994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6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{1,2,3,4}</a:t>
            </a:r>
            <a:endParaRPr i="0" sz="16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6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len(numeros)</a:t>
            </a:r>
            <a:endParaRPr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4</a:t>
            </a:r>
            <a:endParaRPr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6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datos = {1, -5, 123</a:t>
            </a: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34, ‘Una cadena’, ‘Otra cadena’}</a:t>
            </a:r>
            <a:endParaRPr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6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len(datos)</a:t>
            </a:r>
            <a:endParaRPr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5</a:t>
            </a:r>
            <a:endParaRPr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7" name="Google Shape;357;p49"/>
          <p:cNvSpPr txBox="1"/>
          <p:nvPr/>
        </p:nvSpPr>
        <p:spPr>
          <a:xfrm>
            <a:off x="228600" y="1295400"/>
            <a:ext cx="31224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¿Se acuerdan cuando hablamos de </a:t>
            </a:r>
            <a:r>
              <a:rPr b="1" lang="es-419" sz="17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len</a:t>
            </a:r>
            <a:r>
              <a:rPr lang="es-419" sz="17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listas?</a:t>
            </a: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set, se puede usar exactamente la misma función para poder saber la longitud de un set, es decir, la cantidad de ítems dentro del mismo.</a:t>
            </a:r>
            <a:endParaRPr sz="1700"/>
          </a:p>
        </p:txBody>
      </p:sp>
      <p:pic>
        <p:nvPicPr>
          <p:cNvPr id="358" name="Google Shape;358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0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DISCARD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4" name="Google Shape;36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1"/>
          <p:cNvSpPr txBox="1"/>
          <p:nvPr/>
        </p:nvSpPr>
        <p:spPr>
          <a:xfrm>
            <a:off x="17347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Discard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1" name="Google Shape;371;p51"/>
          <p:cNvSpPr txBox="1"/>
          <p:nvPr/>
        </p:nvSpPr>
        <p:spPr>
          <a:xfrm>
            <a:off x="305750" y="2659225"/>
            <a:ext cx="5564100" cy="20565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{1, 2, 3, 4}</a:t>
            </a:r>
            <a:endParaRPr i="0" sz="17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numeros.discard(2)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 3, 4}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datos = {1, -5, 123,34, ‘Una cadena’, ‘Otra cadena’}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datos.discard(‘Otra cadena’)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 -5, 123,34, ‘Una cadena’}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2" name="Google Shape;372;p51"/>
          <p:cNvSpPr txBox="1"/>
          <p:nvPr/>
        </p:nvSpPr>
        <p:spPr>
          <a:xfrm>
            <a:off x="305750" y="1371600"/>
            <a:ext cx="83913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</a:t>
            </a:r>
            <a:r>
              <a:rPr b="1" lang="es-419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</a:t>
            </a: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 deja agregar un ítem al set, </a:t>
            </a:r>
            <a:r>
              <a:rPr b="1" lang="es-419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discard </a:t>
            </a: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hace todo lo contrario, elimina el ítem del set, sin modificar el resto del set, si el elemento pasado como argumento a </a:t>
            </a:r>
            <a:r>
              <a:rPr b="1" lang="es-419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discard</a:t>
            </a: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() no está dentro del conjunto es simplemente ignorado.</a:t>
            </a:r>
            <a:endParaRPr sz="1700"/>
          </a:p>
        </p:txBody>
      </p:sp>
      <p:sp>
        <p:nvSpPr>
          <p:cNvPr id="373" name="Google Shape;373;p51"/>
          <p:cNvSpPr txBox="1"/>
          <p:nvPr/>
        </p:nvSpPr>
        <p:spPr>
          <a:xfrm>
            <a:off x="5961775" y="2985650"/>
            <a:ext cx="30159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 mi_conjunto</a:t>
            </a:r>
            <a:r>
              <a:rPr b="1" lang="es-419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.discard(</a:t>
            </a: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item_a_descartar</a:t>
            </a:r>
            <a:r>
              <a:rPr b="1" lang="es-419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/>
          </a:p>
        </p:txBody>
      </p:sp>
      <p:pic>
        <p:nvPicPr>
          <p:cNvPr id="374" name="Google Shape;374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REMOVE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0" name="Google Shape;38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3"/>
          <p:cNvSpPr txBox="1"/>
          <p:nvPr/>
        </p:nvSpPr>
        <p:spPr>
          <a:xfrm>
            <a:off x="21157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Remove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7" name="Google Shape;387;p53"/>
          <p:cNvSpPr txBox="1"/>
          <p:nvPr/>
        </p:nvSpPr>
        <p:spPr>
          <a:xfrm>
            <a:off x="5385375" y="1538675"/>
            <a:ext cx="3311700" cy="21891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6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{1, 2, 3, 4}</a:t>
            </a:r>
            <a:endParaRPr i="0" sz="16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6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numeros.remove(2)</a:t>
            </a:r>
            <a:endParaRPr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 3, 4}</a:t>
            </a:r>
            <a:endParaRPr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6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numeros.remove(5)</a:t>
            </a:r>
            <a:endParaRPr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6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Traceback (most recent call last):</a:t>
            </a:r>
            <a:endParaRPr i="0" sz="16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6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File "&lt;stdin&gt;", line 1, in &lt;module&gt;</a:t>
            </a:r>
            <a:endParaRPr i="0" sz="16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6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KeyError: 5</a:t>
            </a:r>
            <a:endParaRPr i="0" sz="16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88" name="Google Shape;388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53"/>
          <p:cNvSpPr txBox="1"/>
          <p:nvPr/>
        </p:nvSpPr>
        <p:spPr>
          <a:xfrm>
            <a:off x="405250" y="1763850"/>
            <a:ext cx="47070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función </a:t>
            </a:r>
            <a:r>
              <a:rPr b="1" lang="es-419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</a:t>
            </a: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funciona igual al discard, pero con una diferencia, en discard si el ítem a remover no existe, simplemente se ignora. En </a:t>
            </a:r>
            <a:r>
              <a:rPr b="1" lang="es-419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</a:t>
            </a: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este caso nos indica un error.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90" name="Google Shape;390;p53"/>
          <p:cNvSpPr txBox="1"/>
          <p:nvPr/>
        </p:nvSpPr>
        <p:spPr>
          <a:xfrm>
            <a:off x="433800" y="3927775"/>
            <a:ext cx="8276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 mi_conjunto</a:t>
            </a:r>
            <a:r>
              <a:rPr b="1" lang="es-419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.remove(</a:t>
            </a: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item _a_ remove</a:t>
            </a:r>
            <a:r>
              <a:rPr b="1" lang="es-419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4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IN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6" name="Google Shape;39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/>
        </p:nvSpPr>
        <p:spPr>
          <a:xfrm>
            <a:off x="3979775" y="598400"/>
            <a:ext cx="4624800" cy="4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Identificar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un Conjunto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Reconocer similitudes y diferencias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entre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list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set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Agregar y borrar valores al set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Identificar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un Diccionario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Agregar y borrar valores al dict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2" name="Google Shape;15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8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5"/>
          <p:cNvSpPr txBox="1"/>
          <p:nvPr/>
        </p:nvSpPr>
        <p:spPr>
          <a:xfrm>
            <a:off x="19633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03" name="Google Shape;403;p55"/>
          <p:cNvSpPr txBox="1"/>
          <p:nvPr/>
        </p:nvSpPr>
        <p:spPr>
          <a:xfrm>
            <a:off x="5757175" y="1785450"/>
            <a:ext cx="2875500" cy="24150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{1, 2, 3, 4}</a:t>
            </a:r>
            <a:endParaRPr i="0" sz="17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2 in numeros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True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2 not in numeros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False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4 in numeros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False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04" name="Google Shape;404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55"/>
          <p:cNvSpPr txBox="1"/>
          <p:nvPr/>
        </p:nvSpPr>
        <p:spPr>
          <a:xfrm>
            <a:off x="381000" y="2057400"/>
            <a:ext cx="5104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determinar si un elemento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pertenece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un set, utilizamos la palabra reservada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 item_a_validar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mi_conjunto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6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CLEAR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11" name="Google Shape;41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7"/>
          <p:cNvSpPr txBox="1"/>
          <p:nvPr/>
        </p:nvSpPr>
        <p:spPr>
          <a:xfrm>
            <a:off x="12012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Clear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18" name="Google Shape;418;p57"/>
          <p:cNvSpPr txBox="1"/>
          <p:nvPr/>
        </p:nvSpPr>
        <p:spPr>
          <a:xfrm>
            <a:off x="1517825" y="3655350"/>
            <a:ext cx="72453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¡</a:t>
            </a: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 se puede asignar un set vacío por que lo toma como diccionario!</a:t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9" name="Google Shape;419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7"/>
          <p:cNvSpPr txBox="1"/>
          <p:nvPr/>
        </p:nvSpPr>
        <p:spPr>
          <a:xfrm>
            <a:off x="467600" y="1706700"/>
            <a:ext cx="43485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Igual que en las listas, podremos borrar todos los valores de un set simplemente usando la función </a:t>
            </a:r>
            <a:r>
              <a:rPr b="1" lang="es-419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clear</a:t>
            </a: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 mi_conjunto.</a:t>
            </a:r>
            <a:r>
              <a:rPr b="1" lang="es-419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clear</a:t>
            </a: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().</a:t>
            </a:r>
            <a:endParaRPr sz="1700"/>
          </a:p>
        </p:txBody>
      </p:sp>
      <p:sp>
        <p:nvSpPr>
          <p:cNvPr id="421" name="Google Shape;421;p57"/>
          <p:cNvSpPr txBox="1"/>
          <p:nvPr/>
        </p:nvSpPr>
        <p:spPr>
          <a:xfrm>
            <a:off x="5224900" y="2088950"/>
            <a:ext cx="3000000" cy="10989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{1, 2, 3, 4}</a:t>
            </a:r>
            <a:endParaRPr sz="1800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numeros.clear()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set()</a:t>
            </a:r>
            <a:endParaRPr/>
          </a:p>
        </p:txBody>
      </p:sp>
      <p:sp>
        <p:nvSpPr>
          <p:cNvPr id="422" name="Google Shape;422;p57"/>
          <p:cNvSpPr txBox="1"/>
          <p:nvPr/>
        </p:nvSpPr>
        <p:spPr>
          <a:xfrm>
            <a:off x="1083250" y="3897450"/>
            <a:ext cx="631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Calibri"/>
                <a:ea typeface="Calibri"/>
                <a:cs typeface="Calibri"/>
                <a:sym typeface="Calibri"/>
              </a:rPr>
              <a:t>👁‍🗨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8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POP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28" name="Google Shape;42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59"/>
          <p:cNvSpPr txBox="1"/>
          <p:nvPr/>
        </p:nvSpPr>
        <p:spPr>
          <a:xfrm>
            <a:off x="19633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Pop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5" name="Google Shape;435;p59"/>
          <p:cNvSpPr txBox="1"/>
          <p:nvPr/>
        </p:nvSpPr>
        <p:spPr>
          <a:xfrm>
            <a:off x="3733125" y="1782925"/>
            <a:ext cx="5060100" cy="23370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{1,2,3,4}</a:t>
            </a:r>
            <a:endParaRPr i="0" sz="17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while numeros: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	print("Se está borrando: ", numeros.pop())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está borrando:  1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está borrando:  2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está borrando:  3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está borrando:  4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36" name="Google Shape;436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9"/>
          <p:cNvSpPr txBox="1"/>
          <p:nvPr/>
        </p:nvSpPr>
        <p:spPr>
          <a:xfrm>
            <a:off x="228600" y="1600200"/>
            <a:ext cx="33042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función </a:t>
            </a:r>
            <a:r>
              <a:rPr b="1" lang="es-419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pop </a:t>
            </a: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retorna un elemento en forma aleatoria (no podría ser de otra manera ya que los elementos no están ordenados). Así, el siguiente bucle imprime y remueve uno por uno los miembros de un conjunto.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0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SETS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43" name="Google Shape;44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61"/>
          <p:cNvSpPr txBox="1"/>
          <p:nvPr/>
        </p:nvSpPr>
        <p:spPr>
          <a:xfrm>
            <a:off x="932775" y="1458150"/>
            <a:ext cx="74070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Programa las siguientes instrucciones de forma ordenada sobre la variable </a:t>
            </a:r>
            <a:r>
              <a:rPr b="1" i="0" lang="es-419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grupo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AutoNum type="arabicPeriod"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Añade los usuarios: </a:t>
            </a:r>
            <a:r>
              <a:rPr b="1" i="0" lang="es-419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s-419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Ramón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s-419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Marta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s-419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Eric, David</a:t>
            </a:r>
            <a:endParaRPr b="1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AutoNum type="arabicPeriod"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Elimina los usuarios: </a:t>
            </a:r>
            <a:r>
              <a:rPr b="1" i="0" lang="es-419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Mario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s-419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Miguel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s-419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Esteban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grupo = {"Miguel", "Blanca", "Mario", "Andrés"}</a:t>
            </a:r>
            <a:endParaRPr b="1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1" name="Google Shape;451;p61"/>
          <p:cNvSpPr txBox="1"/>
          <p:nvPr/>
        </p:nvSpPr>
        <p:spPr>
          <a:xfrm>
            <a:off x="2183550" y="4338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DESAFÍO DE SETS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52" name="Google Shape;452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2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419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s-419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3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DICCIONARIOS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63" name="Google Shape;463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4"/>
          <p:cNvSpPr txBox="1"/>
          <p:nvPr/>
        </p:nvSpPr>
        <p:spPr>
          <a:xfrm>
            <a:off x="553325" y="1597800"/>
            <a:ext cx="8206200" cy="24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 diccionario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dict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una colección no ordenada de objetos. Es por eso que para identificar un valor cualquiera dentro de él, especificamos una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clave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(a diferencia de las listas y tuplas, cuyos elementos se identifican por su posición).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claves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suelen ser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string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aunque cualquier otro objeto inmutable puede actuar como una clave. Los valores, por el contrario, pueden ser de cualquier tipo, incluso otros diccionarios.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69" name="Google Shape;46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64"/>
          <p:cNvSpPr txBox="1"/>
          <p:nvPr/>
        </p:nvSpPr>
        <p:spPr>
          <a:xfrm>
            <a:off x="264909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¿Qué son?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71" name="Google Shape;47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650" y="219075"/>
            <a:ext cx="630374" cy="63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/>
          <p:nvPr/>
        </p:nvSpPr>
        <p:spPr>
          <a:xfrm>
            <a:off x="3626850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6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29"/>
          <p:cNvSpPr txBox="1"/>
          <p:nvPr/>
        </p:nvSpPr>
        <p:spPr>
          <a:xfrm>
            <a:off x="37611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Conjuntos y Diccionarios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4" name="Google Shape;164;p29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29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29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29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8" name="Google Shape;16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/>
          <p:nvPr/>
        </p:nvSpPr>
        <p:spPr>
          <a:xfrm>
            <a:off x="1243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9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5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29"/>
          <p:cNvSpPr txBox="1"/>
          <p:nvPr/>
        </p:nvSpPr>
        <p:spPr>
          <a:xfrm>
            <a:off x="1377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Controladores de flujo 2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3" name="Google Shape;173;p29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29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29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p29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7" name="Google Shape;17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9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7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6144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Métodos de colecciones 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2" name="Google Shape;182;p29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29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29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29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6" name="Google Shape;18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8" name="Google Shape;18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18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41502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ETS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0" name="Google Shape;190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18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9"/>
          <p:cNvSpPr txBox="1"/>
          <p:nvPr/>
        </p:nvSpPr>
        <p:spPr>
          <a:xfrm>
            <a:off x="41801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ICTS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2" name="Google Shape;192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734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/>
        </p:nvSpPr>
        <p:spPr>
          <a:xfrm>
            <a:off x="17118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NÚMEROS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4" name="Google Shape;194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734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 txBox="1"/>
          <p:nvPr/>
        </p:nvSpPr>
        <p:spPr>
          <a:xfrm>
            <a:off x="17417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EJERCICIOS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1711825" y="34702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CONTROL DE FLUJO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7" name="Google Shape;197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73487" y="3458375"/>
            <a:ext cx="307150" cy="3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502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/>
          <p:nvPr/>
        </p:nvSpPr>
        <p:spPr>
          <a:xfrm>
            <a:off x="65886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COLECCIONES 1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0" name="Google Shape;200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502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9"/>
          <p:cNvSpPr txBox="1"/>
          <p:nvPr/>
        </p:nvSpPr>
        <p:spPr>
          <a:xfrm>
            <a:off x="66185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COLECCIONES 2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5"/>
          <p:cNvSpPr txBox="1"/>
          <p:nvPr/>
        </p:nvSpPr>
        <p:spPr>
          <a:xfrm>
            <a:off x="926075" y="4107000"/>
            <a:ext cx="74136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</a:t>
            </a:r>
            <a:endParaRPr b="1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crear un diccionario vacío se puede hacer diccionario = {}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77" name="Google Shape;47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65"/>
          <p:cNvSpPr txBox="1"/>
          <p:nvPr/>
        </p:nvSpPr>
        <p:spPr>
          <a:xfrm>
            <a:off x="2566171" y="368325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¿Cómo se crean?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79" name="Google Shape;479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650" y="219075"/>
            <a:ext cx="630374" cy="63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65"/>
          <p:cNvSpPr txBox="1"/>
          <p:nvPr/>
        </p:nvSpPr>
        <p:spPr>
          <a:xfrm>
            <a:off x="457200" y="1371600"/>
            <a:ext cx="8409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crear un diccionario se emplean llaves {}, y sus pares clave-valor se separan por comas. A su vez, intercalamos la clave del valor con dos puntos (:)</a:t>
            </a:r>
            <a:endParaRPr sz="1800"/>
          </a:p>
        </p:txBody>
      </p:sp>
      <p:sp>
        <p:nvSpPr>
          <p:cNvPr id="482" name="Google Shape;482;p65"/>
          <p:cNvSpPr txBox="1"/>
          <p:nvPr/>
        </p:nvSpPr>
        <p:spPr>
          <a:xfrm>
            <a:off x="1524000" y="2514600"/>
            <a:ext cx="6175800" cy="13491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colores = {"amarillo": “yellow”, "azul": “blue”, "rojo": “red”}</a:t>
            </a:r>
            <a:endParaRPr sz="1700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{"amarillo": “yellow”, "azul": “blue”, "rojo": “red”}</a:t>
            </a:r>
            <a:endParaRPr sz="1700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type(colores)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&lt;class 'dict'&gt;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66"/>
          <p:cNvSpPr txBox="1"/>
          <p:nvPr/>
        </p:nvSpPr>
        <p:spPr>
          <a:xfrm>
            <a:off x="1048900" y="392850"/>
            <a:ext cx="6904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¿Cómo traer valor de </a:t>
            </a: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Diccionarios?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89" name="Google Shape;489;p66"/>
          <p:cNvSpPr txBox="1"/>
          <p:nvPr/>
        </p:nvSpPr>
        <p:spPr>
          <a:xfrm>
            <a:off x="616950" y="1686750"/>
            <a:ext cx="6020400" cy="25788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colores = {"amarillo": “yellow”, "azul": “blue”, "rojo": “red”}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colores[“amarillo”]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“yellow”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colores[“azul”]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“blue”</a:t>
            </a:r>
            <a:endParaRPr i="0" sz="17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{10:”diez”, 20:”veinte”}</a:t>
            </a:r>
            <a:endParaRPr i="0" sz="17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numeros[10]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“diez”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90" name="Google Shape;49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650" y="219075"/>
            <a:ext cx="630374" cy="63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66"/>
          <p:cNvSpPr txBox="1"/>
          <p:nvPr/>
        </p:nvSpPr>
        <p:spPr>
          <a:xfrm>
            <a:off x="6863200" y="2126675"/>
            <a:ext cx="17715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traer el valor de un </a:t>
            </a:r>
            <a:r>
              <a:rPr b="1" lang="es-419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diccionario </a:t>
            </a: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utiliza su </a:t>
            </a:r>
            <a:r>
              <a:rPr b="1" lang="es-419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clave</a:t>
            </a:r>
            <a:endParaRPr sz="17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7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MUTABILIDAD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98" name="Google Shape;498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68"/>
          <p:cNvSpPr txBox="1"/>
          <p:nvPr/>
        </p:nvSpPr>
        <p:spPr>
          <a:xfrm>
            <a:off x="11250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Mutabilidad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05" name="Google Shape;505;p68"/>
          <p:cNvSpPr txBox="1"/>
          <p:nvPr/>
        </p:nvSpPr>
        <p:spPr>
          <a:xfrm>
            <a:off x="1699200" y="2793250"/>
            <a:ext cx="6008100" cy="14151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colores = {"amarillo": “yellow”, "azul": “blue”, "rojo": “red”}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colores[“amarillo”] = “white”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colores[“amarillo”]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“white”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06" name="Google Shape;506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650" y="219075"/>
            <a:ext cx="630374" cy="63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68"/>
          <p:cNvSpPr txBox="1"/>
          <p:nvPr/>
        </p:nvSpPr>
        <p:spPr>
          <a:xfrm>
            <a:off x="304800" y="1447800"/>
            <a:ext cx="8541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diccionarios al igual que las listas son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mutables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es decir, que podemos reasignar sus ítems haciendo referencia con el índice.</a:t>
            </a:r>
            <a:endParaRPr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69"/>
          <p:cNvSpPr txBox="1"/>
          <p:nvPr/>
        </p:nvSpPr>
        <p:spPr>
          <a:xfrm>
            <a:off x="558500" y="1786125"/>
            <a:ext cx="5283600" cy="23580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edades = {"Juan": 26, "Esteban": 35, "Maria": 29}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edades[“Juan”] += 5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edades[“Juan”]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31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edades[“Maria”] *= 2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edades[“Maria”]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58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5" name="Google Shape;515;p69"/>
          <p:cNvSpPr txBox="1"/>
          <p:nvPr/>
        </p:nvSpPr>
        <p:spPr>
          <a:xfrm>
            <a:off x="11250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Asignación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16" name="Google Shape;516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650" y="219075"/>
            <a:ext cx="630374" cy="63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69"/>
          <p:cNvSpPr txBox="1"/>
          <p:nvPr/>
        </p:nvSpPr>
        <p:spPr>
          <a:xfrm>
            <a:off x="6109850" y="2376900"/>
            <a:ext cx="2594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permite operaciones en asignación</a:t>
            </a:r>
            <a:endParaRPr sz="17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0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FUNCIONES DE </a:t>
            </a: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DICCIONARIOS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24" name="Google Shape;524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71"/>
          <p:cNvSpPr txBox="1"/>
          <p:nvPr/>
        </p:nvSpPr>
        <p:spPr>
          <a:xfrm>
            <a:off x="1770825" y="52060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Funciones de Diccionarios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31" name="Google Shape;531;p71"/>
          <p:cNvSpPr txBox="1"/>
          <p:nvPr/>
        </p:nvSpPr>
        <p:spPr>
          <a:xfrm>
            <a:off x="685575" y="1980225"/>
            <a:ext cx="7700100" cy="20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Al igual que en conjuntos, e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 los diccionarios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encontramos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funciones integradas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diccionarios en python tienen muchas funciones para utilizar. Si bien hablaremos 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las desarrollaremos más adelante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a continuación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vamos a nombrar las más importantes.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2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ADD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37" name="Google Shape;537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Google Shape;542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73"/>
          <p:cNvSpPr txBox="1"/>
          <p:nvPr/>
        </p:nvSpPr>
        <p:spPr>
          <a:xfrm>
            <a:off x="1715650" y="2352450"/>
            <a:ext cx="5874900" cy="11922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{“uno”: 1, ”dos”: 2, “tres”: 3, “cuatro”: 4}</a:t>
            </a:r>
            <a:endParaRPr i="0" sz="18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numeros[“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cinco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”] = 5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{“uno”: 1, ”dos”: 2, “tres”: 3, “cuatro”: 4, “cinco”: 5}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44" name="Google Shape;544;p73"/>
          <p:cNvSpPr txBox="1"/>
          <p:nvPr/>
        </p:nvSpPr>
        <p:spPr>
          <a:xfrm>
            <a:off x="21157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Add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45" name="Google Shape;545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73"/>
          <p:cNvSpPr txBox="1"/>
          <p:nvPr/>
        </p:nvSpPr>
        <p:spPr>
          <a:xfrm>
            <a:off x="304800" y="1447800"/>
            <a:ext cx="8632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hay una función de add</a:t>
            </a: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pero para agregar una nueva clave-valor se puede realizar de la siguiente manera:</a:t>
            </a:r>
            <a:endParaRPr sz="1700"/>
          </a:p>
        </p:txBody>
      </p:sp>
      <p:sp>
        <p:nvSpPr>
          <p:cNvPr id="547" name="Google Shape;547;p73"/>
          <p:cNvSpPr txBox="1"/>
          <p:nvPr/>
        </p:nvSpPr>
        <p:spPr>
          <a:xfrm>
            <a:off x="493550" y="3748500"/>
            <a:ext cx="8128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este caso, creamos</a:t>
            </a: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una nueva clave que no existe “</a:t>
            </a:r>
            <a:r>
              <a:rPr b="1" lang="es-419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cinco</a:t>
            </a: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 y asignamos el valor </a:t>
            </a:r>
            <a:r>
              <a:rPr b="1" lang="es-419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sz="17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4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UPDATE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53" name="Google Shape;553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CONJUNTOS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7" name="Google Shape;20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75"/>
          <p:cNvSpPr txBox="1"/>
          <p:nvPr/>
        </p:nvSpPr>
        <p:spPr>
          <a:xfrm>
            <a:off x="1125100" y="1906300"/>
            <a:ext cx="6771000" cy="21201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{“uno”: 1, ”dos”: 2, “tres”: 3, “cuatro”: 4}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numeros.update({“cinco”: 5, ”seis”: 6})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{“uno”: 1, ”dos”: 2, “tres”: 3, “cuatro”: 4, “cinco”: 5, ”seis”: 6}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otro_dict = dict(siete=7)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numeros.update(otro_dict)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{“uno”: 1, ”dos”: 2, “tres”: 3, “cuatro”: 4, “cinco”: 5, ”seis”: 6, “siete”: 7}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0" name="Google Shape;560;p75"/>
          <p:cNvSpPr txBox="1"/>
          <p:nvPr/>
        </p:nvSpPr>
        <p:spPr>
          <a:xfrm>
            <a:off x="1906150" y="385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Update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61" name="Google Shape;561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75"/>
          <p:cNvSpPr txBox="1"/>
          <p:nvPr/>
        </p:nvSpPr>
        <p:spPr>
          <a:xfrm>
            <a:off x="0" y="1371600"/>
            <a:ext cx="879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método actualiza un diccionario agregando los pares clave-valores. 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Google Shape;567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76"/>
          <p:cNvSpPr txBox="1"/>
          <p:nvPr/>
        </p:nvSpPr>
        <p:spPr>
          <a:xfrm>
            <a:off x="1906150" y="385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Update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69" name="Google Shape;569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76"/>
          <p:cNvSpPr txBox="1"/>
          <p:nvPr/>
        </p:nvSpPr>
        <p:spPr>
          <a:xfrm>
            <a:off x="304800" y="1828800"/>
            <a:ext cx="843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método update()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toma un diccionario o un objeto iterable de pares clave/valor (generalmente tuplas).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 se llama a update() sin pasar parámetros, el diccionario permanece sin cambios.</a:t>
            </a:r>
            <a:endParaRPr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7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LEN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76" name="Google Shape;576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78"/>
          <p:cNvSpPr txBox="1"/>
          <p:nvPr/>
        </p:nvSpPr>
        <p:spPr>
          <a:xfrm>
            <a:off x="2134975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Longitud del diccionario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83" name="Google Shape;583;p78"/>
          <p:cNvSpPr txBox="1"/>
          <p:nvPr/>
        </p:nvSpPr>
        <p:spPr>
          <a:xfrm>
            <a:off x="1883000" y="3041050"/>
            <a:ext cx="5902500" cy="11682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{“uno”: 1, ”dos”: 2, “tres”: 3, “cuatro”: 4}</a:t>
            </a:r>
            <a:endParaRPr i="0" sz="18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len(numeros)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4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84" name="Google Shape;584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78"/>
          <p:cNvSpPr txBox="1"/>
          <p:nvPr/>
        </p:nvSpPr>
        <p:spPr>
          <a:xfrm>
            <a:off x="366275" y="1642650"/>
            <a:ext cx="8266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¿Se acuerdan cuando hablamos de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len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listas? En dict, se puede usar exactamente la misma función para poder saber la longitud de un dict, es decir, la cantidad de ítems dentro del mismo.</a:t>
            </a:r>
            <a:endParaRPr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9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DEL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91" name="Google Shape;591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80"/>
          <p:cNvSpPr txBox="1"/>
          <p:nvPr/>
        </p:nvSpPr>
        <p:spPr>
          <a:xfrm>
            <a:off x="20395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Del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98" name="Google Shape;598;p80"/>
          <p:cNvSpPr txBox="1"/>
          <p:nvPr/>
        </p:nvSpPr>
        <p:spPr>
          <a:xfrm>
            <a:off x="1882000" y="3028950"/>
            <a:ext cx="5844600" cy="12462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{“uno”: 1, ”dos”: 2, “tres”: 3, “cuatro”: 4}</a:t>
            </a:r>
            <a:endParaRPr i="0" sz="18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del numeros[“dos”]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{“uno”: 1, “tres”: 3, “cuatro”: 4}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99" name="Google Shape;599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80"/>
          <p:cNvSpPr txBox="1"/>
          <p:nvPr/>
        </p:nvSpPr>
        <p:spPr>
          <a:xfrm>
            <a:off x="412175" y="1524000"/>
            <a:ext cx="8292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elimina el ítem del dict, sin modificar el resto del dict, si el elemento pasado como argumento a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() no está dentro del dict es simplemente ignorado.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mi_dict[“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clave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”].</a:t>
            </a:r>
            <a:endParaRPr sz="1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1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IN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06" name="Google Shape;606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82"/>
          <p:cNvSpPr txBox="1"/>
          <p:nvPr/>
        </p:nvSpPr>
        <p:spPr>
          <a:xfrm>
            <a:off x="747000" y="1861700"/>
            <a:ext cx="5821200" cy="24306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{“uno”: 1, ”dos”: 2, “tres”: 3, “cuatro”: 4}</a:t>
            </a:r>
            <a:endParaRPr i="0" sz="18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“dos” in numeros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True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2 not in numeros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False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4 in numeros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False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3" name="Google Shape;613;p82"/>
          <p:cNvSpPr txBox="1"/>
          <p:nvPr/>
        </p:nvSpPr>
        <p:spPr>
          <a:xfrm>
            <a:off x="19633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14" name="Google Shape;614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82"/>
          <p:cNvSpPr txBox="1"/>
          <p:nvPr/>
        </p:nvSpPr>
        <p:spPr>
          <a:xfrm>
            <a:off x="-9325" y="1325700"/>
            <a:ext cx="893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determinar si un elemento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pertenece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un dict, utilizamos la palabra reservada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/>
          </a:p>
        </p:txBody>
      </p:sp>
      <p:sp>
        <p:nvSpPr>
          <p:cNvPr id="616" name="Google Shape;616;p82"/>
          <p:cNvSpPr txBox="1"/>
          <p:nvPr/>
        </p:nvSpPr>
        <p:spPr>
          <a:xfrm>
            <a:off x="6858000" y="2343150"/>
            <a:ext cx="18153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 clave_a_validar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mi_dict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83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CLEAR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22" name="Google Shape;622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84"/>
          <p:cNvSpPr txBox="1"/>
          <p:nvPr/>
        </p:nvSpPr>
        <p:spPr>
          <a:xfrm>
            <a:off x="11250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Clear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29" name="Google Shape;629;p84"/>
          <p:cNvSpPr txBox="1"/>
          <p:nvPr/>
        </p:nvSpPr>
        <p:spPr>
          <a:xfrm>
            <a:off x="1865500" y="2813350"/>
            <a:ext cx="5542800" cy="11265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{“uno”: 1, ”dos”: 2, “tres”: 3, “cuatro”: 4}</a:t>
            </a:r>
            <a:endParaRPr i="0" sz="17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numeros.clear()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{}</a:t>
            </a:r>
            <a:endParaRPr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30" name="Google Shape;630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84"/>
          <p:cNvSpPr txBox="1"/>
          <p:nvPr/>
        </p:nvSpPr>
        <p:spPr>
          <a:xfrm>
            <a:off x="304800" y="1447800"/>
            <a:ext cx="8510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Igual que en las listas, podremos borrar todos los valores de un dict simplemente usando la función </a:t>
            </a:r>
            <a:r>
              <a:rPr b="1" lang="es-419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clear</a:t>
            </a: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 dict.</a:t>
            </a:r>
            <a:r>
              <a:rPr b="1" lang="es-419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clear</a:t>
            </a: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().</a:t>
            </a:r>
            <a:endParaRPr sz="1700"/>
          </a:p>
        </p:txBody>
      </p:sp>
      <p:sp>
        <p:nvSpPr>
          <p:cNvPr id="632" name="Google Shape;632;p84"/>
          <p:cNvSpPr txBox="1"/>
          <p:nvPr/>
        </p:nvSpPr>
        <p:spPr>
          <a:xfrm>
            <a:off x="2600300" y="4028075"/>
            <a:ext cx="51120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Otra forma más cómoda es hacer mi_dict = {}</a:t>
            </a:r>
            <a:endParaRPr/>
          </a:p>
        </p:txBody>
      </p:sp>
      <p:sp>
        <p:nvSpPr>
          <p:cNvPr id="633" name="Google Shape;633;p84"/>
          <p:cNvSpPr txBox="1"/>
          <p:nvPr/>
        </p:nvSpPr>
        <p:spPr>
          <a:xfrm>
            <a:off x="2140550" y="4313675"/>
            <a:ext cx="68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Calibri"/>
                <a:ea typeface="Calibri"/>
                <a:cs typeface="Calibri"/>
                <a:sym typeface="Calibri"/>
              </a:rPr>
              <a:t>😎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/>
          <p:nvPr/>
        </p:nvSpPr>
        <p:spPr>
          <a:xfrm>
            <a:off x="256064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¿Qué son?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808050" y="1669200"/>
            <a:ext cx="7527900" cy="26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 conjunto o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una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colección </a:t>
            </a:r>
            <a:r>
              <a:rPr b="1" i="0" lang="es-419" sz="1800" u="none" cap="none" strike="noStrike">
                <a:solidFill>
                  <a:srgbClr val="FF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ordenada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b="1" i="0" lang="es-419" sz="1800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objetos únicos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es decir, no tiene elementos duplicados. Python provee este tipo de datos por defecto al igual que otras colecciones más convencionales como las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listas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tuplas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diccionarios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85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POP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39" name="Google Shape;639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" name="Google Shape;644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86"/>
          <p:cNvSpPr txBox="1"/>
          <p:nvPr/>
        </p:nvSpPr>
        <p:spPr>
          <a:xfrm>
            <a:off x="19633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Pop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46" name="Google Shape;646;p86"/>
          <p:cNvSpPr txBox="1"/>
          <p:nvPr/>
        </p:nvSpPr>
        <p:spPr>
          <a:xfrm>
            <a:off x="1944700" y="2814175"/>
            <a:ext cx="5566800" cy="12150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{“uno”: 1, ”dos”: 2, “tres”: 3, “cuatro”: 4}</a:t>
            </a:r>
            <a:endParaRPr i="0" sz="17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numeros.pop(“uno”)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{”dos”: 2, “tres”: 3, “cuatro”: 4}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7" name="Google Shape;647;p86"/>
          <p:cNvSpPr txBox="1"/>
          <p:nvPr/>
        </p:nvSpPr>
        <p:spPr>
          <a:xfrm>
            <a:off x="76200" y="1371600"/>
            <a:ext cx="8923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método remueve específicamente una clave de diccionario y devuelve valor correspondiente. Lanza una excepción KeyError si la clave no es encontrada.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 mi_dict.</a:t>
            </a:r>
            <a:r>
              <a:rPr b="1" lang="es-419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pop</a:t>
            </a: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(“</a:t>
            </a:r>
            <a:r>
              <a:rPr b="1" lang="es-419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clave</a:t>
            </a: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”)</a:t>
            </a:r>
            <a:endParaRPr sz="1700"/>
          </a:p>
        </p:txBody>
      </p:sp>
      <p:pic>
        <p:nvPicPr>
          <p:cNvPr id="648" name="Google Shape;648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87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DICTS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54" name="Google Shape;654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88"/>
          <p:cNvSpPr txBox="1"/>
          <p:nvPr/>
        </p:nvSpPr>
        <p:spPr>
          <a:xfrm>
            <a:off x="932775" y="1458150"/>
            <a:ext cx="74070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Programa las siguientes instrucciones de forma ordenada sobre la variable </a:t>
            </a:r>
            <a:r>
              <a:rPr b="1" i="0" lang="es-419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animales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AutoNum type="arabicPeriod"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Añade al diccionario las claves </a:t>
            </a:r>
            <a:r>
              <a:rPr b="1" i="0" lang="es-419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perro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s-419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tigre 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1" i="0" lang="es-419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mono 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 sus respectivos valores </a:t>
            </a:r>
            <a:r>
              <a:rPr b="1" i="0" lang="es-419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dog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s-419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tiger 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1" i="0" lang="es-419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monkey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AutoNum type="arabicPeriod"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Modificá las claves </a:t>
            </a:r>
            <a:r>
              <a:rPr b="1" i="0" lang="es-419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elefante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1" i="0" lang="es-419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delfin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con los valores </a:t>
            </a:r>
            <a:r>
              <a:rPr b="1" i="0" lang="es-419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elephant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1" i="0" lang="es-419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dolphin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respectivamente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AutoNum type="arabicPeriod"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último elimina del dict las claves </a:t>
            </a:r>
            <a:r>
              <a:rPr b="1" i="0" lang="es-419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dolphin 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1" i="0" lang="es-419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animales = {"elefante": </a:t>
            </a:r>
            <a:r>
              <a:rPr b="1" i="0" lang="es-419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""</a:t>
            </a:r>
            <a:r>
              <a:rPr b="1" i="0" lang="es-419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"delfin": </a:t>
            </a:r>
            <a:r>
              <a:rPr b="1" i="0" lang="es-419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""</a:t>
            </a:r>
            <a:r>
              <a:rPr b="1" i="0" lang="es-419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b="1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2" name="Google Shape;662;p88"/>
          <p:cNvSpPr txBox="1"/>
          <p:nvPr/>
        </p:nvSpPr>
        <p:spPr>
          <a:xfrm>
            <a:off x="2183550" y="4338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DESAFÍO DE SETS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63" name="Google Shape;663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9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669" name="Google Shape;669;p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90"/>
          <p:cNvSpPr txBox="1"/>
          <p:nvPr/>
        </p:nvSpPr>
        <p:spPr>
          <a:xfrm>
            <a:off x="959875" y="2610600"/>
            <a:ext cx="722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¿QUIERES SABER MÁS? TE DEJAMOS MATERIAL AMPLIADO DE LA CLASE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75" name="Google Shape;675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8713" y="1025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91"/>
          <p:cNvSpPr txBox="1"/>
          <p:nvPr/>
        </p:nvSpPr>
        <p:spPr>
          <a:xfrm>
            <a:off x="2854525" y="1734438"/>
            <a:ext cx="57114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Set y Funciones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Diccionarios y Funciones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82" name="Google Shape;682;p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9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11525" y="1277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91"/>
          <p:cNvSpPr/>
          <p:nvPr/>
        </p:nvSpPr>
        <p:spPr>
          <a:xfrm>
            <a:off x="1568825" y="1734450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5" name="Google Shape;685;p9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31534" y="1997140"/>
            <a:ext cx="545131" cy="545131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91"/>
          <p:cNvSpPr txBox="1"/>
          <p:nvPr/>
        </p:nvSpPr>
        <p:spPr>
          <a:xfrm>
            <a:off x="882725" y="4505013"/>
            <a:ext cx="6764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92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-419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92" name="Google Shape;692;p92"/>
          <p:cNvSpPr txBox="1"/>
          <p:nvPr/>
        </p:nvSpPr>
        <p:spPr>
          <a:xfrm>
            <a:off x="1444487" y="2623175"/>
            <a:ext cx="6467100" cy="19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Arial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Listas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Tuplas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Anidación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Transformación de colecciones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93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698" name="Google Shape;698;p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94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04" name="Google Shape;704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2"/>
          <p:cNvSpPr txBox="1"/>
          <p:nvPr/>
        </p:nvSpPr>
        <p:spPr>
          <a:xfrm>
            <a:off x="808050" y="1593000"/>
            <a:ext cx="7527900" cy="19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conjuntos son ampliamente utilizados en lógica y matemática, y desde el lenguaje podemos sacar provecho de sus propiedades para crear código más eficiente y legible en menos tiempo.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4543425" y="3592650"/>
            <a:ext cx="5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4339925" y="3484950"/>
            <a:ext cx="849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latin typeface="Calibri"/>
                <a:ea typeface="Calibri"/>
                <a:cs typeface="Calibri"/>
                <a:sym typeface="Calibri"/>
              </a:rPr>
              <a:t>😎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 txBox="1"/>
          <p:nvPr/>
        </p:nvSpPr>
        <p:spPr>
          <a:xfrm>
            <a:off x="2039500" y="2343150"/>
            <a:ext cx="4636800" cy="10470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4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1" i="0" lang="es-419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conjunto =  {1, 2, 3, 4}</a:t>
            </a:r>
            <a:endParaRPr b="1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4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1" i="0" lang="es-419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otro_conjunto = {“Hola”, “como”, “estas”, “?”}</a:t>
            </a:r>
            <a:endParaRPr b="1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4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1" i="0" lang="es-419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conjunto_vacio = set()   #</a:t>
            </a:r>
            <a:r>
              <a:rPr b="1" lang="es-419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{ } [ ( </a:t>
            </a:r>
            <a:r>
              <a:rPr b="1" lang="es-419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] </a:t>
            </a:r>
            <a:r>
              <a:rPr b="1" lang="es-419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1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9" name="Google Shape;229;p33"/>
          <p:cNvSpPr txBox="1"/>
          <p:nvPr/>
        </p:nvSpPr>
        <p:spPr>
          <a:xfrm>
            <a:off x="295389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Conjuntos en python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0" name="Google Shape;23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3"/>
          <p:cNvSpPr txBox="1"/>
          <p:nvPr/>
        </p:nvSpPr>
        <p:spPr>
          <a:xfrm>
            <a:off x="304800" y="1371600"/>
            <a:ext cx="8632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conjunto se describe como una lista de ítems separados por coma y contenido entre dos llaves. 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570850" y="3637175"/>
            <a:ext cx="8250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crear un conjunto vacío debemos decirle </a:t>
            </a:r>
            <a:r>
              <a:rPr b="1"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set()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lo contrario  si quisiéramos hacer como las listas y crearlo con {} python crea un diccionario, el cual veremos más adelante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1590598" y="4358975"/>
            <a:ext cx="59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Calibri"/>
                <a:ea typeface="Calibri"/>
                <a:cs typeface="Calibri"/>
                <a:sym typeface="Calibri"/>
              </a:rPr>
              <a:t>👉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HETEROGÉNEOS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9" name="Google Shape;23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