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Anton"/>
      <p:regular r:id="rId58"/>
    </p:embeddedFont>
    <p:embeddedFont>
      <p:font typeface="Lato"/>
      <p:regular r:id="rId59"/>
      <p:bold r:id="rId60"/>
      <p:italic r:id="rId61"/>
      <p:boldItalic r:id="rId62"/>
    </p:embeddedFont>
    <p:embeddedFont>
      <p:font typeface="Helvetica Neue"/>
      <p:regular r:id="rId63"/>
      <p:bold r:id="rId64"/>
      <p:italic r:id="rId65"/>
      <p:boldItalic r:id="rId66"/>
    </p:embeddedFont>
    <p:embeddedFont>
      <p:font typeface="Helvetica Neue Ligh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HelveticaNeueLigh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4.xml"/><Relationship Id="rId64" Type="http://schemas.openxmlformats.org/officeDocument/2006/relationships/font" Target="fonts/HelveticaNeue-bold.fntdata"/><Relationship Id="rId63" Type="http://schemas.openxmlformats.org/officeDocument/2006/relationships/font" Target="fonts/HelveticaNeue-regular.fntdata"/><Relationship Id="rId22" Type="http://schemas.openxmlformats.org/officeDocument/2006/relationships/slide" Target="slides/slide16.xml"/><Relationship Id="rId66" Type="http://schemas.openxmlformats.org/officeDocument/2006/relationships/font" Target="fonts/HelveticaNeue-boldItalic.fntdata"/><Relationship Id="rId21" Type="http://schemas.openxmlformats.org/officeDocument/2006/relationships/slide" Target="slides/slide15.xml"/><Relationship Id="rId65" Type="http://schemas.openxmlformats.org/officeDocument/2006/relationships/font" Target="fonts/HelveticaNeue-italic.fntdata"/><Relationship Id="rId24" Type="http://schemas.openxmlformats.org/officeDocument/2006/relationships/slide" Target="slides/slide18.xml"/><Relationship Id="rId68" Type="http://schemas.openxmlformats.org/officeDocument/2006/relationships/font" Target="fonts/HelveticaNeueLight-bold.fntdata"/><Relationship Id="rId23" Type="http://schemas.openxmlformats.org/officeDocument/2006/relationships/slide" Target="slides/slide17.xml"/><Relationship Id="rId67" Type="http://schemas.openxmlformats.org/officeDocument/2006/relationships/font" Target="fonts/HelveticaNeueLight-regular.fntdata"/><Relationship Id="rId60" Type="http://schemas.openxmlformats.org/officeDocument/2006/relationships/font" Target="fonts/Lato-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Ligh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Lato-regular.fntdata"/><Relationship Id="rId14" Type="http://schemas.openxmlformats.org/officeDocument/2006/relationships/slide" Target="slides/slide8.xml"/><Relationship Id="rId58" Type="http://schemas.openxmlformats.org/officeDocument/2006/relationships/font" Target="fonts/Anton-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chemeClr val="dk1"/>
                </a:solidFill>
              </a:rPr>
              <a:t>Obligatoria siempre.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8f5ba7b81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e8f5ba7b81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8f5ba7b8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e8f5ba7b81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solidFill>
                  <a:schemeClr val="dk1"/>
                </a:solidFill>
              </a:rPr>
              <a:t>Primera clase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Colocar todas las clases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Dar vuelta cadena:</a:t>
            </a:r>
            <a:br>
              <a:rPr lang="es-419"/>
            </a:br>
            <a:br>
              <a:rPr lang="es-419"/>
            </a:br>
            <a:r>
              <a:rPr lang="es-419"/>
              <a:t>lista = list("Hola mundo")</a:t>
            </a:r>
            <a:endParaRPr/>
          </a:p>
          <a:p>
            <a:pPr indent="0" lvl="0" marL="0" rtl="0" algn="l">
              <a:lnSpc>
                <a:spcPct val="100000"/>
              </a:lnSpc>
              <a:spcBef>
                <a:spcPts val="0"/>
              </a:spcBef>
              <a:spcAft>
                <a:spcPts val="0"/>
              </a:spcAft>
              <a:buClr>
                <a:schemeClr val="dk1"/>
              </a:buClr>
              <a:buSzPts val="1100"/>
              <a:buFont typeface="Arial"/>
              <a:buNone/>
            </a:pPr>
            <a:r>
              <a:rPr lang="es-419"/>
              <a:t>lista.reverse()</a:t>
            </a:r>
            <a:endParaRPr/>
          </a:p>
          <a:p>
            <a:pPr indent="0" lvl="0" marL="0" rtl="0" algn="l">
              <a:lnSpc>
                <a:spcPct val="100000"/>
              </a:lnSpc>
              <a:spcBef>
                <a:spcPts val="0"/>
              </a:spcBef>
              <a:spcAft>
                <a:spcPts val="0"/>
              </a:spcAft>
              <a:buClr>
                <a:schemeClr val="dk1"/>
              </a:buClr>
              <a:buSzPts val="1100"/>
              <a:buFont typeface="Arial"/>
              <a:buNone/>
            </a:pPr>
            <a:r>
              <a:rPr lang="es-419"/>
              <a:t>cadena = "".join(lista)</a:t>
            </a:r>
            <a:endParaRPr/>
          </a:p>
          <a:p>
            <a:pPr indent="0" lvl="0" marL="0" rtl="0" algn="l">
              <a:lnSpc>
                <a:spcPct val="100000"/>
              </a:lnSpc>
              <a:spcBef>
                <a:spcPts val="0"/>
              </a:spcBef>
              <a:spcAft>
                <a:spcPts val="0"/>
              </a:spcAft>
              <a:buClr>
                <a:schemeClr val="dk1"/>
              </a:buClr>
              <a:buSzPts val="1100"/>
              <a:buFont typeface="Arial"/>
              <a:buNone/>
            </a:pPr>
            <a:r>
              <a:rPr lang="es-419"/>
              <a:t>cadena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t>texto = “gordon lanzó su curva&amp;strawberry ha fallado por un pie! -gritó Joe Castiglione&amp;dos pies -le corrigió Troop&amp;strawberry menea la cabeza como disgustado… -agrega el comentarista"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419"/>
              <a:t>lineas = texto.split("&amp;")</a:t>
            </a:r>
            <a:endParaRPr/>
          </a:p>
          <a:p>
            <a:pPr indent="0" lvl="0" marL="0" rtl="0" algn="l">
              <a:lnSpc>
                <a:spcPct val="100000"/>
              </a:lnSpc>
              <a:spcBef>
                <a:spcPts val="0"/>
              </a:spcBef>
              <a:spcAft>
                <a:spcPts val="0"/>
              </a:spcAft>
              <a:buClr>
                <a:schemeClr val="dk1"/>
              </a:buClr>
              <a:buSzPts val="1100"/>
              <a:buFont typeface="Arial"/>
              <a:buNone/>
            </a:pPr>
            <a:r>
              <a:rPr lang="es-419"/>
              <a:t>for i, linea in enumerate(lineas):</a:t>
            </a:r>
            <a:endParaRPr/>
          </a:p>
          <a:p>
            <a:pPr indent="0" lvl="0" marL="0" rtl="0" algn="l">
              <a:lnSpc>
                <a:spcPct val="100000"/>
              </a:lnSpc>
              <a:spcBef>
                <a:spcPts val="0"/>
              </a:spcBef>
              <a:spcAft>
                <a:spcPts val="0"/>
              </a:spcAft>
              <a:buClr>
                <a:schemeClr val="dk1"/>
              </a:buClr>
              <a:buSzPts val="1100"/>
              <a:buFont typeface="Arial"/>
              <a:buNone/>
            </a:pPr>
            <a:r>
              <a:rPr lang="es-419"/>
              <a:t>    lineas[i] = linea.capitalize()</a:t>
            </a:r>
            <a:endParaRPr/>
          </a:p>
          <a:p>
            <a:pPr indent="0" lvl="0" marL="0" rtl="0" algn="l">
              <a:lnSpc>
                <a:spcPct val="100000"/>
              </a:lnSpc>
              <a:spcBef>
                <a:spcPts val="0"/>
              </a:spcBef>
              <a:spcAft>
                <a:spcPts val="0"/>
              </a:spcAft>
              <a:buClr>
                <a:schemeClr val="dk1"/>
              </a:buClr>
              <a:buSzPts val="1100"/>
              <a:buFont typeface="Arial"/>
              <a:buNone/>
            </a:pPr>
            <a:r>
              <a:rPr lang="es-419"/>
              <a:t>    if i == 0:</a:t>
            </a:r>
            <a:endParaRPr/>
          </a:p>
          <a:p>
            <a:pPr indent="0" lvl="0" marL="0" rtl="0" algn="l">
              <a:lnSpc>
                <a:spcPct val="100000"/>
              </a:lnSpc>
              <a:spcBef>
                <a:spcPts val="0"/>
              </a:spcBef>
              <a:spcAft>
                <a:spcPts val="0"/>
              </a:spcAft>
              <a:buClr>
                <a:schemeClr val="dk1"/>
              </a:buClr>
              <a:buSzPts val="1100"/>
              <a:buFont typeface="Arial"/>
              <a:buNone/>
            </a:pPr>
            <a:r>
              <a:rPr lang="es-419"/>
              <a:t>        lineas[i] = lineas[i] + "..."</a:t>
            </a:r>
            <a:endParaRPr/>
          </a:p>
          <a:p>
            <a:pPr indent="0" lvl="0" marL="0" rtl="0" algn="l">
              <a:lnSpc>
                <a:spcPct val="100000"/>
              </a:lnSpc>
              <a:spcBef>
                <a:spcPts val="0"/>
              </a:spcBef>
              <a:spcAft>
                <a:spcPts val="0"/>
              </a:spcAft>
              <a:buClr>
                <a:schemeClr val="dk1"/>
              </a:buClr>
              <a:buSzPts val="1100"/>
              <a:buFont typeface="Arial"/>
              <a:buNone/>
            </a:pPr>
            <a:r>
              <a:rPr lang="es-419"/>
              <a:t>    else:</a:t>
            </a:r>
            <a:endParaRPr/>
          </a:p>
          <a:p>
            <a:pPr indent="0" lvl="0" marL="0" rtl="0" algn="l">
              <a:lnSpc>
                <a:spcPct val="100000"/>
              </a:lnSpc>
              <a:spcBef>
                <a:spcPts val="0"/>
              </a:spcBef>
              <a:spcAft>
                <a:spcPts val="0"/>
              </a:spcAft>
              <a:buClr>
                <a:schemeClr val="dk1"/>
              </a:buClr>
              <a:buSzPts val="1100"/>
              <a:buFont typeface="Arial"/>
              <a:buNone/>
            </a:pPr>
            <a:r>
              <a:rPr lang="es-419"/>
              <a:t>        lineas[i] = "- " + lineas[i] +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419"/>
              <a:t># Mostramos el texto final</a:t>
            </a:r>
            <a:endParaRPr/>
          </a:p>
          <a:p>
            <a:pPr indent="0" lvl="0" marL="0" rtl="0" algn="l">
              <a:lnSpc>
                <a:spcPct val="100000"/>
              </a:lnSpc>
              <a:spcBef>
                <a:spcPts val="0"/>
              </a:spcBef>
              <a:spcAft>
                <a:spcPts val="0"/>
              </a:spcAft>
              <a:buClr>
                <a:schemeClr val="dk1"/>
              </a:buClr>
              <a:buSzPts val="1100"/>
              <a:buFont typeface="Arial"/>
              <a:buNone/>
            </a:pPr>
            <a:r>
              <a:rPr lang="es-419"/>
              <a:t>for linea in lineas:</a:t>
            </a:r>
            <a:endParaRPr/>
          </a:p>
          <a:p>
            <a:pPr indent="0" lvl="0" marL="0" rtl="0" algn="l">
              <a:lnSpc>
                <a:spcPct val="100000"/>
              </a:lnSpc>
              <a:spcBef>
                <a:spcPts val="0"/>
              </a:spcBef>
              <a:spcAft>
                <a:spcPts val="0"/>
              </a:spcAft>
              <a:buClr>
                <a:schemeClr val="dk1"/>
              </a:buClr>
              <a:buSzPts val="1100"/>
              <a:buFont typeface="Arial"/>
              <a:buNone/>
            </a:pPr>
            <a:r>
              <a:rPr lang="es-419"/>
              <a:t>    print(linea)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c1edeee89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ec1edeee89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t>texto = “gordon lanzó su curva&amp;strawberry ha fallado por un pie! -gritó Joe Castiglione&amp;dos pies -le corrigió Troop&amp;strawberry menea la cabeza como disgustado… -agrega el comentarista"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419"/>
              <a:t>lineas = texto.split("&amp;")</a:t>
            </a:r>
            <a:endParaRPr/>
          </a:p>
          <a:p>
            <a:pPr indent="0" lvl="0" marL="0" rtl="0" algn="l">
              <a:lnSpc>
                <a:spcPct val="100000"/>
              </a:lnSpc>
              <a:spcBef>
                <a:spcPts val="0"/>
              </a:spcBef>
              <a:spcAft>
                <a:spcPts val="0"/>
              </a:spcAft>
              <a:buClr>
                <a:schemeClr val="dk1"/>
              </a:buClr>
              <a:buSzPts val="1100"/>
              <a:buFont typeface="Arial"/>
              <a:buNone/>
            </a:pPr>
            <a:r>
              <a:rPr lang="es-419"/>
              <a:t>for i, linea in enumerate(lineas):</a:t>
            </a:r>
            <a:endParaRPr/>
          </a:p>
          <a:p>
            <a:pPr indent="0" lvl="0" marL="0" rtl="0" algn="l">
              <a:lnSpc>
                <a:spcPct val="100000"/>
              </a:lnSpc>
              <a:spcBef>
                <a:spcPts val="0"/>
              </a:spcBef>
              <a:spcAft>
                <a:spcPts val="0"/>
              </a:spcAft>
              <a:buClr>
                <a:schemeClr val="dk1"/>
              </a:buClr>
              <a:buSzPts val="1100"/>
              <a:buFont typeface="Arial"/>
              <a:buNone/>
            </a:pPr>
            <a:r>
              <a:rPr lang="es-419"/>
              <a:t>    lineas[i] = linea.capitalize()</a:t>
            </a:r>
            <a:endParaRPr/>
          </a:p>
          <a:p>
            <a:pPr indent="0" lvl="0" marL="0" rtl="0" algn="l">
              <a:lnSpc>
                <a:spcPct val="100000"/>
              </a:lnSpc>
              <a:spcBef>
                <a:spcPts val="0"/>
              </a:spcBef>
              <a:spcAft>
                <a:spcPts val="0"/>
              </a:spcAft>
              <a:buClr>
                <a:schemeClr val="dk1"/>
              </a:buClr>
              <a:buSzPts val="1100"/>
              <a:buFont typeface="Arial"/>
              <a:buNone/>
            </a:pPr>
            <a:r>
              <a:rPr lang="es-419"/>
              <a:t>    if i == 0:</a:t>
            </a:r>
            <a:endParaRPr/>
          </a:p>
          <a:p>
            <a:pPr indent="0" lvl="0" marL="0" rtl="0" algn="l">
              <a:lnSpc>
                <a:spcPct val="100000"/>
              </a:lnSpc>
              <a:spcBef>
                <a:spcPts val="0"/>
              </a:spcBef>
              <a:spcAft>
                <a:spcPts val="0"/>
              </a:spcAft>
              <a:buClr>
                <a:schemeClr val="dk1"/>
              </a:buClr>
              <a:buSzPts val="1100"/>
              <a:buFont typeface="Arial"/>
              <a:buNone/>
            </a:pPr>
            <a:r>
              <a:rPr lang="es-419"/>
              <a:t>        lineas[i] = lineas[i] + "..."</a:t>
            </a:r>
            <a:endParaRPr/>
          </a:p>
          <a:p>
            <a:pPr indent="0" lvl="0" marL="0" rtl="0" algn="l">
              <a:lnSpc>
                <a:spcPct val="100000"/>
              </a:lnSpc>
              <a:spcBef>
                <a:spcPts val="0"/>
              </a:spcBef>
              <a:spcAft>
                <a:spcPts val="0"/>
              </a:spcAft>
              <a:buClr>
                <a:schemeClr val="dk1"/>
              </a:buClr>
              <a:buSzPts val="1100"/>
              <a:buFont typeface="Arial"/>
              <a:buNone/>
            </a:pPr>
            <a:r>
              <a:rPr lang="es-419"/>
              <a:t>    else:</a:t>
            </a:r>
            <a:endParaRPr/>
          </a:p>
          <a:p>
            <a:pPr indent="0" lvl="0" marL="0" rtl="0" algn="l">
              <a:lnSpc>
                <a:spcPct val="100000"/>
              </a:lnSpc>
              <a:spcBef>
                <a:spcPts val="0"/>
              </a:spcBef>
              <a:spcAft>
                <a:spcPts val="0"/>
              </a:spcAft>
              <a:buClr>
                <a:schemeClr val="dk1"/>
              </a:buClr>
              <a:buSzPts val="1100"/>
              <a:buFont typeface="Arial"/>
              <a:buNone/>
            </a:pPr>
            <a:r>
              <a:rPr lang="es-419"/>
              <a:t>        lineas[i] = "- " + lineas[i] +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419"/>
              <a:t># Mostramos el texto final</a:t>
            </a:r>
            <a:endParaRPr/>
          </a:p>
          <a:p>
            <a:pPr indent="0" lvl="0" marL="0" rtl="0" algn="l">
              <a:lnSpc>
                <a:spcPct val="100000"/>
              </a:lnSpc>
              <a:spcBef>
                <a:spcPts val="0"/>
              </a:spcBef>
              <a:spcAft>
                <a:spcPts val="0"/>
              </a:spcAft>
              <a:buClr>
                <a:schemeClr val="dk1"/>
              </a:buClr>
              <a:buSzPts val="1100"/>
              <a:buFont typeface="Arial"/>
              <a:buNone/>
            </a:pPr>
            <a:r>
              <a:rPr lang="es-419"/>
              <a:t>for linea in lineas:</a:t>
            </a:r>
            <a:endParaRPr/>
          </a:p>
          <a:p>
            <a:pPr indent="0" lvl="0" marL="0" rtl="0" algn="l">
              <a:lnSpc>
                <a:spcPct val="100000"/>
              </a:lnSpc>
              <a:spcBef>
                <a:spcPts val="0"/>
              </a:spcBef>
              <a:spcAft>
                <a:spcPts val="0"/>
              </a:spcAft>
              <a:buClr>
                <a:schemeClr val="dk1"/>
              </a:buClr>
              <a:buSzPts val="1100"/>
              <a:buFont typeface="Arial"/>
              <a:buNone/>
            </a:pPr>
            <a:r>
              <a:rPr lang="es-419"/>
              <a:t>    print(linea)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c1edeee8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ec1edeee89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8f5ba7b8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e8f5ba7b81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solidFill>
                  <a:schemeClr val="dk1"/>
                </a:solidFill>
              </a:rPr>
              <a:t>Primera clase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400">
                <a:solidFill>
                  <a:srgbClr val="770000"/>
                </a:solidFill>
                <a:highlight>
                  <a:schemeClr val="lt1"/>
                </a:highlight>
                <a:latin typeface="Helvetica Neue"/>
                <a:ea typeface="Helvetica Neue"/>
                <a:cs typeface="Helvetica Neue"/>
                <a:sym typeface="Helvetica Neue"/>
              </a:rPr>
              <a:t>&gt;&gt;&gt;</a:t>
            </a:r>
            <a:r>
              <a:rPr lang="es-419" sz="1400">
                <a:solidFill>
                  <a:schemeClr val="dk1"/>
                </a:solidFill>
                <a:highlight>
                  <a:schemeClr val="lt1"/>
                </a:highlight>
                <a:latin typeface="Helvetica Neue"/>
                <a:ea typeface="Helvetica Neue"/>
                <a:cs typeface="Helvetica Neue"/>
                <a:sym typeface="Helvetica Neue"/>
              </a:rPr>
              <a:t> set5 = {1,2}</a:t>
            </a:r>
            <a:endParaRPr sz="14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400">
                <a:solidFill>
                  <a:srgbClr val="770000"/>
                </a:solidFill>
                <a:highlight>
                  <a:schemeClr val="lt1"/>
                </a:highlight>
                <a:latin typeface="Helvetica Neue"/>
                <a:ea typeface="Helvetica Neue"/>
                <a:cs typeface="Helvetica Neue"/>
                <a:sym typeface="Helvetica Neue"/>
              </a:rPr>
              <a:t>&gt;&gt;&gt;</a:t>
            </a:r>
            <a:r>
              <a:rPr lang="es-419" sz="1400">
                <a:solidFill>
                  <a:schemeClr val="dk1"/>
                </a:solidFill>
                <a:highlight>
                  <a:schemeClr val="lt1"/>
                </a:highlight>
                <a:latin typeface="Helvetica Neue"/>
                <a:ea typeface="Helvetica Neue"/>
                <a:cs typeface="Helvetica Neue"/>
                <a:sym typeface="Helvetica Neue"/>
              </a:rPr>
              <a:t> set6 = {1,2,3,4,5}</a:t>
            </a:r>
            <a:endParaRPr sz="14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400">
                <a:solidFill>
                  <a:srgbClr val="770000"/>
                </a:solidFill>
                <a:highlight>
                  <a:schemeClr val="lt1"/>
                </a:highlight>
                <a:latin typeface="Helvetica Neue"/>
                <a:ea typeface="Helvetica Neue"/>
                <a:cs typeface="Helvetica Neue"/>
                <a:sym typeface="Helvetica Neue"/>
              </a:rPr>
              <a:t>&gt;&gt;&gt;</a:t>
            </a:r>
            <a:r>
              <a:rPr lang="es-419" sz="1400">
                <a:solidFill>
                  <a:schemeClr val="dk1"/>
                </a:solidFill>
                <a:highlight>
                  <a:schemeClr val="lt1"/>
                </a:highlight>
                <a:latin typeface="Helvetica Neue"/>
                <a:ea typeface="Helvetica Neue"/>
                <a:cs typeface="Helvetica Neue"/>
                <a:sym typeface="Helvetica Neue"/>
              </a:rPr>
              <a:t> set5.</a:t>
            </a:r>
            <a:r>
              <a:rPr b="1" lang="es-419" sz="1400">
                <a:solidFill>
                  <a:schemeClr val="dk1"/>
                </a:solidFill>
                <a:highlight>
                  <a:schemeClr val="lt1"/>
                </a:highlight>
                <a:latin typeface="Helvetica Neue"/>
                <a:ea typeface="Helvetica Neue"/>
                <a:cs typeface="Helvetica Neue"/>
                <a:sym typeface="Helvetica Neue"/>
              </a:rPr>
              <a:t>issubset</a:t>
            </a:r>
            <a:r>
              <a:rPr lang="es-419" sz="1400">
                <a:solidFill>
                  <a:schemeClr val="dk1"/>
                </a:solidFill>
                <a:highlight>
                  <a:schemeClr val="lt1"/>
                </a:highlight>
                <a:latin typeface="Helvetica Neue"/>
                <a:ea typeface="Helvetica Neue"/>
                <a:cs typeface="Helvetica Neue"/>
                <a:sym typeface="Helvetica Neue"/>
              </a:rPr>
              <a:t>(set6)</a:t>
            </a:r>
            <a:endParaRPr sz="14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400">
                <a:solidFill>
                  <a:srgbClr val="303F9F"/>
                </a:solidFill>
                <a:highlight>
                  <a:schemeClr val="lt1"/>
                </a:highlight>
                <a:latin typeface="Helvetica Neue"/>
                <a:ea typeface="Helvetica Neue"/>
                <a:cs typeface="Helvetica Neue"/>
                <a:sym typeface="Helvetica Neue"/>
              </a:rPr>
              <a:t>True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c1edeee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ec1edeee8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solidFill>
                  <a:schemeClr val="dk1"/>
                </a:solidFill>
              </a:rPr>
              <a:t>Primera clase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7. nueva_lista = modificar(lista)</a:t>
            </a:r>
            <a:endParaRPr/>
          </a:p>
          <a:p>
            <a:pPr indent="0" lvl="0" marL="0" rtl="0" algn="l">
              <a:lnSpc>
                <a:spcPct val="100000"/>
              </a:lnSpc>
              <a:spcBef>
                <a:spcPts val="0"/>
              </a:spcBef>
              <a:spcAft>
                <a:spcPts val="0"/>
              </a:spcAft>
              <a:buClr>
                <a:schemeClr val="dk1"/>
              </a:buClr>
              <a:buSzPts val="1100"/>
              <a:buFont typeface="Arial"/>
              <a:buNone/>
            </a:pPr>
            <a:r>
              <a:rPr lang="es-419"/>
              <a:t>print( nueva_lista[0] == sum(nueva_lista[1:]) )</a:t>
            </a:r>
            <a:endParaRPr/>
          </a:p>
          <a:p>
            <a:pPr indent="0" lvl="0" marL="0" rtl="0" algn="l">
              <a:lnSpc>
                <a:spcPct val="100000"/>
              </a:lnSpc>
              <a:spcBef>
                <a:spcPts val="0"/>
              </a:spcBef>
              <a:spcAft>
                <a:spcPts val="0"/>
              </a:spcAft>
              <a:buClr>
                <a:schemeClr val="dk1"/>
              </a:buClr>
              <a:buSzPts val="1100"/>
              <a:buFont typeface="Arial"/>
              <a:buNone/>
            </a:pPr>
            <a:r>
              <a:rPr lang="es-419"/>
              <a:t>&gt; True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ec1edeee89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ec1edeee89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7. nueva_lista = modificar(lista)</a:t>
            </a:r>
            <a:endParaRPr/>
          </a:p>
          <a:p>
            <a:pPr indent="0" lvl="0" marL="0" rtl="0" algn="l">
              <a:lnSpc>
                <a:spcPct val="100000"/>
              </a:lnSpc>
              <a:spcBef>
                <a:spcPts val="0"/>
              </a:spcBef>
              <a:spcAft>
                <a:spcPts val="0"/>
              </a:spcAft>
              <a:buClr>
                <a:schemeClr val="dk1"/>
              </a:buClr>
              <a:buSzPts val="1100"/>
              <a:buFont typeface="Arial"/>
              <a:buNone/>
            </a:pPr>
            <a:r>
              <a:rPr lang="es-419"/>
              <a:t>print( nueva_lista[0] == sum(nueva_lista[1:]) )</a:t>
            </a:r>
            <a:endParaRPr/>
          </a:p>
          <a:p>
            <a:pPr indent="0" lvl="0" marL="0" rtl="0" algn="l">
              <a:lnSpc>
                <a:spcPct val="100000"/>
              </a:lnSpc>
              <a:spcBef>
                <a:spcPts val="0"/>
              </a:spcBef>
              <a:spcAft>
                <a:spcPts val="0"/>
              </a:spcAft>
              <a:buClr>
                <a:schemeClr val="dk1"/>
              </a:buClr>
              <a:buSzPts val="1100"/>
              <a:buFont typeface="Arial"/>
              <a:buNone/>
            </a:pPr>
            <a:r>
              <a:rPr lang="es-419"/>
              <a:t>&gt; True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solidFill>
                  <a:schemeClr val="dk1"/>
                </a:solidFill>
              </a:rPr>
              <a:t>Obligatoria siempre.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419">
                <a:solidFill>
                  <a:schemeClr val="dk1"/>
                </a:solidFill>
              </a:rPr>
              <a:t>Enviar el contenido a integrar a </a:t>
            </a:r>
            <a:r>
              <a:rPr lang="es-419" u="sng">
                <a:solidFill>
                  <a:schemeClr val="hlink"/>
                </a:solidFill>
                <a:hlinkClick r:id="rId2"/>
              </a:rPr>
              <a:t>contenidos@coderhouse.com</a:t>
            </a:r>
            <a:r>
              <a:rPr lang="es-419">
                <a:solidFill>
                  <a:schemeClr val="dk1"/>
                </a:solidFill>
              </a:rPr>
              <a:t> para que lo podamos incluir en el Repositorio.</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8f5ba7b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e8f5ba7b8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solidFill>
                  <a:schemeClr val="dk1"/>
                </a:solidFill>
              </a:rPr>
              <a:t>Primera clase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solidFill>
                  <a:schemeClr val="dk1"/>
                </a:solidFill>
              </a:rPr>
              <a:t>Obligatoria siempre.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solidFill>
                  <a:schemeClr val="dk1"/>
                </a:solidFill>
              </a:rPr>
              <a:t>Todas las clases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3887391" y="740569"/>
            <a:ext cx="4629300" cy="3655200"/>
          </a:xfrm>
          <a:prstGeom prst="rect">
            <a:avLst/>
          </a:prstGeom>
          <a:noFill/>
          <a:ln>
            <a:noFill/>
          </a:ln>
        </p:spPr>
      </p:sp>
      <p:sp>
        <p:nvSpPr>
          <p:cNvPr id="68" name="Google Shape;68;p11"/>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2" name="Google Shape;102;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3" name="Google Shape;10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9" name="Google Shape;10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3" name="Google Shape;1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7" name="Google Shape;11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8" name="Google Shape;11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9" name="Google Shape;1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2" name="Google Shape;1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5" name="Google Shape;125;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6" name="Google Shape;12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6" name="Google Shape;8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6.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6.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entrenamiento-python-basico.readthedocs.io/es/latest/leccion3/tipo_cadenas.html" TargetMode="External"/><Relationship Id="rId4" Type="http://schemas.openxmlformats.org/officeDocument/2006/relationships/hyperlink" Target="https://entrenamiento-python-basico.readthedocs.io/es/latest/leccion3/tipo_listas.html" TargetMode="External"/><Relationship Id="rId9" Type="http://schemas.openxmlformats.org/officeDocument/2006/relationships/image" Target="../media/image25.png"/><Relationship Id="rId5" Type="http://schemas.openxmlformats.org/officeDocument/2006/relationships/hyperlink" Target="https://entrenamiento-python-basico.readthedocs.io/es/latest/leccion3/tipo_tuplas.html" TargetMode="External"/><Relationship Id="rId6" Type="http://schemas.openxmlformats.org/officeDocument/2006/relationships/hyperlink" Target="https://entrenamiento-python-basico.readthedocs.io/es/latest/leccion3/tipo_diccionarios.html" TargetMode="External"/><Relationship Id="rId7" Type="http://schemas.openxmlformats.org/officeDocument/2006/relationships/hyperlink" Target="https://entrenamiento-python-basico.readthedocs.io/es/latest/leccion3/tipo_conjuntos.html" TargetMode="External"/><Relationship Id="rId8"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5.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6"/>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M</a:t>
            </a:r>
            <a:r>
              <a:rPr i="1" lang="es-419" sz="3600">
                <a:solidFill>
                  <a:srgbClr val="121212"/>
                </a:solidFill>
                <a:latin typeface="Anton"/>
                <a:ea typeface="Anton"/>
                <a:cs typeface="Anton"/>
                <a:sym typeface="Anton"/>
              </a:rPr>
              <a:t>é</a:t>
            </a:r>
            <a:r>
              <a:rPr b="0" i="1" lang="es-419" sz="3600" u="none" cap="none" strike="noStrike">
                <a:solidFill>
                  <a:srgbClr val="121212"/>
                </a:solidFill>
                <a:latin typeface="Anton"/>
                <a:ea typeface="Anton"/>
                <a:cs typeface="Anton"/>
                <a:sym typeface="Anton"/>
              </a:rPr>
              <a:t>todos de Colecciones</a:t>
            </a:r>
            <a:endParaRPr b="0" i="1" sz="3600" u="none" cap="none" strike="noStrike">
              <a:solidFill>
                <a:srgbClr val="121212"/>
              </a:solidFill>
              <a:latin typeface="Anton"/>
              <a:ea typeface="Anton"/>
              <a:cs typeface="Anton"/>
              <a:sym typeface="Anton"/>
            </a:endParaRPr>
          </a:p>
        </p:txBody>
      </p:sp>
      <p:sp>
        <p:nvSpPr>
          <p:cNvPr id="134" name="Google Shape;134;p26"/>
          <p:cNvSpPr txBox="1"/>
          <p:nvPr/>
        </p:nvSpPr>
        <p:spPr>
          <a:xfrm>
            <a:off x="2022750" y="1633175"/>
            <a:ext cx="54822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7. </a:t>
            </a:r>
            <a:r>
              <a:rPr b="0" i="0" lang="es-419" sz="2000" u="none" cap="none" strike="noStrike">
                <a:solidFill>
                  <a:srgbClr val="121212"/>
                </a:solidFill>
                <a:latin typeface="Helvetica Neue Light"/>
                <a:ea typeface="Helvetica Neue Light"/>
                <a:cs typeface="Helvetica Neue Light"/>
                <a:sym typeface="Helvetica Neue Light"/>
              </a:rPr>
              <a:t> Python</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35" name="Google Shape;135;p26"/>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43" name="Google Shape;243;p35"/>
          <p:cNvSpPr txBox="1"/>
          <p:nvPr/>
        </p:nvSpPr>
        <p:spPr>
          <a:xfrm>
            <a:off x="26368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Count</a:t>
            </a:r>
            <a:endParaRPr b="0" i="1" sz="3500" u="none" cap="none" strike="noStrike">
              <a:solidFill>
                <a:srgbClr val="000000"/>
              </a:solidFill>
              <a:latin typeface="Anton"/>
              <a:ea typeface="Anton"/>
              <a:cs typeface="Anton"/>
              <a:sym typeface="Anton"/>
            </a:endParaRPr>
          </a:p>
        </p:txBody>
      </p:sp>
      <p:sp>
        <p:nvSpPr>
          <p:cNvPr id="244" name="Google Shape;244;p35"/>
          <p:cNvSpPr txBox="1"/>
          <p:nvPr/>
        </p:nvSpPr>
        <p:spPr>
          <a:xfrm>
            <a:off x="808050" y="1288200"/>
            <a:ext cx="7527900" cy="981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Si necesitamos saber cuantas veces aparece una </a:t>
            </a:r>
            <a:r>
              <a:rPr b="1" i="0" lang="es-419" sz="1700" u="none" cap="none" strike="noStrike">
                <a:solidFill>
                  <a:schemeClr val="dk1"/>
                </a:solidFill>
                <a:latin typeface="Helvetica Neue"/>
                <a:ea typeface="Helvetica Neue"/>
                <a:cs typeface="Helvetica Neue"/>
                <a:sym typeface="Helvetica Neue"/>
              </a:rPr>
              <a:t>subcadena </a:t>
            </a:r>
            <a:r>
              <a:rPr b="0" i="0" lang="es-419" sz="1700" u="none" cap="none" strike="noStrike">
                <a:solidFill>
                  <a:schemeClr val="dk1"/>
                </a:solidFill>
                <a:latin typeface="Helvetica Neue Light"/>
                <a:ea typeface="Helvetica Neue Light"/>
                <a:cs typeface="Helvetica Neue Light"/>
                <a:sym typeface="Helvetica Neue Light"/>
              </a:rPr>
              <a:t>dentro de la misma </a:t>
            </a:r>
            <a:r>
              <a:rPr b="1" i="0" lang="es-419" sz="1700" u="none" cap="none" strike="noStrike">
                <a:solidFill>
                  <a:schemeClr val="dk1"/>
                </a:solidFill>
                <a:latin typeface="Helvetica Neue"/>
                <a:ea typeface="Helvetica Neue"/>
                <a:cs typeface="Helvetica Neue"/>
                <a:sym typeface="Helvetica Neue"/>
              </a:rPr>
              <a:t>cadena</a:t>
            </a:r>
            <a:r>
              <a:rPr b="0" i="0" lang="es-419" sz="1700" u="none" cap="none" strike="noStrike">
                <a:solidFill>
                  <a:schemeClr val="dk1"/>
                </a:solidFill>
                <a:latin typeface="Helvetica Neue Light"/>
                <a:ea typeface="Helvetica Neue Light"/>
                <a:cs typeface="Helvetica Neue Light"/>
                <a:sym typeface="Helvetica Neue Light"/>
              </a:rPr>
              <a:t>, usando el método </a:t>
            </a:r>
            <a:r>
              <a:rPr b="1" i="1" lang="es-419" sz="1700" u="none" cap="none" strike="noStrike">
                <a:solidFill>
                  <a:schemeClr val="dk1"/>
                </a:solidFill>
                <a:latin typeface="Helvetica Neue"/>
                <a:ea typeface="Helvetica Neue"/>
                <a:cs typeface="Helvetica Neue"/>
                <a:sym typeface="Helvetica Neue"/>
              </a:rPr>
              <a:t>count</a:t>
            </a:r>
            <a:r>
              <a:rPr b="0" i="1" lang="es-419" sz="1700" u="none" cap="none" strike="noStrike">
                <a:solidFill>
                  <a:schemeClr val="dk1"/>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Se escribe como:</a:t>
            </a:r>
            <a:r>
              <a:rPr b="0" i="1" lang="es-419" sz="1700" u="none" cap="none" strike="noStrike">
                <a:solidFill>
                  <a:schemeClr val="dk1"/>
                </a:solidFill>
                <a:latin typeface="Helvetica Neue Light"/>
                <a:ea typeface="Helvetica Neue Light"/>
                <a:cs typeface="Helvetica Neue Light"/>
                <a:sym typeface="Helvetica Neue Light"/>
              </a:rPr>
              <a:t> string</a:t>
            </a:r>
            <a:r>
              <a:rPr b="1" i="1" lang="es-419" sz="1700" u="none" cap="none" strike="noStrike">
                <a:solidFill>
                  <a:schemeClr val="dk1"/>
                </a:solidFill>
                <a:latin typeface="Helvetica Neue"/>
                <a:ea typeface="Helvetica Neue"/>
                <a:cs typeface="Helvetica Neue"/>
                <a:sym typeface="Helvetica Neue"/>
              </a:rPr>
              <a:t>.count()</a:t>
            </a:r>
            <a:endParaRPr b="0" i="1"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245" name="Google Shape;245;p35"/>
          <p:cNvPicPr preferRelativeResize="0"/>
          <p:nvPr/>
        </p:nvPicPr>
        <p:blipFill rotWithShape="1">
          <a:blip r:embed="rId4">
            <a:alphaModFix/>
          </a:blip>
          <a:srcRect b="0" l="0" r="0" t="0"/>
          <a:stretch/>
        </p:blipFill>
        <p:spPr>
          <a:xfrm>
            <a:off x="8097130" y="158350"/>
            <a:ext cx="891829" cy="981516"/>
          </a:xfrm>
          <a:prstGeom prst="rect">
            <a:avLst/>
          </a:prstGeom>
          <a:noFill/>
          <a:ln>
            <a:noFill/>
          </a:ln>
        </p:spPr>
      </p:pic>
      <p:sp>
        <p:nvSpPr>
          <p:cNvPr id="246" name="Google Shape;246;p35"/>
          <p:cNvSpPr txBox="1"/>
          <p:nvPr/>
        </p:nvSpPr>
        <p:spPr>
          <a:xfrm>
            <a:off x="2780750" y="2498400"/>
            <a:ext cx="3691200" cy="23736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cadena = “hOLa mUNDO esta cadena tiene muchas 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cadena.count(“a”)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6</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“HoLa amigo como estas amigo!”.count(“amigo”)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a:t>
            </a:r>
            <a:endParaRPr sz="18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52" name="Google Shape;252;p36"/>
          <p:cNvSpPr txBox="1"/>
          <p:nvPr/>
        </p:nvSpPr>
        <p:spPr>
          <a:xfrm>
            <a:off x="2560646" y="3928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Find</a:t>
            </a:r>
            <a:endParaRPr b="0" i="1" sz="3500" u="none" cap="none" strike="noStrike">
              <a:solidFill>
                <a:srgbClr val="000000"/>
              </a:solidFill>
              <a:latin typeface="Anton"/>
              <a:ea typeface="Anton"/>
              <a:cs typeface="Anton"/>
              <a:sym typeface="Anton"/>
            </a:endParaRPr>
          </a:p>
        </p:txBody>
      </p:sp>
      <p:sp>
        <p:nvSpPr>
          <p:cNvPr id="253" name="Google Shape;253;p36"/>
          <p:cNvSpPr txBox="1"/>
          <p:nvPr/>
        </p:nvSpPr>
        <p:spPr>
          <a:xfrm>
            <a:off x="484900" y="1212000"/>
            <a:ext cx="8193900" cy="126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Si necesitamos averiguar el índice en el que aparece una </a:t>
            </a:r>
            <a:r>
              <a:rPr b="1" i="0" lang="es-419" sz="1700" u="none" cap="none" strike="noStrike">
                <a:solidFill>
                  <a:schemeClr val="dk1"/>
                </a:solidFill>
                <a:latin typeface="Helvetica Neue"/>
                <a:ea typeface="Helvetica Neue"/>
                <a:cs typeface="Helvetica Neue"/>
                <a:sym typeface="Helvetica Neue"/>
              </a:rPr>
              <a:t>subcadena </a:t>
            </a:r>
            <a:r>
              <a:rPr b="0" i="0" lang="es-419" sz="1700" u="none" cap="none" strike="noStrike">
                <a:solidFill>
                  <a:schemeClr val="dk1"/>
                </a:solidFill>
                <a:latin typeface="Helvetica Neue Light"/>
                <a:ea typeface="Helvetica Neue Light"/>
                <a:cs typeface="Helvetica Neue Light"/>
                <a:sym typeface="Helvetica Neue Light"/>
              </a:rPr>
              <a:t>dentro de la misma </a:t>
            </a:r>
            <a:r>
              <a:rPr b="1" i="0" lang="es-419" sz="1700" u="none" cap="none" strike="noStrike">
                <a:solidFill>
                  <a:schemeClr val="dk1"/>
                </a:solidFill>
                <a:latin typeface="Helvetica Neue"/>
                <a:ea typeface="Helvetica Neue"/>
                <a:cs typeface="Helvetica Neue"/>
                <a:sym typeface="Helvetica Neue"/>
              </a:rPr>
              <a:t>cadena</a:t>
            </a:r>
            <a:r>
              <a:rPr b="0" i="0" lang="es-419" sz="1700" u="none" cap="none" strike="noStrike">
                <a:solidFill>
                  <a:schemeClr val="dk1"/>
                </a:solidFill>
                <a:latin typeface="Helvetica Neue Light"/>
                <a:ea typeface="Helvetica Neue Light"/>
                <a:cs typeface="Helvetica Neue Light"/>
                <a:sym typeface="Helvetica Neue Light"/>
              </a:rPr>
              <a:t>, usamos el método</a:t>
            </a:r>
            <a:r>
              <a:rPr b="0" i="1" lang="es-419" sz="1700" u="none" cap="none" strike="noStrike">
                <a:solidFill>
                  <a:schemeClr val="dk1"/>
                </a:solidFill>
                <a:latin typeface="Helvetica Neue Light"/>
                <a:ea typeface="Helvetica Neue Light"/>
                <a:cs typeface="Helvetica Neue Light"/>
                <a:sym typeface="Helvetica Neue Light"/>
              </a:rPr>
              <a:t> </a:t>
            </a:r>
            <a:r>
              <a:rPr b="1" i="1" lang="es-419" sz="1700" u="none" cap="none" strike="noStrike">
                <a:solidFill>
                  <a:schemeClr val="dk1"/>
                </a:solidFill>
                <a:latin typeface="Helvetica Neue"/>
                <a:ea typeface="Helvetica Neue"/>
                <a:cs typeface="Helvetica Neue"/>
                <a:sym typeface="Helvetica Neue"/>
              </a:rPr>
              <a:t>find</a:t>
            </a:r>
            <a:r>
              <a:rPr b="0" i="1" lang="es-419" sz="1700" u="none" cap="none" strike="noStrike">
                <a:solidFill>
                  <a:schemeClr val="dk1"/>
                </a:solidFill>
                <a:latin typeface="Helvetica Neue Light"/>
                <a:ea typeface="Helvetica Neue Light"/>
                <a:cs typeface="Helvetica Neue Light"/>
                <a:sym typeface="Helvetica Neue Light"/>
              </a:rPr>
              <a:t>().</a:t>
            </a:r>
            <a:r>
              <a:rPr b="0" i="0" lang="es-419" sz="1700" u="none" cap="none" strike="noStrike">
                <a:solidFill>
                  <a:schemeClr val="dk1"/>
                </a:solidFill>
                <a:latin typeface="Helvetica Neue Light"/>
                <a:ea typeface="Helvetica Neue Light"/>
                <a:cs typeface="Helvetica Neue Light"/>
                <a:sym typeface="Helvetica Neue Light"/>
              </a:rPr>
              <a:t> Se escribe como: </a:t>
            </a:r>
            <a:r>
              <a:rPr b="0" i="1" lang="es-419" sz="1700" u="none" cap="none" strike="noStrike">
                <a:solidFill>
                  <a:schemeClr val="dk1"/>
                </a:solidFill>
                <a:latin typeface="Helvetica Neue Light"/>
                <a:ea typeface="Helvetica Neue Light"/>
                <a:cs typeface="Helvetica Neue Light"/>
                <a:sym typeface="Helvetica Neue Light"/>
              </a:rPr>
              <a:t>string</a:t>
            </a:r>
            <a:r>
              <a:rPr b="1" i="1" lang="es-419" sz="1700" u="none" cap="none" strike="noStrike">
                <a:solidFill>
                  <a:schemeClr val="dk1"/>
                </a:solidFill>
                <a:latin typeface="Helvetica Neue"/>
                <a:ea typeface="Helvetica Neue"/>
                <a:cs typeface="Helvetica Neue"/>
                <a:sym typeface="Helvetica Neue"/>
              </a:rPr>
              <a:t>.find()</a:t>
            </a:r>
            <a:r>
              <a:rPr b="0" i="1" lang="es-419" sz="1700" u="none" cap="none" strike="noStrike">
                <a:solidFill>
                  <a:schemeClr val="dk1"/>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Si no encuentra la cadena devuelve un </a:t>
            </a:r>
            <a:r>
              <a:rPr b="1" i="0" lang="es-419" sz="1700" u="none" cap="none" strike="noStrike">
                <a:solidFill>
                  <a:schemeClr val="dk1"/>
                </a:solidFill>
                <a:latin typeface="Helvetica Neue"/>
                <a:ea typeface="Helvetica Neue"/>
                <a:cs typeface="Helvetica Neue"/>
                <a:sym typeface="Helvetica Neue"/>
              </a:rPr>
              <a:t>-1</a:t>
            </a:r>
            <a:r>
              <a:rPr b="0" i="0" lang="es-419"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254" name="Google Shape;254;p36"/>
          <p:cNvPicPr preferRelativeResize="0"/>
          <p:nvPr/>
        </p:nvPicPr>
        <p:blipFill rotWithShape="1">
          <a:blip r:embed="rId4">
            <a:alphaModFix/>
          </a:blip>
          <a:srcRect b="0" l="0" r="0" t="0"/>
          <a:stretch/>
        </p:blipFill>
        <p:spPr>
          <a:xfrm>
            <a:off x="8087255" y="138550"/>
            <a:ext cx="891829" cy="981516"/>
          </a:xfrm>
          <a:prstGeom prst="rect">
            <a:avLst/>
          </a:prstGeom>
          <a:noFill/>
          <a:ln>
            <a:noFill/>
          </a:ln>
        </p:spPr>
      </p:pic>
      <p:sp>
        <p:nvSpPr>
          <p:cNvPr id="255" name="Google Shape;255;p36"/>
          <p:cNvSpPr txBox="1"/>
          <p:nvPr/>
        </p:nvSpPr>
        <p:spPr>
          <a:xfrm>
            <a:off x="2987625" y="2615525"/>
            <a:ext cx="3394500" cy="22518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 = “hOLa mUNDO esta cadena tiene muchas 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cadena.find(“esta”)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11</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“HoLa amigo como estas amigo!”.find(“chau”)</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-1</a:t>
            </a:r>
            <a:endParaRPr sz="1700">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61" name="Google Shape;261;p37"/>
          <p:cNvSpPr txBox="1"/>
          <p:nvPr/>
        </p:nvSpPr>
        <p:spPr>
          <a:xfrm>
            <a:off x="24082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Rfind</a:t>
            </a:r>
            <a:endParaRPr b="0" i="1" sz="3500" u="none" cap="none" strike="noStrike">
              <a:solidFill>
                <a:srgbClr val="000000"/>
              </a:solidFill>
              <a:latin typeface="Anton"/>
              <a:ea typeface="Anton"/>
              <a:cs typeface="Anton"/>
              <a:sym typeface="Anton"/>
            </a:endParaRPr>
          </a:p>
        </p:txBody>
      </p:sp>
      <p:sp>
        <p:nvSpPr>
          <p:cNvPr id="262" name="Google Shape;262;p37"/>
          <p:cNvSpPr txBox="1"/>
          <p:nvPr/>
        </p:nvSpPr>
        <p:spPr>
          <a:xfrm>
            <a:off x="465125" y="1516800"/>
            <a:ext cx="8292900" cy="1392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 exactamente igual al método </a:t>
            </a:r>
            <a:r>
              <a:rPr b="1" i="1" lang="es-419" sz="1700" u="none" cap="none" strike="noStrike">
                <a:solidFill>
                  <a:schemeClr val="dk1"/>
                </a:solidFill>
                <a:latin typeface="Helvetica Neue"/>
                <a:ea typeface="Helvetica Neue"/>
                <a:cs typeface="Helvetica Neue"/>
                <a:sym typeface="Helvetica Neue"/>
              </a:rPr>
              <a:t>find</a:t>
            </a:r>
            <a:r>
              <a:rPr b="0" i="1" lang="es-419" sz="1700" u="none" cap="none" strike="noStrike">
                <a:solidFill>
                  <a:schemeClr val="dk1"/>
                </a:solidFill>
                <a:latin typeface="Helvetica Neue Light"/>
                <a:ea typeface="Helvetica Neue Light"/>
                <a:cs typeface="Helvetica Neue Light"/>
                <a:sym typeface="Helvetica Neue Light"/>
              </a:rPr>
              <a:t>()</a:t>
            </a:r>
            <a:r>
              <a:rPr b="0" i="0" lang="es-419" sz="1700" u="none" cap="none" strike="noStrike">
                <a:solidFill>
                  <a:schemeClr val="dk1"/>
                </a:solidFill>
                <a:latin typeface="Helvetica Neue Light"/>
                <a:ea typeface="Helvetica Neue Light"/>
                <a:cs typeface="Helvetica Neue Light"/>
                <a:sym typeface="Helvetica Neue Light"/>
              </a:rPr>
              <a:t> los diferencia en que</a:t>
            </a:r>
            <a:r>
              <a:rPr b="0" i="1" lang="es-419" sz="1700" u="none" cap="none" strike="noStrike">
                <a:solidFill>
                  <a:schemeClr val="dk1"/>
                </a:solidFill>
                <a:latin typeface="Helvetica Neue Light"/>
                <a:ea typeface="Helvetica Neue Light"/>
                <a:cs typeface="Helvetica Neue Light"/>
                <a:sym typeface="Helvetica Neue Light"/>
              </a:rPr>
              <a:t> </a:t>
            </a:r>
            <a:r>
              <a:rPr b="1" i="1" lang="es-419" sz="1700" u="none" cap="none" strike="noStrike">
                <a:solidFill>
                  <a:schemeClr val="dk1"/>
                </a:solidFill>
                <a:latin typeface="Helvetica Neue"/>
                <a:ea typeface="Helvetica Neue"/>
                <a:cs typeface="Helvetica Neue"/>
                <a:sym typeface="Helvetica Neue"/>
              </a:rPr>
              <a:t>rfind</a:t>
            </a:r>
            <a:r>
              <a:rPr b="0" i="1" lang="es-419" sz="1700" u="none" cap="none" strike="noStrike">
                <a:solidFill>
                  <a:schemeClr val="dk1"/>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devuelve el índice pero de la última ocurrencia de la subcadena, es decir, la última vez que aparece en la cadena. Se escribe como:</a:t>
            </a:r>
            <a:r>
              <a:rPr b="0" i="1" lang="es-419" sz="1700" u="none" cap="none" strike="noStrike">
                <a:solidFill>
                  <a:schemeClr val="dk1"/>
                </a:solidFill>
                <a:latin typeface="Helvetica Neue Light"/>
                <a:ea typeface="Helvetica Neue Light"/>
                <a:cs typeface="Helvetica Neue Light"/>
                <a:sym typeface="Helvetica Neue Light"/>
              </a:rPr>
              <a:t> string</a:t>
            </a:r>
            <a:r>
              <a:rPr b="1" i="1" lang="es-419" sz="1700" u="none" cap="none" strike="noStrike">
                <a:solidFill>
                  <a:schemeClr val="dk1"/>
                </a:solidFill>
                <a:latin typeface="Helvetica Neue"/>
                <a:ea typeface="Helvetica Neue"/>
                <a:cs typeface="Helvetica Neue"/>
                <a:sym typeface="Helvetica Neue"/>
              </a:rPr>
              <a:t>.rfind()</a:t>
            </a:r>
            <a:r>
              <a:rPr b="0" i="1" lang="es-419" sz="1700" u="none" cap="none" strike="noStrike">
                <a:solidFill>
                  <a:schemeClr val="dk1"/>
                </a:solidFill>
                <a:latin typeface="Helvetica Neue Light"/>
                <a:ea typeface="Helvetica Neue Light"/>
                <a:cs typeface="Helvetica Neue Light"/>
                <a:sym typeface="Helvetica Neue Light"/>
              </a:rPr>
              <a:t>.</a:t>
            </a:r>
            <a:r>
              <a:rPr b="0" i="0" lang="es-419" sz="1700" u="none" cap="none" strike="noStrike">
                <a:solidFill>
                  <a:schemeClr val="dk1"/>
                </a:solidFill>
                <a:latin typeface="Helvetica Neue Light"/>
                <a:ea typeface="Helvetica Neue Light"/>
                <a:cs typeface="Helvetica Neue Light"/>
                <a:sym typeface="Helvetica Neue Light"/>
              </a:rPr>
              <a:t> Si no encuentra la cadena devuelve un </a:t>
            </a:r>
            <a:r>
              <a:rPr b="1" i="0" lang="es-419" sz="1700" u="none" cap="none" strike="noStrike">
                <a:solidFill>
                  <a:schemeClr val="dk1"/>
                </a:solidFill>
                <a:latin typeface="Helvetica Neue"/>
                <a:ea typeface="Helvetica Neue"/>
                <a:cs typeface="Helvetica Neue"/>
                <a:sym typeface="Helvetica Neue"/>
              </a:rPr>
              <a:t>-1</a:t>
            </a:r>
            <a:r>
              <a:rPr b="0" i="0" lang="es-419"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263" name="Google Shape;263;p37"/>
          <p:cNvPicPr preferRelativeResize="0"/>
          <p:nvPr/>
        </p:nvPicPr>
        <p:blipFill rotWithShape="1">
          <a:blip r:embed="rId4">
            <a:alphaModFix/>
          </a:blip>
          <a:srcRect b="0" l="0" r="0" t="0"/>
          <a:stretch/>
        </p:blipFill>
        <p:spPr>
          <a:xfrm>
            <a:off x="8107055" y="168250"/>
            <a:ext cx="891829" cy="981516"/>
          </a:xfrm>
          <a:prstGeom prst="rect">
            <a:avLst/>
          </a:prstGeom>
          <a:noFill/>
          <a:ln>
            <a:noFill/>
          </a:ln>
        </p:spPr>
      </p:pic>
      <p:sp>
        <p:nvSpPr>
          <p:cNvPr id="264" name="Google Shape;264;p37"/>
          <p:cNvSpPr txBox="1"/>
          <p:nvPr/>
        </p:nvSpPr>
        <p:spPr>
          <a:xfrm>
            <a:off x="2830350" y="2824475"/>
            <a:ext cx="3483300" cy="1950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“HoLa amigo como estas amigo!”.find(“amigo”)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“HoLa amigo como estas amigo!”.rfind(“amigo”)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22</a:t>
            </a:r>
            <a:endParaRPr sz="1700">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70" name="Google Shape;270;p38"/>
          <p:cNvSpPr txBox="1"/>
          <p:nvPr/>
        </p:nvSpPr>
        <p:spPr>
          <a:xfrm>
            <a:off x="24844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Split</a:t>
            </a:r>
            <a:endParaRPr b="0" i="1" sz="3500" u="none" cap="none" strike="noStrike">
              <a:solidFill>
                <a:srgbClr val="000000"/>
              </a:solidFill>
              <a:latin typeface="Anton"/>
              <a:ea typeface="Anton"/>
              <a:cs typeface="Anton"/>
              <a:sym typeface="Anton"/>
            </a:endParaRPr>
          </a:p>
        </p:txBody>
      </p:sp>
      <p:sp>
        <p:nvSpPr>
          <p:cNvPr id="271" name="Google Shape;271;p38"/>
          <p:cNvSpPr txBox="1"/>
          <p:nvPr/>
        </p:nvSpPr>
        <p:spPr>
          <a:xfrm>
            <a:off x="435425" y="1422075"/>
            <a:ext cx="8302800" cy="965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700">
                <a:solidFill>
                  <a:schemeClr val="dk1"/>
                </a:solidFill>
                <a:latin typeface="Helvetica Neue Light"/>
                <a:ea typeface="Helvetica Neue Light"/>
                <a:cs typeface="Helvetica Neue Light"/>
                <a:sym typeface="Helvetica Neue Light"/>
              </a:rPr>
              <a:t>Esta función integrada sirve para devolver una lista con la cadena de caracteres separada por cada índice de la lista.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272" name="Google Shape;272;p38"/>
          <p:cNvPicPr preferRelativeResize="0"/>
          <p:nvPr/>
        </p:nvPicPr>
        <p:blipFill rotWithShape="1">
          <a:blip r:embed="rId4">
            <a:alphaModFix/>
          </a:blip>
          <a:srcRect b="0" l="0" r="0" t="0"/>
          <a:stretch/>
        </p:blipFill>
        <p:spPr>
          <a:xfrm>
            <a:off x="8087255" y="158350"/>
            <a:ext cx="891829" cy="981516"/>
          </a:xfrm>
          <a:prstGeom prst="rect">
            <a:avLst/>
          </a:prstGeom>
          <a:noFill/>
          <a:ln>
            <a:noFill/>
          </a:ln>
        </p:spPr>
      </p:pic>
      <p:sp>
        <p:nvSpPr>
          <p:cNvPr id="273" name="Google Shape;273;p38"/>
          <p:cNvSpPr txBox="1"/>
          <p:nvPr/>
        </p:nvSpPr>
        <p:spPr>
          <a:xfrm>
            <a:off x="762000" y="2473025"/>
            <a:ext cx="3414300" cy="1950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 = “hOLA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cadena.split()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“HoLa amigo como estas amigo!”.split(“amigo”)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“como ”, “estas ”, “!”]</a:t>
            </a:r>
            <a:endParaRPr sz="1700">
              <a:latin typeface="Helvetica Neue Light"/>
              <a:ea typeface="Helvetica Neue Light"/>
              <a:cs typeface="Helvetica Neue Light"/>
              <a:sym typeface="Helvetica Neue Light"/>
            </a:endParaRPr>
          </a:p>
        </p:txBody>
      </p:sp>
      <p:sp>
        <p:nvSpPr>
          <p:cNvPr id="274" name="Google Shape;274;p38"/>
          <p:cNvSpPr txBox="1"/>
          <p:nvPr/>
        </p:nvSpPr>
        <p:spPr>
          <a:xfrm>
            <a:off x="4374075" y="2473025"/>
            <a:ext cx="4215900" cy="162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700">
                <a:solidFill>
                  <a:schemeClr val="dk1"/>
                </a:solidFill>
                <a:latin typeface="Helvetica Neue Light"/>
                <a:ea typeface="Helvetica Neue Light"/>
                <a:cs typeface="Helvetica Neue Light"/>
                <a:sym typeface="Helvetica Neue Light"/>
              </a:rPr>
              <a:t>Se escribe como: </a:t>
            </a:r>
            <a:r>
              <a:rPr i="1" lang="es-419" sz="1700">
                <a:solidFill>
                  <a:schemeClr val="dk1"/>
                </a:solidFill>
                <a:latin typeface="Helvetica Neue Light"/>
                <a:ea typeface="Helvetica Neue Light"/>
                <a:cs typeface="Helvetica Neue Light"/>
                <a:sym typeface="Helvetica Neue Light"/>
              </a:rPr>
              <a:t>string</a:t>
            </a:r>
            <a:r>
              <a:rPr b="1" i="1" lang="es-419" sz="1700">
                <a:solidFill>
                  <a:schemeClr val="dk1"/>
                </a:solidFill>
                <a:latin typeface="Helvetica Neue"/>
                <a:ea typeface="Helvetica Neue"/>
                <a:cs typeface="Helvetica Neue"/>
                <a:sym typeface="Helvetica Neue"/>
              </a:rPr>
              <a:t>.split(</a:t>
            </a:r>
            <a:r>
              <a:rPr i="1" lang="es-419" sz="1700">
                <a:solidFill>
                  <a:schemeClr val="dk1"/>
                </a:solidFill>
                <a:latin typeface="Helvetica Neue Light"/>
                <a:ea typeface="Helvetica Neue Light"/>
                <a:cs typeface="Helvetica Neue Light"/>
                <a:sym typeface="Helvetica Neue Light"/>
              </a:rPr>
              <a:t>“cadena_a_separar”</a:t>
            </a:r>
            <a:r>
              <a:rPr b="1" i="1" lang="es-419" sz="1700">
                <a:solidFill>
                  <a:schemeClr val="dk1"/>
                </a:solidFill>
                <a:latin typeface="Helvetica Neue"/>
                <a:ea typeface="Helvetica Neue"/>
                <a:cs typeface="Helvetica Neue"/>
                <a:sym typeface="Helvetica Neue"/>
              </a:rPr>
              <a:t>)</a:t>
            </a:r>
            <a:r>
              <a:rPr i="1" lang="es-419" sz="1700">
                <a:solidFill>
                  <a:schemeClr val="dk1"/>
                </a:solidFill>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 Si no se indica alguna cadena para separar separa por “</a:t>
            </a:r>
            <a:r>
              <a:rPr b="1" lang="es-419" sz="1700">
                <a:solidFill>
                  <a:schemeClr val="dk1"/>
                </a:solidFill>
                <a:latin typeface="Helvetica Neue"/>
                <a:ea typeface="Helvetica Neue"/>
                <a:cs typeface="Helvetica Neue"/>
                <a:sym typeface="Helvetica Neue"/>
              </a:rPr>
              <a:t>espacios</a:t>
            </a:r>
            <a:r>
              <a:rPr lang="es-419"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80" name="Google Shape;280;p39"/>
          <p:cNvSpPr txBox="1"/>
          <p:nvPr/>
        </p:nvSpPr>
        <p:spPr>
          <a:xfrm>
            <a:off x="26368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Join</a:t>
            </a:r>
            <a:endParaRPr b="0" i="1" sz="3500" u="none" cap="none" strike="noStrike">
              <a:solidFill>
                <a:srgbClr val="000000"/>
              </a:solidFill>
              <a:latin typeface="Anton"/>
              <a:ea typeface="Anton"/>
              <a:cs typeface="Anton"/>
              <a:sym typeface="Anton"/>
            </a:endParaRPr>
          </a:p>
        </p:txBody>
      </p:sp>
      <p:sp>
        <p:nvSpPr>
          <p:cNvPr id="281" name="Google Shape;281;p39"/>
          <p:cNvSpPr txBox="1"/>
          <p:nvPr/>
        </p:nvSpPr>
        <p:spPr>
          <a:xfrm>
            <a:off x="808050" y="1422075"/>
            <a:ext cx="7527900" cy="923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Esta función integrada sirve para devolver una cadena separada a partir de una especie de separador. Se escribe como: </a:t>
            </a:r>
            <a:r>
              <a:rPr b="0" i="1" lang="es-419" sz="1800" u="none" cap="none" strike="noStrike">
                <a:solidFill>
                  <a:schemeClr val="dk1"/>
                </a:solidFill>
                <a:latin typeface="Helvetica Neue Light"/>
                <a:ea typeface="Helvetica Neue Light"/>
                <a:cs typeface="Helvetica Neue Light"/>
                <a:sym typeface="Helvetica Neue Light"/>
              </a:rPr>
              <a:t>“</a:t>
            </a:r>
            <a:r>
              <a:rPr b="1" i="1" lang="es-419" sz="1800" u="none" cap="none" strike="noStrike">
                <a:solidFill>
                  <a:schemeClr val="dk1"/>
                </a:solidFill>
                <a:latin typeface="Helvetica Neue"/>
                <a:ea typeface="Helvetica Neue"/>
                <a:cs typeface="Helvetica Neue"/>
                <a:sym typeface="Helvetica Neue"/>
              </a:rPr>
              <a:t>separador</a:t>
            </a:r>
            <a:r>
              <a:rPr b="0" i="1" lang="es-419" sz="1800" u="none" cap="none" strike="noStrike">
                <a:solidFill>
                  <a:schemeClr val="dk1"/>
                </a:solidFill>
                <a:latin typeface="Helvetica Neue Light"/>
                <a:ea typeface="Helvetica Neue Light"/>
                <a:cs typeface="Helvetica Neue Light"/>
                <a:sym typeface="Helvetica Neue Light"/>
              </a:rPr>
              <a:t>”</a:t>
            </a:r>
            <a:r>
              <a:rPr b="1" i="1" lang="es-419" sz="1800" u="none" cap="none" strike="noStrike">
                <a:solidFill>
                  <a:schemeClr val="dk1"/>
                </a:solidFill>
                <a:latin typeface="Helvetica Neue"/>
                <a:ea typeface="Helvetica Neue"/>
                <a:cs typeface="Helvetica Neue"/>
                <a:sym typeface="Helvetica Neue"/>
              </a:rPr>
              <a:t>.join(</a:t>
            </a:r>
            <a:r>
              <a:rPr b="0" i="1" lang="es-419" sz="1800" u="none" cap="none" strike="noStrike">
                <a:solidFill>
                  <a:schemeClr val="dk1"/>
                </a:solidFill>
                <a:latin typeface="Helvetica Neue Light"/>
                <a:ea typeface="Helvetica Neue Light"/>
                <a:cs typeface="Helvetica Neue Light"/>
                <a:sym typeface="Helvetica Neue Light"/>
              </a:rPr>
              <a:t>“cadena”</a:t>
            </a:r>
            <a:r>
              <a:rPr b="1" i="1" lang="es-419" sz="1800" u="none" cap="none" strike="noStrike">
                <a:solidFill>
                  <a:schemeClr val="dk1"/>
                </a:solidFill>
                <a:latin typeface="Helvetica Neue"/>
                <a:ea typeface="Helvetica Neue"/>
                <a:cs typeface="Helvetica Neue"/>
                <a:sym typeface="Helvetica Neue"/>
              </a:rPr>
              <a:t>)</a:t>
            </a:r>
            <a:r>
              <a:rPr b="0" i="1" lang="es-419" sz="1800" u="none" cap="none" strike="noStrike">
                <a:solidFill>
                  <a:schemeClr val="dk1"/>
                </a:solidFill>
                <a:latin typeface="Helvetica Neue Light"/>
                <a:ea typeface="Helvetica Neue Light"/>
                <a:cs typeface="Helvetica Neue Light"/>
                <a:sym typeface="Helvetica Neue Light"/>
              </a:rPr>
              <a:t>.</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282" name="Google Shape;282;p39"/>
          <p:cNvPicPr preferRelativeResize="0"/>
          <p:nvPr/>
        </p:nvPicPr>
        <p:blipFill rotWithShape="1">
          <a:blip r:embed="rId4">
            <a:alphaModFix/>
          </a:blip>
          <a:srcRect b="0" l="0" r="0" t="0"/>
          <a:stretch/>
        </p:blipFill>
        <p:spPr>
          <a:xfrm>
            <a:off x="8116930" y="168250"/>
            <a:ext cx="891829" cy="981516"/>
          </a:xfrm>
          <a:prstGeom prst="rect">
            <a:avLst/>
          </a:prstGeom>
          <a:noFill/>
          <a:ln>
            <a:noFill/>
          </a:ln>
        </p:spPr>
      </p:pic>
      <p:sp>
        <p:nvSpPr>
          <p:cNvPr id="283" name="Google Shape;283;p39"/>
          <p:cNvSpPr txBox="1"/>
          <p:nvPr/>
        </p:nvSpPr>
        <p:spPr>
          <a:xfrm>
            <a:off x="1276600" y="2671950"/>
            <a:ext cx="3000000" cy="1650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 = “Hola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“,”.join(cadena)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 ”.join(cadena)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 o l a   m u n d o”</a:t>
            </a:r>
            <a:endParaRPr sz="1700">
              <a:latin typeface="Helvetica Neue Light"/>
              <a:ea typeface="Helvetica Neue Light"/>
              <a:cs typeface="Helvetica Neue Light"/>
              <a:sym typeface="Helvetica Neue Light"/>
            </a:endParaRPr>
          </a:p>
        </p:txBody>
      </p:sp>
      <p:sp>
        <p:nvSpPr>
          <p:cNvPr id="284" name="Google Shape;284;p39"/>
          <p:cNvSpPr txBox="1"/>
          <p:nvPr/>
        </p:nvSpPr>
        <p:spPr>
          <a:xfrm>
            <a:off x="4393850" y="2871000"/>
            <a:ext cx="4037700" cy="123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700">
                <a:solidFill>
                  <a:schemeClr val="dk1"/>
                </a:solidFill>
                <a:highlight>
                  <a:schemeClr val="lt1"/>
                </a:highlight>
                <a:latin typeface="Helvetica Neue"/>
                <a:ea typeface="Helvetica Neue"/>
                <a:cs typeface="Helvetica Neue"/>
                <a:sym typeface="Helvetica Neue"/>
              </a:rPr>
              <a:t>Nota: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Si no se especifica el separador nos devuelve un error</a:t>
            </a:r>
            <a:endParaRPr sz="1700">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90" name="Google Shape;290;p40"/>
          <p:cNvSpPr txBox="1"/>
          <p:nvPr/>
        </p:nvSpPr>
        <p:spPr>
          <a:xfrm>
            <a:off x="28654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Strip</a:t>
            </a:r>
            <a:endParaRPr b="0" i="1" sz="3500" u="none" cap="none" strike="noStrike">
              <a:solidFill>
                <a:srgbClr val="000000"/>
              </a:solidFill>
              <a:latin typeface="Anton"/>
              <a:ea typeface="Anton"/>
              <a:cs typeface="Anton"/>
              <a:sym typeface="Anton"/>
            </a:endParaRPr>
          </a:p>
        </p:txBody>
      </p:sp>
      <p:sp>
        <p:nvSpPr>
          <p:cNvPr id="291" name="Google Shape;291;p40"/>
          <p:cNvSpPr txBox="1"/>
          <p:nvPr/>
        </p:nvSpPr>
        <p:spPr>
          <a:xfrm>
            <a:off x="579450" y="1422075"/>
            <a:ext cx="8049000" cy="91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Esta función integrada sirve para devolver una cadena borrando todos los caracteres delante y detrás de la cadena. Se escribe como: </a:t>
            </a:r>
            <a:r>
              <a:rPr b="0" i="1" lang="es-419" sz="1700" u="none" cap="none" strike="noStrike">
                <a:solidFill>
                  <a:schemeClr val="dk1"/>
                </a:solidFill>
                <a:latin typeface="Helvetica Neue Light"/>
                <a:ea typeface="Helvetica Neue Light"/>
                <a:cs typeface="Helvetica Neue Light"/>
                <a:sym typeface="Helvetica Neue Light"/>
              </a:rPr>
              <a:t>cadena</a:t>
            </a:r>
            <a:r>
              <a:rPr b="1" i="1" lang="es-419" sz="1700" u="none" cap="none" strike="noStrike">
                <a:solidFill>
                  <a:schemeClr val="dk1"/>
                </a:solidFill>
                <a:latin typeface="Helvetica Neue"/>
                <a:ea typeface="Helvetica Neue"/>
                <a:cs typeface="Helvetica Neue"/>
                <a:sym typeface="Helvetica Neue"/>
              </a:rPr>
              <a:t>.strip(</a:t>
            </a:r>
            <a:r>
              <a:rPr b="0" i="1" lang="es-419" sz="1700" u="none" cap="none" strike="noStrike">
                <a:solidFill>
                  <a:schemeClr val="dk1"/>
                </a:solidFill>
                <a:latin typeface="Helvetica Neue Light"/>
                <a:ea typeface="Helvetica Neue Light"/>
                <a:cs typeface="Helvetica Neue Light"/>
                <a:sym typeface="Helvetica Neue Light"/>
              </a:rPr>
              <a:t>“caracter_a_borrar”</a:t>
            </a:r>
            <a:r>
              <a:rPr b="1" i="1" lang="es-419" sz="1700" u="none" cap="none" strike="noStrike">
                <a:solidFill>
                  <a:schemeClr val="dk1"/>
                </a:solidFill>
                <a:latin typeface="Helvetica Neue"/>
                <a:ea typeface="Helvetica Neue"/>
                <a:cs typeface="Helvetica Neue"/>
                <a:sym typeface="Helvetica Neue"/>
              </a:rPr>
              <a:t>)</a:t>
            </a:r>
            <a:r>
              <a:rPr b="0" i="1" lang="es-419" sz="1700" u="none" cap="none" strike="noStrike">
                <a:solidFill>
                  <a:schemeClr val="dk1"/>
                </a:solidFill>
                <a:latin typeface="Helvetica Neue Light"/>
                <a:ea typeface="Helvetica Neue Light"/>
                <a:cs typeface="Helvetica Neue Light"/>
                <a:sym typeface="Helvetica Neue Light"/>
              </a:rPr>
              <a:t>. </a:t>
            </a:r>
            <a:endParaRPr b="0" i="1"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292" name="Google Shape;292;p40"/>
          <p:cNvPicPr preferRelativeResize="0"/>
          <p:nvPr/>
        </p:nvPicPr>
        <p:blipFill rotWithShape="1">
          <a:blip r:embed="rId4">
            <a:alphaModFix/>
          </a:blip>
          <a:srcRect b="0" l="0" r="0" t="0"/>
          <a:stretch/>
        </p:blipFill>
        <p:spPr>
          <a:xfrm>
            <a:off x="8037755" y="197925"/>
            <a:ext cx="891829" cy="981516"/>
          </a:xfrm>
          <a:prstGeom prst="rect">
            <a:avLst/>
          </a:prstGeom>
          <a:noFill/>
          <a:ln>
            <a:noFill/>
          </a:ln>
        </p:spPr>
      </p:pic>
      <p:sp>
        <p:nvSpPr>
          <p:cNvPr id="293" name="Google Shape;293;p40"/>
          <p:cNvSpPr txBox="1"/>
          <p:nvPr/>
        </p:nvSpPr>
        <p:spPr>
          <a:xfrm>
            <a:off x="1395350" y="2444350"/>
            <a:ext cx="3285600" cy="21303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cadena = “---------Hola mundo--------”</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cadena.strip(“-”)</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“H,o,l,a, ,m,u,n,d,o”</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                Hola mundo              “.strip()</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“Hola mundo”</a:t>
            </a:r>
            <a:endParaRPr sz="1600">
              <a:latin typeface="Helvetica Neue Light"/>
              <a:ea typeface="Helvetica Neue Light"/>
              <a:cs typeface="Helvetica Neue Light"/>
              <a:sym typeface="Helvetica Neue Light"/>
            </a:endParaRPr>
          </a:p>
        </p:txBody>
      </p:sp>
      <p:sp>
        <p:nvSpPr>
          <p:cNvPr id="294" name="Google Shape;294;p40"/>
          <p:cNvSpPr txBox="1"/>
          <p:nvPr/>
        </p:nvSpPr>
        <p:spPr>
          <a:xfrm>
            <a:off x="4911425" y="2724150"/>
            <a:ext cx="3640800" cy="123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700">
                <a:solidFill>
                  <a:schemeClr val="dk1"/>
                </a:solidFill>
                <a:highlight>
                  <a:schemeClr val="lt1"/>
                </a:highlight>
                <a:latin typeface="Helvetica Neue"/>
                <a:ea typeface="Helvetica Neue"/>
                <a:cs typeface="Helvetica Neue"/>
                <a:sym typeface="Helvetica Neue"/>
              </a:rPr>
              <a:t>Nota: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Si no se especifica el carácter elimina los espacios</a:t>
            </a:r>
            <a:endParaRPr sz="1700">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00" name="Google Shape;300;p41"/>
          <p:cNvSpPr txBox="1"/>
          <p:nvPr/>
        </p:nvSpPr>
        <p:spPr>
          <a:xfrm>
            <a:off x="2688296" y="356925"/>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Replace</a:t>
            </a:r>
            <a:endParaRPr b="0" i="1" sz="3500" u="none" cap="none" strike="noStrike">
              <a:solidFill>
                <a:srgbClr val="000000"/>
              </a:solidFill>
              <a:latin typeface="Anton"/>
              <a:ea typeface="Anton"/>
              <a:cs typeface="Anton"/>
              <a:sym typeface="Anton"/>
            </a:endParaRPr>
          </a:p>
        </p:txBody>
      </p:sp>
      <p:sp>
        <p:nvSpPr>
          <p:cNvPr id="301" name="Google Shape;301;p41"/>
          <p:cNvSpPr txBox="1"/>
          <p:nvPr/>
        </p:nvSpPr>
        <p:spPr>
          <a:xfrm>
            <a:off x="593775" y="1879425"/>
            <a:ext cx="7867500" cy="1692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Esta función integrada sirve para devolver una cadena reemplazando los sub caracteres indicados.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Se escribe como: </a:t>
            </a:r>
            <a:r>
              <a:rPr b="0" i="1" lang="es-419" sz="1700" u="none" cap="none" strike="noStrike">
                <a:solidFill>
                  <a:schemeClr val="dk1"/>
                </a:solidFill>
                <a:latin typeface="Helvetica Neue Light"/>
                <a:ea typeface="Helvetica Neue Light"/>
                <a:cs typeface="Helvetica Neue Light"/>
                <a:sym typeface="Helvetica Neue Light"/>
              </a:rPr>
              <a:t>cadena</a:t>
            </a:r>
            <a:r>
              <a:rPr b="1" i="1" lang="es-419" sz="1700" u="none" cap="none" strike="noStrike">
                <a:solidFill>
                  <a:schemeClr val="dk1"/>
                </a:solidFill>
                <a:latin typeface="Helvetica Neue"/>
                <a:ea typeface="Helvetica Neue"/>
                <a:cs typeface="Helvetica Neue"/>
                <a:sym typeface="Helvetica Neue"/>
              </a:rPr>
              <a:t>.replace(</a:t>
            </a:r>
            <a:r>
              <a:rPr b="0" i="1" lang="es-419" sz="1700" u="none" cap="none" strike="noStrike">
                <a:solidFill>
                  <a:schemeClr val="dk1"/>
                </a:solidFill>
                <a:latin typeface="Helvetica Neue Light"/>
                <a:ea typeface="Helvetica Neue Light"/>
                <a:cs typeface="Helvetica Neue Light"/>
                <a:sym typeface="Helvetica Neue Light"/>
              </a:rPr>
              <a:t>“caracter_a_remplazar”, “caracter_que_reemplaza”</a:t>
            </a:r>
            <a:r>
              <a:rPr b="1" i="1" lang="es-419" sz="1700" u="none" cap="none" strike="noStrike">
                <a:solidFill>
                  <a:schemeClr val="dk1"/>
                </a:solidFill>
                <a:latin typeface="Helvetica Neue"/>
                <a:ea typeface="Helvetica Neue"/>
                <a:cs typeface="Helvetica Neue"/>
                <a:sym typeface="Helvetica Neue"/>
              </a:rPr>
              <a:t>)</a:t>
            </a:r>
            <a:r>
              <a:rPr b="0" i="1" lang="es-419" sz="1700" u="none" cap="none" strike="noStrike">
                <a:solidFill>
                  <a:schemeClr val="dk1"/>
                </a:solidFill>
                <a:latin typeface="Helvetica Neue Light"/>
                <a:ea typeface="Helvetica Neue Light"/>
                <a:cs typeface="Helvetica Neue Light"/>
                <a:sym typeface="Helvetica Neue Light"/>
              </a:rPr>
              <a:t>.</a:t>
            </a:r>
            <a:r>
              <a:rPr i="1" lang="es-419" sz="1700" u="none" cap="none" strike="noStrike">
                <a:solidFill>
                  <a:schemeClr val="dk1"/>
                </a:solidFill>
                <a:latin typeface="Helvetica Neue Light"/>
                <a:ea typeface="Helvetica Neue Light"/>
                <a:cs typeface="Helvetica Neue Light"/>
                <a:sym typeface="Helvetica Neue Light"/>
              </a:rPr>
              <a:t> </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También podemos indicar cuantas veces lo reemplazaremos utilizando un índice.</a:t>
            </a:r>
            <a:endParaRPr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302" name="Google Shape;302;p41"/>
          <p:cNvPicPr preferRelativeResize="0"/>
          <p:nvPr/>
        </p:nvPicPr>
        <p:blipFill rotWithShape="1">
          <a:blip r:embed="rId4">
            <a:alphaModFix/>
          </a:blip>
          <a:srcRect b="0" l="0" r="0" t="0"/>
          <a:stretch/>
        </p:blipFill>
        <p:spPr>
          <a:xfrm>
            <a:off x="8077330" y="118750"/>
            <a:ext cx="891829" cy="9815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08" name="Google Shape;308;p42"/>
          <p:cNvSpPr txBox="1"/>
          <p:nvPr/>
        </p:nvSpPr>
        <p:spPr>
          <a:xfrm>
            <a:off x="2688296" y="356925"/>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Replace</a:t>
            </a:r>
            <a:endParaRPr b="0" i="1" sz="3500" u="none" cap="none" strike="noStrike">
              <a:solidFill>
                <a:srgbClr val="000000"/>
              </a:solidFill>
              <a:latin typeface="Anton"/>
              <a:ea typeface="Anton"/>
              <a:cs typeface="Anton"/>
              <a:sym typeface="Anton"/>
            </a:endParaRPr>
          </a:p>
        </p:txBody>
      </p:sp>
      <p:pic>
        <p:nvPicPr>
          <p:cNvPr id="309" name="Google Shape;309;p42"/>
          <p:cNvPicPr preferRelativeResize="0"/>
          <p:nvPr/>
        </p:nvPicPr>
        <p:blipFill rotWithShape="1">
          <a:blip r:embed="rId4">
            <a:alphaModFix/>
          </a:blip>
          <a:srcRect b="0" l="0" r="0" t="0"/>
          <a:stretch/>
        </p:blipFill>
        <p:spPr>
          <a:xfrm>
            <a:off x="8077330" y="118750"/>
            <a:ext cx="891829" cy="981516"/>
          </a:xfrm>
          <a:prstGeom prst="rect">
            <a:avLst/>
          </a:prstGeom>
          <a:noFill/>
          <a:ln>
            <a:noFill/>
          </a:ln>
        </p:spPr>
      </p:pic>
      <p:sp>
        <p:nvSpPr>
          <p:cNvPr id="310" name="Google Shape;310;p42"/>
          <p:cNvSpPr txBox="1"/>
          <p:nvPr/>
        </p:nvSpPr>
        <p:spPr>
          <a:xfrm>
            <a:off x="1834350" y="1596300"/>
            <a:ext cx="5808900" cy="1950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 = “Hola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cadena.replace(“o”, “0”)</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“H0la mund0”</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"Hola mundo mundo mundo mundo mundo".replace(' mundo','',4)</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mundo”</a:t>
            </a:r>
            <a:endParaRPr sz="1700">
              <a:latin typeface="Helvetica Neue Light"/>
              <a:ea typeface="Helvetica Neue Light"/>
              <a:cs typeface="Helvetica Neue Light"/>
              <a:sym typeface="Helvetica Neue Light"/>
            </a:endParaRPr>
          </a:p>
        </p:txBody>
      </p:sp>
      <p:sp>
        <p:nvSpPr>
          <p:cNvPr id="311" name="Google Shape;311;p42"/>
          <p:cNvSpPr txBox="1"/>
          <p:nvPr/>
        </p:nvSpPr>
        <p:spPr>
          <a:xfrm>
            <a:off x="1304300" y="3722800"/>
            <a:ext cx="7273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700">
                <a:solidFill>
                  <a:schemeClr val="dk1"/>
                </a:solidFill>
                <a:highlight>
                  <a:schemeClr val="lt1"/>
                </a:highlight>
                <a:latin typeface="Helvetica Neue"/>
                <a:ea typeface="Helvetica Neue"/>
                <a:cs typeface="Helvetica Neue"/>
                <a:sym typeface="Helvetica Neue"/>
              </a:rPr>
              <a:t>Nota: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En el último reemplazamos mundo 4 veces por un sólo carácter vacío</a:t>
            </a:r>
            <a:endParaRPr sz="1700">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315" name="Shape 315"/>
        <p:cNvGrpSpPr/>
        <p:nvPr/>
      </p:nvGrpSpPr>
      <p:grpSpPr>
        <a:xfrm>
          <a:off x="0" y="0"/>
          <a:ext cx="0" cy="0"/>
          <a:chOff x="0" y="0"/>
          <a:chExt cx="0" cy="0"/>
        </a:xfrm>
      </p:grpSpPr>
      <p:sp>
        <p:nvSpPr>
          <p:cNvPr id="316" name="Google Shape;316;p43"/>
          <p:cNvSpPr txBox="1"/>
          <p:nvPr/>
        </p:nvSpPr>
        <p:spPr>
          <a:xfrm>
            <a:off x="1398000" y="20754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121212"/>
                </a:solidFill>
                <a:latin typeface="Anton"/>
                <a:ea typeface="Anton"/>
                <a:cs typeface="Anton"/>
                <a:sym typeface="Anton"/>
              </a:rPr>
              <a:t>LISTAS</a:t>
            </a:r>
            <a:endParaRPr b="0" i="1" sz="3700" u="none" cap="none" strike="noStrike">
              <a:solidFill>
                <a:srgbClr val="121212"/>
              </a:solidFill>
              <a:latin typeface="Anton"/>
              <a:ea typeface="Anton"/>
              <a:cs typeface="Anton"/>
              <a:sym typeface="Anton"/>
            </a:endParaRPr>
          </a:p>
        </p:txBody>
      </p:sp>
      <p:pic>
        <p:nvPicPr>
          <p:cNvPr id="317" name="Google Shape;317;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23" name="Google Shape;323;p44"/>
          <p:cNvSpPr txBox="1"/>
          <p:nvPr/>
        </p:nvSpPr>
        <p:spPr>
          <a:xfrm>
            <a:off x="26368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Clear</a:t>
            </a:r>
            <a:endParaRPr b="0" i="1" sz="3500" u="none" cap="none" strike="noStrike">
              <a:solidFill>
                <a:srgbClr val="000000"/>
              </a:solidFill>
              <a:latin typeface="Anton"/>
              <a:ea typeface="Anton"/>
              <a:cs typeface="Anton"/>
              <a:sym typeface="Anton"/>
            </a:endParaRPr>
          </a:p>
        </p:txBody>
      </p:sp>
      <p:sp>
        <p:nvSpPr>
          <p:cNvPr id="324" name="Google Shape;324;p44"/>
          <p:cNvSpPr txBox="1"/>
          <p:nvPr/>
        </p:nvSpPr>
        <p:spPr>
          <a:xfrm>
            <a:off x="484900" y="1669200"/>
            <a:ext cx="8147700" cy="1289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Como vimos en listas, para “eliminar” todos los elementos de una lista podíamos hacer lista = [], sin embargo, también podemos usar </a:t>
            </a:r>
            <a:r>
              <a:rPr b="1" i="1" lang="es-419" sz="1700" u="none" cap="none" strike="noStrike">
                <a:solidFill>
                  <a:schemeClr val="dk1"/>
                </a:solidFill>
                <a:latin typeface="Helvetica Neue"/>
                <a:ea typeface="Helvetica Neue"/>
                <a:cs typeface="Helvetica Neue"/>
                <a:sym typeface="Helvetica Neue"/>
              </a:rPr>
              <a:t>clear</a:t>
            </a:r>
            <a:r>
              <a:rPr b="0" i="1" lang="es-419" sz="1700" u="none" cap="none" strike="noStrike">
                <a:solidFill>
                  <a:schemeClr val="dk1"/>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para vaciar todos los ítems de la lista. Se escribe como:</a:t>
            </a:r>
            <a:r>
              <a:rPr b="0" i="1" lang="es-419" sz="1700" u="none" cap="none" strike="noStrike">
                <a:solidFill>
                  <a:schemeClr val="dk1"/>
                </a:solidFill>
                <a:latin typeface="Helvetica Neue Light"/>
                <a:ea typeface="Helvetica Neue Light"/>
                <a:cs typeface="Helvetica Neue Light"/>
                <a:sym typeface="Helvetica Neue Light"/>
              </a:rPr>
              <a:t> lista</a:t>
            </a:r>
            <a:r>
              <a:rPr b="1" i="1" lang="es-419" sz="1700" u="none" cap="none" strike="noStrike">
                <a:solidFill>
                  <a:schemeClr val="dk1"/>
                </a:solidFill>
                <a:latin typeface="Helvetica Neue"/>
                <a:ea typeface="Helvetica Neue"/>
                <a:cs typeface="Helvetica Neue"/>
                <a:sym typeface="Helvetica Neue"/>
              </a:rPr>
              <a:t>.clear()</a:t>
            </a:r>
            <a:endParaRPr b="0" i="1"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500" u="none" cap="none" strike="noStrike">
              <a:solidFill>
                <a:schemeClr val="dk1"/>
              </a:solidFill>
              <a:highlight>
                <a:schemeClr val="lt1"/>
              </a:highlight>
              <a:latin typeface="Helvetica Neue"/>
              <a:ea typeface="Helvetica Neue"/>
              <a:cs typeface="Helvetica Neue"/>
              <a:sym typeface="Helvetica Neue"/>
            </a:endParaRPr>
          </a:p>
        </p:txBody>
      </p:sp>
      <p:pic>
        <p:nvPicPr>
          <p:cNvPr id="325" name="Google Shape;325;p44"/>
          <p:cNvPicPr preferRelativeResize="0"/>
          <p:nvPr/>
        </p:nvPicPr>
        <p:blipFill rotWithShape="1">
          <a:blip r:embed="rId4">
            <a:alphaModFix/>
          </a:blip>
          <a:srcRect b="0" l="0" r="0" t="0"/>
          <a:stretch/>
        </p:blipFill>
        <p:spPr>
          <a:xfrm>
            <a:off x="8067455" y="148450"/>
            <a:ext cx="891829" cy="981516"/>
          </a:xfrm>
          <a:prstGeom prst="rect">
            <a:avLst/>
          </a:prstGeom>
          <a:noFill/>
          <a:ln>
            <a:noFill/>
          </a:ln>
        </p:spPr>
      </p:pic>
      <p:sp>
        <p:nvSpPr>
          <p:cNvPr id="326" name="Google Shape;326;p44"/>
          <p:cNvSpPr txBox="1"/>
          <p:nvPr/>
        </p:nvSpPr>
        <p:spPr>
          <a:xfrm>
            <a:off x="3048000" y="3352800"/>
            <a:ext cx="3958500" cy="1349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 </a:t>
            </a:r>
            <a:r>
              <a:rPr lang="es-419" sz="1700">
                <a:solidFill>
                  <a:schemeClr val="dk1"/>
                </a:solidFill>
                <a:highlight>
                  <a:schemeClr val="lt1"/>
                </a:highlight>
                <a:latin typeface="Helvetica Neue Light"/>
                <a:ea typeface="Helvetica Neue Light"/>
                <a:cs typeface="Helvetica Neue Light"/>
                <a:sym typeface="Helvetica Neue Light"/>
              </a:rPr>
              <a:t>letras = [‘a’, ‘b’, ‘c’, ‘d’, ‘e’, ‘f’]</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letras.clear()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endParaRPr sz="1700">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9" name="Shape 139"/>
        <p:cNvGrpSpPr/>
        <p:nvPr/>
      </p:nvGrpSpPr>
      <p:grpSpPr>
        <a:xfrm>
          <a:off x="0" y="0"/>
          <a:ext cx="0" cy="0"/>
          <a:chOff x="0" y="0"/>
          <a:chExt cx="0" cy="0"/>
        </a:xfrm>
      </p:grpSpPr>
      <p:sp>
        <p:nvSpPr>
          <p:cNvPr id="140" name="Google Shape;140;p2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41" name="Google Shape;141;p27"/>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42" name="Google Shape;142;p2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32" name="Google Shape;332;p45"/>
          <p:cNvSpPr txBox="1"/>
          <p:nvPr/>
        </p:nvSpPr>
        <p:spPr>
          <a:xfrm>
            <a:off x="29416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Extend</a:t>
            </a:r>
            <a:endParaRPr b="0" i="1" sz="3500" u="none" cap="none" strike="noStrike">
              <a:solidFill>
                <a:srgbClr val="000000"/>
              </a:solidFill>
              <a:latin typeface="Anton"/>
              <a:ea typeface="Anton"/>
              <a:cs typeface="Anton"/>
              <a:sym typeface="Anton"/>
            </a:endParaRPr>
          </a:p>
        </p:txBody>
      </p:sp>
      <p:pic>
        <p:nvPicPr>
          <p:cNvPr id="333" name="Google Shape;333;p45"/>
          <p:cNvPicPr preferRelativeResize="0"/>
          <p:nvPr/>
        </p:nvPicPr>
        <p:blipFill rotWithShape="1">
          <a:blip r:embed="rId4">
            <a:alphaModFix/>
          </a:blip>
          <a:srcRect b="0" l="0" r="0" t="0"/>
          <a:stretch/>
        </p:blipFill>
        <p:spPr>
          <a:xfrm>
            <a:off x="8116930" y="207825"/>
            <a:ext cx="891829" cy="981516"/>
          </a:xfrm>
          <a:prstGeom prst="rect">
            <a:avLst/>
          </a:prstGeom>
          <a:noFill/>
          <a:ln>
            <a:noFill/>
          </a:ln>
        </p:spPr>
      </p:pic>
      <p:sp>
        <p:nvSpPr>
          <p:cNvPr id="334" name="Google Shape;334;p45"/>
          <p:cNvSpPr txBox="1"/>
          <p:nvPr/>
        </p:nvSpPr>
        <p:spPr>
          <a:xfrm>
            <a:off x="5116925" y="1622950"/>
            <a:ext cx="3000000" cy="7473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numeros = [1,2,3,4]</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numeros + [5,6,7,8]</a:t>
            </a:r>
            <a:endParaRPr sz="1700">
              <a:latin typeface="Helvetica Neue Light"/>
              <a:ea typeface="Helvetica Neue Light"/>
              <a:cs typeface="Helvetica Neue Light"/>
              <a:sym typeface="Helvetica Neue Light"/>
            </a:endParaRPr>
          </a:p>
        </p:txBody>
      </p:sp>
      <p:sp>
        <p:nvSpPr>
          <p:cNvPr id="335" name="Google Shape;335;p45"/>
          <p:cNvSpPr txBox="1"/>
          <p:nvPr/>
        </p:nvSpPr>
        <p:spPr>
          <a:xfrm>
            <a:off x="524500" y="1591300"/>
            <a:ext cx="43146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600">
                <a:solidFill>
                  <a:schemeClr val="dk1"/>
                </a:solidFill>
                <a:latin typeface="Helvetica Neue Light"/>
                <a:ea typeface="Helvetica Neue Light"/>
                <a:cs typeface="Helvetica Neue Light"/>
                <a:sym typeface="Helvetica Neue Light"/>
              </a:rPr>
              <a:t>Como vimos en las listas, podemos sumar una lista con otra lista de la siguiente forma:</a:t>
            </a:r>
            <a:endParaRPr>
              <a:latin typeface="Helvetica Neue Light"/>
              <a:ea typeface="Helvetica Neue Light"/>
              <a:cs typeface="Helvetica Neue Light"/>
              <a:sym typeface="Helvetica Neue Light"/>
            </a:endParaRPr>
          </a:p>
        </p:txBody>
      </p:sp>
      <p:sp>
        <p:nvSpPr>
          <p:cNvPr id="336" name="Google Shape;336;p45"/>
          <p:cNvSpPr txBox="1"/>
          <p:nvPr/>
        </p:nvSpPr>
        <p:spPr>
          <a:xfrm>
            <a:off x="524500" y="2988600"/>
            <a:ext cx="44334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chemeClr val="dk1"/>
                </a:solidFill>
                <a:latin typeface="Helvetica Neue Light"/>
                <a:ea typeface="Helvetica Neue Light"/>
                <a:cs typeface="Helvetica Neue Light"/>
                <a:sym typeface="Helvetica Neue Light"/>
              </a:rPr>
              <a:t>Pero también podemos hacer uso de extend ya que une una lista con otra. Se usa como lista.extend(otra_lista)</a:t>
            </a:r>
            <a:endParaRPr sz="1700">
              <a:latin typeface="Helvetica Neue Light"/>
              <a:ea typeface="Helvetica Neue Light"/>
              <a:cs typeface="Helvetica Neue Light"/>
              <a:sym typeface="Helvetica Neue Light"/>
            </a:endParaRPr>
          </a:p>
        </p:txBody>
      </p:sp>
      <p:sp>
        <p:nvSpPr>
          <p:cNvPr id="337" name="Google Shape;337;p45"/>
          <p:cNvSpPr txBox="1"/>
          <p:nvPr/>
        </p:nvSpPr>
        <p:spPr>
          <a:xfrm>
            <a:off x="5116925" y="2988600"/>
            <a:ext cx="3000000" cy="1048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lista1 = [1,2,3,4]</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lista2 = [5,6,7,8]</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lista1.extend(lista2)</a:t>
            </a:r>
            <a:endParaRPr sz="1700">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43" name="Google Shape;343;p46"/>
          <p:cNvSpPr txBox="1"/>
          <p:nvPr/>
        </p:nvSpPr>
        <p:spPr>
          <a:xfrm>
            <a:off x="28654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Insert</a:t>
            </a:r>
            <a:endParaRPr b="0" i="1" sz="3500" u="none" cap="none" strike="noStrike">
              <a:solidFill>
                <a:srgbClr val="000000"/>
              </a:solidFill>
              <a:latin typeface="Anton"/>
              <a:ea typeface="Anton"/>
              <a:cs typeface="Anton"/>
              <a:sym typeface="Anton"/>
            </a:endParaRPr>
          </a:p>
        </p:txBody>
      </p:sp>
      <p:sp>
        <p:nvSpPr>
          <p:cNvPr id="344" name="Google Shape;344;p46"/>
          <p:cNvSpPr txBox="1"/>
          <p:nvPr/>
        </p:nvSpPr>
        <p:spPr>
          <a:xfrm>
            <a:off x="5879275" y="1722725"/>
            <a:ext cx="2685300" cy="931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rgbClr val="000000"/>
                </a:solidFill>
                <a:latin typeface="Helvetica Neue Light"/>
                <a:ea typeface="Helvetica Neue Light"/>
                <a:cs typeface="Helvetica Neue Light"/>
                <a:sym typeface="Helvetica Neue Light"/>
              </a:rPr>
              <a:t>Esta función integrada se usa para agregar un ítem a una lista, pero en un índice específico. Se escribe como:</a:t>
            </a:r>
            <a:r>
              <a:rPr b="0" i="1" lang="es-419" sz="1700" u="none" cap="none" strike="noStrike">
                <a:solidFill>
                  <a:srgbClr val="000000"/>
                </a:solidFill>
                <a:latin typeface="Helvetica Neue Light"/>
                <a:ea typeface="Helvetica Neue Light"/>
                <a:cs typeface="Helvetica Neue Light"/>
                <a:sym typeface="Helvetica Neue Light"/>
              </a:rPr>
              <a:t> </a:t>
            </a:r>
            <a:r>
              <a:rPr b="0" i="1" lang="es-419" sz="1700" u="none" cap="none" strike="noStrike">
                <a:solidFill>
                  <a:schemeClr val="dk1"/>
                </a:solidFill>
                <a:latin typeface="Helvetica Neue Light"/>
                <a:ea typeface="Helvetica Neue Light"/>
                <a:cs typeface="Helvetica Neue Light"/>
                <a:sym typeface="Helvetica Neue Light"/>
              </a:rPr>
              <a:t>lista</a:t>
            </a:r>
            <a:r>
              <a:rPr b="1" i="1" lang="es-419" sz="1700" u="none" cap="none" strike="noStrike">
                <a:solidFill>
                  <a:schemeClr val="dk1"/>
                </a:solidFill>
                <a:latin typeface="Helvetica Neue"/>
                <a:ea typeface="Helvetica Neue"/>
                <a:cs typeface="Helvetica Neue"/>
                <a:sym typeface="Helvetica Neue"/>
              </a:rPr>
              <a:t>.insert(</a:t>
            </a:r>
            <a:r>
              <a:rPr b="0" i="1" lang="es-419" sz="1700" u="none" cap="none" strike="noStrike">
                <a:solidFill>
                  <a:schemeClr val="dk1"/>
                </a:solidFill>
                <a:latin typeface="Helvetica Neue Light"/>
                <a:ea typeface="Helvetica Neue Light"/>
                <a:cs typeface="Helvetica Neue Light"/>
                <a:sym typeface="Helvetica Neue Light"/>
              </a:rPr>
              <a:t>posición, ítem</a:t>
            </a:r>
            <a:r>
              <a:rPr b="1" i="1" lang="es-419" sz="1700" u="none" cap="none" strike="noStrike">
                <a:solidFill>
                  <a:schemeClr val="dk1"/>
                </a:solidFill>
                <a:latin typeface="Helvetica Neue"/>
                <a:ea typeface="Helvetica Neue"/>
                <a:cs typeface="Helvetica Neue"/>
                <a:sym typeface="Helvetica Neue"/>
              </a:rPr>
              <a:t>)</a:t>
            </a:r>
            <a:r>
              <a:rPr b="0" i="1" lang="es-419" sz="1700" u="none" cap="none" strike="noStrike">
                <a:solidFill>
                  <a:schemeClr val="dk1"/>
                </a:solidFill>
                <a:latin typeface="Helvetica Neue Light"/>
                <a:ea typeface="Helvetica Neue Light"/>
                <a:cs typeface="Helvetica Neue Light"/>
                <a:sym typeface="Helvetica Neue Light"/>
              </a:rPr>
              <a:t>. </a:t>
            </a:r>
            <a:endParaRPr b="0" i="1"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chemeClr val="dk1"/>
              </a:solidFill>
              <a:highlight>
                <a:schemeClr val="lt1"/>
              </a:highlight>
              <a:latin typeface="Helvetica Neue"/>
              <a:ea typeface="Helvetica Neue"/>
              <a:cs typeface="Helvetica Neue"/>
              <a:sym typeface="Helvetica Neue"/>
            </a:endParaRPr>
          </a:p>
        </p:txBody>
      </p:sp>
      <p:pic>
        <p:nvPicPr>
          <p:cNvPr id="345" name="Google Shape;345;p46"/>
          <p:cNvPicPr preferRelativeResize="0"/>
          <p:nvPr/>
        </p:nvPicPr>
        <p:blipFill rotWithShape="1">
          <a:blip r:embed="rId4">
            <a:alphaModFix/>
          </a:blip>
          <a:srcRect b="0" l="0" r="0" t="0"/>
          <a:stretch/>
        </p:blipFill>
        <p:spPr>
          <a:xfrm>
            <a:off x="8008080" y="76200"/>
            <a:ext cx="891829" cy="981516"/>
          </a:xfrm>
          <a:prstGeom prst="rect">
            <a:avLst/>
          </a:prstGeom>
          <a:noFill/>
          <a:ln>
            <a:noFill/>
          </a:ln>
        </p:spPr>
      </p:pic>
      <p:sp>
        <p:nvSpPr>
          <p:cNvPr id="346" name="Google Shape;346;p46"/>
          <p:cNvSpPr txBox="1"/>
          <p:nvPr/>
        </p:nvSpPr>
        <p:spPr>
          <a:xfrm>
            <a:off x="621475" y="1662550"/>
            <a:ext cx="5056800" cy="31545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 = [1,2,3,4,5]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lista.insert(0, 0)</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[0,1,2,3,4,5]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lista2 = [5,10,15,25]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lista2.insert(-1, 20) # Anteúltima posición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[5,10,15,20,25]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lista3 = [5,10,15,25]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n = len(lista3)</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lista3.insert(n, 30) # Última posición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[5,10,15,25,30]</a:t>
            </a:r>
            <a:endParaRPr sz="1700">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52" name="Google Shape;352;p47"/>
          <p:cNvSpPr txBox="1"/>
          <p:nvPr/>
        </p:nvSpPr>
        <p:spPr>
          <a:xfrm>
            <a:off x="30940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Reverse</a:t>
            </a:r>
            <a:endParaRPr b="0" i="1" sz="3500" u="none" cap="none" strike="noStrike">
              <a:solidFill>
                <a:srgbClr val="000000"/>
              </a:solidFill>
              <a:latin typeface="Anton"/>
              <a:ea typeface="Anton"/>
              <a:cs typeface="Anton"/>
              <a:sym typeface="Anton"/>
            </a:endParaRPr>
          </a:p>
        </p:txBody>
      </p:sp>
      <p:sp>
        <p:nvSpPr>
          <p:cNvPr id="353" name="Google Shape;353;p47"/>
          <p:cNvSpPr txBox="1"/>
          <p:nvPr/>
        </p:nvSpPr>
        <p:spPr>
          <a:xfrm>
            <a:off x="4096975" y="2551225"/>
            <a:ext cx="42390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i="0" lang="es-419" sz="1700" u="none" cap="none" strike="noStrike">
                <a:solidFill>
                  <a:schemeClr val="dk1"/>
                </a:solidFill>
                <a:highlight>
                  <a:schemeClr val="lt1"/>
                </a:highlight>
                <a:latin typeface="Helvetica Neue"/>
                <a:ea typeface="Helvetica Neue"/>
                <a:cs typeface="Helvetica Neue"/>
                <a:sym typeface="Helvetica Neue"/>
              </a:rPr>
              <a:t>Nota:</a:t>
            </a:r>
            <a:endParaRPr b="1" i="0" sz="17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50000"/>
              </a:lnSpc>
              <a:spcBef>
                <a:spcPts val="0"/>
              </a:spcBef>
              <a:spcAft>
                <a:spcPts val="0"/>
              </a:spcAft>
              <a:buClr>
                <a:schemeClr val="dk1"/>
              </a:buClr>
              <a:buSzPts val="1100"/>
              <a:buFont typeface="Arial"/>
              <a:buNone/>
            </a:pP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Las cadenas no tienen la función reverse, pero se puede simular haciendo una conversión a lista y después usando el join</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54" name="Google Shape;354;p47"/>
          <p:cNvPicPr preferRelativeResize="0"/>
          <p:nvPr/>
        </p:nvPicPr>
        <p:blipFill rotWithShape="1">
          <a:blip r:embed="rId4">
            <a:alphaModFix/>
          </a:blip>
          <a:srcRect b="0" l="0" r="0" t="0"/>
          <a:stretch/>
        </p:blipFill>
        <p:spPr>
          <a:xfrm>
            <a:off x="8126830" y="207825"/>
            <a:ext cx="891829" cy="981516"/>
          </a:xfrm>
          <a:prstGeom prst="rect">
            <a:avLst/>
          </a:prstGeom>
          <a:noFill/>
          <a:ln>
            <a:noFill/>
          </a:ln>
        </p:spPr>
      </p:pic>
      <p:sp>
        <p:nvSpPr>
          <p:cNvPr id="355" name="Google Shape;355;p47"/>
          <p:cNvSpPr txBox="1"/>
          <p:nvPr/>
        </p:nvSpPr>
        <p:spPr>
          <a:xfrm>
            <a:off x="235525" y="1458150"/>
            <a:ext cx="85008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700">
                <a:solidFill>
                  <a:schemeClr val="dk1"/>
                </a:solidFill>
                <a:latin typeface="Helvetica Neue Light"/>
                <a:ea typeface="Helvetica Neue Light"/>
                <a:cs typeface="Helvetica Neue Light"/>
                <a:sym typeface="Helvetica Neue Light"/>
              </a:rPr>
              <a:t>Esta función integrada sirve para </a:t>
            </a:r>
            <a:r>
              <a:rPr b="1" lang="es-419" sz="1700">
                <a:solidFill>
                  <a:schemeClr val="dk1"/>
                </a:solidFill>
                <a:latin typeface="Helvetica Neue"/>
                <a:ea typeface="Helvetica Neue"/>
                <a:cs typeface="Helvetica Neue"/>
                <a:sym typeface="Helvetica Neue"/>
              </a:rPr>
              <a:t>dar vuelta una lista</a:t>
            </a:r>
            <a:r>
              <a:rPr lang="es-419" sz="1700">
                <a:solidFill>
                  <a:schemeClr val="dk1"/>
                </a:solidFill>
                <a:latin typeface="Helvetica Neue Light"/>
                <a:ea typeface="Helvetica Neue Light"/>
                <a:cs typeface="Helvetica Neue Light"/>
                <a:sym typeface="Helvetica Neue Light"/>
              </a:rPr>
              <a:t>. Se escribe como: lista</a:t>
            </a:r>
            <a:r>
              <a:rPr b="1" lang="es-419" sz="1700">
                <a:solidFill>
                  <a:schemeClr val="dk1"/>
                </a:solidFill>
                <a:latin typeface="Helvetica Neue"/>
                <a:ea typeface="Helvetica Neue"/>
                <a:cs typeface="Helvetica Neue"/>
                <a:sym typeface="Helvetica Neue"/>
              </a:rPr>
              <a:t>.reverse()</a:t>
            </a:r>
            <a:endParaRPr sz="1700"/>
          </a:p>
        </p:txBody>
      </p:sp>
      <p:sp>
        <p:nvSpPr>
          <p:cNvPr id="356" name="Google Shape;356;p47"/>
          <p:cNvSpPr txBox="1"/>
          <p:nvPr/>
        </p:nvSpPr>
        <p:spPr>
          <a:xfrm>
            <a:off x="1266700" y="2879775"/>
            <a:ext cx="2305800" cy="1048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 = [1,2,3,4]</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lista.reverse()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[4,3,2,1]</a:t>
            </a:r>
            <a:endParaRPr sz="1700">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4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62" name="Google Shape;362;p48"/>
          <p:cNvSpPr txBox="1"/>
          <p:nvPr/>
        </p:nvSpPr>
        <p:spPr>
          <a:xfrm>
            <a:off x="28654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Sort</a:t>
            </a:r>
            <a:endParaRPr b="0" i="1" sz="3500" u="none" cap="none" strike="noStrike">
              <a:solidFill>
                <a:srgbClr val="000000"/>
              </a:solidFill>
              <a:latin typeface="Anton"/>
              <a:ea typeface="Anton"/>
              <a:cs typeface="Anton"/>
              <a:sym typeface="Anton"/>
            </a:endParaRPr>
          </a:p>
        </p:txBody>
      </p:sp>
      <p:sp>
        <p:nvSpPr>
          <p:cNvPr id="363" name="Google Shape;363;p48"/>
          <p:cNvSpPr txBox="1"/>
          <p:nvPr/>
        </p:nvSpPr>
        <p:spPr>
          <a:xfrm>
            <a:off x="808050" y="1440600"/>
            <a:ext cx="7527900" cy="1379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Esta función integrada sirve para ordenar una lista automáticamente por valor, de </a:t>
            </a:r>
            <a:r>
              <a:rPr b="1" i="0" lang="es-419" sz="1700" u="none" cap="none" strike="noStrike">
                <a:solidFill>
                  <a:schemeClr val="dk1"/>
                </a:solidFill>
                <a:latin typeface="Helvetica Neue"/>
                <a:ea typeface="Helvetica Neue"/>
                <a:cs typeface="Helvetica Neue"/>
                <a:sym typeface="Helvetica Neue"/>
              </a:rPr>
              <a:t>menor a mayor</a:t>
            </a:r>
            <a:r>
              <a:rPr b="0" i="0" lang="es-419" sz="1700" u="none" cap="none" strike="noStrike">
                <a:solidFill>
                  <a:schemeClr val="dk1"/>
                </a:solidFill>
                <a:latin typeface="Helvetica Neue Light"/>
                <a:ea typeface="Helvetica Neue Light"/>
                <a:cs typeface="Helvetica Neue Light"/>
                <a:sym typeface="Helvetica Neue Light"/>
              </a:rPr>
              <a:t>. Se escribe como: lista</a:t>
            </a:r>
            <a:r>
              <a:rPr b="1" i="0" lang="es-419" sz="1700" u="none" cap="none" strike="noStrike">
                <a:solidFill>
                  <a:schemeClr val="dk1"/>
                </a:solidFill>
                <a:latin typeface="Helvetica Neue"/>
                <a:ea typeface="Helvetica Neue"/>
                <a:cs typeface="Helvetica Neue"/>
                <a:sym typeface="Helvetica Neue"/>
              </a:rPr>
              <a:t>.sort()</a:t>
            </a:r>
            <a:r>
              <a:rPr b="0" i="0" lang="es-419" sz="1700" u="none" cap="none" strike="noStrike">
                <a:solidFill>
                  <a:schemeClr val="dk1"/>
                </a:solidFill>
                <a:latin typeface="Helvetica Neue Light"/>
                <a:ea typeface="Helvetica Neue Light"/>
                <a:cs typeface="Helvetica Neue Light"/>
                <a:sym typeface="Helvetica Neue Light"/>
              </a:rPr>
              <a:t>. Si ponemos el argumento </a:t>
            </a:r>
            <a:r>
              <a:rPr b="1" i="0" lang="es-419" sz="1700" u="none" cap="none" strike="noStrike">
                <a:solidFill>
                  <a:schemeClr val="dk1"/>
                </a:solidFill>
                <a:latin typeface="Helvetica Neue"/>
                <a:ea typeface="Helvetica Neue"/>
                <a:cs typeface="Helvetica Neue"/>
                <a:sym typeface="Helvetica Neue"/>
              </a:rPr>
              <a:t>reverse=True</a:t>
            </a:r>
            <a:r>
              <a:rPr b="0" i="0" lang="es-419" sz="1700" u="none" cap="none" strike="noStrike">
                <a:solidFill>
                  <a:schemeClr val="dk1"/>
                </a:solidFill>
                <a:latin typeface="Helvetica Neue Light"/>
                <a:ea typeface="Helvetica Neue Light"/>
                <a:cs typeface="Helvetica Neue Light"/>
                <a:sym typeface="Helvetica Neue Light"/>
              </a:rPr>
              <a:t> la lista se ordenará de </a:t>
            </a:r>
            <a:r>
              <a:rPr b="1" i="0" lang="es-419" sz="1700" u="none" cap="none" strike="noStrike">
                <a:solidFill>
                  <a:schemeClr val="dk1"/>
                </a:solidFill>
                <a:latin typeface="Helvetica Neue"/>
                <a:ea typeface="Helvetica Neue"/>
                <a:cs typeface="Helvetica Neue"/>
                <a:sym typeface="Helvetica Neue"/>
              </a:rPr>
              <a:t>mayor a menor</a:t>
            </a:r>
            <a:r>
              <a:rPr b="0" i="0" lang="es-419"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364" name="Google Shape;364;p48"/>
          <p:cNvPicPr preferRelativeResize="0"/>
          <p:nvPr/>
        </p:nvPicPr>
        <p:blipFill rotWithShape="1">
          <a:blip r:embed="rId4">
            <a:alphaModFix/>
          </a:blip>
          <a:srcRect b="0" l="0" r="0" t="0"/>
          <a:stretch/>
        </p:blipFill>
        <p:spPr>
          <a:xfrm>
            <a:off x="7948705" y="178125"/>
            <a:ext cx="891829" cy="981516"/>
          </a:xfrm>
          <a:prstGeom prst="rect">
            <a:avLst/>
          </a:prstGeom>
          <a:noFill/>
          <a:ln>
            <a:noFill/>
          </a:ln>
        </p:spPr>
      </p:pic>
      <p:sp>
        <p:nvSpPr>
          <p:cNvPr id="365" name="Google Shape;365;p48"/>
          <p:cNvSpPr txBox="1"/>
          <p:nvPr/>
        </p:nvSpPr>
        <p:spPr>
          <a:xfrm>
            <a:off x="2865450" y="2820300"/>
            <a:ext cx="3988200" cy="1650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 = [5,-10,35,0,-65,100</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lista.sort()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[-65, -10, 0, 5, 35, 100]</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lista.sort(reverse=True)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[100, 35, 5, 0, -10, -65]</a:t>
            </a:r>
            <a:endParaRPr sz="1700">
              <a:latin typeface="Helvetica Neue Light"/>
              <a:ea typeface="Helvetica Neue Light"/>
              <a:cs typeface="Helvetica Neue Light"/>
              <a:sym typeface="Helvetica Neue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4000" u="none" cap="none" strike="noStrike">
                <a:solidFill>
                  <a:srgbClr val="000000"/>
                </a:solidFill>
                <a:latin typeface="Anton"/>
                <a:ea typeface="Anton"/>
                <a:cs typeface="Anton"/>
                <a:sym typeface="Anton"/>
              </a:rPr>
              <a:t>COLECCIONES 1</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chemeClr val="dk1"/>
              </a:buClr>
              <a:buSzPts val="4000"/>
              <a:buFont typeface="Arial"/>
              <a:buNone/>
            </a:pPr>
            <a:r>
              <a:rPr lang="es-419" sz="2000">
                <a:solidFill>
                  <a:schemeClr val="dk1"/>
                </a:solidFill>
                <a:latin typeface="Helvetica Neue Light"/>
                <a:ea typeface="Helvetica Neue Light"/>
                <a:cs typeface="Helvetica Neue Light"/>
                <a:sym typeface="Helvetica Neue Light"/>
              </a:rPr>
              <a:t>Pensarlo en vivo, hacerlo en casa ♥</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371" name="Google Shape;371;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2" name="Google Shape;372;p4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78" name="Google Shape;378;p50"/>
          <p:cNvSpPr txBox="1"/>
          <p:nvPr/>
        </p:nvSpPr>
        <p:spPr>
          <a:xfrm>
            <a:off x="576775" y="1337000"/>
            <a:ext cx="8232900" cy="283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s-419" sz="1700" u="none" cap="none" strike="noStrike">
                <a:solidFill>
                  <a:srgbClr val="000000"/>
                </a:solidFill>
                <a:latin typeface="Helvetica Neue"/>
                <a:ea typeface="Helvetica Neue"/>
                <a:cs typeface="Helvetica Neue"/>
                <a:sym typeface="Helvetica Neue"/>
              </a:rPr>
              <a:t>Utilizando todo lo que sabes sobre cadenas, listas y sus métodos internos, transforma este texto:</a:t>
            </a:r>
            <a:endParaRPr b="1" i="0" sz="1700" u="none" cap="none" strike="noStrike">
              <a:solidFill>
                <a:srgbClr val="000000"/>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chemeClr val="dk1"/>
              </a:buClr>
              <a:buSzPts val="1100"/>
              <a:buFont typeface="Arial"/>
              <a:buNone/>
            </a:pPr>
            <a:r>
              <a:t/>
            </a:r>
            <a:endParaRPr b="1" i="0" sz="1700" u="none" cap="none" strike="noStrike">
              <a:solidFill>
                <a:srgbClr val="000000"/>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rgbClr val="000000"/>
                </a:solidFill>
                <a:latin typeface="Helvetica Neue Light"/>
                <a:ea typeface="Helvetica Neue Light"/>
                <a:cs typeface="Helvetica Neue Light"/>
                <a:sym typeface="Helvetica Neue Light"/>
              </a:rPr>
              <a:t>gordon lanzó su curva&amp;strawberry ha fallado por un pie! -gritó Joe Castiglione&amp;dos pies -le corrigió Troop&amp;strawberry menea la cabeza como disgustado… -agrega el comentarista</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4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p:txBody>
      </p:sp>
      <p:sp>
        <p:nvSpPr>
          <p:cNvPr id="379" name="Google Shape;379;p50"/>
          <p:cNvSpPr txBox="1"/>
          <p:nvPr/>
        </p:nvSpPr>
        <p:spPr>
          <a:xfrm>
            <a:off x="2183550" y="433800"/>
            <a:ext cx="4776900" cy="52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2600" u="none" cap="none" strike="noStrike">
                <a:solidFill>
                  <a:srgbClr val="000000"/>
                </a:solidFill>
                <a:latin typeface="Anton"/>
                <a:ea typeface="Anton"/>
                <a:cs typeface="Anton"/>
                <a:sym typeface="Anton"/>
              </a:rPr>
              <a:t>COLECCIONES 1</a:t>
            </a:r>
            <a:endParaRPr b="0" i="1" sz="2600" u="none" cap="none" strike="noStrike">
              <a:solidFill>
                <a:srgbClr val="000000"/>
              </a:solidFill>
              <a:latin typeface="Anton"/>
              <a:ea typeface="Anton"/>
              <a:cs typeface="Anton"/>
              <a:sym typeface="Anton"/>
            </a:endParaRPr>
          </a:p>
        </p:txBody>
      </p:sp>
      <p:pic>
        <p:nvPicPr>
          <p:cNvPr id="380" name="Google Shape;380;p50"/>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86" name="Google Shape;386;p51"/>
          <p:cNvSpPr txBox="1"/>
          <p:nvPr/>
        </p:nvSpPr>
        <p:spPr>
          <a:xfrm>
            <a:off x="576775" y="956000"/>
            <a:ext cx="8232900" cy="4012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s-419" sz="1700" u="none" cap="none" strike="noStrike">
                <a:solidFill>
                  <a:srgbClr val="000000"/>
                </a:solidFill>
                <a:latin typeface="Helvetica Neue"/>
                <a:ea typeface="Helvetica Neue"/>
                <a:cs typeface="Helvetica Neue"/>
                <a:sym typeface="Helvetica Neue"/>
              </a:rPr>
              <a:t>en</a:t>
            </a:r>
            <a:endParaRPr b="1" i="0" sz="1700" u="none" cap="none" strike="noStrike">
              <a:solidFill>
                <a:srgbClr val="000000"/>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4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4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Gordon lanzó su curva</a:t>
            </a:r>
            <a:r>
              <a:rPr b="0" i="0" lang="es-419" sz="1700" u="none" cap="none" strike="noStrike">
                <a:solidFill>
                  <a:srgbClr val="000000"/>
                </a:solidFill>
                <a:latin typeface="Helvetica Neue Light"/>
                <a:ea typeface="Helvetica Neue Light"/>
                <a:cs typeface="Helvetica Neue Light"/>
                <a:sym typeface="Helvetica Neue Light"/>
              </a:rPr>
              <a:t>...</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400"/>
              <a:buFont typeface="Arial"/>
              <a:buNone/>
            </a:pPr>
            <a:r>
              <a:rPr b="0" i="0" lang="es-419" sz="1700" u="none" cap="none" strike="noStrike">
                <a:solidFill>
                  <a:srgbClr val="000000"/>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Strawberry ha fallado por un pie!</a:t>
            </a:r>
            <a:r>
              <a:rPr b="0" i="0" lang="es-419" sz="1700" u="none" cap="none" strike="noStrike">
                <a:solidFill>
                  <a:srgbClr val="000000"/>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-gritó Joe Castiglione</a:t>
            </a:r>
            <a:r>
              <a:rPr b="0" i="0" lang="es-419" sz="1700" u="none" cap="none" strike="noStrike">
                <a:solidFill>
                  <a:srgbClr val="000000"/>
                </a:solidFill>
                <a:latin typeface="Helvetica Neue Light"/>
                <a:ea typeface="Helvetica Neue Light"/>
                <a:cs typeface="Helvetica Neue Light"/>
                <a:sym typeface="Helvetica Neue Light"/>
              </a:rPr>
              <a:t>.</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400"/>
              <a:buFont typeface="Arial"/>
              <a:buNone/>
            </a:pPr>
            <a:r>
              <a:rPr b="0" i="0" lang="es-419" sz="1700" u="none" cap="none" strike="noStrike">
                <a:solidFill>
                  <a:srgbClr val="000000"/>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Dos pies</a:t>
            </a:r>
            <a:r>
              <a:rPr b="0" i="0" lang="es-419" sz="1700" u="none" cap="none" strike="noStrike">
                <a:solidFill>
                  <a:srgbClr val="000000"/>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le corrigió Troop</a:t>
            </a:r>
            <a:r>
              <a:rPr b="0" i="0" lang="es-419" sz="1700" u="none" cap="none" strike="noStrike">
                <a:solidFill>
                  <a:srgbClr val="000000"/>
                </a:solidFill>
                <a:latin typeface="Helvetica Neue Light"/>
                <a:ea typeface="Helvetica Neue Light"/>
                <a:cs typeface="Helvetica Neue Light"/>
                <a:sym typeface="Helvetica Neue Light"/>
              </a:rPr>
              <a:t>.</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400"/>
              <a:buFont typeface="Arial"/>
              <a:buNone/>
            </a:pPr>
            <a:r>
              <a:rPr b="0" i="0" lang="es-419" sz="1700" u="none" cap="none" strike="noStrike">
                <a:solidFill>
                  <a:srgbClr val="000000"/>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Strawberry menea la cabeza como disgustado…</a:t>
            </a:r>
            <a:r>
              <a:rPr b="0" i="0" lang="es-419" sz="1700" u="none" cap="none" strike="noStrike">
                <a:solidFill>
                  <a:srgbClr val="000000"/>
                </a:solidFill>
                <a:latin typeface="Helvetica Neue Light"/>
                <a:ea typeface="Helvetica Neue Light"/>
                <a:cs typeface="Helvetica Neue Light"/>
                <a:sym typeface="Helvetica Neue Light"/>
              </a:rPr>
              <a:t> </a:t>
            </a:r>
            <a:r>
              <a:rPr b="0" i="0" lang="es-419" sz="1700" u="none" cap="none" strike="noStrike">
                <a:solidFill>
                  <a:schemeClr val="dk1"/>
                </a:solidFill>
                <a:latin typeface="Helvetica Neue Light"/>
                <a:ea typeface="Helvetica Neue Light"/>
                <a:cs typeface="Helvetica Neue Light"/>
                <a:sym typeface="Helvetica Neue Light"/>
              </a:rPr>
              <a:t>-agrega el comentarista</a:t>
            </a:r>
            <a:r>
              <a:rPr b="0" i="0" lang="es-419" sz="1700" u="none" cap="none" strike="noStrike">
                <a:solidFill>
                  <a:srgbClr val="000000"/>
                </a:solidFill>
                <a:latin typeface="Helvetica Neue Light"/>
                <a:ea typeface="Helvetica Neue Light"/>
                <a:cs typeface="Helvetica Neue Light"/>
                <a:sym typeface="Helvetica Neue Light"/>
              </a:rPr>
              <a:t>.</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4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400"/>
              <a:buFont typeface="Arial"/>
              <a:buNone/>
            </a:pPr>
            <a:r>
              <a:rPr b="1" i="0" lang="es-419" sz="1700" u="none" cap="none" strike="noStrike">
                <a:solidFill>
                  <a:srgbClr val="000000"/>
                </a:solidFill>
                <a:latin typeface="Helvetica Neue"/>
                <a:ea typeface="Helvetica Neue"/>
                <a:cs typeface="Helvetica Neue"/>
                <a:sym typeface="Helvetica Neue"/>
              </a:rPr>
              <a:t>Lo único prohibido es modificar directamente el texto</a:t>
            </a:r>
            <a:endParaRPr b="1" i="0" sz="1700" u="none" cap="none" strike="noStrike">
              <a:solidFill>
                <a:srgbClr val="000000"/>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000000"/>
              </a:buClr>
              <a:buSzPts val="14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p:txBody>
      </p:sp>
      <p:sp>
        <p:nvSpPr>
          <p:cNvPr id="387" name="Google Shape;387;p51"/>
          <p:cNvSpPr txBox="1"/>
          <p:nvPr/>
        </p:nvSpPr>
        <p:spPr>
          <a:xfrm>
            <a:off x="2183550" y="433800"/>
            <a:ext cx="4776900" cy="52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2600" u="none" cap="none" strike="noStrike">
                <a:solidFill>
                  <a:srgbClr val="000000"/>
                </a:solidFill>
                <a:latin typeface="Anton"/>
                <a:ea typeface="Anton"/>
                <a:cs typeface="Anton"/>
                <a:sym typeface="Anton"/>
              </a:rPr>
              <a:t>COLECCIONES 1</a:t>
            </a:r>
            <a:endParaRPr b="0" i="1" sz="2600" u="none" cap="none" strike="noStrike">
              <a:solidFill>
                <a:srgbClr val="000000"/>
              </a:solidFill>
              <a:latin typeface="Anton"/>
              <a:ea typeface="Anton"/>
              <a:cs typeface="Anton"/>
              <a:sym typeface="Anton"/>
            </a:endParaRPr>
          </a:p>
        </p:txBody>
      </p:sp>
      <p:pic>
        <p:nvPicPr>
          <p:cNvPr id="388" name="Google Shape;388;p51"/>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2" name="Shape 392"/>
        <p:cNvGrpSpPr/>
        <p:nvPr/>
      </p:nvGrpSpPr>
      <p:grpSpPr>
        <a:xfrm>
          <a:off x="0" y="0"/>
          <a:ext cx="0" cy="0"/>
          <a:chOff x="0" y="0"/>
          <a:chExt cx="0" cy="0"/>
        </a:xfrm>
      </p:grpSpPr>
      <p:sp>
        <p:nvSpPr>
          <p:cNvPr id="393" name="Google Shape;393;p52"/>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419"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419"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419"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397" name="Shape 397"/>
        <p:cNvGrpSpPr/>
        <p:nvPr/>
      </p:nvGrpSpPr>
      <p:grpSpPr>
        <a:xfrm>
          <a:off x="0" y="0"/>
          <a:ext cx="0" cy="0"/>
          <a:chOff x="0" y="0"/>
          <a:chExt cx="0" cy="0"/>
        </a:xfrm>
      </p:grpSpPr>
      <p:sp>
        <p:nvSpPr>
          <p:cNvPr id="398" name="Google Shape;398;p53"/>
          <p:cNvSpPr txBox="1"/>
          <p:nvPr/>
        </p:nvSpPr>
        <p:spPr>
          <a:xfrm>
            <a:off x="1398000" y="20754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121212"/>
                </a:solidFill>
                <a:latin typeface="Anton"/>
                <a:ea typeface="Anton"/>
                <a:cs typeface="Anton"/>
                <a:sym typeface="Anton"/>
              </a:rPr>
              <a:t>CONJUNTOS</a:t>
            </a:r>
            <a:endParaRPr b="0" i="1" sz="3700" u="none" cap="none" strike="noStrike">
              <a:solidFill>
                <a:srgbClr val="121212"/>
              </a:solidFill>
              <a:latin typeface="Anton"/>
              <a:ea typeface="Anton"/>
              <a:cs typeface="Anton"/>
              <a:sym typeface="Anton"/>
            </a:endParaRPr>
          </a:p>
        </p:txBody>
      </p:sp>
      <p:pic>
        <p:nvPicPr>
          <p:cNvPr id="399" name="Google Shape;399;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05" name="Google Shape;405;p54"/>
          <p:cNvSpPr txBox="1"/>
          <p:nvPr/>
        </p:nvSpPr>
        <p:spPr>
          <a:xfrm>
            <a:off x="27130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Copy</a:t>
            </a:r>
            <a:endParaRPr b="0" i="1" sz="3500" u="none" cap="none" strike="noStrike">
              <a:solidFill>
                <a:srgbClr val="000000"/>
              </a:solidFill>
              <a:latin typeface="Anton"/>
              <a:ea typeface="Anton"/>
              <a:cs typeface="Anton"/>
              <a:sym typeface="Anton"/>
            </a:endParaRPr>
          </a:p>
        </p:txBody>
      </p:sp>
      <p:sp>
        <p:nvSpPr>
          <p:cNvPr id="406" name="Google Shape;406;p54"/>
          <p:cNvSpPr txBox="1"/>
          <p:nvPr/>
        </p:nvSpPr>
        <p:spPr>
          <a:xfrm>
            <a:off x="435425" y="1516800"/>
            <a:ext cx="7900500" cy="1141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Esta función integrada sirve para hacer que se devuelva una </a:t>
            </a:r>
            <a:r>
              <a:rPr b="1" i="0" lang="es-419" sz="1800" u="none" cap="none" strike="noStrike">
                <a:solidFill>
                  <a:schemeClr val="dk1"/>
                </a:solidFill>
                <a:latin typeface="Helvetica Neue"/>
                <a:ea typeface="Helvetica Neue"/>
                <a:cs typeface="Helvetica Neue"/>
                <a:sym typeface="Helvetica Neue"/>
              </a:rPr>
              <a:t>copia</a:t>
            </a:r>
            <a:r>
              <a:rPr b="0" i="0" lang="es-419" sz="1800" u="none" cap="none" strike="noStrike">
                <a:solidFill>
                  <a:schemeClr val="dk1"/>
                </a:solidFill>
                <a:latin typeface="Helvetica Neue Light"/>
                <a:ea typeface="Helvetica Neue Light"/>
                <a:cs typeface="Helvetica Neue Light"/>
                <a:sym typeface="Helvetica Neue Light"/>
              </a:rPr>
              <a:t> de un set</a:t>
            </a:r>
            <a:r>
              <a:rPr b="0" i="0" lang="es-419"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Se escribe como: </a:t>
            </a:r>
            <a:r>
              <a:rPr b="0" i="1" lang="es-419" sz="1800" u="none" cap="none" strike="noStrike">
                <a:solidFill>
                  <a:schemeClr val="dk1"/>
                </a:solidFill>
                <a:latin typeface="Helvetica Neue Light"/>
                <a:ea typeface="Helvetica Neue Light"/>
                <a:cs typeface="Helvetica Neue Light"/>
                <a:sym typeface="Helvetica Neue Light"/>
              </a:rPr>
              <a:t>set</a:t>
            </a:r>
            <a:r>
              <a:rPr b="1" i="1" lang="es-419" sz="1800" u="none" cap="none" strike="noStrike">
                <a:solidFill>
                  <a:schemeClr val="dk1"/>
                </a:solidFill>
                <a:latin typeface="Helvetica Neue"/>
                <a:ea typeface="Helvetica Neue"/>
                <a:cs typeface="Helvetica Neue"/>
                <a:sym typeface="Helvetica Neue"/>
              </a:rPr>
              <a:t>.copy()</a:t>
            </a:r>
            <a:endParaRPr b="1" i="1" sz="18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419" sz="1400" u="none" cap="none" strike="noStrike">
                <a:solidFill>
                  <a:schemeClr val="dk1"/>
                </a:solidFill>
                <a:highlight>
                  <a:schemeClr val="lt1"/>
                </a:highlight>
                <a:latin typeface="Helvetica Neue"/>
                <a:ea typeface="Helvetica Neue"/>
                <a:cs typeface="Helvetica Neue"/>
                <a:sym typeface="Helvetica Neue"/>
              </a:rPr>
              <a:t>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407" name="Google Shape;407;p54"/>
          <p:cNvPicPr preferRelativeResize="0"/>
          <p:nvPr/>
        </p:nvPicPr>
        <p:blipFill rotWithShape="1">
          <a:blip r:embed="rId4">
            <a:alphaModFix/>
          </a:blip>
          <a:srcRect b="0" l="0" r="0" t="0"/>
          <a:stretch/>
        </p:blipFill>
        <p:spPr>
          <a:xfrm>
            <a:off x="8067455" y="178125"/>
            <a:ext cx="891829" cy="981516"/>
          </a:xfrm>
          <a:prstGeom prst="rect">
            <a:avLst/>
          </a:prstGeom>
          <a:noFill/>
          <a:ln>
            <a:noFill/>
          </a:ln>
        </p:spPr>
      </p:pic>
      <p:sp>
        <p:nvSpPr>
          <p:cNvPr id="408" name="Google Shape;408;p54"/>
          <p:cNvSpPr txBox="1"/>
          <p:nvPr/>
        </p:nvSpPr>
        <p:spPr>
          <a:xfrm>
            <a:off x="3072000" y="2869850"/>
            <a:ext cx="3000000" cy="1349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 = {1,2,3,4}</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set2 = set1.copy()</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print(set2)</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{1,2,3,4}</a:t>
            </a:r>
            <a:endParaRPr sz="17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46" name="Shape 146"/>
        <p:cNvGrpSpPr/>
        <p:nvPr/>
      </p:nvGrpSpPr>
      <p:grpSpPr>
        <a:xfrm>
          <a:off x="0" y="0"/>
          <a:ext cx="0" cy="0"/>
          <a:chOff x="0" y="0"/>
          <a:chExt cx="0" cy="0"/>
        </a:xfrm>
      </p:grpSpPr>
      <p:sp>
        <p:nvSpPr>
          <p:cNvPr id="147" name="Google Shape;147;p28"/>
          <p:cNvSpPr txBox="1"/>
          <p:nvPr/>
        </p:nvSpPr>
        <p:spPr>
          <a:xfrm>
            <a:off x="3979775" y="598400"/>
            <a:ext cx="4624800" cy="4061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Arial"/>
              <a:buChar char="●"/>
            </a:pPr>
            <a:r>
              <a:rPr lang="es-419" sz="1800">
                <a:solidFill>
                  <a:schemeClr val="dk1"/>
                </a:solidFill>
                <a:latin typeface="Helvetica Neue Light"/>
                <a:ea typeface="Helvetica Neue Light"/>
                <a:cs typeface="Helvetica Neue Light"/>
                <a:sym typeface="Helvetica Neue Light"/>
              </a:rPr>
              <a:t>Utilizar </a:t>
            </a:r>
            <a:r>
              <a:rPr b="0" i="0" lang="es-419" sz="1800" u="none" cap="none" strike="noStrike">
                <a:solidFill>
                  <a:schemeClr val="dk1"/>
                </a:solidFill>
                <a:latin typeface="Helvetica Neue Light"/>
                <a:ea typeface="Helvetica Neue Light"/>
                <a:cs typeface="Helvetica Neue Light"/>
                <a:sym typeface="Helvetica Neue Light"/>
              </a:rPr>
              <a:t> funciones avanzadas de </a:t>
            </a:r>
            <a:r>
              <a:rPr lang="es-419" sz="1800">
                <a:solidFill>
                  <a:schemeClr val="dk1"/>
                </a:solidFill>
                <a:latin typeface="Helvetica Neue Light"/>
                <a:ea typeface="Helvetica Neue Light"/>
                <a:cs typeface="Helvetica Neue Light"/>
                <a:sym typeface="Helvetica Neue Light"/>
              </a:rPr>
              <a:t>cadenas, listas, conjuntos y</a:t>
            </a:r>
            <a:r>
              <a:rPr b="0" i="0" lang="es-419" sz="1800" u="none" cap="none" strike="noStrike">
                <a:solidFill>
                  <a:schemeClr val="dk1"/>
                </a:solidFill>
                <a:latin typeface="Helvetica Neue Light"/>
                <a:ea typeface="Helvetica Neue Light"/>
                <a:cs typeface="Helvetica Neue Light"/>
                <a:sym typeface="Helvetica Neue Light"/>
              </a:rPr>
              <a:t> diccionarios</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148" name="Google Shape;148;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9" name="Google Shape;149;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50" name="Google Shape;150;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5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14" name="Google Shape;414;p55"/>
          <p:cNvSpPr txBox="1"/>
          <p:nvPr/>
        </p:nvSpPr>
        <p:spPr>
          <a:xfrm>
            <a:off x="27892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is dis  join  t</a:t>
            </a:r>
            <a:endParaRPr b="0" i="1" sz="3500" u="none" cap="none" strike="noStrike">
              <a:solidFill>
                <a:srgbClr val="000000"/>
              </a:solidFill>
              <a:latin typeface="Anton"/>
              <a:ea typeface="Anton"/>
              <a:cs typeface="Anton"/>
              <a:sym typeface="Anton"/>
            </a:endParaRPr>
          </a:p>
        </p:txBody>
      </p:sp>
      <p:sp>
        <p:nvSpPr>
          <p:cNvPr id="415" name="Google Shape;415;p55"/>
          <p:cNvSpPr txBox="1"/>
          <p:nvPr/>
        </p:nvSpPr>
        <p:spPr>
          <a:xfrm>
            <a:off x="808050" y="1669200"/>
            <a:ext cx="7824600" cy="981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s-419" sz="1600" u="none" cap="none" strike="noStrike">
                <a:solidFill>
                  <a:srgbClr val="000000"/>
                </a:solidFill>
                <a:latin typeface="Helvetica Neue Light"/>
                <a:ea typeface="Helvetica Neue Light"/>
                <a:cs typeface="Helvetica Neue Light"/>
                <a:sym typeface="Helvetica Neue Light"/>
              </a:rPr>
              <a:t>Esta función comprueba si el set es </a:t>
            </a:r>
            <a:r>
              <a:rPr b="1" i="0" lang="es-419" sz="1600" u="none" cap="none" strike="noStrike">
                <a:solidFill>
                  <a:srgbClr val="000000"/>
                </a:solidFill>
                <a:latin typeface="Helvetica Neue"/>
                <a:ea typeface="Helvetica Neue"/>
                <a:cs typeface="Helvetica Neue"/>
                <a:sym typeface="Helvetica Neue"/>
              </a:rPr>
              <a:t>distinto </a:t>
            </a:r>
            <a:r>
              <a:rPr b="0" i="0" lang="es-419" sz="1600" u="none" cap="none" strike="noStrike">
                <a:solidFill>
                  <a:srgbClr val="000000"/>
                </a:solidFill>
                <a:latin typeface="Helvetica Neue Light"/>
                <a:ea typeface="Helvetica Neue Light"/>
                <a:cs typeface="Helvetica Neue Light"/>
                <a:sym typeface="Helvetica Neue Light"/>
              </a:rPr>
              <a:t>a otro set, es decir, si no hay ningún ítem en común entre ellos. Se escribe como: </a:t>
            </a:r>
            <a:r>
              <a:rPr b="0" i="0" lang="es-419" sz="1600" u="none" cap="none" strike="noStrike">
                <a:solidFill>
                  <a:schemeClr val="dk1"/>
                </a:solidFill>
                <a:latin typeface="Helvetica Neue Light"/>
                <a:ea typeface="Helvetica Neue Light"/>
                <a:cs typeface="Helvetica Neue Light"/>
                <a:sym typeface="Helvetica Neue Light"/>
              </a:rPr>
              <a:t>set1</a:t>
            </a:r>
            <a:r>
              <a:rPr b="1" i="0" lang="es-419" sz="1600" u="none" cap="none" strike="noStrike">
                <a:solidFill>
                  <a:schemeClr val="dk1"/>
                </a:solidFill>
                <a:latin typeface="Helvetica Neue"/>
                <a:ea typeface="Helvetica Neue"/>
                <a:cs typeface="Helvetica Neue"/>
                <a:sym typeface="Helvetica Neue"/>
              </a:rPr>
              <a:t>.isdisjoint(</a:t>
            </a:r>
            <a:r>
              <a:rPr b="0" i="0" lang="es-419" sz="1600" u="none" cap="none" strike="noStrike">
                <a:solidFill>
                  <a:schemeClr val="dk1"/>
                </a:solidFill>
                <a:latin typeface="Helvetica Neue Light"/>
                <a:ea typeface="Helvetica Neue Light"/>
                <a:cs typeface="Helvetica Neue Light"/>
                <a:sym typeface="Helvetica Neue Light"/>
              </a:rPr>
              <a:t>set2</a:t>
            </a:r>
            <a:r>
              <a:rPr b="1" i="0" lang="es-419" sz="1600" u="none" cap="none" strike="noStrike">
                <a:solidFill>
                  <a:schemeClr val="dk1"/>
                </a:solidFill>
                <a:latin typeface="Helvetica Neue"/>
                <a:ea typeface="Helvetica Neue"/>
                <a:cs typeface="Helvetica Neue"/>
                <a:sym typeface="Helvetica Neue"/>
              </a:rPr>
              <a:t>)</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303F9F"/>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303F9F"/>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416" name="Google Shape;416;p55"/>
          <p:cNvPicPr preferRelativeResize="0"/>
          <p:nvPr/>
        </p:nvPicPr>
        <p:blipFill rotWithShape="1">
          <a:blip r:embed="rId4">
            <a:alphaModFix/>
          </a:blip>
          <a:srcRect b="0" l="0" r="0" t="0"/>
          <a:stretch/>
        </p:blipFill>
        <p:spPr>
          <a:xfrm>
            <a:off x="8136730" y="197925"/>
            <a:ext cx="891829" cy="981516"/>
          </a:xfrm>
          <a:prstGeom prst="rect">
            <a:avLst/>
          </a:prstGeom>
          <a:noFill/>
          <a:ln>
            <a:noFill/>
          </a:ln>
        </p:spPr>
      </p:pic>
      <p:sp>
        <p:nvSpPr>
          <p:cNvPr id="417" name="Google Shape;417;p55"/>
          <p:cNvSpPr txBox="1"/>
          <p:nvPr/>
        </p:nvSpPr>
        <p:spPr>
          <a:xfrm>
            <a:off x="1167725" y="2741225"/>
            <a:ext cx="3000000" cy="14175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set1 = {1,2,3}</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set2 = {3,4,5}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set1.isdisjoint(set2)</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303F9F"/>
                </a:solidFill>
                <a:highlight>
                  <a:schemeClr val="lt1"/>
                </a:highlight>
                <a:latin typeface="Helvetica Neue Light"/>
                <a:ea typeface="Helvetica Neue Light"/>
                <a:cs typeface="Helvetica Neue Light"/>
                <a:sym typeface="Helvetica Neue Light"/>
              </a:rPr>
              <a:t>False</a:t>
            </a:r>
            <a:endParaRPr sz="1800">
              <a:latin typeface="Helvetica Neue Light"/>
              <a:ea typeface="Helvetica Neue Light"/>
              <a:cs typeface="Helvetica Neue Light"/>
              <a:sym typeface="Helvetica Neue Light"/>
            </a:endParaRPr>
          </a:p>
        </p:txBody>
      </p:sp>
      <p:sp>
        <p:nvSpPr>
          <p:cNvPr id="418" name="Google Shape;418;p55"/>
          <p:cNvSpPr txBox="1"/>
          <p:nvPr/>
        </p:nvSpPr>
        <p:spPr>
          <a:xfrm>
            <a:off x="4334500" y="2741225"/>
            <a:ext cx="4215600" cy="123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700">
                <a:solidFill>
                  <a:schemeClr val="dk1"/>
                </a:solidFill>
                <a:highlight>
                  <a:schemeClr val="lt1"/>
                </a:highlight>
                <a:latin typeface="Helvetica Neue"/>
                <a:ea typeface="Helvetica Neue"/>
                <a:cs typeface="Helvetica Neue"/>
                <a:sym typeface="Helvetica Neue"/>
              </a:rPr>
              <a:t>Nota: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Devuelve False por que set1 y set2 comparten el 3</a:t>
            </a:r>
            <a:endParaRPr sz="1700">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5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24" name="Google Shape;424;p56"/>
          <p:cNvSpPr txBox="1"/>
          <p:nvPr/>
        </p:nvSpPr>
        <p:spPr>
          <a:xfrm>
            <a:off x="25606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is  sub set</a:t>
            </a:r>
            <a:endParaRPr b="0" i="1" sz="3500" u="none" cap="none" strike="noStrike">
              <a:solidFill>
                <a:srgbClr val="000000"/>
              </a:solidFill>
              <a:latin typeface="Anton"/>
              <a:ea typeface="Anton"/>
              <a:cs typeface="Anton"/>
              <a:sym typeface="Anton"/>
            </a:endParaRPr>
          </a:p>
        </p:txBody>
      </p:sp>
      <p:pic>
        <p:nvPicPr>
          <p:cNvPr id="425" name="Google Shape;425;p56"/>
          <p:cNvPicPr preferRelativeResize="0"/>
          <p:nvPr/>
        </p:nvPicPr>
        <p:blipFill rotWithShape="1">
          <a:blip r:embed="rId4">
            <a:alphaModFix/>
          </a:blip>
          <a:srcRect b="0" l="0" r="0" t="0"/>
          <a:stretch/>
        </p:blipFill>
        <p:spPr>
          <a:xfrm>
            <a:off x="8136730" y="197925"/>
            <a:ext cx="891829" cy="981516"/>
          </a:xfrm>
          <a:prstGeom prst="rect">
            <a:avLst/>
          </a:prstGeom>
          <a:noFill/>
          <a:ln>
            <a:noFill/>
          </a:ln>
        </p:spPr>
      </p:pic>
      <p:sp>
        <p:nvSpPr>
          <p:cNvPr id="426" name="Google Shape;426;p56"/>
          <p:cNvSpPr txBox="1"/>
          <p:nvPr/>
        </p:nvSpPr>
        <p:spPr>
          <a:xfrm>
            <a:off x="228600" y="1600200"/>
            <a:ext cx="8570100" cy="838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700">
                <a:solidFill>
                  <a:schemeClr val="dk1"/>
                </a:solidFill>
                <a:latin typeface="Helvetica Neue Light"/>
                <a:ea typeface="Helvetica Neue Light"/>
                <a:cs typeface="Helvetica Neue Light"/>
                <a:sym typeface="Helvetica Neue Light"/>
              </a:rPr>
              <a:t>Esta función comprueba si el set es subset de otro set, es decir, si todos sus ítems están en el otro conjunto. Se escribe como: </a:t>
            </a:r>
            <a:r>
              <a:rPr b="1" i="1" lang="es-419" sz="1700">
                <a:solidFill>
                  <a:schemeClr val="dk1"/>
                </a:solidFill>
                <a:latin typeface="Helvetica Neue"/>
                <a:ea typeface="Helvetica Neue"/>
                <a:cs typeface="Helvetica Neue"/>
                <a:sym typeface="Helvetica Neue"/>
              </a:rPr>
              <a:t>set1.</a:t>
            </a:r>
            <a:r>
              <a:rPr b="1" i="1" lang="es-419" sz="1700">
                <a:solidFill>
                  <a:schemeClr val="dk1"/>
                </a:solidFill>
                <a:highlight>
                  <a:schemeClr val="lt1"/>
                </a:highlight>
                <a:latin typeface="Helvetica Neue"/>
                <a:ea typeface="Helvetica Neue"/>
                <a:cs typeface="Helvetica Neue"/>
                <a:sym typeface="Helvetica Neue"/>
              </a:rPr>
              <a:t>issubset</a:t>
            </a:r>
            <a:r>
              <a:rPr b="1" i="1" lang="es-419" sz="1700">
                <a:solidFill>
                  <a:schemeClr val="dk1"/>
                </a:solidFill>
                <a:latin typeface="Helvetica Neue"/>
                <a:ea typeface="Helvetica Neue"/>
                <a:cs typeface="Helvetica Neue"/>
                <a:sym typeface="Helvetica Neue"/>
              </a:rPr>
              <a:t>(set2)</a:t>
            </a:r>
            <a:endParaRPr b="1" i="1" sz="1700">
              <a:latin typeface="Helvetica Neue"/>
              <a:ea typeface="Helvetica Neue"/>
              <a:cs typeface="Helvetica Neue"/>
              <a:sym typeface="Helvetica Neue"/>
            </a:endParaRPr>
          </a:p>
        </p:txBody>
      </p:sp>
      <p:sp>
        <p:nvSpPr>
          <p:cNvPr id="427" name="Google Shape;427;p56"/>
          <p:cNvSpPr txBox="1"/>
          <p:nvPr/>
        </p:nvSpPr>
        <p:spPr>
          <a:xfrm>
            <a:off x="920325" y="2889675"/>
            <a:ext cx="3000000" cy="14175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set3 = {-1,99}</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set4 = {1,2,3,4,5}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set3.issubset(set4)</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303F9F"/>
                </a:solidFill>
                <a:highlight>
                  <a:schemeClr val="lt1"/>
                </a:highlight>
                <a:latin typeface="Helvetica Neue Light"/>
                <a:ea typeface="Helvetica Neue Light"/>
                <a:cs typeface="Helvetica Neue Light"/>
                <a:sym typeface="Helvetica Neue Light"/>
              </a:rPr>
              <a:t>False</a:t>
            </a:r>
            <a:endParaRPr sz="1800">
              <a:solidFill>
                <a:srgbClr val="303F9F"/>
              </a:solidFill>
              <a:highlight>
                <a:schemeClr val="lt1"/>
              </a:highlight>
              <a:latin typeface="Helvetica Neue Light"/>
              <a:ea typeface="Helvetica Neue Light"/>
              <a:cs typeface="Helvetica Neue Light"/>
              <a:sym typeface="Helvetica Neue Light"/>
            </a:endParaRPr>
          </a:p>
        </p:txBody>
      </p:sp>
      <p:sp>
        <p:nvSpPr>
          <p:cNvPr id="428" name="Google Shape;428;p56"/>
          <p:cNvSpPr txBox="1"/>
          <p:nvPr/>
        </p:nvSpPr>
        <p:spPr>
          <a:xfrm>
            <a:off x="4146450" y="2982675"/>
            <a:ext cx="4486200" cy="123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700">
                <a:solidFill>
                  <a:schemeClr val="dk1"/>
                </a:solidFill>
                <a:highlight>
                  <a:schemeClr val="lt1"/>
                </a:highlight>
                <a:latin typeface="Helvetica Neue"/>
                <a:ea typeface="Helvetica Neue"/>
                <a:cs typeface="Helvetica Neue"/>
                <a:sym typeface="Helvetica Neue"/>
              </a:rPr>
              <a:t>Nota: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Devuelve False por que set3 no está todo dentro de set4</a:t>
            </a:r>
            <a:endParaRPr sz="1700">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5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34" name="Google Shape;434;p57"/>
          <p:cNvSpPr txBox="1"/>
          <p:nvPr/>
        </p:nvSpPr>
        <p:spPr>
          <a:xfrm>
            <a:off x="27130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is super set</a:t>
            </a:r>
            <a:endParaRPr b="0" i="1" sz="3500" u="none" cap="none" strike="noStrike">
              <a:solidFill>
                <a:srgbClr val="000000"/>
              </a:solidFill>
              <a:latin typeface="Anton"/>
              <a:ea typeface="Anton"/>
              <a:cs typeface="Anton"/>
              <a:sym typeface="Anton"/>
            </a:endParaRPr>
          </a:p>
        </p:txBody>
      </p:sp>
      <p:sp>
        <p:nvSpPr>
          <p:cNvPr id="435" name="Google Shape;435;p57"/>
          <p:cNvSpPr txBox="1"/>
          <p:nvPr/>
        </p:nvSpPr>
        <p:spPr>
          <a:xfrm>
            <a:off x="3398850" y="2964600"/>
            <a:ext cx="2865900" cy="13893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rgbClr val="770000"/>
                </a:solidFill>
                <a:highlight>
                  <a:schemeClr val="lt1"/>
                </a:highlight>
                <a:latin typeface="Helvetica Neue Light"/>
                <a:ea typeface="Helvetica Neue Light"/>
                <a:cs typeface="Helvetica Neue Light"/>
                <a:sym typeface="Helvetica Neue Light"/>
              </a:rPr>
              <a:t>&gt;&gt;&gt;</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 set5 = {1,2,3}</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rgbClr val="770000"/>
                </a:solidFill>
                <a:highlight>
                  <a:schemeClr val="lt1"/>
                </a:highlight>
                <a:latin typeface="Helvetica Neue Light"/>
                <a:ea typeface="Helvetica Neue Light"/>
                <a:cs typeface="Helvetica Neue Light"/>
                <a:sym typeface="Helvetica Neue Light"/>
              </a:rPr>
              <a:t>&gt;&gt;&gt;</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 set6 = {1,2}</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rgbClr val="770000"/>
                </a:solidFill>
                <a:highlight>
                  <a:schemeClr val="lt1"/>
                </a:highlight>
                <a:latin typeface="Helvetica Neue Light"/>
                <a:ea typeface="Helvetica Neue Light"/>
                <a:cs typeface="Helvetica Neue Light"/>
                <a:sym typeface="Helvetica Neue Light"/>
              </a:rPr>
              <a:t>&gt;&gt;&gt;</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 set5.issuperset(set6)</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rgbClr val="303F9F"/>
                </a:solidFill>
                <a:highlight>
                  <a:schemeClr val="lt1"/>
                </a:highlight>
                <a:latin typeface="Helvetica Neue Light"/>
                <a:ea typeface="Helvetica Neue Light"/>
                <a:cs typeface="Helvetica Neue Light"/>
                <a:sym typeface="Helvetica Neue Light"/>
              </a:rPr>
              <a:t>True</a:t>
            </a:r>
            <a:endParaRPr i="0" sz="1700" u="none" cap="none" strike="noStrike">
              <a:solidFill>
                <a:srgbClr val="303F9F"/>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i="0" sz="1700" u="none" cap="none" strike="noStrike">
              <a:solidFill>
                <a:schemeClr val="dk1"/>
              </a:solidFill>
              <a:latin typeface="Helvetica Neue Light"/>
              <a:ea typeface="Helvetica Neue Light"/>
              <a:cs typeface="Helvetica Neue Light"/>
              <a:sym typeface="Helvetica Neue Light"/>
            </a:endParaRPr>
          </a:p>
        </p:txBody>
      </p:sp>
      <p:pic>
        <p:nvPicPr>
          <p:cNvPr id="436" name="Google Shape;436;p57"/>
          <p:cNvPicPr preferRelativeResize="0"/>
          <p:nvPr/>
        </p:nvPicPr>
        <p:blipFill rotWithShape="1">
          <a:blip r:embed="rId4">
            <a:alphaModFix/>
          </a:blip>
          <a:srcRect b="0" l="0" r="0" t="0"/>
          <a:stretch/>
        </p:blipFill>
        <p:spPr>
          <a:xfrm>
            <a:off x="8035655" y="156150"/>
            <a:ext cx="891829" cy="981516"/>
          </a:xfrm>
          <a:prstGeom prst="rect">
            <a:avLst/>
          </a:prstGeom>
          <a:noFill/>
          <a:ln>
            <a:noFill/>
          </a:ln>
        </p:spPr>
      </p:pic>
      <p:sp>
        <p:nvSpPr>
          <p:cNvPr id="437" name="Google Shape;437;p57"/>
          <p:cNvSpPr txBox="1"/>
          <p:nvPr/>
        </p:nvSpPr>
        <p:spPr>
          <a:xfrm>
            <a:off x="381000" y="1524000"/>
            <a:ext cx="8632800" cy="1169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600">
                <a:solidFill>
                  <a:schemeClr val="dk1"/>
                </a:solidFill>
                <a:latin typeface="Helvetica Neue Light"/>
                <a:ea typeface="Helvetica Neue Light"/>
                <a:cs typeface="Helvetica Neue Light"/>
                <a:sym typeface="Helvetica Neue Light"/>
              </a:rPr>
              <a:t>Esta función es muy similar al issubset, la diferencia es que esta comprueba si el set es contenedor de otro set, es decir, si contiene todos los ítems de otro set. </a:t>
            </a:r>
            <a:endParaRPr sz="16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1600">
                <a:solidFill>
                  <a:schemeClr val="dk1"/>
                </a:solidFill>
                <a:latin typeface="Helvetica Neue Light"/>
                <a:ea typeface="Helvetica Neue Light"/>
                <a:cs typeface="Helvetica Neue Light"/>
                <a:sym typeface="Helvetica Neue Light"/>
              </a:rPr>
              <a:t>Se escribe como: </a:t>
            </a:r>
            <a:r>
              <a:rPr b="1" i="1" lang="es-419" sz="1600">
                <a:solidFill>
                  <a:schemeClr val="dk1"/>
                </a:solidFill>
                <a:latin typeface="Helvetica Neue"/>
                <a:ea typeface="Helvetica Neue"/>
                <a:cs typeface="Helvetica Neue"/>
                <a:sym typeface="Helvetica Neue"/>
              </a:rPr>
              <a:t>set1.</a:t>
            </a:r>
            <a:r>
              <a:rPr b="1" i="1" lang="es-419">
                <a:solidFill>
                  <a:schemeClr val="dk1"/>
                </a:solidFill>
                <a:highlight>
                  <a:schemeClr val="lt1"/>
                </a:highlight>
                <a:latin typeface="Helvetica Neue"/>
                <a:ea typeface="Helvetica Neue"/>
                <a:cs typeface="Helvetica Neue"/>
                <a:sym typeface="Helvetica Neue"/>
              </a:rPr>
              <a:t>issuperset</a:t>
            </a:r>
            <a:r>
              <a:rPr b="1" i="1" lang="es-419" sz="1600">
                <a:solidFill>
                  <a:schemeClr val="dk1"/>
                </a:solidFill>
                <a:latin typeface="Helvetica Neue"/>
                <a:ea typeface="Helvetica Neue"/>
                <a:cs typeface="Helvetica Neue"/>
                <a:sym typeface="Helvetica Neue"/>
              </a:rPr>
              <a:t>(set2)</a:t>
            </a:r>
            <a:endParaRPr b="1" i="1">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5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43" name="Google Shape;443;p58"/>
          <p:cNvSpPr txBox="1"/>
          <p:nvPr/>
        </p:nvSpPr>
        <p:spPr>
          <a:xfrm>
            <a:off x="26368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union</a:t>
            </a:r>
            <a:endParaRPr b="0" i="1" sz="3500" u="none" cap="none" strike="noStrike">
              <a:solidFill>
                <a:srgbClr val="000000"/>
              </a:solidFill>
              <a:latin typeface="Anton"/>
              <a:ea typeface="Anton"/>
              <a:cs typeface="Anton"/>
              <a:sym typeface="Anton"/>
            </a:endParaRPr>
          </a:p>
        </p:txBody>
      </p:sp>
      <p:sp>
        <p:nvSpPr>
          <p:cNvPr id="444" name="Google Shape;444;p58"/>
          <p:cNvSpPr txBox="1"/>
          <p:nvPr/>
        </p:nvSpPr>
        <p:spPr>
          <a:xfrm>
            <a:off x="808050" y="1669200"/>
            <a:ext cx="7527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Esta función une un set con otro, y devuelve el resultado en un nuevo set. Se escribe como: set1</a:t>
            </a:r>
            <a:r>
              <a:rPr b="1" i="0" lang="es-419" sz="1700" u="none" cap="none" strike="noStrike">
                <a:solidFill>
                  <a:schemeClr val="dk1"/>
                </a:solidFill>
                <a:latin typeface="Helvetica Neue"/>
                <a:ea typeface="Helvetica Neue"/>
                <a:cs typeface="Helvetica Neue"/>
                <a:sym typeface="Helvetica Neue"/>
              </a:rPr>
              <a:t>.</a:t>
            </a:r>
            <a:r>
              <a:rPr b="1" i="0" lang="es-419" sz="1700" u="none" cap="none" strike="noStrike">
                <a:solidFill>
                  <a:schemeClr val="dk1"/>
                </a:solidFill>
                <a:highlight>
                  <a:schemeClr val="lt1"/>
                </a:highlight>
                <a:latin typeface="Helvetica Neue"/>
                <a:ea typeface="Helvetica Neue"/>
                <a:cs typeface="Helvetica Neue"/>
                <a:sym typeface="Helvetica Neue"/>
              </a:rPr>
              <a:t>union</a:t>
            </a:r>
            <a:r>
              <a:rPr b="1" i="0" lang="es-419" sz="1700" u="none" cap="none" strike="noStrike">
                <a:solidFill>
                  <a:schemeClr val="dk1"/>
                </a:solidFill>
                <a:latin typeface="Helvetica Neue"/>
                <a:ea typeface="Helvetica Neue"/>
                <a:cs typeface="Helvetica Neue"/>
                <a:sym typeface="Helvetica Neue"/>
              </a:rPr>
              <a:t>(</a:t>
            </a:r>
            <a:r>
              <a:rPr b="0" i="0" lang="es-419" sz="1700" u="none" cap="none" strike="noStrike">
                <a:solidFill>
                  <a:schemeClr val="dk1"/>
                </a:solidFill>
                <a:latin typeface="Helvetica Neue Light"/>
                <a:ea typeface="Helvetica Neue Light"/>
                <a:cs typeface="Helvetica Neue Light"/>
                <a:sym typeface="Helvetica Neue Light"/>
              </a:rPr>
              <a:t>set2</a:t>
            </a:r>
            <a:r>
              <a:rPr b="1" i="0" lang="es-419" sz="1700" u="none" cap="none" strike="noStrike">
                <a:solidFill>
                  <a:schemeClr val="dk1"/>
                </a:solidFill>
                <a:latin typeface="Helvetica Neue"/>
                <a:ea typeface="Helvetica Neue"/>
                <a:cs typeface="Helvetica Neue"/>
                <a:sym typeface="Helvetica Neue"/>
              </a:rPr>
              <a: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p:txBody>
      </p:sp>
      <p:pic>
        <p:nvPicPr>
          <p:cNvPr id="445" name="Google Shape;445;p58"/>
          <p:cNvPicPr preferRelativeResize="0"/>
          <p:nvPr/>
        </p:nvPicPr>
        <p:blipFill rotWithShape="1">
          <a:blip r:embed="rId4">
            <a:alphaModFix/>
          </a:blip>
          <a:srcRect b="0" l="0" r="0" t="0"/>
          <a:stretch/>
        </p:blipFill>
        <p:spPr>
          <a:xfrm>
            <a:off x="8072355" y="220425"/>
            <a:ext cx="891829" cy="981516"/>
          </a:xfrm>
          <a:prstGeom prst="rect">
            <a:avLst/>
          </a:prstGeom>
          <a:noFill/>
          <a:ln>
            <a:noFill/>
          </a:ln>
        </p:spPr>
      </p:pic>
      <p:sp>
        <p:nvSpPr>
          <p:cNvPr id="446" name="Google Shape;446;p58"/>
          <p:cNvSpPr txBox="1"/>
          <p:nvPr/>
        </p:nvSpPr>
        <p:spPr>
          <a:xfrm>
            <a:off x="3187350" y="2869350"/>
            <a:ext cx="3000000" cy="1349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 = {1,2,3}</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set2 = {3,4,5}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set1.union(set2)</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{1,2,3,4,5}</a:t>
            </a:r>
            <a:endParaRPr sz="1700">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5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52" name="Google Shape;452;p59"/>
          <p:cNvSpPr txBox="1"/>
          <p:nvPr/>
        </p:nvSpPr>
        <p:spPr>
          <a:xfrm>
            <a:off x="24844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difference</a:t>
            </a:r>
            <a:endParaRPr b="0" i="1" sz="3500" u="none" cap="none" strike="noStrike">
              <a:solidFill>
                <a:srgbClr val="000000"/>
              </a:solidFill>
              <a:latin typeface="Anton"/>
              <a:ea typeface="Anton"/>
              <a:cs typeface="Anton"/>
              <a:sym typeface="Anton"/>
            </a:endParaRPr>
          </a:p>
        </p:txBody>
      </p:sp>
      <p:sp>
        <p:nvSpPr>
          <p:cNvPr id="453" name="Google Shape;453;p59"/>
          <p:cNvSpPr txBox="1"/>
          <p:nvPr/>
        </p:nvSpPr>
        <p:spPr>
          <a:xfrm>
            <a:off x="477600" y="1346025"/>
            <a:ext cx="8155200" cy="1225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Esta función encuentra todos los elementos no comunes entre dos set, es decir, nos devuelve un set de ítems diferentes entre cada set.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Se escribe como: set1</a:t>
            </a:r>
            <a:r>
              <a:rPr b="1" i="0" lang="es-419" sz="1700" u="none" cap="none" strike="noStrike">
                <a:solidFill>
                  <a:schemeClr val="dk1"/>
                </a:solidFill>
                <a:latin typeface="Helvetica Neue"/>
                <a:ea typeface="Helvetica Neue"/>
                <a:cs typeface="Helvetica Neue"/>
                <a:sym typeface="Helvetica Neue"/>
              </a:rPr>
              <a:t>.</a:t>
            </a:r>
            <a:r>
              <a:rPr b="1" i="0" lang="es-419" sz="1700" u="none" cap="none" strike="noStrike">
                <a:solidFill>
                  <a:schemeClr val="dk1"/>
                </a:solidFill>
                <a:highlight>
                  <a:schemeClr val="lt1"/>
                </a:highlight>
                <a:latin typeface="Helvetica Neue"/>
                <a:ea typeface="Helvetica Neue"/>
                <a:cs typeface="Helvetica Neue"/>
                <a:sym typeface="Helvetica Neue"/>
              </a:rPr>
              <a:t>difference</a:t>
            </a:r>
            <a:r>
              <a:rPr b="1" i="0" lang="es-419" sz="1700" u="none" cap="none" strike="noStrike">
                <a:solidFill>
                  <a:schemeClr val="dk1"/>
                </a:solidFill>
                <a:latin typeface="Helvetica Neue"/>
                <a:ea typeface="Helvetica Neue"/>
                <a:cs typeface="Helvetica Neue"/>
                <a:sym typeface="Helvetica Neue"/>
              </a:rPr>
              <a:t>(</a:t>
            </a:r>
            <a:r>
              <a:rPr b="0" i="0" lang="es-419" sz="1700" u="none" cap="none" strike="noStrike">
                <a:solidFill>
                  <a:schemeClr val="dk1"/>
                </a:solidFill>
                <a:latin typeface="Helvetica Neue Light"/>
                <a:ea typeface="Helvetica Neue Light"/>
                <a:cs typeface="Helvetica Neue Light"/>
                <a:sym typeface="Helvetica Neue Light"/>
              </a:rPr>
              <a:t>set2</a:t>
            </a:r>
            <a:r>
              <a:rPr b="1" i="0" lang="es-419" sz="1700" u="none" cap="none" strike="noStrike">
                <a:solidFill>
                  <a:schemeClr val="dk1"/>
                </a:solidFill>
                <a:latin typeface="Helvetica Neue"/>
                <a:ea typeface="Helvetica Neue"/>
                <a:cs typeface="Helvetica Neue"/>
                <a:sym typeface="Helvetica Neue"/>
              </a:rPr>
              <a: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Helvetica Neue Light"/>
              <a:ea typeface="Helvetica Neue Light"/>
              <a:cs typeface="Helvetica Neue Light"/>
              <a:sym typeface="Helvetica Neue Light"/>
            </a:endParaRPr>
          </a:p>
        </p:txBody>
      </p:sp>
      <p:pic>
        <p:nvPicPr>
          <p:cNvPr id="454" name="Google Shape;454;p59"/>
          <p:cNvPicPr preferRelativeResize="0"/>
          <p:nvPr/>
        </p:nvPicPr>
        <p:blipFill rotWithShape="1">
          <a:blip r:embed="rId4">
            <a:alphaModFix/>
          </a:blip>
          <a:srcRect b="0" l="0" r="0" t="0"/>
          <a:stretch/>
        </p:blipFill>
        <p:spPr>
          <a:xfrm>
            <a:off x="8054005" y="238800"/>
            <a:ext cx="891829" cy="981516"/>
          </a:xfrm>
          <a:prstGeom prst="rect">
            <a:avLst/>
          </a:prstGeom>
          <a:noFill/>
          <a:ln>
            <a:noFill/>
          </a:ln>
        </p:spPr>
      </p:pic>
      <p:sp>
        <p:nvSpPr>
          <p:cNvPr id="455" name="Google Shape;455;p59"/>
          <p:cNvSpPr txBox="1"/>
          <p:nvPr/>
        </p:nvSpPr>
        <p:spPr>
          <a:xfrm>
            <a:off x="743950" y="3095600"/>
            <a:ext cx="3000000" cy="1349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 = {1,2,3}</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set2 = {3,4,5}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set1.difference(set2)</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{1,2}</a:t>
            </a:r>
            <a:endParaRPr sz="1700">
              <a:latin typeface="Helvetica Neue Light"/>
              <a:ea typeface="Helvetica Neue Light"/>
              <a:cs typeface="Helvetica Neue Light"/>
              <a:sym typeface="Helvetica Neue Light"/>
            </a:endParaRPr>
          </a:p>
        </p:txBody>
      </p:sp>
      <p:sp>
        <p:nvSpPr>
          <p:cNvPr id="456" name="Google Shape;456;p59"/>
          <p:cNvSpPr txBox="1"/>
          <p:nvPr/>
        </p:nvSpPr>
        <p:spPr>
          <a:xfrm>
            <a:off x="3839250" y="3095600"/>
            <a:ext cx="4793700" cy="123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700">
                <a:solidFill>
                  <a:schemeClr val="dk1"/>
                </a:solidFill>
                <a:latin typeface="Helvetica Neue"/>
                <a:ea typeface="Helvetica Neue"/>
                <a:cs typeface="Helvetica Neue"/>
                <a:sym typeface="Helvetica Neue"/>
              </a:rPr>
              <a:t>Nota:</a:t>
            </a:r>
            <a:endParaRPr sz="17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s-419" sz="1700">
                <a:solidFill>
                  <a:schemeClr val="dk1"/>
                </a:solidFill>
                <a:latin typeface="Helvetica Neue Light"/>
                <a:ea typeface="Helvetica Neue Light"/>
                <a:cs typeface="Helvetica Neue Light"/>
                <a:sym typeface="Helvetica Neue Light"/>
              </a:rPr>
              <a:t>Acá devuelve 1 y 2 por qué le pregunta básicamente “que tengo de diferente al set2?”</a:t>
            </a:r>
            <a:endParaRPr sz="17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6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62" name="Google Shape;462;p60"/>
          <p:cNvSpPr txBox="1"/>
          <p:nvPr/>
        </p:nvSpPr>
        <p:spPr>
          <a:xfrm>
            <a:off x="27892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difference_update</a:t>
            </a:r>
            <a:endParaRPr b="0" i="1" sz="3500" u="none" cap="none" strike="noStrike">
              <a:solidFill>
                <a:srgbClr val="000000"/>
              </a:solidFill>
              <a:latin typeface="Anton"/>
              <a:ea typeface="Anton"/>
              <a:cs typeface="Anton"/>
              <a:sym typeface="Anton"/>
            </a:endParaRPr>
          </a:p>
        </p:txBody>
      </p:sp>
      <p:sp>
        <p:nvSpPr>
          <p:cNvPr id="463" name="Google Shape;463;p60"/>
          <p:cNvSpPr txBox="1"/>
          <p:nvPr/>
        </p:nvSpPr>
        <p:spPr>
          <a:xfrm>
            <a:off x="4087250" y="3121475"/>
            <a:ext cx="4736700" cy="835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i="0" lang="es-419" sz="1700" u="none" cap="none" strike="noStrike">
                <a:solidFill>
                  <a:schemeClr val="dk1"/>
                </a:solidFill>
                <a:latin typeface="Helvetica Neue"/>
                <a:ea typeface="Helvetica Neue"/>
                <a:cs typeface="Helvetica Neue"/>
                <a:sym typeface="Helvetica Neue"/>
              </a:rPr>
              <a:t>Nota:</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Ahora set1 vale {1,2} ya que es la diferencia que tenía con set2</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p:txBody>
      </p:sp>
      <p:pic>
        <p:nvPicPr>
          <p:cNvPr id="464" name="Google Shape;464;p60"/>
          <p:cNvPicPr preferRelativeResize="0"/>
          <p:nvPr/>
        </p:nvPicPr>
        <p:blipFill rotWithShape="1">
          <a:blip r:embed="rId4">
            <a:alphaModFix/>
          </a:blip>
          <a:srcRect b="0" l="0" r="0" t="0"/>
          <a:stretch/>
        </p:blipFill>
        <p:spPr>
          <a:xfrm>
            <a:off x="8072355" y="192900"/>
            <a:ext cx="891829" cy="981516"/>
          </a:xfrm>
          <a:prstGeom prst="rect">
            <a:avLst/>
          </a:prstGeom>
          <a:noFill/>
          <a:ln>
            <a:noFill/>
          </a:ln>
        </p:spPr>
      </p:pic>
      <p:sp>
        <p:nvSpPr>
          <p:cNvPr id="465" name="Google Shape;465;p60"/>
          <p:cNvSpPr txBox="1"/>
          <p:nvPr/>
        </p:nvSpPr>
        <p:spPr>
          <a:xfrm>
            <a:off x="609600" y="1295400"/>
            <a:ext cx="7992900" cy="1231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700">
                <a:solidFill>
                  <a:schemeClr val="dk1"/>
                </a:solidFill>
                <a:latin typeface="Helvetica Neue Light"/>
                <a:ea typeface="Helvetica Neue Light"/>
                <a:cs typeface="Helvetica Neue Light"/>
                <a:sym typeface="Helvetica Neue Light"/>
              </a:rPr>
              <a:t>Similar al </a:t>
            </a:r>
            <a:r>
              <a:rPr b="1" lang="es-419" sz="1700">
                <a:solidFill>
                  <a:schemeClr val="dk1"/>
                </a:solidFill>
                <a:latin typeface="Helvetica Neue"/>
                <a:ea typeface="Helvetica Neue"/>
                <a:cs typeface="Helvetica Neue"/>
                <a:sym typeface="Helvetica Neue"/>
              </a:rPr>
              <a:t>difference</a:t>
            </a:r>
            <a:r>
              <a:rPr lang="es-419" sz="1700">
                <a:solidFill>
                  <a:schemeClr val="dk1"/>
                </a:solidFill>
                <a:latin typeface="Helvetica Neue Light"/>
                <a:ea typeface="Helvetica Neue Light"/>
                <a:cs typeface="Helvetica Neue Light"/>
                <a:sym typeface="Helvetica Neue Light"/>
              </a:rPr>
              <a:t>, pero esta función nos guarda los ítems distintos en el set originales, es decir, le asigna como nuevo valor los ítems diferentes. </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1700">
                <a:solidFill>
                  <a:schemeClr val="dk1"/>
                </a:solidFill>
                <a:latin typeface="Helvetica Neue Light"/>
                <a:ea typeface="Helvetica Neue Light"/>
                <a:cs typeface="Helvetica Neue Light"/>
                <a:sym typeface="Helvetica Neue Light"/>
              </a:rPr>
              <a:t>Se escribe como: set1</a:t>
            </a:r>
            <a:r>
              <a:rPr b="1" lang="es-419" sz="1700">
                <a:solidFill>
                  <a:schemeClr val="dk1"/>
                </a:solidFill>
                <a:latin typeface="Helvetica Neue"/>
                <a:ea typeface="Helvetica Neue"/>
                <a:cs typeface="Helvetica Neue"/>
                <a:sym typeface="Helvetica Neue"/>
              </a:rPr>
              <a:t>.</a:t>
            </a:r>
            <a:r>
              <a:rPr b="1" lang="es-419" sz="1700">
                <a:solidFill>
                  <a:schemeClr val="dk1"/>
                </a:solidFill>
                <a:highlight>
                  <a:schemeClr val="lt1"/>
                </a:highlight>
                <a:latin typeface="Helvetica Neue"/>
                <a:ea typeface="Helvetica Neue"/>
                <a:cs typeface="Helvetica Neue"/>
                <a:sym typeface="Helvetica Neue"/>
              </a:rPr>
              <a:t>difference_update</a:t>
            </a:r>
            <a:r>
              <a:rPr b="1" lang="es-419" sz="1700">
                <a:solidFill>
                  <a:schemeClr val="dk1"/>
                </a:solidFill>
                <a:latin typeface="Helvetica Neue"/>
                <a:ea typeface="Helvetica Neue"/>
                <a:cs typeface="Helvetica Neue"/>
                <a:sym typeface="Helvetica Neue"/>
              </a:rPr>
              <a:t>(</a:t>
            </a:r>
            <a:r>
              <a:rPr lang="es-419" sz="1700">
                <a:solidFill>
                  <a:schemeClr val="dk1"/>
                </a:solidFill>
                <a:latin typeface="Helvetica Neue Light"/>
                <a:ea typeface="Helvetica Neue Light"/>
                <a:cs typeface="Helvetica Neue Light"/>
                <a:sym typeface="Helvetica Neue Light"/>
              </a:rPr>
              <a:t>set2</a:t>
            </a:r>
            <a:r>
              <a:rPr b="1" lang="es-419" sz="1700">
                <a:solidFill>
                  <a:schemeClr val="dk1"/>
                </a:solidFill>
                <a:latin typeface="Helvetica Neue"/>
                <a:ea typeface="Helvetica Neue"/>
                <a:cs typeface="Helvetica Neue"/>
                <a:sym typeface="Helvetica Neue"/>
              </a:rPr>
              <a:t>)</a:t>
            </a:r>
            <a:endParaRPr sz="1700"/>
          </a:p>
        </p:txBody>
      </p:sp>
      <p:sp>
        <p:nvSpPr>
          <p:cNvPr id="466" name="Google Shape;466;p60"/>
          <p:cNvSpPr txBox="1"/>
          <p:nvPr/>
        </p:nvSpPr>
        <p:spPr>
          <a:xfrm>
            <a:off x="609600" y="2831700"/>
            <a:ext cx="3406200" cy="1650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 = {1,2,3}</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set2 = {3,4,5}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set1.difference_update(set2)</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print(set1)</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{1,2}</a:t>
            </a:r>
            <a:endParaRPr sz="1700">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6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72" name="Google Shape;472;p61"/>
          <p:cNvSpPr txBox="1"/>
          <p:nvPr/>
        </p:nvSpPr>
        <p:spPr>
          <a:xfrm>
            <a:off x="27892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intersection</a:t>
            </a:r>
            <a:endParaRPr b="0" i="1" sz="3500" u="none" cap="none" strike="noStrike">
              <a:solidFill>
                <a:srgbClr val="000000"/>
              </a:solidFill>
              <a:latin typeface="Anton"/>
              <a:ea typeface="Anton"/>
              <a:cs typeface="Anton"/>
              <a:sym typeface="Anton"/>
            </a:endParaRPr>
          </a:p>
        </p:txBody>
      </p:sp>
      <p:sp>
        <p:nvSpPr>
          <p:cNvPr id="473" name="Google Shape;473;p61"/>
          <p:cNvSpPr txBox="1"/>
          <p:nvPr/>
        </p:nvSpPr>
        <p:spPr>
          <a:xfrm>
            <a:off x="808050" y="1458150"/>
            <a:ext cx="7527900" cy="1334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Esta función devuelve un set con todos los elementos </a:t>
            </a:r>
            <a:r>
              <a:rPr b="1" i="0" lang="es-419" sz="1700" u="none" cap="none" strike="noStrike">
                <a:solidFill>
                  <a:schemeClr val="dk1"/>
                </a:solidFill>
                <a:latin typeface="Helvetica Neue"/>
                <a:ea typeface="Helvetica Neue"/>
                <a:cs typeface="Helvetica Neue"/>
                <a:sym typeface="Helvetica Neue"/>
              </a:rPr>
              <a:t>comunes </a:t>
            </a:r>
            <a:r>
              <a:rPr b="0" i="0" lang="es-419" sz="1700" u="none" cap="none" strike="noStrike">
                <a:solidFill>
                  <a:schemeClr val="dk1"/>
                </a:solidFill>
                <a:latin typeface="Helvetica Neue Light"/>
                <a:ea typeface="Helvetica Neue Light"/>
                <a:cs typeface="Helvetica Neue Light"/>
                <a:sym typeface="Helvetica Neue Light"/>
              </a:rPr>
              <a:t>entre dos set, es decir, nos devuelve un set de ítems </a:t>
            </a:r>
            <a:r>
              <a:rPr b="1" i="0" lang="es-419" sz="1700" u="none" cap="none" strike="noStrike">
                <a:solidFill>
                  <a:schemeClr val="dk1"/>
                </a:solidFill>
                <a:latin typeface="Helvetica Neue"/>
                <a:ea typeface="Helvetica Neue"/>
                <a:cs typeface="Helvetica Neue"/>
                <a:sym typeface="Helvetica Neue"/>
              </a:rPr>
              <a:t>iguales </a:t>
            </a:r>
            <a:r>
              <a:rPr b="0" i="0" lang="es-419" sz="1700" u="none" cap="none" strike="noStrike">
                <a:solidFill>
                  <a:schemeClr val="dk1"/>
                </a:solidFill>
                <a:latin typeface="Helvetica Neue Light"/>
                <a:ea typeface="Helvetica Neue Light"/>
                <a:cs typeface="Helvetica Neue Light"/>
                <a:sym typeface="Helvetica Neue Light"/>
              </a:rPr>
              <a:t>entre cada set.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Se escribe como: set1</a:t>
            </a:r>
            <a:r>
              <a:rPr b="1" i="0" lang="es-419" sz="1700" u="none" cap="none" strike="noStrike">
                <a:solidFill>
                  <a:schemeClr val="dk1"/>
                </a:solidFill>
                <a:latin typeface="Helvetica Neue"/>
                <a:ea typeface="Helvetica Neue"/>
                <a:cs typeface="Helvetica Neue"/>
                <a:sym typeface="Helvetica Neue"/>
              </a:rPr>
              <a:t>.</a:t>
            </a:r>
            <a:r>
              <a:rPr b="1" i="0" lang="es-419" sz="1700" u="none" cap="none" strike="noStrike">
                <a:solidFill>
                  <a:schemeClr val="dk1"/>
                </a:solidFill>
                <a:highlight>
                  <a:schemeClr val="lt1"/>
                </a:highlight>
                <a:latin typeface="Helvetica Neue"/>
                <a:ea typeface="Helvetica Neue"/>
                <a:cs typeface="Helvetica Neue"/>
                <a:sym typeface="Helvetica Neue"/>
              </a:rPr>
              <a:t>intersection</a:t>
            </a:r>
            <a:r>
              <a:rPr b="1" i="0" lang="es-419" sz="1700" u="none" cap="none" strike="noStrike">
                <a:solidFill>
                  <a:schemeClr val="dk1"/>
                </a:solidFill>
                <a:latin typeface="Helvetica Neue"/>
                <a:ea typeface="Helvetica Neue"/>
                <a:cs typeface="Helvetica Neue"/>
                <a:sym typeface="Helvetica Neue"/>
              </a:rPr>
              <a:t>(</a:t>
            </a:r>
            <a:r>
              <a:rPr b="0" i="0" lang="es-419" sz="1700" u="none" cap="none" strike="noStrike">
                <a:solidFill>
                  <a:schemeClr val="dk1"/>
                </a:solidFill>
                <a:latin typeface="Helvetica Neue Light"/>
                <a:ea typeface="Helvetica Neue Light"/>
                <a:cs typeface="Helvetica Neue Light"/>
                <a:sym typeface="Helvetica Neue Light"/>
              </a:rPr>
              <a:t>set2</a:t>
            </a:r>
            <a:r>
              <a:rPr b="1" i="0" lang="es-419" sz="1700" u="none" cap="none" strike="noStrike">
                <a:solidFill>
                  <a:schemeClr val="dk1"/>
                </a:solidFill>
                <a:latin typeface="Helvetica Neue"/>
                <a:ea typeface="Helvetica Neue"/>
                <a:cs typeface="Helvetica Neue"/>
                <a:sym typeface="Helvetica Neue"/>
              </a:rPr>
              <a: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t/>
            </a:r>
            <a:endParaRPr b="0" i="0" sz="17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p:txBody>
      </p:sp>
      <p:pic>
        <p:nvPicPr>
          <p:cNvPr id="474" name="Google Shape;474;p61"/>
          <p:cNvPicPr preferRelativeResize="0"/>
          <p:nvPr/>
        </p:nvPicPr>
        <p:blipFill rotWithShape="1">
          <a:blip r:embed="rId4">
            <a:alphaModFix/>
          </a:blip>
          <a:srcRect b="0" l="0" r="0" t="0"/>
          <a:stretch/>
        </p:blipFill>
        <p:spPr>
          <a:xfrm>
            <a:off x="8035630" y="247975"/>
            <a:ext cx="891829" cy="981516"/>
          </a:xfrm>
          <a:prstGeom prst="rect">
            <a:avLst/>
          </a:prstGeom>
          <a:noFill/>
          <a:ln>
            <a:noFill/>
          </a:ln>
        </p:spPr>
      </p:pic>
      <p:sp>
        <p:nvSpPr>
          <p:cNvPr id="475" name="Google Shape;475;p61"/>
          <p:cNvSpPr txBox="1"/>
          <p:nvPr/>
        </p:nvSpPr>
        <p:spPr>
          <a:xfrm>
            <a:off x="3113650" y="2929950"/>
            <a:ext cx="3000000" cy="1349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 = {1,2,3}</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set2 = {3,4,5}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set1.intersection(set2)</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{3}</a:t>
            </a:r>
            <a:endParaRPr sz="1700">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6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81" name="Google Shape;481;p62"/>
          <p:cNvSpPr txBox="1"/>
          <p:nvPr/>
        </p:nvSpPr>
        <p:spPr>
          <a:xfrm>
            <a:off x="27130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intersection_update</a:t>
            </a:r>
            <a:endParaRPr b="0" i="1" sz="3500" u="none" cap="none" strike="noStrike">
              <a:solidFill>
                <a:srgbClr val="000000"/>
              </a:solidFill>
              <a:latin typeface="Anton"/>
              <a:ea typeface="Anton"/>
              <a:cs typeface="Anton"/>
              <a:sym typeface="Anton"/>
            </a:endParaRPr>
          </a:p>
        </p:txBody>
      </p:sp>
      <p:sp>
        <p:nvSpPr>
          <p:cNvPr id="482" name="Google Shape;482;p62"/>
          <p:cNvSpPr txBox="1"/>
          <p:nvPr/>
        </p:nvSpPr>
        <p:spPr>
          <a:xfrm>
            <a:off x="808050" y="1556475"/>
            <a:ext cx="7527900" cy="1336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 exactamente igual al intersection, pero esta función actualiza el set original, es decir, le asigna como nuevo valor los ítems en común. Se escribe como: set1</a:t>
            </a:r>
            <a:r>
              <a:rPr b="1" i="0" lang="es-419" sz="1700" u="none" cap="none" strike="noStrike">
                <a:solidFill>
                  <a:schemeClr val="dk1"/>
                </a:solidFill>
                <a:latin typeface="Helvetica Neue"/>
                <a:ea typeface="Helvetica Neue"/>
                <a:cs typeface="Helvetica Neue"/>
                <a:sym typeface="Helvetica Neue"/>
              </a:rPr>
              <a:t>.</a:t>
            </a:r>
            <a:r>
              <a:rPr b="1" i="0" lang="es-419" sz="1700" u="none" cap="none" strike="noStrike">
                <a:solidFill>
                  <a:schemeClr val="dk1"/>
                </a:solidFill>
                <a:highlight>
                  <a:schemeClr val="lt1"/>
                </a:highlight>
                <a:latin typeface="Helvetica Neue"/>
                <a:ea typeface="Helvetica Neue"/>
                <a:cs typeface="Helvetica Neue"/>
                <a:sym typeface="Helvetica Neue"/>
              </a:rPr>
              <a:t>intersection_update</a:t>
            </a:r>
            <a:r>
              <a:rPr b="1" i="0" lang="es-419" sz="1700" u="none" cap="none" strike="noStrike">
                <a:solidFill>
                  <a:schemeClr val="dk1"/>
                </a:solidFill>
                <a:latin typeface="Helvetica Neue"/>
                <a:ea typeface="Helvetica Neue"/>
                <a:cs typeface="Helvetica Neue"/>
                <a:sym typeface="Helvetica Neue"/>
              </a:rPr>
              <a:t>(</a:t>
            </a:r>
            <a:r>
              <a:rPr b="0" i="0" lang="es-419" sz="1700" u="none" cap="none" strike="noStrike">
                <a:solidFill>
                  <a:schemeClr val="dk1"/>
                </a:solidFill>
                <a:latin typeface="Helvetica Neue Light"/>
                <a:ea typeface="Helvetica Neue Light"/>
                <a:cs typeface="Helvetica Neue Light"/>
                <a:sym typeface="Helvetica Neue Light"/>
              </a:rPr>
              <a:t>set2</a:t>
            </a:r>
            <a:r>
              <a:rPr b="1" i="0" lang="es-419" sz="1700" u="none" cap="none" strike="noStrike">
                <a:solidFill>
                  <a:schemeClr val="dk1"/>
                </a:solidFill>
                <a:latin typeface="Helvetica Neue"/>
                <a:ea typeface="Helvetica Neue"/>
                <a:cs typeface="Helvetica Neue"/>
                <a:sym typeface="Helvetica Neue"/>
              </a:rPr>
              <a: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Helvetica Neue Light"/>
              <a:ea typeface="Helvetica Neue Light"/>
              <a:cs typeface="Helvetica Neue Light"/>
              <a:sym typeface="Helvetica Neue Light"/>
            </a:endParaRPr>
          </a:p>
        </p:txBody>
      </p:sp>
      <p:pic>
        <p:nvPicPr>
          <p:cNvPr id="483" name="Google Shape;483;p62"/>
          <p:cNvPicPr preferRelativeResize="0"/>
          <p:nvPr/>
        </p:nvPicPr>
        <p:blipFill rotWithShape="1">
          <a:blip r:embed="rId4">
            <a:alphaModFix/>
          </a:blip>
          <a:srcRect b="0" l="0" r="0" t="0"/>
          <a:stretch/>
        </p:blipFill>
        <p:spPr>
          <a:xfrm>
            <a:off x="8026455" y="146950"/>
            <a:ext cx="891829" cy="981516"/>
          </a:xfrm>
          <a:prstGeom prst="rect">
            <a:avLst/>
          </a:prstGeom>
          <a:noFill/>
          <a:ln>
            <a:noFill/>
          </a:ln>
        </p:spPr>
      </p:pic>
      <p:sp>
        <p:nvSpPr>
          <p:cNvPr id="484" name="Google Shape;484;p62"/>
          <p:cNvSpPr txBox="1"/>
          <p:nvPr/>
        </p:nvSpPr>
        <p:spPr>
          <a:xfrm>
            <a:off x="514350" y="3045675"/>
            <a:ext cx="3912600" cy="1650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set1 = {1,2,3}</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set2 = {3,4,5}</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a:t>
            </a:r>
            <a:r>
              <a:rPr b="1" lang="es-419" sz="1700">
                <a:solidFill>
                  <a:schemeClr val="dk1"/>
                </a:solidFill>
                <a:highlight>
                  <a:schemeClr val="lt1"/>
                </a:highlight>
                <a:latin typeface="Helvetica Neue"/>
                <a:ea typeface="Helvetica Neue"/>
                <a:cs typeface="Helvetica Neue"/>
                <a:sym typeface="Helvetica Neue"/>
              </a:rPr>
              <a:t>set1.intersection_update</a:t>
            </a:r>
            <a:r>
              <a:rPr lang="es-419" sz="1700">
                <a:solidFill>
                  <a:schemeClr val="dk1"/>
                </a:solidFill>
                <a:highlight>
                  <a:schemeClr val="lt1"/>
                </a:highlight>
                <a:latin typeface="Helvetica Neue Light"/>
                <a:ea typeface="Helvetica Neue Light"/>
                <a:cs typeface="Helvetica Neue Light"/>
                <a:sym typeface="Helvetica Neue Light"/>
              </a:rPr>
              <a:t>(set2)</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print(set1)</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{3}</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85" name="Google Shape;485;p62"/>
          <p:cNvSpPr txBox="1"/>
          <p:nvPr/>
        </p:nvSpPr>
        <p:spPr>
          <a:xfrm>
            <a:off x="4528125" y="3296400"/>
            <a:ext cx="40137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600">
                <a:solidFill>
                  <a:schemeClr val="dk1"/>
                </a:solidFill>
                <a:latin typeface="Helvetica Neue"/>
                <a:ea typeface="Helvetica Neue"/>
                <a:cs typeface="Helvetica Neue"/>
                <a:sym typeface="Helvetica Neue"/>
              </a:rPr>
              <a:t>Nota:</a:t>
            </a:r>
            <a:endParaRPr b="1" sz="16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s-419" sz="1600">
                <a:solidFill>
                  <a:schemeClr val="dk1"/>
                </a:solidFill>
                <a:latin typeface="Helvetica Neue Light"/>
                <a:ea typeface="Helvetica Neue Light"/>
                <a:cs typeface="Helvetica Neue Light"/>
                <a:sym typeface="Helvetica Neue Light"/>
              </a:rPr>
              <a:t>Ahora set1 vale los ítems en común con set2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89" name="Shape 489"/>
        <p:cNvGrpSpPr/>
        <p:nvPr/>
      </p:nvGrpSpPr>
      <p:grpSpPr>
        <a:xfrm>
          <a:off x="0" y="0"/>
          <a:ext cx="0" cy="0"/>
          <a:chOff x="0" y="0"/>
          <a:chExt cx="0" cy="0"/>
        </a:xfrm>
      </p:grpSpPr>
      <p:sp>
        <p:nvSpPr>
          <p:cNvPr id="490" name="Google Shape;490;p63"/>
          <p:cNvSpPr txBox="1"/>
          <p:nvPr/>
        </p:nvSpPr>
        <p:spPr>
          <a:xfrm>
            <a:off x="1398000" y="20754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121212"/>
                </a:solidFill>
                <a:latin typeface="Anton"/>
                <a:ea typeface="Anton"/>
                <a:cs typeface="Anton"/>
                <a:sym typeface="Anton"/>
              </a:rPr>
              <a:t>DICCIONARIOS</a:t>
            </a:r>
            <a:endParaRPr b="0" i="1" sz="3700" u="none" cap="none" strike="noStrike">
              <a:solidFill>
                <a:srgbClr val="121212"/>
              </a:solidFill>
              <a:latin typeface="Anton"/>
              <a:ea typeface="Anton"/>
              <a:cs typeface="Anton"/>
              <a:sym typeface="Anton"/>
            </a:endParaRPr>
          </a:p>
        </p:txBody>
      </p:sp>
      <p:pic>
        <p:nvPicPr>
          <p:cNvPr id="491" name="Google Shape;491;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6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97" name="Google Shape;497;p64"/>
          <p:cNvSpPr txBox="1"/>
          <p:nvPr/>
        </p:nvSpPr>
        <p:spPr>
          <a:xfrm>
            <a:off x="24844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get</a:t>
            </a:r>
            <a:endParaRPr b="0" i="1" sz="3500" u="none" cap="none" strike="noStrike">
              <a:solidFill>
                <a:srgbClr val="000000"/>
              </a:solidFill>
              <a:latin typeface="Anton"/>
              <a:ea typeface="Anton"/>
              <a:cs typeface="Anton"/>
              <a:sym typeface="Anton"/>
            </a:endParaRPr>
          </a:p>
        </p:txBody>
      </p:sp>
      <p:sp>
        <p:nvSpPr>
          <p:cNvPr id="498" name="Google Shape;498;p64"/>
          <p:cNvSpPr txBox="1"/>
          <p:nvPr/>
        </p:nvSpPr>
        <p:spPr>
          <a:xfrm>
            <a:off x="808050" y="1458150"/>
            <a:ext cx="7527900" cy="1150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La función get sirve para poder buscar un elemento a partir de su </a:t>
            </a:r>
            <a:r>
              <a:rPr b="1" i="0" lang="es-419" sz="1700" u="none" cap="none" strike="noStrike">
                <a:solidFill>
                  <a:schemeClr val="dk1"/>
                </a:solidFill>
                <a:latin typeface="Helvetica Neue"/>
                <a:ea typeface="Helvetica Neue"/>
                <a:cs typeface="Helvetica Neue"/>
                <a:sym typeface="Helvetica Neue"/>
              </a:rPr>
              <a:t>key</a:t>
            </a:r>
            <a:r>
              <a:rPr b="0" i="0" lang="es-419" sz="1700" u="none" cap="none" strike="noStrike">
                <a:solidFill>
                  <a:schemeClr val="dk1"/>
                </a:solidFill>
                <a:latin typeface="Helvetica Neue Light"/>
                <a:ea typeface="Helvetica Neue Light"/>
                <a:cs typeface="Helvetica Neue Light"/>
                <a:sym typeface="Helvetica Neue Light"/>
              </a:rPr>
              <a:t>, en el caso de no encontrar devuelve un valor por defecto que le indicamos nosotros</a:t>
            </a:r>
            <a:r>
              <a:rPr b="0" i="0" lang="es-419" sz="1700" u="none" cap="none" strike="noStrike">
                <a:solidFill>
                  <a:srgbClr val="000000"/>
                </a:solidFill>
                <a:latin typeface="Helvetica Neue Light"/>
                <a:ea typeface="Helvetica Neue Light"/>
                <a:cs typeface="Helvetica Neue Light"/>
                <a:sym typeface="Helvetica Neue Light"/>
              </a:rPr>
              <a:t>. Se escribe como: </a:t>
            </a:r>
            <a:r>
              <a:rPr b="0" i="0" lang="es-419" sz="1700" u="none" cap="none" strike="noStrike">
                <a:solidFill>
                  <a:schemeClr val="dk1"/>
                </a:solidFill>
                <a:latin typeface="Helvetica Neue Light"/>
                <a:ea typeface="Helvetica Neue Light"/>
                <a:cs typeface="Helvetica Neue Light"/>
                <a:sym typeface="Helvetica Neue Light"/>
              </a:rPr>
              <a:t>dict</a:t>
            </a:r>
            <a:r>
              <a:rPr b="1" i="0" lang="es-419" sz="1700" u="none" cap="none" strike="noStrike">
                <a:solidFill>
                  <a:schemeClr val="dk1"/>
                </a:solidFill>
                <a:latin typeface="Helvetica Neue"/>
                <a:ea typeface="Helvetica Neue"/>
                <a:cs typeface="Helvetica Neue"/>
                <a:sym typeface="Helvetica Neue"/>
              </a:rPr>
              <a:t>.get(</a:t>
            </a:r>
            <a:r>
              <a:rPr b="0" i="0" lang="es-419" sz="1700" u="none" cap="none" strike="noStrike">
                <a:solidFill>
                  <a:schemeClr val="dk1"/>
                </a:solidFill>
                <a:latin typeface="Helvetica Neue Light"/>
                <a:ea typeface="Helvetica Neue Light"/>
                <a:cs typeface="Helvetica Neue Light"/>
                <a:sym typeface="Helvetica Neue Light"/>
              </a:rPr>
              <a:t>key, “valor por defecto”</a:t>
            </a:r>
            <a:r>
              <a:rPr b="1" i="0" lang="es-419" sz="1700" u="none" cap="none" strike="noStrike">
                <a:solidFill>
                  <a:schemeClr val="dk1"/>
                </a:solidFill>
                <a:latin typeface="Helvetica Neue"/>
                <a:ea typeface="Helvetica Neue"/>
                <a:cs typeface="Helvetica Neue"/>
                <a:sym typeface="Helvetica Neue"/>
              </a:rPr>
              <a:t>)</a:t>
            </a:r>
            <a:endParaRPr b="1" i="0" sz="1700" u="none" cap="none" strike="noStrike">
              <a:solidFill>
                <a:schemeClr val="dk1"/>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t/>
            </a:r>
            <a:endParaRPr b="0" i="0" sz="1700" u="none" cap="none" strike="noStrike">
              <a:solidFill>
                <a:schemeClr val="dk1"/>
              </a:solidFill>
              <a:highlight>
                <a:schemeClr val="lt1"/>
              </a:highlight>
              <a:latin typeface="Helvetica Neue"/>
              <a:ea typeface="Helvetica Neue"/>
              <a:cs typeface="Helvetica Neue"/>
              <a:sym typeface="Helvetica Neue"/>
            </a:endParaRPr>
          </a:p>
        </p:txBody>
      </p:sp>
      <p:pic>
        <p:nvPicPr>
          <p:cNvPr id="499" name="Google Shape;499;p64"/>
          <p:cNvPicPr preferRelativeResize="0"/>
          <p:nvPr/>
        </p:nvPicPr>
        <p:blipFill rotWithShape="1">
          <a:blip r:embed="rId4">
            <a:alphaModFix/>
          </a:blip>
          <a:srcRect b="0" l="0" r="0" t="0"/>
          <a:stretch/>
        </p:blipFill>
        <p:spPr>
          <a:xfrm>
            <a:off x="8054005" y="248000"/>
            <a:ext cx="891829" cy="981516"/>
          </a:xfrm>
          <a:prstGeom prst="rect">
            <a:avLst/>
          </a:prstGeom>
          <a:noFill/>
          <a:ln>
            <a:noFill/>
          </a:ln>
        </p:spPr>
      </p:pic>
      <p:sp>
        <p:nvSpPr>
          <p:cNvPr id="500" name="Google Shape;500;p64"/>
          <p:cNvSpPr txBox="1"/>
          <p:nvPr/>
        </p:nvSpPr>
        <p:spPr>
          <a:xfrm>
            <a:off x="1319250" y="2691150"/>
            <a:ext cx="6661800" cy="1650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colores = { "amarillo":"yellow", "azul":"blue", "verde":"green"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colores.get(“rojo”, “no hay clave rojo”)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“no hay clave rojo”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colores.get(“amarillo”, “no hay clave amarillo”)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“yellow”</a:t>
            </a:r>
            <a:endParaRPr sz="1700">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29"/>
          <p:cNvSpPr/>
          <p:nvPr/>
        </p:nvSpPr>
        <p:spPr>
          <a:xfrm>
            <a:off x="3626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57" name="Google Shape;157;p29"/>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9"/>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7</a:t>
            </a:r>
            <a:endParaRPr b="0" i="0" sz="1400" u="none" cap="none" strike="noStrike">
              <a:solidFill>
                <a:srgbClr val="000000"/>
              </a:solidFill>
              <a:latin typeface="Helvetica Neue"/>
              <a:ea typeface="Helvetica Neue"/>
              <a:cs typeface="Helvetica Neue"/>
              <a:sym typeface="Helvetica Neue"/>
            </a:endParaRPr>
          </a:p>
        </p:txBody>
      </p:sp>
      <p:sp>
        <p:nvSpPr>
          <p:cNvPr id="159" name="Google Shape;159;p29"/>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419" sz="1200" u="none" cap="none" strike="noStrike">
                <a:solidFill>
                  <a:schemeClr val="dk1"/>
                </a:solidFill>
                <a:latin typeface="Helvetica Neue"/>
                <a:ea typeface="Helvetica Neue"/>
                <a:cs typeface="Helvetica Neue"/>
                <a:sym typeface="Helvetica Neue"/>
              </a:rPr>
              <a:t>Métodos de colecciones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60" name="Google Shape;160;p29"/>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61" name="Google Shape;161;p29"/>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62" name="Google Shape;162;p29"/>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63" name="Google Shape;163;p29"/>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64" name="Google Shape;164;p29"/>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65" name="Google Shape;165;p29"/>
          <p:cNvSpPr/>
          <p:nvPr/>
        </p:nvSpPr>
        <p:spPr>
          <a:xfrm>
            <a:off x="1243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9"/>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9"/>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6</a:t>
            </a:r>
            <a:endParaRPr b="0" i="0" sz="1400" u="none" cap="none" strike="noStrike">
              <a:solidFill>
                <a:srgbClr val="000000"/>
              </a:solidFill>
              <a:latin typeface="Helvetica Neue"/>
              <a:ea typeface="Helvetica Neue"/>
              <a:cs typeface="Helvetica Neue"/>
              <a:sym typeface="Helvetica Neue"/>
            </a:endParaRPr>
          </a:p>
        </p:txBody>
      </p:sp>
      <p:sp>
        <p:nvSpPr>
          <p:cNvPr id="168" name="Google Shape;168;p29"/>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419" sz="1200" u="none" cap="none" strike="noStrike">
                <a:solidFill>
                  <a:schemeClr val="dk1"/>
                </a:solidFill>
                <a:latin typeface="Helvetica Neue"/>
                <a:ea typeface="Helvetica Neue"/>
                <a:cs typeface="Helvetica Neue"/>
                <a:sym typeface="Helvetica Neue"/>
              </a:rPr>
              <a:t>Conjuntos y Diccionarios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p:txBody>
      </p:sp>
      <p:cxnSp>
        <p:nvCxnSpPr>
          <p:cNvPr id="169" name="Google Shape;169;p29"/>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0" name="Google Shape;170;p29"/>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1" name="Google Shape;171;p29"/>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2" name="Google Shape;172;p29"/>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3" name="Google Shape;173;p29"/>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74" name="Google Shape;174;p29"/>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9"/>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9"/>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8</a:t>
            </a:r>
            <a:endParaRPr b="0" i="0" sz="1400" u="none" cap="none" strike="noStrike">
              <a:solidFill>
                <a:srgbClr val="000000"/>
              </a:solidFill>
              <a:latin typeface="Helvetica Neue"/>
              <a:ea typeface="Helvetica Neue"/>
              <a:cs typeface="Helvetica Neue"/>
              <a:sym typeface="Helvetica Neue"/>
            </a:endParaRPr>
          </a:p>
        </p:txBody>
      </p:sp>
      <p:sp>
        <p:nvSpPr>
          <p:cNvPr id="177" name="Google Shape;177;p29"/>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419" sz="1200" u="none" cap="none" strike="noStrike">
                <a:solidFill>
                  <a:schemeClr val="dk1"/>
                </a:solidFill>
                <a:latin typeface="Helvetica Neue"/>
                <a:ea typeface="Helvetica Neue"/>
                <a:cs typeface="Helvetica Neue"/>
                <a:sym typeface="Helvetica Neue"/>
              </a:rPr>
              <a:t>Entrada y salida de datos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78" name="Google Shape;178;p29"/>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9" name="Google Shape;179;p29"/>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0" name="Google Shape;180;p29"/>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1" name="Google Shape;181;p29"/>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2" name="Google Shape;182;p29"/>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83" name="Google Shape;183;p29"/>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pic>
        <p:nvPicPr>
          <p:cNvPr id="184" name="Google Shape;184;p29"/>
          <p:cNvPicPr preferRelativeResize="0"/>
          <p:nvPr/>
        </p:nvPicPr>
        <p:blipFill rotWithShape="1">
          <a:blip r:embed="rId5">
            <a:alphaModFix/>
          </a:blip>
          <a:srcRect b="0" l="0" r="0" t="0"/>
          <a:stretch/>
        </p:blipFill>
        <p:spPr>
          <a:xfrm>
            <a:off x="3811875" y="2571173"/>
            <a:ext cx="307150" cy="307150"/>
          </a:xfrm>
          <a:prstGeom prst="rect">
            <a:avLst/>
          </a:prstGeom>
          <a:noFill/>
          <a:ln>
            <a:noFill/>
          </a:ln>
        </p:spPr>
      </p:pic>
      <p:sp>
        <p:nvSpPr>
          <p:cNvPr id="185" name="Google Shape;185;p29"/>
          <p:cNvSpPr txBox="1"/>
          <p:nvPr/>
        </p:nvSpPr>
        <p:spPr>
          <a:xfrm>
            <a:off x="4150225" y="25558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COLECCIONES 1</a:t>
            </a:r>
            <a:endParaRPr b="0" i="0" sz="700" u="none" cap="none" strike="noStrike">
              <a:solidFill>
                <a:srgbClr val="000000"/>
              </a:solidFill>
              <a:latin typeface="Helvetica Neue"/>
              <a:ea typeface="Helvetica Neue"/>
              <a:cs typeface="Helvetica Neue"/>
              <a:sym typeface="Helvetica Neue"/>
            </a:endParaRPr>
          </a:p>
        </p:txBody>
      </p:sp>
      <p:pic>
        <p:nvPicPr>
          <p:cNvPr id="186" name="Google Shape;186;p29"/>
          <p:cNvPicPr preferRelativeResize="0"/>
          <p:nvPr/>
        </p:nvPicPr>
        <p:blipFill rotWithShape="1">
          <a:blip r:embed="rId5">
            <a:alphaModFix/>
          </a:blip>
          <a:srcRect b="0" l="0" r="0" t="0"/>
          <a:stretch/>
        </p:blipFill>
        <p:spPr>
          <a:xfrm>
            <a:off x="3811875" y="2992396"/>
            <a:ext cx="307150" cy="307150"/>
          </a:xfrm>
          <a:prstGeom prst="rect">
            <a:avLst/>
          </a:prstGeom>
          <a:noFill/>
          <a:ln>
            <a:noFill/>
          </a:ln>
        </p:spPr>
      </p:pic>
      <p:sp>
        <p:nvSpPr>
          <p:cNvPr id="187" name="Google Shape;187;p29"/>
          <p:cNvSpPr txBox="1"/>
          <p:nvPr/>
        </p:nvSpPr>
        <p:spPr>
          <a:xfrm>
            <a:off x="4180175" y="297499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COLECCIONES 2</a:t>
            </a:r>
            <a:endParaRPr b="0" i="0" sz="700" u="none" cap="none" strike="noStrike">
              <a:solidFill>
                <a:srgbClr val="000000"/>
              </a:solidFill>
              <a:latin typeface="Helvetica Neue"/>
              <a:ea typeface="Helvetica Neue"/>
              <a:cs typeface="Helvetica Neue"/>
              <a:sym typeface="Helvetica Neue"/>
            </a:endParaRPr>
          </a:p>
        </p:txBody>
      </p:sp>
      <p:pic>
        <p:nvPicPr>
          <p:cNvPr id="188" name="Google Shape;188;p29"/>
          <p:cNvPicPr preferRelativeResize="0"/>
          <p:nvPr/>
        </p:nvPicPr>
        <p:blipFill rotWithShape="1">
          <a:blip r:embed="rId6">
            <a:alphaModFix/>
          </a:blip>
          <a:srcRect b="0" l="0" r="0" t="0"/>
          <a:stretch/>
        </p:blipFill>
        <p:spPr>
          <a:xfrm>
            <a:off x="1373475" y="2571173"/>
            <a:ext cx="307150" cy="307150"/>
          </a:xfrm>
          <a:prstGeom prst="rect">
            <a:avLst/>
          </a:prstGeom>
          <a:noFill/>
          <a:ln>
            <a:noFill/>
          </a:ln>
        </p:spPr>
      </p:pic>
      <p:sp>
        <p:nvSpPr>
          <p:cNvPr id="189" name="Google Shape;189;p29"/>
          <p:cNvSpPr txBox="1"/>
          <p:nvPr/>
        </p:nvSpPr>
        <p:spPr>
          <a:xfrm>
            <a:off x="1711825" y="25558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419" sz="700" u="none" cap="none" strike="noStrike">
                <a:solidFill>
                  <a:srgbClr val="000000"/>
                </a:solidFill>
                <a:latin typeface="Helvetica Neue"/>
                <a:ea typeface="Helvetica Neue"/>
                <a:cs typeface="Helvetica Neue"/>
                <a:sym typeface="Helvetica Neue"/>
              </a:rPr>
              <a:t>S</a:t>
            </a:r>
            <a:r>
              <a:rPr lang="es-419" sz="700">
                <a:latin typeface="Helvetica Neue"/>
                <a:ea typeface="Helvetica Neue"/>
                <a:cs typeface="Helvetica Neue"/>
                <a:sym typeface="Helvetica Neue"/>
              </a:rPr>
              <a:t>ETS</a:t>
            </a:r>
            <a:endParaRPr b="0" i="0" sz="700" u="none" cap="none" strike="noStrike">
              <a:solidFill>
                <a:srgbClr val="000000"/>
              </a:solidFill>
              <a:latin typeface="Helvetica Neue"/>
              <a:ea typeface="Helvetica Neue"/>
              <a:cs typeface="Helvetica Neue"/>
              <a:sym typeface="Helvetica Neue"/>
            </a:endParaRPr>
          </a:p>
        </p:txBody>
      </p:sp>
      <p:pic>
        <p:nvPicPr>
          <p:cNvPr id="190" name="Google Shape;190;p29"/>
          <p:cNvPicPr preferRelativeResize="0"/>
          <p:nvPr/>
        </p:nvPicPr>
        <p:blipFill rotWithShape="1">
          <a:blip r:embed="rId6">
            <a:alphaModFix/>
          </a:blip>
          <a:srcRect b="0" l="0" r="0" t="0"/>
          <a:stretch/>
        </p:blipFill>
        <p:spPr>
          <a:xfrm>
            <a:off x="1373475" y="2992396"/>
            <a:ext cx="307150" cy="307150"/>
          </a:xfrm>
          <a:prstGeom prst="rect">
            <a:avLst/>
          </a:prstGeom>
          <a:noFill/>
          <a:ln>
            <a:noFill/>
          </a:ln>
        </p:spPr>
      </p:pic>
      <p:sp>
        <p:nvSpPr>
          <p:cNvPr id="191" name="Google Shape;191;p29"/>
          <p:cNvSpPr txBox="1"/>
          <p:nvPr/>
        </p:nvSpPr>
        <p:spPr>
          <a:xfrm>
            <a:off x="1741775" y="297499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419" sz="700" u="none" cap="none" strike="noStrike">
                <a:solidFill>
                  <a:srgbClr val="000000"/>
                </a:solidFill>
                <a:latin typeface="Helvetica Neue"/>
                <a:ea typeface="Helvetica Neue"/>
                <a:cs typeface="Helvetica Neue"/>
                <a:sym typeface="Helvetica Neue"/>
              </a:rPr>
              <a:t>D</a:t>
            </a:r>
            <a:r>
              <a:rPr lang="es-419" sz="700">
                <a:latin typeface="Helvetica Neue"/>
                <a:ea typeface="Helvetica Neue"/>
                <a:cs typeface="Helvetica Neue"/>
                <a:sym typeface="Helvetica Neue"/>
              </a:rPr>
              <a:t>ICTS</a:t>
            </a:r>
            <a:endParaRPr b="0" i="0" sz="700" u="none" cap="none" strike="noStrike">
              <a:solidFill>
                <a:srgbClr val="000000"/>
              </a:solidFill>
              <a:latin typeface="Helvetica Neue"/>
              <a:ea typeface="Helvetica Neue"/>
              <a:cs typeface="Helvetica Neue"/>
              <a:sym typeface="Helvetica Neue"/>
            </a:endParaRPr>
          </a:p>
        </p:txBody>
      </p:sp>
      <p:pic>
        <p:nvPicPr>
          <p:cNvPr id="192" name="Google Shape;192;p29"/>
          <p:cNvPicPr preferRelativeResize="0"/>
          <p:nvPr/>
        </p:nvPicPr>
        <p:blipFill rotWithShape="1">
          <a:blip r:embed="rId7">
            <a:alphaModFix/>
          </a:blip>
          <a:srcRect b="0" l="0" r="0" t="0"/>
          <a:stretch/>
        </p:blipFill>
        <p:spPr>
          <a:xfrm>
            <a:off x="6174075" y="2571173"/>
            <a:ext cx="307150" cy="307150"/>
          </a:xfrm>
          <a:prstGeom prst="rect">
            <a:avLst/>
          </a:prstGeom>
          <a:noFill/>
          <a:ln>
            <a:noFill/>
          </a:ln>
        </p:spPr>
      </p:pic>
      <p:sp>
        <p:nvSpPr>
          <p:cNvPr id="193" name="Google Shape;193;p29"/>
          <p:cNvSpPr txBox="1"/>
          <p:nvPr/>
        </p:nvSpPr>
        <p:spPr>
          <a:xfrm>
            <a:off x="6512425" y="25558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SCRIPT</a:t>
            </a:r>
            <a:endParaRPr b="0" i="0" sz="700" u="none" cap="none" strike="noStrike">
              <a:solidFill>
                <a:srgbClr val="000000"/>
              </a:solidFill>
              <a:latin typeface="Helvetica Neue"/>
              <a:ea typeface="Helvetica Neue"/>
              <a:cs typeface="Helvetica Neue"/>
              <a:sym typeface="Helvetica Neue"/>
            </a:endParaRPr>
          </a:p>
        </p:txBody>
      </p:sp>
      <p:pic>
        <p:nvPicPr>
          <p:cNvPr id="194" name="Google Shape;194;p29"/>
          <p:cNvPicPr preferRelativeResize="0"/>
          <p:nvPr/>
        </p:nvPicPr>
        <p:blipFill rotWithShape="1">
          <a:blip r:embed="rId7">
            <a:alphaModFix/>
          </a:blip>
          <a:srcRect b="0" l="0" r="0" t="0"/>
          <a:stretch/>
        </p:blipFill>
        <p:spPr>
          <a:xfrm>
            <a:off x="6174075" y="2992396"/>
            <a:ext cx="307150" cy="307150"/>
          </a:xfrm>
          <a:prstGeom prst="rect">
            <a:avLst/>
          </a:prstGeom>
          <a:noFill/>
          <a:ln>
            <a:noFill/>
          </a:ln>
        </p:spPr>
      </p:pic>
      <p:sp>
        <p:nvSpPr>
          <p:cNvPr id="195" name="Google Shape;195;p29"/>
          <p:cNvSpPr txBox="1"/>
          <p:nvPr/>
        </p:nvSpPr>
        <p:spPr>
          <a:xfrm>
            <a:off x="6542375" y="297499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SALIDA</a:t>
            </a:r>
            <a:endParaRPr b="0" i="0" sz="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6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06" name="Google Shape;506;p65"/>
          <p:cNvSpPr txBox="1"/>
          <p:nvPr/>
        </p:nvSpPr>
        <p:spPr>
          <a:xfrm>
            <a:off x="27892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keys </a:t>
            </a:r>
            <a:endParaRPr b="0" i="1" sz="3500" u="none" cap="none" strike="noStrike">
              <a:solidFill>
                <a:srgbClr val="000000"/>
              </a:solidFill>
              <a:latin typeface="Anton"/>
              <a:ea typeface="Anton"/>
              <a:cs typeface="Anton"/>
              <a:sym typeface="Anton"/>
            </a:endParaRPr>
          </a:p>
        </p:txBody>
      </p:sp>
      <p:sp>
        <p:nvSpPr>
          <p:cNvPr id="507" name="Google Shape;507;p65"/>
          <p:cNvSpPr txBox="1"/>
          <p:nvPr/>
        </p:nvSpPr>
        <p:spPr>
          <a:xfrm>
            <a:off x="808050" y="1458150"/>
            <a:ext cx="7527900" cy="323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La función </a:t>
            </a:r>
            <a:r>
              <a:rPr b="1" i="0" lang="es-419" sz="1700" u="none" cap="none" strike="noStrike">
                <a:solidFill>
                  <a:schemeClr val="dk1"/>
                </a:solidFill>
                <a:latin typeface="Helvetica Neue"/>
                <a:ea typeface="Helvetica Neue"/>
                <a:cs typeface="Helvetica Neue"/>
                <a:sym typeface="Helvetica Neue"/>
              </a:rPr>
              <a:t>key </a:t>
            </a:r>
            <a:r>
              <a:rPr b="0" i="0" lang="es-419" sz="1700" u="none" cap="none" strike="noStrike">
                <a:solidFill>
                  <a:schemeClr val="dk1"/>
                </a:solidFill>
                <a:latin typeface="Helvetica Neue Light"/>
                <a:ea typeface="Helvetica Neue Light"/>
                <a:cs typeface="Helvetica Neue Light"/>
                <a:sym typeface="Helvetica Neue Light"/>
              </a:rPr>
              <a:t>sirve para poder traer todas las claves de un diccionario en el caso de desconocerlas</a:t>
            </a:r>
            <a:r>
              <a:rPr b="0" i="0" lang="es-419" sz="1700" u="none" cap="none" strike="noStrike">
                <a:solidFill>
                  <a:srgbClr val="000000"/>
                </a:solidFill>
                <a:latin typeface="Helvetica Neue Light"/>
                <a:ea typeface="Helvetica Neue Light"/>
                <a:cs typeface="Helvetica Neue Light"/>
                <a:sym typeface="Helvetica Neue Light"/>
              </a:rPr>
              <a:t>. Se escribe como: </a:t>
            </a:r>
            <a:r>
              <a:rPr b="0" i="0" lang="es-419" sz="1700" u="none" cap="none" strike="noStrike">
                <a:solidFill>
                  <a:schemeClr val="dk1"/>
                </a:solidFill>
                <a:latin typeface="Helvetica Neue Light"/>
                <a:ea typeface="Helvetica Neue Light"/>
                <a:cs typeface="Helvetica Neue Light"/>
                <a:sym typeface="Helvetica Neue Light"/>
              </a:rPr>
              <a:t>dict</a:t>
            </a:r>
            <a:r>
              <a:rPr b="1" i="0" lang="es-419" sz="1700" u="none" cap="none" strike="noStrike">
                <a:solidFill>
                  <a:schemeClr val="dk1"/>
                </a:solidFill>
                <a:latin typeface="Helvetica Neue"/>
                <a:ea typeface="Helvetica Neue"/>
                <a:cs typeface="Helvetica Neue"/>
                <a:sym typeface="Helvetica Neue"/>
              </a:rPr>
              <a:t>.keys()</a:t>
            </a:r>
            <a:endParaRPr b="1" i="0" sz="1700" u="none" cap="none" strike="noStrike">
              <a:solidFill>
                <a:schemeClr val="dk1"/>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t/>
            </a:r>
            <a:endParaRPr b="0" i="0" sz="17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t/>
            </a:r>
            <a:endParaRPr b="0" i="0" sz="17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t/>
            </a:r>
            <a:endParaRPr b="0" i="0" sz="1700" u="none" cap="none" strike="noStrike">
              <a:solidFill>
                <a:schemeClr val="dk1"/>
              </a:solidFill>
              <a:highlight>
                <a:schemeClr val="lt1"/>
              </a:highlight>
              <a:latin typeface="Helvetica Neue"/>
              <a:ea typeface="Helvetica Neue"/>
              <a:cs typeface="Helvetica Neue"/>
              <a:sym typeface="Helvetica Neue"/>
            </a:endParaRPr>
          </a:p>
        </p:txBody>
      </p:sp>
      <p:pic>
        <p:nvPicPr>
          <p:cNvPr id="508" name="Google Shape;508;p65"/>
          <p:cNvPicPr preferRelativeResize="0"/>
          <p:nvPr/>
        </p:nvPicPr>
        <p:blipFill rotWithShape="1">
          <a:blip r:embed="rId4">
            <a:alphaModFix/>
          </a:blip>
          <a:srcRect b="0" l="0" r="0" t="0"/>
          <a:stretch/>
        </p:blipFill>
        <p:spPr>
          <a:xfrm>
            <a:off x="8017255" y="220425"/>
            <a:ext cx="891829" cy="981516"/>
          </a:xfrm>
          <a:prstGeom prst="rect">
            <a:avLst/>
          </a:prstGeom>
          <a:noFill/>
          <a:ln>
            <a:noFill/>
          </a:ln>
        </p:spPr>
      </p:pic>
      <p:sp>
        <p:nvSpPr>
          <p:cNvPr id="509" name="Google Shape;509;p65"/>
          <p:cNvSpPr txBox="1"/>
          <p:nvPr/>
        </p:nvSpPr>
        <p:spPr>
          <a:xfrm>
            <a:off x="2654425" y="2700350"/>
            <a:ext cx="4050600" cy="1349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colores = { "amarillo":"yellow", "azul":"blue", "verde":"green"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colores</a:t>
            </a:r>
            <a:r>
              <a:rPr b="1" lang="es-419" sz="1700">
                <a:solidFill>
                  <a:schemeClr val="dk1"/>
                </a:solidFill>
                <a:highlight>
                  <a:schemeClr val="lt1"/>
                </a:highlight>
                <a:latin typeface="Helvetica Neue"/>
                <a:ea typeface="Helvetica Neue"/>
                <a:cs typeface="Helvetica Neue"/>
                <a:sym typeface="Helvetica Neue"/>
              </a:rPr>
              <a:t>.keys()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dict_keys(['amarillo', 'azul', 'verde'])</a:t>
            </a:r>
            <a:endParaRPr sz="1700">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6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15" name="Google Shape;515;p66"/>
          <p:cNvSpPr txBox="1"/>
          <p:nvPr/>
        </p:nvSpPr>
        <p:spPr>
          <a:xfrm>
            <a:off x="26368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values</a:t>
            </a:r>
            <a:endParaRPr b="0" i="1" sz="3500" u="none" cap="none" strike="noStrike">
              <a:solidFill>
                <a:srgbClr val="000000"/>
              </a:solidFill>
              <a:latin typeface="Anton"/>
              <a:ea typeface="Anton"/>
              <a:cs typeface="Anton"/>
              <a:sym typeface="Anton"/>
            </a:endParaRPr>
          </a:p>
        </p:txBody>
      </p:sp>
      <p:sp>
        <p:nvSpPr>
          <p:cNvPr id="516" name="Google Shape;516;p66"/>
          <p:cNvSpPr txBox="1"/>
          <p:nvPr/>
        </p:nvSpPr>
        <p:spPr>
          <a:xfrm>
            <a:off x="808050" y="1458150"/>
            <a:ext cx="7527900" cy="981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600" u="none" cap="none" strike="noStrike">
                <a:solidFill>
                  <a:schemeClr val="dk1"/>
                </a:solidFill>
                <a:latin typeface="Helvetica Neue Light"/>
                <a:ea typeface="Helvetica Neue Light"/>
                <a:cs typeface="Helvetica Neue Light"/>
                <a:sym typeface="Helvetica Neue Light"/>
              </a:rPr>
              <a:t>La función </a:t>
            </a:r>
            <a:r>
              <a:rPr b="1" i="0" lang="es-419" sz="1600" u="none" cap="none" strike="noStrike">
                <a:solidFill>
                  <a:schemeClr val="dk1"/>
                </a:solidFill>
                <a:latin typeface="Helvetica Neue"/>
                <a:ea typeface="Helvetica Neue"/>
                <a:cs typeface="Helvetica Neue"/>
                <a:sym typeface="Helvetica Neue"/>
              </a:rPr>
              <a:t>values </a:t>
            </a:r>
            <a:r>
              <a:rPr b="0" i="0" lang="es-419" sz="1600" u="none" cap="none" strike="noStrike">
                <a:solidFill>
                  <a:schemeClr val="dk1"/>
                </a:solidFill>
                <a:latin typeface="Helvetica Neue Light"/>
                <a:ea typeface="Helvetica Neue Light"/>
                <a:cs typeface="Helvetica Neue Light"/>
                <a:sym typeface="Helvetica Neue Light"/>
              </a:rPr>
              <a:t>es similar a keys, pero esta sirve para poder traer todos los valores de un diccionario. Se escribe como: dict</a:t>
            </a:r>
            <a:r>
              <a:rPr b="1" i="0" lang="es-419" sz="1600" u="none" cap="none" strike="noStrike">
                <a:solidFill>
                  <a:schemeClr val="dk1"/>
                </a:solidFill>
                <a:latin typeface="Helvetica Neue"/>
                <a:ea typeface="Helvetica Neue"/>
                <a:cs typeface="Helvetica Neue"/>
                <a:sym typeface="Helvetica Neue"/>
              </a:rPr>
              <a:t>.values()</a:t>
            </a:r>
            <a:endParaRPr b="1" i="0" sz="16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highlight>
                <a:schemeClr val="lt1"/>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Helvetica Neue Light"/>
              <a:ea typeface="Helvetica Neue Light"/>
              <a:cs typeface="Helvetica Neue Light"/>
              <a:sym typeface="Helvetica Neue Light"/>
            </a:endParaRPr>
          </a:p>
        </p:txBody>
      </p:sp>
      <p:pic>
        <p:nvPicPr>
          <p:cNvPr id="517" name="Google Shape;517;p66"/>
          <p:cNvPicPr preferRelativeResize="0"/>
          <p:nvPr/>
        </p:nvPicPr>
        <p:blipFill rotWithShape="1">
          <a:blip r:embed="rId4">
            <a:alphaModFix/>
          </a:blip>
          <a:srcRect b="0" l="0" r="0" t="0"/>
          <a:stretch/>
        </p:blipFill>
        <p:spPr>
          <a:xfrm>
            <a:off x="8081555" y="165325"/>
            <a:ext cx="891829" cy="981516"/>
          </a:xfrm>
          <a:prstGeom prst="rect">
            <a:avLst/>
          </a:prstGeom>
          <a:noFill/>
          <a:ln>
            <a:noFill/>
          </a:ln>
        </p:spPr>
      </p:pic>
      <p:sp>
        <p:nvSpPr>
          <p:cNvPr id="518" name="Google Shape;518;p66"/>
          <p:cNvSpPr txBox="1"/>
          <p:nvPr/>
        </p:nvSpPr>
        <p:spPr>
          <a:xfrm>
            <a:off x="2489075" y="2847300"/>
            <a:ext cx="4335300" cy="1349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colores = { "amarillo":"yellow", "azul":"blue", "verde":"green"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colores.values()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700">
                <a:solidFill>
                  <a:schemeClr val="dk1"/>
                </a:solidFill>
                <a:highlight>
                  <a:schemeClr val="lt1"/>
                </a:highlight>
                <a:latin typeface="Helvetica Neue Light"/>
                <a:ea typeface="Helvetica Neue Light"/>
                <a:cs typeface="Helvetica Neue Light"/>
                <a:sym typeface="Helvetica Neue Light"/>
              </a:rPr>
              <a:t>dict_values(['yellow', 'blue', 'green'])</a:t>
            </a:r>
            <a:endParaRPr>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6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24" name="Google Shape;524;p67"/>
          <p:cNvSpPr txBox="1"/>
          <p:nvPr/>
        </p:nvSpPr>
        <p:spPr>
          <a:xfrm>
            <a:off x="26368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items</a:t>
            </a:r>
            <a:endParaRPr b="0" i="1" sz="3500" u="none" cap="none" strike="noStrike">
              <a:solidFill>
                <a:srgbClr val="000000"/>
              </a:solidFill>
              <a:latin typeface="Anton"/>
              <a:ea typeface="Anton"/>
              <a:cs typeface="Anton"/>
              <a:sym typeface="Anton"/>
            </a:endParaRPr>
          </a:p>
        </p:txBody>
      </p:sp>
      <p:sp>
        <p:nvSpPr>
          <p:cNvPr id="525" name="Google Shape;525;p67"/>
          <p:cNvSpPr txBox="1"/>
          <p:nvPr/>
        </p:nvSpPr>
        <p:spPr>
          <a:xfrm>
            <a:off x="427050" y="1458150"/>
            <a:ext cx="6186000" cy="3317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rgbClr val="770000"/>
                </a:solidFill>
                <a:highlight>
                  <a:schemeClr val="lt1"/>
                </a:highlight>
                <a:latin typeface="Helvetica Neue Light"/>
                <a:ea typeface="Helvetica Neue Light"/>
                <a:cs typeface="Helvetica Neue Light"/>
                <a:sym typeface="Helvetica Neue Light"/>
              </a:rPr>
              <a:t>&gt;&gt;&gt;</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 colores = { "amarillo":"yellow", "azul":"blue", "verde":"green" }</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rgbClr val="770000"/>
                </a:solidFill>
                <a:highlight>
                  <a:schemeClr val="lt1"/>
                </a:highlight>
                <a:latin typeface="Helvetica Neue Light"/>
                <a:ea typeface="Helvetica Neue Light"/>
                <a:cs typeface="Helvetica Neue Light"/>
                <a:sym typeface="Helvetica Neue Light"/>
              </a:rPr>
              <a:t>&gt;&gt;&gt;</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 colores.items()</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dict_items([('amarillo', 'yellow'), ('azul', 'blue'), ('verde', 'green')])</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rgbClr val="770000"/>
                </a:solidFill>
                <a:highlight>
                  <a:schemeClr val="lt1"/>
                </a:highlight>
                <a:latin typeface="Helvetica Neue Light"/>
                <a:ea typeface="Helvetica Neue Light"/>
                <a:cs typeface="Helvetica Neue Light"/>
                <a:sym typeface="Helvetica Neue Light"/>
              </a:rPr>
              <a:t>&gt;&gt;&gt;</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 </a:t>
            </a:r>
            <a:r>
              <a:rPr i="0" lang="es-419" sz="1700" u="none" cap="none" strike="noStrike">
                <a:solidFill>
                  <a:srgbClr val="303F9F"/>
                </a:solidFill>
                <a:highlight>
                  <a:schemeClr val="lt1"/>
                </a:highlight>
                <a:latin typeface="Helvetica Neue Light"/>
                <a:ea typeface="Helvetica Neue Light"/>
                <a:cs typeface="Helvetica Neue Light"/>
                <a:sym typeface="Helvetica Neue Light"/>
              </a:rPr>
              <a:t>for </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clave, valor </a:t>
            </a:r>
            <a:r>
              <a:rPr i="0" lang="es-419" sz="1700" u="none" cap="none" strike="noStrike">
                <a:solidFill>
                  <a:srgbClr val="303F9F"/>
                </a:solidFill>
                <a:highlight>
                  <a:schemeClr val="lt1"/>
                </a:highlight>
                <a:latin typeface="Helvetica Neue Light"/>
                <a:ea typeface="Helvetica Neue Light"/>
                <a:cs typeface="Helvetica Neue Light"/>
                <a:sym typeface="Helvetica Neue Light"/>
              </a:rPr>
              <a:t>in </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colores</a:t>
            </a:r>
            <a:r>
              <a:rPr b="1" i="0" lang="es-419" sz="1700" u="none" cap="none" strike="noStrike">
                <a:solidFill>
                  <a:schemeClr val="dk1"/>
                </a:solidFill>
                <a:highlight>
                  <a:schemeClr val="lt1"/>
                </a:highlight>
                <a:latin typeface="Helvetica Neue"/>
                <a:ea typeface="Helvetica Neue"/>
                <a:cs typeface="Helvetica Neue"/>
                <a:sym typeface="Helvetica Neue"/>
              </a:rPr>
              <a:t>.items</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457200" lvl="0" marL="457200" marR="0" rtl="0" algn="l">
              <a:lnSpc>
                <a:spcPct val="115000"/>
              </a:lnSpc>
              <a:spcBef>
                <a:spcPts val="0"/>
              </a:spcBef>
              <a:spcAft>
                <a:spcPts val="0"/>
              </a:spcAft>
              <a:buClr>
                <a:schemeClr val="dk1"/>
              </a:buClr>
              <a:buSzPts val="1100"/>
              <a:buFont typeface="Arial"/>
              <a:buNone/>
            </a:pPr>
            <a:r>
              <a:rPr i="0" lang="es-419" sz="1700" u="none" cap="none" strike="noStrike">
                <a:solidFill>
                  <a:srgbClr val="BA2121"/>
                </a:solidFill>
                <a:highlight>
                  <a:schemeClr val="lt1"/>
                </a:highlight>
                <a:latin typeface="Helvetica Neue Light"/>
                <a:ea typeface="Helvetica Neue Light"/>
                <a:cs typeface="Helvetica Neue Light"/>
                <a:sym typeface="Helvetica Neue Light"/>
              </a:rPr>
              <a:t>print</a:t>
            </a: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(clave, valor)</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amarillo yellow</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azul blue</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i="0" lang="es-419" sz="1700" u="none" cap="none" strike="noStrike">
                <a:solidFill>
                  <a:schemeClr val="dk1"/>
                </a:solidFill>
                <a:highlight>
                  <a:schemeClr val="lt1"/>
                </a:highlight>
                <a:latin typeface="Helvetica Neue Light"/>
                <a:ea typeface="Helvetica Neue Light"/>
                <a:cs typeface="Helvetica Neue Light"/>
                <a:sym typeface="Helvetica Neue Light"/>
              </a:rPr>
              <a:t>verde green</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i="0" sz="17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i="0"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i="0" sz="1700" u="none" cap="none" strike="noStrike">
              <a:solidFill>
                <a:schemeClr val="dk1"/>
              </a:solidFill>
              <a:latin typeface="Helvetica Neue Light"/>
              <a:ea typeface="Helvetica Neue Light"/>
              <a:cs typeface="Helvetica Neue Light"/>
              <a:sym typeface="Helvetica Neue Light"/>
            </a:endParaRPr>
          </a:p>
        </p:txBody>
      </p:sp>
      <p:pic>
        <p:nvPicPr>
          <p:cNvPr id="526" name="Google Shape;526;p67"/>
          <p:cNvPicPr preferRelativeResize="0"/>
          <p:nvPr/>
        </p:nvPicPr>
        <p:blipFill rotWithShape="1">
          <a:blip r:embed="rId4">
            <a:alphaModFix/>
          </a:blip>
          <a:srcRect b="0" l="0" r="0" t="0"/>
          <a:stretch/>
        </p:blipFill>
        <p:spPr>
          <a:xfrm>
            <a:off x="8081555" y="137775"/>
            <a:ext cx="891829" cy="981516"/>
          </a:xfrm>
          <a:prstGeom prst="rect">
            <a:avLst/>
          </a:prstGeom>
          <a:noFill/>
          <a:ln>
            <a:noFill/>
          </a:ln>
        </p:spPr>
      </p:pic>
      <p:sp>
        <p:nvSpPr>
          <p:cNvPr id="527" name="Google Shape;527;p67"/>
          <p:cNvSpPr txBox="1"/>
          <p:nvPr/>
        </p:nvSpPr>
        <p:spPr>
          <a:xfrm>
            <a:off x="6689250" y="1475025"/>
            <a:ext cx="2320500" cy="2801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700">
                <a:solidFill>
                  <a:schemeClr val="dk1"/>
                </a:solidFill>
                <a:latin typeface="Helvetica Neue Light"/>
                <a:ea typeface="Helvetica Neue Light"/>
                <a:cs typeface="Helvetica Neue Light"/>
                <a:sym typeface="Helvetica Neue Light"/>
              </a:rPr>
              <a:t>La función </a:t>
            </a:r>
            <a:r>
              <a:rPr b="1" lang="es-419" sz="1700">
                <a:solidFill>
                  <a:schemeClr val="dk1"/>
                </a:solidFill>
                <a:latin typeface="Helvetica Neue"/>
                <a:ea typeface="Helvetica Neue"/>
                <a:cs typeface="Helvetica Neue"/>
                <a:sym typeface="Helvetica Neue"/>
              </a:rPr>
              <a:t>items </a:t>
            </a:r>
            <a:r>
              <a:rPr lang="es-419" sz="1700">
                <a:solidFill>
                  <a:schemeClr val="dk1"/>
                </a:solidFill>
                <a:latin typeface="Helvetica Neue Light"/>
                <a:ea typeface="Helvetica Neue Light"/>
                <a:cs typeface="Helvetica Neue Light"/>
                <a:sym typeface="Helvetica Neue Light"/>
              </a:rPr>
              <a:t>es similar a keys y values, pero esta crea una lista con clave y valor de los ítems de un diccionario. Se escribe como: dict</a:t>
            </a:r>
            <a:r>
              <a:rPr b="1" lang="es-419" sz="1700">
                <a:solidFill>
                  <a:schemeClr val="dk1"/>
                </a:solidFill>
                <a:latin typeface="Helvetica Neue"/>
                <a:ea typeface="Helvetica Neue"/>
                <a:cs typeface="Helvetica Neue"/>
                <a:sym typeface="Helvetica Neue"/>
              </a:rPr>
              <a:t>.items()</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8"/>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4000" u="none" cap="none" strike="noStrike">
                <a:solidFill>
                  <a:srgbClr val="000000"/>
                </a:solidFill>
                <a:latin typeface="Anton"/>
                <a:ea typeface="Anton"/>
                <a:cs typeface="Anton"/>
                <a:sym typeface="Anton"/>
              </a:rPr>
              <a:t>COLECCIONES 2</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chemeClr val="dk1"/>
              </a:buClr>
              <a:buSzPts val="4000"/>
              <a:buFont typeface="Arial"/>
              <a:buNone/>
            </a:pPr>
            <a:r>
              <a:rPr lang="es-419" sz="2000">
                <a:solidFill>
                  <a:schemeClr val="dk1"/>
                </a:solidFill>
                <a:latin typeface="Helvetica Neue Light"/>
                <a:ea typeface="Helvetica Neue Light"/>
                <a:cs typeface="Helvetica Neue Light"/>
                <a:sym typeface="Helvetica Neue Light"/>
              </a:rPr>
              <a:t>Pensar en vivo, hacer en casa ♥</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533" name="Google Shape;533;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34" name="Google Shape;534;p68"/>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6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40" name="Google Shape;540;p69"/>
          <p:cNvSpPr txBox="1"/>
          <p:nvPr/>
        </p:nvSpPr>
        <p:spPr>
          <a:xfrm>
            <a:off x="932775" y="1142825"/>
            <a:ext cx="7407000" cy="2674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419" sz="900" u="none" cap="none" strike="noStrike">
                <a:solidFill>
                  <a:srgbClr val="000000"/>
                </a:solidFill>
                <a:latin typeface="Helvetica Neue Light"/>
                <a:ea typeface="Helvetica Neue Light"/>
                <a:cs typeface="Helvetica Neue Light"/>
                <a:sym typeface="Helvetica Neue Light"/>
              </a:rPr>
              <a:t>A partir de una lista realizar las siguientes tareas sin modificar la lista original:</a:t>
            </a:r>
            <a:endParaRPr b="0" i="0" sz="9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400"/>
              <a:buFont typeface="Arial"/>
              <a:buNone/>
            </a:pPr>
            <a:r>
              <a:t/>
            </a:r>
            <a:endParaRPr b="0" i="0" sz="1300" u="none" cap="none" strike="noStrike">
              <a:solidFill>
                <a:srgbClr val="000000"/>
              </a:solidFill>
              <a:latin typeface="Helvetica Neue Light"/>
              <a:ea typeface="Helvetica Neue Light"/>
              <a:cs typeface="Helvetica Neue Light"/>
              <a:sym typeface="Helvetica Neue Light"/>
            </a:endParaRPr>
          </a:p>
          <a:p>
            <a:pPr indent="-311150" lvl="0" marL="457200" marR="0" rtl="0" algn="l">
              <a:lnSpc>
                <a:spcPct val="150000"/>
              </a:lnSpc>
              <a:spcBef>
                <a:spcPts val="0"/>
              </a:spcBef>
              <a:spcAft>
                <a:spcPts val="0"/>
              </a:spcAft>
              <a:buClr>
                <a:srgbClr val="3CEFAB"/>
              </a:buClr>
              <a:buSzPts val="1300"/>
              <a:buFont typeface="Helvetica Neue Light"/>
              <a:buAutoNum type="arabicPeriod"/>
            </a:pPr>
            <a:r>
              <a:rPr b="0" i="0" lang="es-419" sz="1300" u="none" cap="none" strike="noStrike">
                <a:solidFill>
                  <a:srgbClr val="000000"/>
                </a:solidFill>
                <a:latin typeface="Helvetica Neue Light"/>
                <a:ea typeface="Helvetica Neue Light"/>
                <a:cs typeface="Helvetica Neue Light"/>
                <a:sym typeface="Helvetica Neue Light"/>
              </a:rPr>
              <a:t>Borrar los elementos duplicados</a:t>
            </a:r>
            <a:endParaRPr b="0" i="0" sz="1300" u="none" cap="none" strike="noStrike">
              <a:solidFill>
                <a:srgbClr val="000000"/>
              </a:solidFill>
              <a:latin typeface="Helvetica Neue Light"/>
              <a:ea typeface="Helvetica Neue Light"/>
              <a:cs typeface="Helvetica Neue Light"/>
              <a:sym typeface="Helvetica Neue Light"/>
            </a:endParaRPr>
          </a:p>
          <a:p>
            <a:pPr indent="-311150" lvl="0" marL="457200" marR="0" rtl="0" algn="l">
              <a:lnSpc>
                <a:spcPct val="150000"/>
              </a:lnSpc>
              <a:spcBef>
                <a:spcPts val="0"/>
              </a:spcBef>
              <a:spcAft>
                <a:spcPts val="0"/>
              </a:spcAft>
              <a:buClr>
                <a:srgbClr val="3CEFAB"/>
              </a:buClr>
              <a:buSzPts val="1300"/>
              <a:buFont typeface="Helvetica Neue Light"/>
              <a:buAutoNum type="arabicPeriod"/>
            </a:pPr>
            <a:r>
              <a:rPr b="0" i="0" lang="es-419" sz="1300" u="none" cap="none" strike="noStrike">
                <a:solidFill>
                  <a:srgbClr val="000000"/>
                </a:solidFill>
                <a:latin typeface="Helvetica Neue Light"/>
                <a:ea typeface="Helvetica Neue Light"/>
                <a:cs typeface="Helvetica Neue Light"/>
                <a:sym typeface="Helvetica Neue Light"/>
              </a:rPr>
              <a:t>Ordenar la lista de mayor a menor</a:t>
            </a:r>
            <a:endParaRPr b="0" i="0" sz="1300" u="none" cap="none" strike="noStrike">
              <a:solidFill>
                <a:srgbClr val="000000"/>
              </a:solidFill>
              <a:latin typeface="Helvetica Neue Light"/>
              <a:ea typeface="Helvetica Neue Light"/>
              <a:cs typeface="Helvetica Neue Light"/>
              <a:sym typeface="Helvetica Neue Light"/>
            </a:endParaRPr>
          </a:p>
          <a:p>
            <a:pPr indent="-311150" lvl="0" marL="457200" marR="0" rtl="0" algn="l">
              <a:lnSpc>
                <a:spcPct val="150000"/>
              </a:lnSpc>
              <a:spcBef>
                <a:spcPts val="0"/>
              </a:spcBef>
              <a:spcAft>
                <a:spcPts val="0"/>
              </a:spcAft>
              <a:buClr>
                <a:srgbClr val="3CEFAB"/>
              </a:buClr>
              <a:buSzPts val="1300"/>
              <a:buFont typeface="Helvetica Neue Light"/>
              <a:buAutoNum type="arabicPeriod"/>
            </a:pPr>
            <a:r>
              <a:rPr b="0" i="0" lang="es-419" sz="1300" u="none" cap="none" strike="noStrike">
                <a:solidFill>
                  <a:srgbClr val="000000"/>
                </a:solidFill>
                <a:latin typeface="Helvetica Neue Light"/>
                <a:ea typeface="Helvetica Neue Light"/>
                <a:cs typeface="Helvetica Neue Light"/>
                <a:sym typeface="Helvetica Neue Light"/>
              </a:rPr>
              <a:t>Eliminar todos los números impares  (  for ---- if (</a:t>
            </a:r>
            <a:r>
              <a:rPr lang="es-419" sz="1300">
                <a:latin typeface="Helvetica Neue Light"/>
                <a:ea typeface="Helvetica Neue Light"/>
                <a:cs typeface="Helvetica Neue Light"/>
                <a:sym typeface="Helvetica Neue Light"/>
              </a:rPr>
              <a:t>%2==1) ---- pop, remove</a:t>
            </a:r>
            <a:r>
              <a:rPr b="0" i="0" lang="es-419" sz="1300" u="none" cap="none" strike="noStrike">
                <a:solidFill>
                  <a:srgbClr val="000000"/>
                </a:solidFill>
                <a:latin typeface="Helvetica Neue Light"/>
                <a:ea typeface="Helvetica Neue Light"/>
                <a:cs typeface="Helvetica Neue Light"/>
                <a:sym typeface="Helvetica Neue Light"/>
              </a:rPr>
              <a:t>     )</a:t>
            </a:r>
            <a:endParaRPr b="0" i="0" sz="1300" u="none" cap="none" strike="noStrike">
              <a:solidFill>
                <a:srgbClr val="000000"/>
              </a:solidFill>
              <a:latin typeface="Helvetica Neue Light"/>
              <a:ea typeface="Helvetica Neue Light"/>
              <a:cs typeface="Helvetica Neue Light"/>
              <a:sym typeface="Helvetica Neue Light"/>
            </a:endParaRPr>
          </a:p>
          <a:p>
            <a:pPr indent="-311150" lvl="0" marL="457200" marR="0" rtl="0" algn="l">
              <a:lnSpc>
                <a:spcPct val="150000"/>
              </a:lnSpc>
              <a:spcBef>
                <a:spcPts val="0"/>
              </a:spcBef>
              <a:spcAft>
                <a:spcPts val="0"/>
              </a:spcAft>
              <a:buClr>
                <a:srgbClr val="3CEFAB"/>
              </a:buClr>
              <a:buSzPts val="1300"/>
              <a:buFont typeface="Helvetica Neue Light"/>
              <a:buAutoNum type="arabicPeriod"/>
            </a:pPr>
            <a:r>
              <a:rPr b="0" i="0" lang="es-419" sz="1300" u="none" cap="none" strike="noStrike">
                <a:solidFill>
                  <a:srgbClr val="000000"/>
                </a:solidFill>
                <a:latin typeface="Helvetica Neue Light"/>
                <a:ea typeface="Helvetica Neue Light"/>
                <a:cs typeface="Helvetica Neue Light"/>
                <a:sym typeface="Helvetica Neue Light"/>
              </a:rPr>
              <a:t>Realizar una suma de todos los números que quedan   (sum(lista))</a:t>
            </a:r>
            <a:endParaRPr b="0" i="0" sz="1300" u="none" cap="none" strike="noStrike">
              <a:solidFill>
                <a:srgbClr val="000000"/>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s-419" sz="1300">
                <a:solidFill>
                  <a:srgbClr val="3CEFAB"/>
                </a:solidFill>
                <a:latin typeface="Helvetica Neue Light"/>
                <a:ea typeface="Helvetica Neue Light"/>
                <a:cs typeface="Helvetica Neue Light"/>
                <a:sym typeface="Helvetica Neue Light"/>
              </a:rPr>
              <a:t>  </a:t>
            </a:r>
            <a:r>
              <a:rPr lang="es-419" sz="1300">
                <a:solidFill>
                  <a:srgbClr val="3CEFAB"/>
                </a:solidFill>
                <a:latin typeface="Helvetica Neue Light"/>
                <a:ea typeface="Helvetica Neue Light"/>
                <a:cs typeface="Helvetica Neue Light"/>
                <a:sym typeface="Helvetica Neue Light"/>
              </a:rPr>
              <a:t>5.</a:t>
            </a:r>
            <a:r>
              <a:rPr lang="es-419" sz="1300">
                <a:solidFill>
                  <a:schemeClr val="dk1"/>
                </a:solidFill>
                <a:latin typeface="Helvetica Neue Light"/>
                <a:ea typeface="Helvetica Neue Light"/>
                <a:cs typeface="Helvetica Neue Light"/>
                <a:sym typeface="Helvetica Neue Light"/>
              </a:rPr>
              <a:t> Añadir como primer elemento de la lista la suma realizada  insert(0, suma)</a:t>
            </a:r>
            <a:endParaRPr sz="13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s-419" sz="1300">
                <a:solidFill>
                  <a:srgbClr val="3CEFAB"/>
                </a:solidFill>
                <a:latin typeface="Helvetica Neue Light"/>
                <a:ea typeface="Helvetica Neue Light"/>
                <a:cs typeface="Helvetica Neue Light"/>
                <a:sym typeface="Helvetica Neue Light"/>
              </a:rPr>
              <a:t>   6.</a:t>
            </a:r>
            <a:r>
              <a:rPr lang="es-419" sz="1300">
                <a:solidFill>
                  <a:schemeClr val="dk1"/>
                </a:solidFill>
                <a:latin typeface="Helvetica Neue Light"/>
                <a:ea typeface="Helvetica Neue Light"/>
                <a:cs typeface="Helvetica Neue Light"/>
                <a:sym typeface="Helvetica Neue Light"/>
              </a:rPr>
              <a:t> Devolver la lista modificada </a:t>
            </a:r>
            <a:endParaRPr sz="13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s-419" sz="1300">
                <a:solidFill>
                  <a:srgbClr val="3CEFAB"/>
                </a:solidFill>
                <a:latin typeface="Helvetica Neue Light"/>
                <a:ea typeface="Helvetica Neue Light"/>
                <a:cs typeface="Helvetica Neue Light"/>
                <a:sym typeface="Helvetica Neue Light"/>
              </a:rPr>
              <a:t>   7.</a:t>
            </a:r>
            <a:r>
              <a:rPr lang="es-419" sz="1300">
                <a:solidFill>
                  <a:schemeClr val="dk1"/>
                </a:solidFill>
                <a:latin typeface="Helvetica Neue Light"/>
                <a:ea typeface="Helvetica Neue Light"/>
                <a:cs typeface="Helvetica Neue Light"/>
                <a:sym typeface="Helvetica Neue Light"/>
              </a:rPr>
              <a:t> Finalmente, después de ejecutar la función, comprueba que la suma de todos los números a partir del segundo, concuerda con el primer número de la lista</a:t>
            </a:r>
            <a:endParaRPr sz="13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b="1" lang="es-419" sz="1700">
                <a:solidFill>
                  <a:schemeClr val="dk1"/>
                </a:solidFill>
                <a:latin typeface="Helvetica Neue"/>
                <a:ea typeface="Helvetica Neue"/>
                <a:cs typeface="Helvetica Neue"/>
                <a:sym typeface="Helvetica Neue"/>
              </a:rPr>
              <a:t>lista = [29, -5, -12, 17, 5, 24, 5, 12, 23, 16, 12, 5, -12, 17]</a:t>
            </a:r>
            <a:endParaRPr sz="900">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chemeClr val="dk1"/>
              </a:buClr>
              <a:buSzPts val="11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chemeClr val="dk1"/>
              </a:buClr>
              <a:buSzPts val="11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400"/>
              <a:buFont typeface="Arial"/>
              <a:buNone/>
            </a:pPr>
            <a:r>
              <a:rPr lang="es-419" sz="1700">
                <a:latin typeface="Helvetica Neue Light"/>
                <a:ea typeface="Helvetica Neue Light"/>
                <a:cs typeface="Helvetica Neue Light"/>
                <a:sym typeface="Helvetica Neue Light"/>
              </a:rPr>
              <a:t> </a:t>
            </a:r>
            <a:endParaRPr b="0" i="0" sz="1700" u="none" cap="none" strike="noStrike">
              <a:solidFill>
                <a:srgbClr val="000000"/>
              </a:solidFill>
              <a:latin typeface="Helvetica Neue Light"/>
              <a:ea typeface="Helvetica Neue Light"/>
              <a:cs typeface="Helvetica Neue Light"/>
              <a:sym typeface="Helvetica Neue Light"/>
            </a:endParaRPr>
          </a:p>
        </p:txBody>
      </p:sp>
      <p:sp>
        <p:nvSpPr>
          <p:cNvPr id="541" name="Google Shape;541;p69"/>
          <p:cNvSpPr txBox="1"/>
          <p:nvPr/>
        </p:nvSpPr>
        <p:spPr>
          <a:xfrm>
            <a:off x="2183550" y="433800"/>
            <a:ext cx="4776900" cy="58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600" u="none" cap="none" strike="noStrike">
                <a:solidFill>
                  <a:srgbClr val="000000"/>
                </a:solidFill>
                <a:latin typeface="Anton"/>
                <a:ea typeface="Anton"/>
                <a:cs typeface="Anton"/>
                <a:sym typeface="Anton"/>
              </a:rPr>
              <a:t>COLECCIONES 2</a:t>
            </a:r>
            <a:endParaRPr b="0" i="1" sz="26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chemeClr val="dk1"/>
              </a:buClr>
              <a:buSzPts val="1100"/>
              <a:buFont typeface="Arial"/>
              <a:buNone/>
            </a:pPr>
            <a:r>
              <a:t/>
            </a:r>
            <a:endParaRPr b="0" i="1" sz="26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600"/>
              <a:buFont typeface="Arial"/>
              <a:buNone/>
            </a:pPr>
            <a:r>
              <a:t/>
            </a:r>
            <a:endParaRPr b="0" i="1" sz="2600" u="none" cap="none" strike="noStrike">
              <a:solidFill>
                <a:srgbClr val="000000"/>
              </a:solidFill>
              <a:latin typeface="Anton"/>
              <a:ea typeface="Anton"/>
              <a:cs typeface="Anton"/>
              <a:sym typeface="Anton"/>
            </a:endParaRPr>
          </a:p>
        </p:txBody>
      </p:sp>
      <p:pic>
        <p:nvPicPr>
          <p:cNvPr id="542" name="Google Shape;542;p69"/>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id="547" name="Google Shape;547;p7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48" name="Google Shape;548;p70"/>
          <p:cNvSpPr txBox="1"/>
          <p:nvPr/>
        </p:nvSpPr>
        <p:spPr>
          <a:xfrm>
            <a:off x="468425" y="1066625"/>
            <a:ext cx="8358300" cy="39021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rPr lang="es-419" sz="1700">
                <a:solidFill>
                  <a:srgbClr val="3CEFAB"/>
                </a:solidFill>
                <a:latin typeface="Helvetica Neue Light"/>
                <a:ea typeface="Helvetica Neue Light"/>
                <a:cs typeface="Helvetica Neue Light"/>
                <a:sym typeface="Helvetica Neue Light"/>
              </a:rPr>
              <a:t>5.</a:t>
            </a:r>
            <a:r>
              <a:rPr lang="es-419" sz="1700">
                <a:latin typeface="Helvetica Neue Light"/>
                <a:ea typeface="Helvetica Neue Light"/>
                <a:cs typeface="Helvetica Neue Light"/>
                <a:sym typeface="Helvetica Neue Light"/>
              </a:rPr>
              <a:t> </a:t>
            </a:r>
            <a:r>
              <a:rPr b="0" i="0" lang="es-419" sz="1700" u="none" cap="none" strike="noStrike">
                <a:solidFill>
                  <a:srgbClr val="000000"/>
                </a:solidFill>
                <a:latin typeface="Helvetica Neue Light"/>
                <a:ea typeface="Helvetica Neue Light"/>
                <a:cs typeface="Helvetica Neue Light"/>
                <a:sym typeface="Helvetica Neue Light"/>
              </a:rPr>
              <a:t>Añadir como </a:t>
            </a:r>
            <a:r>
              <a:rPr b="0" i="0" lang="es-419" sz="1700" u="none" cap="none" strike="noStrike">
                <a:solidFill>
                  <a:srgbClr val="000000"/>
                </a:solidFill>
                <a:latin typeface="Helvetica Neue Light"/>
                <a:ea typeface="Helvetica Neue Light"/>
                <a:cs typeface="Helvetica Neue Light"/>
                <a:sym typeface="Helvetica Neue Light"/>
              </a:rPr>
              <a:t>primer elemento de la lista la suma realizada</a:t>
            </a:r>
            <a:endParaRPr b="0" i="0" sz="1700" u="none" cap="none" strike="noStrike">
              <a:solidFill>
                <a:srgbClr val="000000"/>
              </a:solidFill>
              <a:latin typeface="Helvetica Neue Light"/>
              <a:ea typeface="Helvetica Neue Light"/>
              <a:cs typeface="Helvetica Neue Light"/>
              <a:sym typeface="Helvetica Neue Light"/>
            </a:endParaRPr>
          </a:p>
          <a:p>
            <a:pPr indent="0" lvl="0" marL="457200" marR="0" rtl="0" algn="l">
              <a:lnSpc>
                <a:spcPct val="150000"/>
              </a:lnSpc>
              <a:spcBef>
                <a:spcPts val="0"/>
              </a:spcBef>
              <a:spcAft>
                <a:spcPts val="0"/>
              </a:spcAft>
              <a:buNone/>
            </a:pPr>
            <a:r>
              <a:rPr lang="es-419" sz="1700">
                <a:solidFill>
                  <a:srgbClr val="3CEFAB"/>
                </a:solidFill>
                <a:latin typeface="Helvetica Neue Light"/>
                <a:ea typeface="Helvetica Neue Light"/>
                <a:cs typeface="Helvetica Neue Light"/>
                <a:sym typeface="Helvetica Neue Light"/>
              </a:rPr>
              <a:t>6.</a:t>
            </a:r>
            <a:r>
              <a:rPr lang="es-419" sz="1700">
                <a:latin typeface="Helvetica Neue Light"/>
                <a:ea typeface="Helvetica Neue Light"/>
                <a:cs typeface="Helvetica Neue Light"/>
                <a:sym typeface="Helvetica Neue Light"/>
              </a:rPr>
              <a:t> </a:t>
            </a:r>
            <a:r>
              <a:rPr b="0" i="0" lang="es-419" sz="1700" u="none" cap="none" strike="noStrike">
                <a:solidFill>
                  <a:srgbClr val="000000"/>
                </a:solidFill>
                <a:latin typeface="Helvetica Neue Light"/>
                <a:ea typeface="Helvetica Neue Light"/>
                <a:cs typeface="Helvetica Neue Light"/>
                <a:sym typeface="Helvetica Neue Light"/>
              </a:rPr>
              <a:t>Devolver la lista modificada</a:t>
            </a:r>
            <a:endParaRPr b="0" i="0" sz="1700" u="none" cap="none" strike="noStrike">
              <a:solidFill>
                <a:srgbClr val="000000"/>
              </a:solidFill>
              <a:latin typeface="Helvetica Neue Light"/>
              <a:ea typeface="Helvetica Neue Light"/>
              <a:cs typeface="Helvetica Neue Light"/>
              <a:sym typeface="Helvetica Neue Light"/>
            </a:endParaRPr>
          </a:p>
          <a:p>
            <a:pPr indent="0" lvl="0" marL="457200" marR="0" rtl="0" algn="l">
              <a:lnSpc>
                <a:spcPct val="150000"/>
              </a:lnSpc>
              <a:spcBef>
                <a:spcPts val="0"/>
              </a:spcBef>
              <a:spcAft>
                <a:spcPts val="0"/>
              </a:spcAft>
              <a:buNone/>
            </a:pPr>
            <a:r>
              <a:rPr lang="es-419" sz="1700">
                <a:solidFill>
                  <a:srgbClr val="3CEFAB"/>
                </a:solidFill>
                <a:latin typeface="Helvetica Neue Light"/>
                <a:ea typeface="Helvetica Neue Light"/>
                <a:cs typeface="Helvetica Neue Light"/>
                <a:sym typeface="Helvetica Neue Light"/>
              </a:rPr>
              <a:t>7.</a:t>
            </a:r>
            <a:r>
              <a:rPr lang="es-419" sz="1700">
                <a:latin typeface="Helvetica Neue Light"/>
                <a:ea typeface="Helvetica Neue Light"/>
                <a:cs typeface="Helvetica Neue Light"/>
                <a:sym typeface="Helvetica Neue Light"/>
              </a:rPr>
              <a:t> </a:t>
            </a:r>
            <a:r>
              <a:rPr b="0" i="0" lang="es-419" sz="1700" u="none" cap="none" strike="noStrike">
                <a:solidFill>
                  <a:srgbClr val="000000"/>
                </a:solidFill>
                <a:latin typeface="Helvetica Neue Light"/>
                <a:ea typeface="Helvetica Neue Light"/>
                <a:cs typeface="Helvetica Neue Light"/>
                <a:sym typeface="Helvetica Neue Light"/>
              </a:rPr>
              <a:t>Finalmente, después de ejecutar la función, comprueba que la suma de todos los números a partir del segundo, concuerda con el primer número de la lista</a:t>
            </a:r>
            <a:endParaRPr b="0" i="0" sz="1700" u="none" cap="none" strike="noStrike">
              <a:solidFill>
                <a:srgbClr val="000000"/>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Clr>
                <a:srgbClr val="000000"/>
              </a:buClr>
              <a:buSzPts val="14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1" i="0" lang="es-419" sz="1700" u="none" cap="none" strike="noStrike">
                <a:solidFill>
                  <a:srgbClr val="000000"/>
                </a:solidFill>
                <a:latin typeface="Helvetica Neue"/>
                <a:ea typeface="Helvetica Neue"/>
                <a:cs typeface="Helvetica Neue"/>
                <a:sym typeface="Helvetica Neue"/>
              </a:rPr>
              <a:t>lista = [29, -5, -12, 17, 5, 24, 5, 12, 23, 16, 12, 5, -12, 17]</a:t>
            </a:r>
            <a:endParaRPr b="1" i="0" sz="17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rPr b="1" i="0" lang="es-419" sz="1700" u="none" cap="none" strike="noStrike">
                <a:solidFill>
                  <a:srgbClr val="000000"/>
                </a:solidFill>
                <a:latin typeface="Helvetica Neue"/>
                <a:ea typeface="Helvetica Neue"/>
                <a:cs typeface="Helvetica Neue"/>
                <a:sym typeface="Helvetica Neue"/>
              </a:rPr>
              <a:t>Nota:</a:t>
            </a:r>
            <a:endParaRPr b="1" i="0" sz="17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rPr b="0" i="0" lang="es-419" sz="1700" u="none" cap="none" strike="noStrike">
                <a:solidFill>
                  <a:srgbClr val="000000"/>
                </a:solidFill>
                <a:latin typeface="Helvetica Neue Light"/>
                <a:ea typeface="Helvetica Neue Light"/>
                <a:cs typeface="Helvetica Neue Light"/>
                <a:sym typeface="Helvetica Neue Light"/>
              </a:rPr>
              <a:t>Recorda que para sumar todos los números de una lista podes usar </a:t>
            </a:r>
            <a:r>
              <a:rPr b="1" i="0" lang="es-419" sz="1700" u="none" cap="none" strike="noStrike">
                <a:solidFill>
                  <a:srgbClr val="000000"/>
                </a:solidFill>
                <a:latin typeface="Helvetica Neue"/>
                <a:ea typeface="Helvetica Neue"/>
                <a:cs typeface="Helvetica Neue"/>
                <a:sym typeface="Helvetica Neue"/>
              </a:rPr>
              <a:t>sum</a:t>
            </a:r>
            <a:endParaRPr b="1" i="0" sz="17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5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5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b="0" i="0" sz="1500" u="none" cap="none" strike="noStrike">
              <a:solidFill>
                <a:srgbClr val="000000"/>
              </a:solidFill>
              <a:latin typeface="Helvetica Neue Light"/>
              <a:ea typeface="Helvetica Neue Light"/>
              <a:cs typeface="Helvetica Neue Light"/>
              <a:sym typeface="Helvetica Neue Light"/>
            </a:endParaRPr>
          </a:p>
        </p:txBody>
      </p:sp>
      <p:sp>
        <p:nvSpPr>
          <p:cNvPr id="549" name="Google Shape;549;p70"/>
          <p:cNvSpPr txBox="1"/>
          <p:nvPr/>
        </p:nvSpPr>
        <p:spPr>
          <a:xfrm>
            <a:off x="2183550" y="433800"/>
            <a:ext cx="4776900" cy="58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2600" u="none" cap="none" strike="noStrike">
                <a:solidFill>
                  <a:srgbClr val="000000"/>
                </a:solidFill>
                <a:latin typeface="Anton"/>
                <a:ea typeface="Anton"/>
                <a:cs typeface="Anton"/>
                <a:sym typeface="Anton"/>
              </a:rPr>
              <a:t>COLECCIONES 2</a:t>
            </a:r>
            <a:endParaRPr b="0" i="1" sz="26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chemeClr val="dk1"/>
              </a:buClr>
              <a:buSzPts val="1100"/>
              <a:buFont typeface="Arial"/>
              <a:buNone/>
            </a:pPr>
            <a:r>
              <a:t/>
            </a:r>
            <a:endParaRPr b="0" i="1" sz="26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600"/>
              <a:buFont typeface="Arial"/>
              <a:buNone/>
            </a:pPr>
            <a:r>
              <a:t/>
            </a:r>
            <a:endParaRPr b="0" i="1" sz="2600" u="none" cap="none" strike="noStrike">
              <a:solidFill>
                <a:srgbClr val="000000"/>
              </a:solidFill>
              <a:latin typeface="Anton"/>
              <a:ea typeface="Anton"/>
              <a:cs typeface="Anton"/>
              <a:sym typeface="Anton"/>
            </a:endParaRPr>
          </a:p>
        </p:txBody>
      </p:sp>
      <p:pic>
        <p:nvPicPr>
          <p:cNvPr id="550" name="Google Shape;550;p70"/>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4" name="Shape 554"/>
        <p:cNvGrpSpPr/>
        <p:nvPr/>
      </p:nvGrpSpPr>
      <p:grpSpPr>
        <a:xfrm>
          <a:off x="0" y="0"/>
          <a:ext cx="0" cy="0"/>
          <a:chOff x="0" y="0"/>
          <a:chExt cx="0" cy="0"/>
        </a:xfrm>
      </p:grpSpPr>
      <p:sp>
        <p:nvSpPr>
          <p:cNvPr id="555" name="Google Shape;555;p7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56" name="Google Shape;556;p71"/>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60" name="Shape 560"/>
        <p:cNvGrpSpPr/>
        <p:nvPr/>
      </p:nvGrpSpPr>
      <p:grpSpPr>
        <a:xfrm>
          <a:off x="0" y="0"/>
          <a:ext cx="0" cy="0"/>
          <a:chOff x="0" y="0"/>
          <a:chExt cx="0" cy="0"/>
        </a:xfrm>
      </p:grpSpPr>
      <p:sp>
        <p:nvSpPr>
          <p:cNvPr id="561" name="Google Shape;561;p72"/>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562" name="Google Shape;562;p72"/>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563" name="Google Shape;563;p7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3"/>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b="0" i="0" lang="es-419" sz="1800" u="sng" cap="none" strike="noStrike">
                <a:solidFill>
                  <a:schemeClr val="hlink"/>
                </a:solidFill>
                <a:latin typeface="Helvetica Neue Light"/>
                <a:ea typeface="Helvetica Neue Light"/>
                <a:cs typeface="Helvetica Neue Light"/>
                <a:sym typeface="Helvetica Neue Light"/>
                <a:hlinkClick r:id="rId3"/>
              </a:rPr>
              <a:t>Cadenas</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b="0" i="0" lang="es-419" sz="1800" u="sng" cap="none" strike="noStrike">
                <a:solidFill>
                  <a:schemeClr val="hlink"/>
                </a:solidFill>
                <a:latin typeface="Helvetica Neue Light"/>
                <a:ea typeface="Helvetica Neue Light"/>
                <a:cs typeface="Helvetica Neue Light"/>
                <a:sym typeface="Helvetica Neue Light"/>
                <a:hlinkClick r:id="rId4"/>
              </a:rPr>
              <a:t>Listas</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b="0" i="0" lang="es-419" sz="1800" u="sng" cap="none" strike="noStrike">
                <a:solidFill>
                  <a:schemeClr val="hlink"/>
                </a:solidFill>
                <a:latin typeface="Helvetica Neue Light"/>
                <a:ea typeface="Helvetica Neue Light"/>
                <a:cs typeface="Helvetica Neue Light"/>
                <a:sym typeface="Helvetica Neue Light"/>
                <a:hlinkClick r:id="rId5"/>
              </a:rPr>
              <a:t>Tuplas</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b="0" i="0" lang="es-419" sz="1800" u="sng" cap="none" strike="noStrike">
                <a:solidFill>
                  <a:schemeClr val="hlink"/>
                </a:solidFill>
                <a:latin typeface="Helvetica Neue Light"/>
                <a:ea typeface="Helvetica Neue Light"/>
                <a:cs typeface="Helvetica Neue Light"/>
                <a:sym typeface="Helvetica Neue Light"/>
                <a:hlinkClick r:id="rId6"/>
              </a:rPr>
              <a:t>Diccionarios </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b="0" i="0" lang="es-419" sz="1800" u="sng" cap="none" strike="noStrike">
                <a:solidFill>
                  <a:schemeClr val="hlink"/>
                </a:solidFill>
                <a:latin typeface="Helvetica Neue Light"/>
                <a:ea typeface="Helvetica Neue Light"/>
                <a:cs typeface="Helvetica Neue Light"/>
                <a:sym typeface="Helvetica Neue Light"/>
                <a:hlinkClick r:id="rId7"/>
              </a:rPr>
              <a:t>Conjuntos</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569" name="Google Shape;569;p73"/>
          <p:cNvPicPr preferRelativeResize="0"/>
          <p:nvPr/>
        </p:nvPicPr>
        <p:blipFill rotWithShape="1">
          <a:blip r:embed="rId8">
            <a:alphaModFix/>
          </a:blip>
          <a:srcRect b="0" l="0" r="0" t="0"/>
          <a:stretch/>
        </p:blipFill>
        <p:spPr>
          <a:xfrm>
            <a:off x="7567925" y="4659625"/>
            <a:ext cx="1186526" cy="330675"/>
          </a:xfrm>
          <a:prstGeom prst="rect">
            <a:avLst/>
          </a:prstGeom>
          <a:noFill/>
          <a:ln>
            <a:noFill/>
          </a:ln>
        </p:spPr>
      </p:pic>
      <p:pic>
        <p:nvPicPr>
          <p:cNvPr id="570" name="Google Shape;570;p73"/>
          <p:cNvPicPr preferRelativeResize="0"/>
          <p:nvPr/>
        </p:nvPicPr>
        <p:blipFill rotWithShape="1">
          <a:blip r:embed="rId9">
            <a:alphaModFix/>
          </a:blip>
          <a:srcRect b="0" l="0" r="0" t="0"/>
          <a:stretch/>
        </p:blipFill>
        <p:spPr>
          <a:xfrm>
            <a:off x="7411525" y="127700"/>
            <a:ext cx="1634174" cy="639850"/>
          </a:xfrm>
          <a:prstGeom prst="rect">
            <a:avLst/>
          </a:prstGeom>
          <a:noFill/>
          <a:ln>
            <a:noFill/>
          </a:ln>
        </p:spPr>
      </p:pic>
      <p:sp>
        <p:nvSpPr>
          <p:cNvPr id="571" name="Google Shape;571;p73"/>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2" name="Google Shape;572;p73"/>
          <p:cNvPicPr preferRelativeResize="0"/>
          <p:nvPr/>
        </p:nvPicPr>
        <p:blipFill rotWithShape="1">
          <a:blip r:embed="rId10">
            <a:alphaModFix/>
          </a:blip>
          <a:srcRect b="0" l="0" r="0" t="0"/>
          <a:stretch/>
        </p:blipFill>
        <p:spPr>
          <a:xfrm>
            <a:off x="1831534" y="1997140"/>
            <a:ext cx="545131" cy="545131"/>
          </a:xfrm>
          <a:prstGeom prst="rect">
            <a:avLst/>
          </a:prstGeom>
          <a:noFill/>
          <a:ln>
            <a:noFill/>
          </a:ln>
        </p:spPr>
      </p:pic>
      <p:sp>
        <p:nvSpPr>
          <p:cNvPr id="573" name="Google Shape;573;p73"/>
          <p:cNvSpPr txBox="1"/>
          <p:nvPr/>
        </p:nvSpPr>
        <p:spPr>
          <a:xfrm>
            <a:off x="882725" y="4505013"/>
            <a:ext cx="67647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7" name="Shape 577"/>
        <p:cNvGrpSpPr/>
        <p:nvPr/>
      </p:nvGrpSpPr>
      <p:grpSpPr>
        <a:xfrm>
          <a:off x="0" y="0"/>
          <a:ext cx="0" cy="0"/>
          <a:chOff x="0" y="0"/>
          <a:chExt cx="0" cy="0"/>
        </a:xfrm>
      </p:grpSpPr>
      <p:sp>
        <p:nvSpPr>
          <p:cNvPr id="578" name="Google Shape;578;p74"/>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579" name="Google Shape;579;p74"/>
          <p:cNvSpPr txBox="1"/>
          <p:nvPr/>
        </p:nvSpPr>
        <p:spPr>
          <a:xfrm>
            <a:off x="1444487" y="2623175"/>
            <a:ext cx="6467100" cy="19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419"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30200" lvl="0" marL="431800" marR="0" rtl="0" algn="ctr">
              <a:lnSpc>
                <a:spcPct val="115000"/>
              </a:lnSpc>
              <a:spcBef>
                <a:spcPts val="0"/>
              </a:spcBef>
              <a:spcAft>
                <a:spcPts val="0"/>
              </a:spcAft>
              <a:buClr>
                <a:srgbClr val="E0FF00"/>
              </a:buClr>
              <a:buSzPts val="2000"/>
              <a:buFont typeface="Arial"/>
              <a:buChar char="-"/>
            </a:pPr>
            <a:r>
              <a:rPr b="0" i="0" lang="es-419" sz="2000" u="none" cap="none" strike="noStrike">
                <a:solidFill>
                  <a:srgbClr val="E0FF00"/>
                </a:solidFill>
                <a:latin typeface="Helvetica Neue Light"/>
                <a:ea typeface="Helvetica Neue Light"/>
                <a:cs typeface="Helvetica Neue Light"/>
                <a:sym typeface="Helvetica Neue Light"/>
              </a:rPr>
              <a:t>Listas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ctr">
              <a:lnSpc>
                <a:spcPct val="115000"/>
              </a:lnSpc>
              <a:spcBef>
                <a:spcPts val="0"/>
              </a:spcBef>
              <a:spcAft>
                <a:spcPts val="0"/>
              </a:spcAft>
              <a:buClr>
                <a:srgbClr val="E0FF00"/>
              </a:buClr>
              <a:buSzPts val="2000"/>
              <a:buFont typeface="Helvetica Neue Light"/>
              <a:buChar char="-"/>
            </a:pPr>
            <a:r>
              <a:rPr b="0" i="0" lang="es-419" sz="2000" u="none" cap="none" strike="noStrike">
                <a:solidFill>
                  <a:srgbClr val="E0FF00"/>
                </a:solidFill>
                <a:latin typeface="Helvetica Neue Light"/>
                <a:ea typeface="Helvetica Neue Light"/>
                <a:cs typeface="Helvetica Neue Light"/>
                <a:sym typeface="Helvetica Neue Light"/>
              </a:rPr>
              <a:t>Tuplas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ctr">
              <a:lnSpc>
                <a:spcPct val="115000"/>
              </a:lnSpc>
              <a:spcBef>
                <a:spcPts val="0"/>
              </a:spcBef>
              <a:spcAft>
                <a:spcPts val="0"/>
              </a:spcAft>
              <a:buClr>
                <a:srgbClr val="E0FF00"/>
              </a:buClr>
              <a:buSzPts val="2000"/>
              <a:buFont typeface="Helvetica Neue Light"/>
              <a:buChar char="-"/>
            </a:pPr>
            <a:r>
              <a:rPr b="0" i="0" lang="es-419" sz="2000" u="none" cap="none" strike="noStrike">
                <a:solidFill>
                  <a:srgbClr val="E0FF00"/>
                </a:solidFill>
                <a:latin typeface="Helvetica Neue Light"/>
                <a:ea typeface="Helvetica Neue Light"/>
                <a:cs typeface="Helvetica Neue Light"/>
                <a:sym typeface="Helvetica Neue Light"/>
              </a:rPr>
              <a:t>Anidación</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ctr">
              <a:lnSpc>
                <a:spcPct val="115000"/>
              </a:lnSpc>
              <a:spcBef>
                <a:spcPts val="0"/>
              </a:spcBef>
              <a:spcAft>
                <a:spcPts val="0"/>
              </a:spcAft>
              <a:buClr>
                <a:srgbClr val="E0FF00"/>
              </a:buClr>
              <a:buSzPts val="2000"/>
              <a:buFont typeface="Helvetica Neue Light"/>
              <a:buChar char="-"/>
            </a:pPr>
            <a:r>
              <a:rPr b="0" i="0" lang="es-419" sz="2000" u="none" cap="none" strike="noStrike">
                <a:solidFill>
                  <a:srgbClr val="E0FF00"/>
                </a:solidFill>
                <a:latin typeface="Helvetica Neue Light"/>
                <a:ea typeface="Helvetica Neue Light"/>
                <a:cs typeface="Helvetica Neue Light"/>
                <a:sym typeface="Helvetica Neue Light"/>
              </a:rPr>
              <a:t>Transformación de colecciones</a:t>
            </a:r>
            <a:endParaRPr b="0" i="0" sz="20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99" name="Shape 199"/>
        <p:cNvGrpSpPr/>
        <p:nvPr/>
      </p:nvGrpSpPr>
      <p:grpSpPr>
        <a:xfrm>
          <a:off x="0" y="0"/>
          <a:ext cx="0" cy="0"/>
          <a:chOff x="0" y="0"/>
          <a:chExt cx="0" cy="0"/>
        </a:xfrm>
      </p:grpSpPr>
      <p:sp>
        <p:nvSpPr>
          <p:cNvPr id="200" name="Google Shape;200;p30"/>
          <p:cNvSpPr txBox="1"/>
          <p:nvPr/>
        </p:nvSpPr>
        <p:spPr>
          <a:xfrm>
            <a:off x="1398000" y="20754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121212"/>
                </a:solidFill>
                <a:latin typeface="Anton"/>
                <a:ea typeface="Anton"/>
                <a:cs typeface="Anton"/>
                <a:sym typeface="Anton"/>
              </a:rPr>
              <a:t>CADENAS</a:t>
            </a:r>
            <a:endParaRPr b="0" i="1" sz="3700" u="none" cap="none" strike="noStrike">
              <a:solidFill>
                <a:srgbClr val="121212"/>
              </a:solidFill>
              <a:latin typeface="Anton"/>
              <a:ea typeface="Anton"/>
              <a:cs typeface="Anton"/>
              <a:sym typeface="Anton"/>
            </a:endParaRPr>
          </a:p>
        </p:txBody>
      </p:sp>
      <p:pic>
        <p:nvPicPr>
          <p:cNvPr id="201" name="Google Shape;201;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3" name="Shape 583"/>
        <p:cNvGrpSpPr/>
        <p:nvPr/>
      </p:nvGrpSpPr>
      <p:grpSpPr>
        <a:xfrm>
          <a:off x="0" y="0"/>
          <a:ext cx="0" cy="0"/>
          <a:chOff x="0" y="0"/>
          <a:chExt cx="0" cy="0"/>
        </a:xfrm>
      </p:grpSpPr>
      <p:sp>
        <p:nvSpPr>
          <p:cNvPr id="584" name="Google Shape;584;p75"/>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585" name="Google Shape;585;p75"/>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89" name="Shape 589"/>
        <p:cNvGrpSpPr/>
        <p:nvPr/>
      </p:nvGrpSpPr>
      <p:grpSpPr>
        <a:xfrm>
          <a:off x="0" y="0"/>
          <a:ext cx="0" cy="0"/>
          <a:chOff x="0" y="0"/>
          <a:chExt cx="0" cy="0"/>
        </a:xfrm>
      </p:grpSpPr>
      <p:sp>
        <p:nvSpPr>
          <p:cNvPr id="590" name="Google Shape;590;p7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591" name="Google Shape;591;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07" name="Google Shape;207;p31"/>
          <p:cNvSpPr txBox="1"/>
          <p:nvPr/>
        </p:nvSpPr>
        <p:spPr>
          <a:xfrm>
            <a:off x="27892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Upper</a:t>
            </a:r>
            <a:endParaRPr b="0" i="1" sz="3500" u="none" cap="none" strike="noStrike">
              <a:solidFill>
                <a:srgbClr val="000000"/>
              </a:solidFill>
              <a:latin typeface="Anton"/>
              <a:ea typeface="Anton"/>
              <a:cs typeface="Anton"/>
              <a:sym typeface="Anton"/>
            </a:endParaRPr>
          </a:p>
        </p:txBody>
      </p:sp>
      <p:sp>
        <p:nvSpPr>
          <p:cNvPr id="208" name="Google Shape;208;p31"/>
          <p:cNvSpPr txBox="1"/>
          <p:nvPr/>
        </p:nvSpPr>
        <p:spPr>
          <a:xfrm>
            <a:off x="731850" y="1516800"/>
            <a:ext cx="7910400" cy="1091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Esta función integrada sirve para hacer que se devuelva la misma cadena pero con sus caracteres en </a:t>
            </a:r>
            <a:r>
              <a:rPr b="1" i="0" lang="es-419" sz="1700" u="none" cap="none" strike="noStrike">
                <a:solidFill>
                  <a:schemeClr val="dk1"/>
                </a:solidFill>
                <a:latin typeface="Helvetica Neue"/>
                <a:ea typeface="Helvetica Neue"/>
                <a:cs typeface="Helvetica Neue"/>
                <a:sym typeface="Helvetica Neue"/>
              </a:rPr>
              <a:t>mayúscula</a:t>
            </a:r>
            <a:r>
              <a:rPr b="0" i="0" lang="es-419" sz="1700" u="none" cap="none" strike="noStrike">
                <a:solidFill>
                  <a:schemeClr val="dk1"/>
                </a:solidFill>
                <a:latin typeface="Helvetica Neue Light"/>
                <a:ea typeface="Helvetica Neue Light"/>
                <a:cs typeface="Helvetica Neue Light"/>
                <a:sym typeface="Helvetica Neue Light"/>
              </a:rPr>
              <a:t>, usando el</a:t>
            </a:r>
            <a:r>
              <a:rPr b="0" i="0" lang="es-419" sz="1700" u="none" cap="none" strike="noStrike">
                <a:solidFill>
                  <a:srgbClr val="000000"/>
                </a:solidFill>
                <a:latin typeface="Helvetica Neue Light"/>
                <a:ea typeface="Helvetica Neue Light"/>
                <a:cs typeface="Helvetica Neue Light"/>
                <a:sym typeface="Helvetica Neue Light"/>
              </a:rPr>
              <a:t> método </a:t>
            </a:r>
            <a:r>
              <a:rPr b="1" i="1" lang="es-419" sz="1700" u="none" cap="none" strike="noStrike">
                <a:solidFill>
                  <a:srgbClr val="000000"/>
                </a:solidFill>
                <a:latin typeface="Helvetica Neue"/>
                <a:ea typeface="Helvetica Neue"/>
                <a:cs typeface="Helvetica Neue"/>
                <a:sym typeface="Helvetica Neue"/>
              </a:rPr>
              <a:t>upper</a:t>
            </a:r>
            <a:r>
              <a:rPr b="0" i="1" lang="es-419" sz="1700" u="none" cap="none" strike="noStrike">
                <a:solidFill>
                  <a:srgbClr val="000000"/>
                </a:solidFill>
                <a:latin typeface="Helvetica Neue Light"/>
                <a:ea typeface="Helvetica Neue Light"/>
                <a:cs typeface="Helvetica Neue Light"/>
                <a:sym typeface="Helvetica Neue Light"/>
              </a:rPr>
              <a:t>().</a:t>
            </a:r>
            <a:r>
              <a:rPr b="0" i="0" lang="es-419" sz="1700" u="none" cap="none" strike="noStrike">
                <a:solidFill>
                  <a:srgbClr val="000000"/>
                </a:solidFill>
                <a:latin typeface="Helvetica Neue Light"/>
                <a:ea typeface="Helvetica Neue Light"/>
                <a:cs typeface="Helvetica Neue Light"/>
                <a:sym typeface="Helvetica Neue Light"/>
              </a:rPr>
              <a:t> Se escribe como: </a:t>
            </a:r>
            <a:r>
              <a:rPr b="0" i="1" lang="es-419" sz="1700" u="none" cap="none" strike="noStrike">
                <a:solidFill>
                  <a:schemeClr val="dk1"/>
                </a:solidFill>
                <a:latin typeface="Helvetica Neue Light"/>
                <a:ea typeface="Helvetica Neue Light"/>
                <a:cs typeface="Helvetica Neue Light"/>
                <a:sym typeface="Helvetica Neue Light"/>
              </a:rPr>
              <a:t>string</a:t>
            </a:r>
            <a:r>
              <a:rPr b="1" i="1" lang="es-419" sz="1700" u="none" cap="none" strike="noStrike">
                <a:solidFill>
                  <a:schemeClr val="dk1"/>
                </a:solidFill>
                <a:latin typeface="Helvetica Neue"/>
                <a:ea typeface="Helvetica Neue"/>
                <a:cs typeface="Helvetica Neue"/>
                <a:sym typeface="Helvetica Neue"/>
              </a:rPr>
              <a:t>.upper()</a:t>
            </a:r>
            <a:endParaRPr b="1" i="1" sz="17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chemeClr val="dk1"/>
              </a:solidFill>
              <a:highlight>
                <a:schemeClr val="lt1"/>
              </a:highlight>
              <a:latin typeface="Helvetica Neue"/>
              <a:ea typeface="Helvetica Neue"/>
              <a:cs typeface="Helvetica Neue"/>
              <a:sym typeface="Helvetica Neue"/>
            </a:endParaRPr>
          </a:p>
        </p:txBody>
      </p:sp>
      <p:pic>
        <p:nvPicPr>
          <p:cNvPr id="209" name="Google Shape;209;p31"/>
          <p:cNvPicPr preferRelativeResize="0"/>
          <p:nvPr/>
        </p:nvPicPr>
        <p:blipFill rotWithShape="1">
          <a:blip r:embed="rId4">
            <a:alphaModFix/>
          </a:blip>
          <a:srcRect b="0" l="0" r="0" t="0"/>
          <a:stretch/>
        </p:blipFill>
        <p:spPr>
          <a:xfrm>
            <a:off x="8107030" y="227625"/>
            <a:ext cx="891829" cy="981516"/>
          </a:xfrm>
          <a:prstGeom prst="rect">
            <a:avLst/>
          </a:prstGeom>
          <a:noFill/>
          <a:ln>
            <a:noFill/>
          </a:ln>
        </p:spPr>
      </p:pic>
      <p:sp>
        <p:nvSpPr>
          <p:cNvPr id="210" name="Google Shape;210;p31"/>
          <p:cNvSpPr txBox="1"/>
          <p:nvPr/>
        </p:nvSpPr>
        <p:spPr>
          <a:xfrm>
            <a:off x="3339750" y="3053300"/>
            <a:ext cx="3000000" cy="1650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 = “Hola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cadena.upper()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“hola amigo!”.upper()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AMIGO!”	</a:t>
            </a:r>
            <a:endParaRPr sz="1700">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16" name="Google Shape;216;p32"/>
          <p:cNvSpPr txBox="1"/>
          <p:nvPr/>
        </p:nvSpPr>
        <p:spPr>
          <a:xfrm>
            <a:off x="27130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Lower</a:t>
            </a:r>
            <a:endParaRPr b="0" i="1" sz="3500" u="none" cap="none" strike="noStrike">
              <a:solidFill>
                <a:srgbClr val="000000"/>
              </a:solidFill>
              <a:latin typeface="Anton"/>
              <a:ea typeface="Anton"/>
              <a:cs typeface="Anton"/>
              <a:sym typeface="Anton"/>
            </a:endParaRPr>
          </a:p>
        </p:txBody>
      </p:sp>
      <p:sp>
        <p:nvSpPr>
          <p:cNvPr id="217" name="Google Shape;217;p32"/>
          <p:cNvSpPr txBox="1"/>
          <p:nvPr/>
        </p:nvSpPr>
        <p:spPr>
          <a:xfrm>
            <a:off x="808050" y="1516800"/>
            <a:ext cx="7527900" cy="1398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Ya vimos cómo convertir a mayúsculas, pero también es útil convertir una cadena de caracteres a </a:t>
            </a:r>
            <a:r>
              <a:rPr b="1" i="0" lang="es-419" sz="1800" u="none" cap="none" strike="noStrike">
                <a:solidFill>
                  <a:srgbClr val="000000"/>
                </a:solidFill>
                <a:latin typeface="Helvetica Neue"/>
                <a:ea typeface="Helvetica Neue"/>
                <a:cs typeface="Helvetica Neue"/>
                <a:sym typeface="Helvetica Neue"/>
              </a:rPr>
              <a:t>minúsculas</a:t>
            </a:r>
            <a:r>
              <a:rPr b="0" i="0" lang="es-419" sz="1800" u="none" cap="none" strike="noStrike">
                <a:solidFill>
                  <a:schemeClr val="dk1"/>
                </a:solidFill>
                <a:latin typeface="Helvetica Neue Light"/>
                <a:ea typeface="Helvetica Neue Light"/>
                <a:cs typeface="Helvetica Neue Light"/>
                <a:sym typeface="Helvetica Neue Light"/>
              </a:rPr>
              <a:t>, usando el</a:t>
            </a:r>
            <a:r>
              <a:rPr b="0" i="0" lang="es-419" sz="1800" u="none" cap="none" strike="noStrike">
                <a:solidFill>
                  <a:srgbClr val="000000"/>
                </a:solidFill>
                <a:latin typeface="Helvetica Neue Light"/>
                <a:ea typeface="Helvetica Neue Light"/>
                <a:cs typeface="Helvetica Neue Light"/>
                <a:sym typeface="Helvetica Neue Light"/>
              </a:rPr>
              <a:t> método</a:t>
            </a:r>
            <a:r>
              <a:rPr b="0" i="1" lang="es-419" sz="1800" u="none" cap="none" strike="noStrike">
                <a:solidFill>
                  <a:srgbClr val="000000"/>
                </a:solidFill>
                <a:latin typeface="Helvetica Neue Light"/>
                <a:ea typeface="Helvetica Neue Light"/>
                <a:cs typeface="Helvetica Neue Light"/>
                <a:sym typeface="Helvetica Neue Light"/>
              </a:rPr>
              <a:t> </a:t>
            </a:r>
            <a:r>
              <a:rPr b="1" i="1" lang="es-419" sz="1800" u="none" cap="none" strike="noStrike">
                <a:solidFill>
                  <a:srgbClr val="000000"/>
                </a:solidFill>
                <a:latin typeface="Helvetica Neue"/>
                <a:ea typeface="Helvetica Neue"/>
                <a:cs typeface="Helvetica Neue"/>
                <a:sym typeface="Helvetica Neue"/>
              </a:rPr>
              <a:t>lower</a:t>
            </a:r>
            <a:r>
              <a:rPr b="0" i="1" lang="es-419" sz="1800" u="none" cap="none" strike="noStrike">
                <a:solidFill>
                  <a:srgbClr val="000000"/>
                </a:solidFill>
                <a:latin typeface="Helvetica Neue Light"/>
                <a:ea typeface="Helvetica Neue Light"/>
                <a:cs typeface="Helvetica Neue Light"/>
                <a:sym typeface="Helvetica Neue Light"/>
              </a:rPr>
              <a:t>().</a:t>
            </a:r>
            <a:r>
              <a:rPr b="0" i="0" lang="es-419" sz="1800" u="none" cap="none" strike="noStrike">
                <a:solidFill>
                  <a:srgbClr val="000000"/>
                </a:solidFill>
                <a:latin typeface="Helvetica Neue Light"/>
                <a:ea typeface="Helvetica Neue Light"/>
                <a:cs typeface="Helvetica Neue Light"/>
                <a:sym typeface="Helvetica Neue Light"/>
              </a:rPr>
              <a:t> Se escribe como:</a:t>
            </a:r>
            <a:r>
              <a:rPr b="0" i="1" lang="es-419" sz="1800" u="none" cap="none" strike="noStrike">
                <a:solidFill>
                  <a:srgbClr val="000000"/>
                </a:solidFill>
                <a:latin typeface="Helvetica Neue Light"/>
                <a:ea typeface="Helvetica Neue Light"/>
                <a:cs typeface="Helvetica Neue Light"/>
                <a:sym typeface="Helvetica Neue Light"/>
              </a:rPr>
              <a:t> </a:t>
            </a:r>
            <a:r>
              <a:rPr b="0" i="1" lang="es-419" sz="1800" u="none" cap="none" strike="noStrike">
                <a:solidFill>
                  <a:schemeClr val="dk1"/>
                </a:solidFill>
                <a:latin typeface="Helvetica Neue Light"/>
                <a:ea typeface="Helvetica Neue Light"/>
                <a:cs typeface="Helvetica Neue Light"/>
                <a:sym typeface="Helvetica Neue Light"/>
              </a:rPr>
              <a:t>string</a:t>
            </a:r>
            <a:r>
              <a:rPr b="1" i="1" lang="es-419" sz="1800" u="none" cap="none" strike="noStrike">
                <a:solidFill>
                  <a:schemeClr val="dk1"/>
                </a:solidFill>
                <a:latin typeface="Helvetica Neue"/>
                <a:ea typeface="Helvetica Neue"/>
                <a:cs typeface="Helvetica Neue"/>
                <a:sym typeface="Helvetica Neue"/>
              </a:rPr>
              <a:t>.lower()</a:t>
            </a:r>
            <a:endParaRPr b="0" i="1"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0" i="0" lang="es-419" sz="1400" u="none" cap="none" strike="noStrike">
                <a:solidFill>
                  <a:schemeClr val="dk1"/>
                </a:solidFill>
                <a:highlight>
                  <a:schemeClr val="lt1"/>
                </a:highlight>
                <a:latin typeface="Helvetica Neue"/>
                <a:ea typeface="Helvetica Neue"/>
                <a:cs typeface="Helvetica Neue"/>
                <a:sym typeface="Helvetica Neue"/>
              </a:rPr>
              <a:t>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218" name="Google Shape;218;p32"/>
          <p:cNvPicPr preferRelativeResize="0"/>
          <p:nvPr/>
        </p:nvPicPr>
        <p:blipFill rotWithShape="1">
          <a:blip r:embed="rId4">
            <a:alphaModFix/>
          </a:blip>
          <a:srcRect b="0" l="0" r="0" t="0"/>
          <a:stretch/>
        </p:blipFill>
        <p:spPr>
          <a:xfrm>
            <a:off x="8047655" y="178125"/>
            <a:ext cx="891829" cy="981516"/>
          </a:xfrm>
          <a:prstGeom prst="rect">
            <a:avLst/>
          </a:prstGeom>
          <a:noFill/>
          <a:ln>
            <a:noFill/>
          </a:ln>
        </p:spPr>
      </p:pic>
      <p:sp>
        <p:nvSpPr>
          <p:cNvPr id="219" name="Google Shape;219;p32"/>
          <p:cNvSpPr txBox="1"/>
          <p:nvPr/>
        </p:nvSpPr>
        <p:spPr>
          <a:xfrm>
            <a:off x="3263550" y="3125375"/>
            <a:ext cx="3000000" cy="1650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 = “Hola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cadena.lower()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“HoLa AmIgO!”.lower()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amigo!”</a:t>
            </a:r>
            <a:endParaRPr sz="1700">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25" name="Google Shape;225;p33"/>
          <p:cNvSpPr txBox="1"/>
          <p:nvPr/>
        </p:nvSpPr>
        <p:spPr>
          <a:xfrm>
            <a:off x="25606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Capitalize</a:t>
            </a:r>
            <a:endParaRPr b="0" i="1" sz="3500" u="none" cap="none" strike="noStrike">
              <a:solidFill>
                <a:srgbClr val="000000"/>
              </a:solidFill>
              <a:latin typeface="Anton"/>
              <a:ea typeface="Anton"/>
              <a:cs typeface="Anton"/>
              <a:sym typeface="Anton"/>
            </a:endParaRPr>
          </a:p>
        </p:txBody>
      </p:sp>
      <p:sp>
        <p:nvSpPr>
          <p:cNvPr id="226" name="Google Shape;226;p33"/>
          <p:cNvSpPr txBox="1"/>
          <p:nvPr/>
        </p:nvSpPr>
        <p:spPr>
          <a:xfrm>
            <a:off x="514600" y="1516800"/>
            <a:ext cx="8263200" cy="1349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rgbClr val="000000"/>
                </a:solidFill>
                <a:latin typeface="Helvetica Neue Light"/>
                <a:ea typeface="Helvetica Neue Light"/>
                <a:cs typeface="Helvetica Neue Light"/>
                <a:sym typeface="Helvetica Neue Light"/>
              </a:rPr>
              <a:t>Esta función integrada sirve para hacer que se devuelva la misma cadena pero con su </a:t>
            </a:r>
            <a:r>
              <a:rPr b="1" i="0" lang="es-419" sz="1700" u="none" cap="none" strike="noStrike">
                <a:solidFill>
                  <a:srgbClr val="000000"/>
                </a:solidFill>
                <a:latin typeface="Helvetica Neue"/>
                <a:ea typeface="Helvetica Neue"/>
                <a:cs typeface="Helvetica Neue"/>
                <a:sym typeface="Helvetica Neue"/>
              </a:rPr>
              <a:t>primer </a:t>
            </a:r>
            <a:r>
              <a:rPr b="0" i="0" lang="es-419" sz="1700" u="none" cap="none" strike="noStrike">
                <a:solidFill>
                  <a:srgbClr val="000000"/>
                </a:solidFill>
                <a:latin typeface="Helvetica Neue Light"/>
                <a:ea typeface="Helvetica Neue Light"/>
                <a:cs typeface="Helvetica Neue Light"/>
                <a:sym typeface="Helvetica Neue Light"/>
              </a:rPr>
              <a:t>carácter en </a:t>
            </a:r>
            <a:r>
              <a:rPr b="1" i="0" lang="es-419" sz="1700" u="none" cap="none" strike="noStrike">
                <a:solidFill>
                  <a:srgbClr val="000000"/>
                </a:solidFill>
                <a:latin typeface="Helvetica Neue"/>
                <a:ea typeface="Helvetica Neue"/>
                <a:cs typeface="Helvetica Neue"/>
                <a:sym typeface="Helvetica Neue"/>
              </a:rPr>
              <a:t>mayúscula </a:t>
            </a:r>
            <a:r>
              <a:rPr b="0" i="0" lang="es-419" sz="1700" u="none" cap="none" strike="noStrike">
                <a:solidFill>
                  <a:srgbClr val="000000"/>
                </a:solidFill>
                <a:latin typeface="Helvetica Neue Light"/>
                <a:ea typeface="Helvetica Neue Light"/>
                <a:cs typeface="Helvetica Neue Light"/>
                <a:sym typeface="Helvetica Neue Light"/>
              </a:rPr>
              <a:t>y el resto de caracteres hacerlos </a:t>
            </a:r>
            <a:r>
              <a:rPr b="1" i="0" lang="es-419" sz="1700" u="none" cap="none" strike="noStrike">
                <a:solidFill>
                  <a:srgbClr val="000000"/>
                </a:solidFill>
                <a:latin typeface="Helvetica Neue"/>
                <a:ea typeface="Helvetica Neue"/>
                <a:cs typeface="Helvetica Neue"/>
                <a:sym typeface="Helvetica Neue"/>
              </a:rPr>
              <a:t>minúscula</a:t>
            </a:r>
            <a:r>
              <a:rPr b="0" i="0" lang="es-419" sz="1700" u="none" cap="none" strike="noStrike">
                <a:solidFill>
                  <a:srgbClr val="000000"/>
                </a:solidFill>
                <a:latin typeface="Helvetica Neue Light"/>
                <a:ea typeface="Helvetica Neue Light"/>
                <a:cs typeface="Helvetica Neue Light"/>
                <a:sym typeface="Helvetica Neue Light"/>
              </a:rPr>
              <a:t>, usando el método </a:t>
            </a:r>
            <a:r>
              <a:rPr b="1" i="1" lang="es-419" sz="1700" u="none" cap="none" strike="noStrike">
                <a:solidFill>
                  <a:srgbClr val="000000"/>
                </a:solidFill>
                <a:latin typeface="Helvetica Neue"/>
                <a:ea typeface="Helvetica Neue"/>
                <a:cs typeface="Helvetica Neue"/>
                <a:sym typeface="Helvetica Neue"/>
              </a:rPr>
              <a:t>capitalize</a:t>
            </a:r>
            <a:r>
              <a:rPr b="0" i="1" lang="es-419" sz="1700" u="none" cap="none" strike="noStrike">
                <a:solidFill>
                  <a:srgbClr val="000000"/>
                </a:solidFill>
                <a:latin typeface="Helvetica Neue Light"/>
                <a:ea typeface="Helvetica Neue Light"/>
                <a:cs typeface="Helvetica Neue Light"/>
                <a:sym typeface="Helvetica Neue Light"/>
              </a:rPr>
              <a:t>().</a:t>
            </a:r>
            <a:r>
              <a:rPr b="0" i="0" lang="es-419" sz="1700" u="none" cap="none" strike="noStrike">
                <a:solidFill>
                  <a:srgbClr val="000000"/>
                </a:solidFill>
                <a:latin typeface="Helvetica Neue Light"/>
                <a:ea typeface="Helvetica Neue Light"/>
                <a:cs typeface="Helvetica Neue Light"/>
                <a:sym typeface="Helvetica Neue Light"/>
              </a:rPr>
              <a:t> Se escribe como: </a:t>
            </a:r>
            <a:r>
              <a:rPr b="0" i="1" lang="es-419" sz="1700" u="none" cap="none" strike="noStrike">
                <a:solidFill>
                  <a:schemeClr val="dk1"/>
                </a:solidFill>
                <a:latin typeface="Helvetica Neue Light"/>
                <a:ea typeface="Helvetica Neue Light"/>
                <a:cs typeface="Helvetica Neue Light"/>
                <a:sym typeface="Helvetica Neue Light"/>
              </a:rPr>
              <a:t>string</a:t>
            </a:r>
            <a:r>
              <a:rPr b="1" i="1" lang="es-419" sz="1700" u="none" cap="none" strike="noStrike">
                <a:solidFill>
                  <a:schemeClr val="dk1"/>
                </a:solidFill>
                <a:latin typeface="Helvetica Neue"/>
                <a:ea typeface="Helvetica Neue"/>
                <a:cs typeface="Helvetica Neue"/>
                <a:sym typeface="Helvetica Neue"/>
              </a:rPr>
              <a:t>.capitalize()</a:t>
            </a:r>
            <a:endParaRPr b="0" i="1" sz="17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0" i="0" lang="es-419" sz="1400" u="none" cap="none" strike="noStrike">
                <a:solidFill>
                  <a:schemeClr val="dk1"/>
                </a:solidFill>
                <a:highlight>
                  <a:schemeClr val="lt1"/>
                </a:highlight>
                <a:latin typeface="Helvetica Neue"/>
                <a:ea typeface="Helvetica Neue"/>
                <a:cs typeface="Helvetica Neue"/>
                <a:sym typeface="Helvetica Neue"/>
              </a:rPr>
              <a:t>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227" name="Google Shape;227;p33"/>
          <p:cNvPicPr preferRelativeResize="0"/>
          <p:nvPr/>
        </p:nvPicPr>
        <p:blipFill rotWithShape="1">
          <a:blip r:embed="rId4">
            <a:alphaModFix/>
          </a:blip>
          <a:srcRect b="0" l="0" r="0" t="0"/>
          <a:stretch/>
        </p:blipFill>
        <p:spPr>
          <a:xfrm>
            <a:off x="8067455" y="257300"/>
            <a:ext cx="891829" cy="981516"/>
          </a:xfrm>
          <a:prstGeom prst="rect">
            <a:avLst/>
          </a:prstGeom>
          <a:noFill/>
          <a:ln>
            <a:noFill/>
          </a:ln>
        </p:spPr>
      </p:pic>
      <p:sp>
        <p:nvSpPr>
          <p:cNvPr id="228" name="Google Shape;228;p33"/>
          <p:cNvSpPr txBox="1"/>
          <p:nvPr/>
        </p:nvSpPr>
        <p:spPr>
          <a:xfrm>
            <a:off x="3433950" y="3094500"/>
            <a:ext cx="3813300" cy="1650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 = “Hola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cadena.capitalize()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“HoLa AmIgO!”.</a:t>
            </a:r>
            <a:r>
              <a:rPr lang="es-419" sz="1700">
                <a:solidFill>
                  <a:schemeClr val="dk1"/>
                </a:solidFill>
                <a:highlight>
                  <a:schemeClr val="lt1"/>
                </a:highlight>
                <a:latin typeface="Helvetica Neue Light"/>
                <a:ea typeface="Helvetica Neue Light"/>
                <a:cs typeface="Helvetica Neue Light"/>
                <a:sym typeface="Helvetica Neue Light"/>
              </a:rPr>
              <a:t>capitalize()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amigo!”</a:t>
            </a:r>
            <a:endParaRPr sz="1700">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34" name="Google Shape;234;p34"/>
          <p:cNvSpPr txBox="1"/>
          <p:nvPr/>
        </p:nvSpPr>
        <p:spPr>
          <a:xfrm>
            <a:off x="2789246" y="46905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500" u="none" cap="none" strike="noStrike">
                <a:solidFill>
                  <a:srgbClr val="000000"/>
                </a:solidFill>
                <a:latin typeface="Anton"/>
                <a:ea typeface="Anton"/>
                <a:cs typeface="Anton"/>
                <a:sym typeface="Anton"/>
              </a:rPr>
              <a:t>Title</a:t>
            </a:r>
            <a:endParaRPr b="0" i="1" sz="3500" u="none" cap="none" strike="noStrike">
              <a:solidFill>
                <a:srgbClr val="000000"/>
              </a:solidFill>
              <a:latin typeface="Anton"/>
              <a:ea typeface="Anton"/>
              <a:cs typeface="Anton"/>
              <a:sym typeface="Anton"/>
            </a:endParaRPr>
          </a:p>
        </p:txBody>
      </p:sp>
      <p:sp>
        <p:nvSpPr>
          <p:cNvPr id="235" name="Google Shape;235;p34"/>
          <p:cNvSpPr txBox="1"/>
          <p:nvPr/>
        </p:nvSpPr>
        <p:spPr>
          <a:xfrm>
            <a:off x="534400" y="1440600"/>
            <a:ext cx="8098200" cy="1458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419" sz="1700" u="none" cap="none" strike="noStrike">
                <a:solidFill>
                  <a:schemeClr val="dk1"/>
                </a:solidFill>
                <a:latin typeface="Helvetica Neue Light"/>
                <a:ea typeface="Helvetica Neue Light"/>
                <a:cs typeface="Helvetica Neue Light"/>
                <a:sym typeface="Helvetica Neue Light"/>
              </a:rPr>
              <a:t>Esta función integrada sirve para hacer que se devuelva la misma cadena pero con el </a:t>
            </a:r>
            <a:r>
              <a:rPr b="1" i="0" lang="es-419" sz="1700" u="none" cap="none" strike="noStrike">
                <a:solidFill>
                  <a:schemeClr val="dk1"/>
                </a:solidFill>
                <a:latin typeface="Helvetica Neue"/>
                <a:ea typeface="Helvetica Neue"/>
                <a:cs typeface="Helvetica Neue"/>
                <a:sym typeface="Helvetica Neue"/>
              </a:rPr>
              <a:t>primer </a:t>
            </a:r>
            <a:r>
              <a:rPr b="0" i="0" lang="es-419" sz="1700" u="none" cap="none" strike="noStrike">
                <a:solidFill>
                  <a:schemeClr val="dk1"/>
                </a:solidFill>
                <a:latin typeface="Helvetica Neue Light"/>
                <a:ea typeface="Helvetica Neue Light"/>
                <a:cs typeface="Helvetica Neue Light"/>
                <a:sym typeface="Helvetica Neue Light"/>
              </a:rPr>
              <a:t>carácter de cada palabra en </a:t>
            </a:r>
            <a:r>
              <a:rPr b="1" i="0" lang="es-419" sz="1700" u="none" cap="none" strike="noStrike">
                <a:solidFill>
                  <a:schemeClr val="dk1"/>
                </a:solidFill>
                <a:latin typeface="Helvetica Neue"/>
                <a:ea typeface="Helvetica Neue"/>
                <a:cs typeface="Helvetica Neue"/>
                <a:sym typeface="Helvetica Neue"/>
              </a:rPr>
              <a:t>mayúscula </a:t>
            </a:r>
            <a:r>
              <a:rPr b="0" i="0" lang="es-419" sz="1700" u="none" cap="none" strike="noStrike">
                <a:solidFill>
                  <a:schemeClr val="dk1"/>
                </a:solidFill>
                <a:latin typeface="Helvetica Neue Light"/>
                <a:ea typeface="Helvetica Neue Light"/>
                <a:cs typeface="Helvetica Neue Light"/>
                <a:sym typeface="Helvetica Neue Light"/>
              </a:rPr>
              <a:t>y el resto de caracteres hacerlos </a:t>
            </a:r>
            <a:r>
              <a:rPr b="1" i="0" lang="es-419" sz="1700" u="none" cap="none" strike="noStrike">
                <a:solidFill>
                  <a:schemeClr val="dk1"/>
                </a:solidFill>
                <a:latin typeface="Helvetica Neue"/>
                <a:ea typeface="Helvetica Neue"/>
                <a:cs typeface="Helvetica Neue"/>
                <a:sym typeface="Helvetica Neue"/>
              </a:rPr>
              <a:t>minúscula</a:t>
            </a:r>
            <a:r>
              <a:rPr b="0" i="0" lang="es-419" sz="1700" u="none" cap="none" strike="noStrike">
                <a:solidFill>
                  <a:schemeClr val="dk1"/>
                </a:solidFill>
                <a:latin typeface="Helvetica Neue Light"/>
                <a:ea typeface="Helvetica Neue Light"/>
                <a:cs typeface="Helvetica Neue Light"/>
                <a:sym typeface="Helvetica Neue Light"/>
              </a:rPr>
              <a:t>, usando el método</a:t>
            </a:r>
            <a:r>
              <a:rPr b="0" i="1" lang="es-419" sz="1700" u="none" cap="none" strike="noStrike">
                <a:solidFill>
                  <a:schemeClr val="dk1"/>
                </a:solidFill>
                <a:latin typeface="Helvetica Neue Light"/>
                <a:ea typeface="Helvetica Neue Light"/>
                <a:cs typeface="Helvetica Neue Light"/>
                <a:sym typeface="Helvetica Neue Light"/>
              </a:rPr>
              <a:t> </a:t>
            </a:r>
            <a:r>
              <a:rPr b="1" i="1" lang="es-419" sz="1700" u="none" cap="none" strike="noStrike">
                <a:solidFill>
                  <a:schemeClr val="dk1"/>
                </a:solidFill>
                <a:latin typeface="Helvetica Neue"/>
                <a:ea typeface="Helvetica Neue"/>
                <a:cs typeface="Helvetica Neue"/>
                <a:sym typeface="Helvetica Neue"/>
              </a:rPr>
              <a:t>title</a:t>
            </a:r>
            <a:r>
              <a:rPr b="0" i="1" lang="es-419" sz="1700" u="none" cap="none" strike="noStrike">
                <a:solidFill>
                  <a:schemeClr val="dk1"/>
                </a:solidFill>
                <a:latin typeface="Helvetica Neue Light"/>
                <a:ea typeface="Helvetica Neue Light"/>
                <a:cs typeface="Helvetica Neue Light"/>
                <a:sym typeface="Helvetica Neue Light"/>
              </a:rPr>
              <a:t>().</a:t>
            </a:r>
            <a:r>
              <a:rPr b="0" i="0" lang="es-419" sz="1700" u="none" cap="none" strike="noStrike">
                <a:solidFill>
                  <a:schemeClr val="dk1"/>
                </a:solidFill>
                <a:latin typeface="Helvetica Neue Light"/>
                <a:ea typeface="Helvetica Neue Light"/>
                <a:cs typeface="Helvetica Neue Light"/>
                <a:sym typeface="Helvetica Neue Light"/>
              </a:rPr>
              <a:t> Se escribe como:</a:t>
            </a:r>
            <a:r>
              <a:rPr b="0" i="1" lang="es-419" sz="1700" u="none" cap="none" strike="noStrike">
                <a:solidFill>
                  <a:schemeClr val="dk1"/>
                </a:solidFill>
                <a:latin typeface="Helvetica Neue Light"/>
                <a:ea typeface="Helvetica Neue Light"/>
                <a:cs typeface="Helvetica Neue Light"/>
                <a:sym typeface="Helvetica Neue Light"/>
              </a:rPr>
              <a:t> string</a:t>
            </a:r>
            <a:r>
              <a:rPr b="1" i="1" lang="es-419" sz="1700" u="none" cap="none" strike="noStrike">
                <a:solidFill>
                  <a:schemeClr val="dk1"/>
                </a:solidFill>
                <a:latin typeface="Helvetica Neue"/>
                <a:ea typeface="Helvetica Neue"/>
                <a:cs typeface="Helvetica Neue"/>
                <a:sym typeface="Helvetica Neue"/>
              </a:rPr>
              <a:t>.title()</a:t>
            </a:r>
            <a:endParaRPr b="0" i="1"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0" i="0" lang="es-419" sz="1400" u="none" cap="none" strike="noStrike">
                <a:solidFill>
                  <a:schemeClr val="dk1"/>
                </a:solidFill>
                <a:highlight>
                  <a:schemeClr val="lt1"/>
                </a:highlight>
                <a:latin typeface="Helvetica Neue"/>
                <a:ea typeface="Helvetica Neue"/>
                <a:cs typeface="Helvetica Neue"/>
                <a:sym typeface="Helvetica Neue"/>
              </a:rPr>
              <a:t>	</a:t>
            </a:r>
            <a:endParaRPr b="0" i="0" sz="1400" u="none" cap="none" strike="noStrike">
              <a:solidFill>
                <a:schemeClr val="dk1"/>
              </a:solidFill>
              <a:highlight>
                <a:schemeClr val="lt1"/>
              </a:highlight>
              <a:latin typeface="Helvetica Neue"/>
              <a:ea typeface="Helvetica Neue"/>
              <a:cs typeface="Helvetica Neue"/>
              <a:sym typeface="Helvetica Neue"/>
            </a:endParaRPr>
          </a:p>
        </p:txBody>
      </p:sp>
      <p:pic>
        <p:nvPicPr>
          <p:cNvPr id="236" name="Google Shape;236;p34"/>
          <p:cNvPicPr preferRelativeResize="0"/>
          <p:nvPr/>
        </p:nvPicPr>
        <p:blipFill rotWithShape="1">
          <a:blip r:embed="rId4">
            <a:alphaModFix/>
          </a:blip>
          <a:srcRect b="0" l="0" r="0" t="0"/>
          <a:stretch/>
        </p:blipFill>
        <p:spPr>
          <a:xfrm>
            <a:off x="8126830" y="128650"/>
            <a:ext cx="891829" cy="981516"/>
          </a:xfrm>
          <a:prstGeom prst="rect">
            <a:avLst/>
          </a:prstGeom>
          <a:noFill/>
          <a:ln>
            <a:noFill/>
          </a:ln>
        </p:spPr>
      </p:pic>
      <p:sp>
        <p:nvSpPr>
          <p:cNvPr id="237" name="Google Shape;237;p34"/>
          <p:cNvSpPr txBox="1"/>
          <p:nvPr/>
        </p:nvSpPr>
        <p:spPr>
          <a:xfrm>
            <a:off x="3216225" y="3038100"/>
            <a:ext cx="3354900" cy="1650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 = “hOLA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cadena.title()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Mundo”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“HoLa AmIgO!”.title()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“Hola Amigo!”</a:t>
            </a:r>
            <a:endParaRPr sz="1700">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