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y="5143500" cx="9144000"/>
  <p:notesSz cx="6858000" cy="9144000"/>
  <p:embeddedFontLst>
    <p:embeddedFont>
      <p:font typeface="Anton"/>
      <p:regular r:id="rId70"/>
    </p:embeddedFont>
    <p:embeddedFont>
      <p:font typeface="Lato"/>
      <p:regular r:id="rId71"/>
      <p:bold r:id="rId72"/>
      <p:italic r:id="rId73"/>
      <p:boldItalic r:id="rId74"/>
    </p:embeddedFont>
    <p:embeddedFont>
      <p:font typeface="Helvetica Neue"/>
      <p:regular r:id="rId75"/>
      <p:bold r:id="rId76"/>
      <p:italic r:id="rId77"/>
      <p:boldItalic r:id="rId78"/>
    </p:embeddedFont>
    <p:embeddedFont>
      <p:font typeface="Helvetica Neue Light"/>
      <p:regular r:id="rId79"/>
      <p:bold r:id="rId80"/>
      <p:italic r:id="rId81"/>
      <p:boldItalic r:id="rId82"/>
    </p:embeddedFont>
    <p:embeddedFont>
      <p:font typeface="Roboto Mono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3EB5CC-80F7-44E4-9896-25F2DEF9A7DC}">
  <a:tblStyle styleId="{313EB5CC-80F7-44E4-9896-25F2DEF9A7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RobotoMono-bold.fntdata"/><Relationship Id="rId83" Type="http://schemas.openxmlformats.org/officeDocument/2006/relationships/font" Target="fonts/RobotoMono-regular.fntdata"/><Relationship Id="rId42" Type="http://schemas.openxmlformats.org/officeDocument/2006/relationships/slide" Target="slides/slide35.xml"/><Relationship Id="rId86" Type="http://schemas.openxmlformats.org/officeDocument/2006/relationships/font" Target="fonts/RobotoMono-boldItalic.fntdata"/><Relationship Id="rId41" Type="http://schemas.openxmlformats.org/officeDocument/2006/relationships/slide" Target="slides/slide34.xml"/><Relationship Id="rId85" Type="http://schemas.openxmlformats.org/officeDocument/2006/relationships/font" Target="fonts/RobotoMono-italic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HelveticaNeueLight-bold.fntdata"/><Relationship Id="rId82" Type="http://schemas.openxmlformats.org/officeDocument/2006/relationships/font" Target="fonts/HelveticaNeueLight-boldItalic.fntdata"/><Relationship Id="rId81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Lato-italic.fntdata"/><Relationship Id="rId72" Type="http://schemas.openxmlformats.org/officeDocument/2006/relationships/font" Target="fonts/Lato-bold.fntdata"/><Relationship Id="rId31" Type="http://schemas.openxmlformats.org/officeDocument/2006/relationships/slide" Target="slides/slide24.xml"/><Relationship Id="rId75" Type="http://schemas.openxmlformats.org/officeDocument/2006/relationships/font" Target="fonts/HelveticaNeue-regular.fntdata"/><Relationship Id="rId30" Type="http://schemas.openxmlformats.org/officeDocument/2006/relationships/slide" Target="slides/slide23.xml"/><Relationship Id="rId74" Type="http://schemas.openxmlformats.org/officeDocument/2006/relationships/font" Target="fonts/Lato-boldItalic.fntdata"/><Relationship Id="rId33" Type="http://schemas.openxmlformats.org/officeDocument/2006/relationships/slide" Target="slides/slide26.xml"/><Relationship Id="rId77" Type="http://schemas.openxmlformats.org/officeDocument/2006/relationships/font" Target="fonts/HelveticaNeue-italic.fntdata"/><Relationship Id="rId32" Type="http://schemas.openxmlformats.org/officeDocument/2006/relationships/slide" Target="slides/slide25.xml"/><Relationship Id="rId76" Type="http://schemas.openxmlformats.org/officeDocument/2006/relationships/font" Target="fonts/HelveticaNeue-bold.fntdata"/><Relationship Id="rId35" Type="http://schemas.openxmlformats.org/officeDocument/2006/relationships/slide" Target="slides/slide28.xml"/><Relationship Id="rId79" Type="http://schemas.openxmlformats.org/officeDocument/2006/relationships/font" Target="fonts/HelveticaNeueLight-regular.fntdata"/><Relationship Id="rId34" Type="http://schemas.openxmlformats.org/officeDocument/2006/relationships/slide" Target="slides/slide27.xml"/><Relationship Id="rId78" Type="http://schemas.openxmlformats.org/officeDocument/2006/relationships/font" Target="fonts/HelveticaNeue-boldItalic.fntdata"/><Relationship Id="rId71" Type="http://schemas.openxmlformats.org/officeDocument/2006/relationships/font" Target="fonts/Lato-regular.fntdata"/><Relationship Id="rId70" Type="http://schemas.openxmlformats.org/officeDocument/2006/relationships/font" Target="fonts/Anton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226b1d34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ec226b1d3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c226b1d3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ec226b1d3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c226b1d34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ec226b1d3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    print("Aprobado, debe rendir final")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elif primer_parcial &lt; 4 and segundo_parcial &gt;= 4: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    print("Desaprobado, debe recuperar el primer parcial")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elif primer_parcial &gt;= 4 and segundo_parcial &lt; 4: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    print("Desaprobado, debe recuperar el segundo parcial")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else: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    print("Desaprobó ambos parciales, debe recursar")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else: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print("Error - Argumentos incorrectos")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print("Ejemplo: aprobado.py [0-10] [0-10]")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c226b1d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ec226b1d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c226b1d3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ec226b1d3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c226b1d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ec226b1d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c226b1d34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ec226b1d3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c226b1d3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ec226b1d3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b6608a6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eb6608a6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b6608a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eb6608a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226b1d3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c226b1d3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b6608a6b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eb6608a6b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print( "{:&lt;30}".format("Hola Mundo")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print( "{:.5}".format("Hola Mundo")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print( "{:^10.3}".format("Hola Mundo")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print( "{:X}".format(231875)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print( "{:b}".format(7887)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226b1d34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c226b1d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c226b1d3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ec226b1d3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5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Relationship Id="rId4" Type="http://schemas.openxmlformats.org/officeDocument/2006/relationships/image" Target="../media/image3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entrenamiento-python-basico.readthedocs.io/es/latest/leccion7/entrada_salida.html" TargetMode="External"/><Relationship Id="rId4" Type="http://schemas.openxmlformats.org/officeDocument/2006/relationships/hyperlink" Target="https://entrenamiento-python-basico.readthedocs.io/es/latest/leccion7/entrada_salida.html" TargetMode="External"/><Relationship Id="rId5" Type="http://schemas.openxmlformats.org/officeDocument/2006/relationships/hyperlink" Target="https://docs.python.org/3/library/string.html#formatspec" TargetMode="External"/><Relationship Id="rId6" Type="http://schemas.openxmlformats.org/officeDocument/2006/relationships/image" Target="../media/image32.png"/><Relationship Id="rId7" Type="http://schemas.openxmlformats.org/officeDocument/2006/relationships/image" Target="../media/image42.png"/><Relationship Id="rId8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Entrada y salida de datos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8.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7117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Scripts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711775" y="1686750"/>
            <a:ext cx="74802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la realidad es que no siempre vamos a tener este diálogo con el usuario, sólo cuando trabajemos con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lo más normal es tomarlo de ficheros o bases de datos.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7117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440875" y="1458150"/>
            <a:ext cx="8137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Pero, ¿qué es un script? Un script es un “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guión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con instrucciones de código, (básicamente, lo que venimos haciendo hasta ahora) guardado con un nombre 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ejecutado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intérprete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), estos scripts pueden tomar datos (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argumentos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en el momento de la ejecución.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Pueden tomar estos datos desde el exterior y tener distintos comportamientos.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7117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IDE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220425" y="1381950"/>
            <a:ext cx="86613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0D90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Vamos a trabajarlo desde Colabs como siempre. Pero lo más </a:t>
            </a:r>
            <a:r>
              <a:rPr b="1" lang="es-419" sz="1800">
                <a:solidFill>
                  <a:srgbClr val="0D90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recomendado</a:t>
            </a:r>
            <a:r>
              <a:rPr b="1" lang="es-419" sz="1800">
                <a:solidFill>
                  <a:srgbClr val="0D90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utilizar un editor de texto de escritorio</a:t>
            </a:r>
            <a:r>
              <a:rPr b="1" i="0" lang="es-419" sz="1800" u="none" cap="none" strike="noStrike">
                <a:solidFill>
                  <a:srgbClr val="0D90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1800" u="none" cap="none" strike="noStrike">
              <a:solidFill>
                <a:srgbClr val="0D90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Más adelante vamos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utilizar </a:t>
            </a:r>
            <a:r>
              <a:rPr b="1" i="0" lang="es-419" sz="1800" u="none" cap="none" strike="noStrike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VisualStudioCode</a:t>
            </a:r>
            <a:r>
              <a:rPr b="0" i="0" lang="es-419" sz="1800" u="none" cap="none" strike="noStrike">
                <a:solidFill>
                  <a:srgbClr val="FF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sin embargo pueden instalar el que deseen, recomendamos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Notepad++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SublimeText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IntelliJ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Pycharm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675" y="3661775"/>
            <a:ext cx="819000" cy="80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900" y="3635950"/>
            <a:ext cx="1186525" cy="85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8089" y="3654611"/>
            <a:ext cx="819000" cy="8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6968" y="3569543"/>
            <a:ext cx="989100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 rotWithShape="1">
          <a:blip r:embed="rId8">
            <a:alphaModFix/>
          </a:blip>
          <a:srcRect b="28459" l="0" r="0" t="0"/>
          <a:stretch/>
        </p:blipFill>
        <p:spPr>
          <a:xfrm>
            <a:off x="6294925" y="3569550"/>
            <a:ext cx="105445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758316" y="4844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¿Cómo se crea?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385775" y="1473500"/>
            <a:ext cx="82470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enemos que crear un documento de texto, podemos ponerle el nombre que queramos, y después tenemos que cambiar la extensión.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general los archivos de texto tienen de extensión un </a:t>
            </a: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txt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pero tendremos que cambiarlo a un archivo Python, cuya extensión es </a:t>
            </a: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 de cambiar la extensión,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abrimos el archivo con alguno de los editores descargados.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9"/>
          <p:cNvSpPr txBox="1"/>
          <p:nvPr/>
        </p:nvSpPr>
        <p:spPr>
          <a:xfrm>
            <a:off x="358200" y="1477875"/>
            <a:ext cx="83397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archivo simplemente pondremos un: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600" u="none" cap="none" strike="noStrike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b="0" i="0" lang="es-419" sz="1600" u="none" cap="none" strike="noStrike">
                <a:solidFill>
                  <a:srgbClr val="374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s-419" sz="1600" u="none" cap="none" strike="noStrike">
                <a:solidFill>
                  <a:srgbClr val="0D90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"Hola mundo, este es mi primer script en python"</a:t>
            </a:r>
            <a:r>
              <a:rPr b="0" i="0" lang="es-419" sz="1600" u="none" cap="none" strike="noStrike">
                <a:solidFill>
                  <a:srgbClr val="374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600" u="none" cap="none" strike="noStrike">
              <a:solidFill>
                <a:srgbClr val="374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lo guardamos en nuestro drive: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 lo llamamos desde nuestro Colabs: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4005" y="2480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758316" y="4844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¿Cómo se crea?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323" y="2129300"/>
            <a:ext cx="2930677" cy="16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1025" y="3490575"/>
            <a:ext cx="3036292" cy="15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SCRIPTS CON ARGUMENTOS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551100" y="1532825"/>
            <a:ext cx="76233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sabemos como crear scripts, pero la idea era tener una entrada de datos, no?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que se van a enviar se denominan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argumentos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son valores que se pasan al ejecutar un script para que este mismo después los modifique o haga lo que programemos con estos datos.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Pasar 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Argumentos a un Script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532725" y="1761425"/>
            <a:ext cx="81000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consola (cmd)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lo pasamos como si fuera un texto extra a añadir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primer_script.py argumentos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Todo se enviará como texto, pero, podemos enviar varios valores.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3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Enviar Strings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468425" y="1532825"/>
            <a:ext cx="82389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debemos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llamar a nuestro script separado por espacios y entre comillas, de la siguiente forma: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    primer_script.py        “Cadena”      5     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[1,2,3,4] 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Scripts con Argumentos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606200" y="1532825"/>
            <a:ext cx="81744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que ir al script y editarlo. Primero importamos una librería llamada </a:t>
            </a:r>
            <a:r>
              <a:rPr b="0" i="0" lang="es-419" sz="1800" u="none" cap="none" strike="noStrike">
                <a:solidFill>
                  <a:srgbClr val="BA212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después imprimimos los argumentos usando la librería.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3019950" y="3159575"/>
            <a:ext cx="3000000" cy="747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import sys</a:t>
            </a:r>
            <a:endParaRPr b="1" sz="17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print(sys.argv)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1" name="Google Shape;31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Scripts con Argumentos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330650" y="1532825"/>
            <a:ext cx="84042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ejecutar el script podemos ver que devuelve una lista con una cadena que contiene el nombre del script y los argumentos que le pasamos. Siempre 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 argumento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lista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sys.argv (sys.argv[0])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propio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lo siguiente son los argumentos que hemos mandado, como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respectivamente.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700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['primer_script.py', "'hola'", '1', '[1,2,3]']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                                                                       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/>
          <p:nvPr/>
        </p:nvSpPr>
        <p:spPr>
          <a:xfrm>
            <a:off x="1506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Script con Argumentos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552675" y="1209850"/>
            <a:ext cx="7683900" cy="3207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import sys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# Comprobación de seguridad, ejecutar sólo si se</a:t>
            </a:r>
            <a:r>
              <a:rPr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s-419" u="none" cap="none" strike="noStrike">
                <a:solidFill>
                  <a:schemeClr val="lt1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reciben 2 argumentos</a:t>
            </a: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reales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if len(sys.argv) == 3: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  texto = sys.argv[1]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  repeticiones = int(sys.argv[2])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  for r in range(repeticiones):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      print(texto)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  print("Error - Introduce los argumentos correctamente")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  print('Ejemplo: escribir_lineas.py "Texto" 5')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Scripts con Argumentos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532725" y="1532825"/>
            <a:ext cx="81468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ejecutar el script podemos ver que devuelve una lista con una cadena que contiene el nombre del script y los argumentos que le pasamos. Siempre 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 argumento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lista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sys.argv (sys.argv[0])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propio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700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['primer_script.py', "'hola'", '1', '[1,2,3]']    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                                                                   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5" name="Google Shape;33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8"/>
          <p:cNvSpPr txBox="1"/>
          <p:nvPr/>
        </p:nvSpPr>
        <p:spPr>
          <a:xfrm>
            <a:off x="10488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Scripts con Argumentos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495975" y="1532825"/>
            <a:ext cx="81366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Haremos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script que printee un argumento las veces que se indique por argumento, es decir, si paso los argumentos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“Hola” y 5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imprimirá “Hola” 5 veces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Empecemos creando un nuevo archivo llamado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repeticion.py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editemoslo.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9"/>
          <p:cNvSpPr txBox="1"/>
          <p:nvPr/>
        </p:nvSpPr>
        <p:spPr>
          <a:xfrm>
            <a:off x="10488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Scripts con Argumentos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0" name="Google Shape;350;p49"/>
          <p:cNvSpPr txBox="1"/>
          <p:nvPr/>
        </p:nvSpPr>
        <p:spPr>
          <a:xfrm>
            <a:off x="896500" y="1464525"/>
            <a:ext cx="65496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el siguiente script estaría funcionando: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49"/>
          <p:cNvSpPr txBox="1"/>
          <p:nvPr/>
        </p:nvSpPr>
        <p:spPr>
          <a:xfrm>
            <a:off x="841250" y="2450300"/>
            <a:ext cx="2456100" cy="1887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import sys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cadena = sys.argv[1]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repeticiones = int(sys.argv[2])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for repeticion in range(repeticiones):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  print(cadena)</a:t>
            </a:r>
            <a:endParaRPr b="1" sz="10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3442750" y="2320700"/>
            <a:ext cx="526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 pasamos los argumentos que pide el script, nos va a fallar. Para eso debemos comprobar que existen los argumentos o comprobar la longitud de la lista validandolo con if-else</a:t>
            </a:r>
            <a:endParaRPr sz="1800"/>
          </a:p>
        </p:txBody>
      </p:sp>
      <p:pic>
        <p:nvPicPr>
          <p:cNvPr id="353" name="Google Shape;3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¡APROBEMOS!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Pensarlo y lo hacemos :) 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9" name="Google Shape;35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1"/>
          <p:cNvSpPr txBox="1"/>
          <p:nvPr/>
        </p:nvSpPr>
        <p:spPr>
          <a:xfrm>
            <a:off x="932775" y="1153350"/>
            <a:ext cx="74070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rear un script llamado </a:t>
            </a:r>
            <a:r>
              <a:rPr b="1" i="1" lang="es-419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aprobado.py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realice lo siguiente: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 tomar 2 argumentos, ambos números enteros del 0 al 10, sino, mostrar un error.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ambos valores son mayores o igual a 7 devolver imprimir “Promocionado”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ambos valores son mayor o igual a 4 imprimir “Aprobado, debe rendir final”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2183550" y="433800"/>
            <a:ext cx="4776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¡APROBEMOS!</a:t>
            </a: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8" name="Google Shape;36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932775" y="1153350"/>
            <a:ext cx="76998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 startAt="4"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uno de los dos valores es menor a 4 imprimir “Desaprobado, debe recuperar el primer parcial” (Si el primer argumento es 3 debe recuperar el primer parcial, si no, debe decir lo mismo pero con segundo parcial)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 startAt="4"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ambos argumentos son menores a 4 debe imprimir “Desaprobó ambos parciales, debe recursar”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 startAt="4"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no mostrar uno o ambos argumentos debe mostrar información de como usar el script.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2183550" y="433800"/>
            <a:ext cx="4776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¡APROBEMOS!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6" name="Google Shape;37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SALIDA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7" name="Google Shape;38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Conceptualizar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Entrada y salida de datos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rear Scripts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Argumentos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Formatear de distin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tas formas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Alineación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Truncamiento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 de tipo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7148" y="658675"/>
            <a:ext cx="1029700" cy="10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5"/>
          <p:cNvSpPr txBox="1"/>
          <p:nvPr/>
        </p:nvSpPr>
        <p:spPr>
          <a:xfrm>
            <a:off x="609600" y="2057400"/>
            <a:ext cx="801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de salida son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 derivados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obtenidos a partir de los datos de entrada. Por esta razón, a los datos de salida se les considera más significativos que a los datos de entrada.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22558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Salida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808050" y="1666525"/>
            <a:ext cx="75279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tiene una forma de mostrar estos datos de salida por pantalla con una función interna llamada </a:t>
            </a:r>
            <a:r>
              <a:rPr b="1" i="0" lang="es-419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(), la cual muestra los datos separado por comas y es como lo estuvimos usando hasta ahora.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993875" y="3211400"/>
            <a:ext cx="7124100" cy="1048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c = “Cadena”</a:t>
            </a:r>
            <a:endParaRPr b="1" sz="17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n = 12</a:t>
            </a:r>
            <a:endParaRPr b="1" sz="17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print(“Esto es una”, c, “. Y esto es un”, n)</a:t>
            </a:r>
            <a:endParaRPr b="1" sz="17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3" name="Google Shape;40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7"/>
          <p:cNvSpPr txBox="1"/>
          <p:nvPr/>
        </p:nvSpPr>
        <p:spPr>
          <a:xfrm>
            <a:off x="308275" y="728100"/>
            <a:ext cx="8427000" cy="21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si quisiéramos mostrar mucha información sería muy incómodo tener que separar el texto con comas y los datos, ya que se volvería confuso.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suerte para ayudarnos con esto existe algo llamado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formateo de escritura de las cadenas de caracteres.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0" name="Google Shape;410;p57"/>
          <p:cNvSpPr txBox="1"/>
          <p:nvPr/>
        </p:nvSpPr>
        <p:spPr>
          <a:xfrm>
            <a:off x="8023075" y="1046025"/>
            <a:ext cx="60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alibri"/>
                <a:ea typeface="Calibri"/>
                <a:cs typeface="Calibri"/>
                <a:sym typeface="Calibri"/>
              </a:rPr>
              <a:t>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325" y="2852300"/>
            <a:ext cx="26289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8"/>
          <p:cNvSpPr txBox="1"/>
          <p:nvPr/>
        </p:nvSpPr>
        <p:spPr>
          <a:xfrm>
            <a:off x="9403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¿De qué se trata </a:t>
            </a: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Formats?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8" name="Google Shape;418;p58"/>
          <p:cNvSpPr txBox="1"/>
          <p:nvPr/>
        </p:nvSpPr>
        <p:spPr>
          <a:xfrm>
            <a:off x="405250" y="1839150"/>
            <a:ext cx="83751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formateo se trata de crear el contenido cambiando los lugares donde se muestra una variable con una referencia y usando su función format se pasa el valor de la variable.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9"/>
          <p:cNvSpPr txBox="1"/>
          <p:nvPr/>
        </p:nvSpPr>
        <p:spPr>
          <a:xfrm>
            <a:off x="9403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¿Qué opciones de formateo hay</a:t>
            </a: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5" name="Google Shape;425;p59"/>
          <p:cNvSpPr txBox="1"/>
          <p:nvPr/>
        </p:nvSpPr>
        <p:spPr>
          <a:xfrm>
            <a:off x="405250" y="1839150"/>
            <a:ext cx="83751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Usando la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forma antigua (old style o printf-style)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 el uso del operador </a:t>
            </a:r>
            <a:r>
              <a:rPr b="0" i="0" lang="es-419" sz="1800" u="none" cap="none" strike="noStrike">
                <a:solidFill>
                  <a:srgbClr val="FF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%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texto. Es usable en Python 2 y Python 3.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Usando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format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 objeto str o la función format. Es compatible con versiones de Python superiores o igual a 2.6.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FORMAT OLD STYLE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1" name="Google Shape;43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1"/>
          <p:cNvSpPr txBox="1"/>
          <p:nvPr/>
        </p:nvSpPr>
        <p:spPr>
          <a:xfrm>
            <a:off x="7117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Format old style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8" name="Google Shape;438;p61"/>
          <p:cNvSpPr txBox="1"/>
          <p:nvPr/>
        </p:nvSpPr>
        <p:spPr>
          <a:xfrm>
            <a:off x="228600" y="1458150"/>
            <a:ext cx="86244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forma de formatear no se utiliza ya, no es recomendado tampoco. En la documentación de Python aparece muy poco para desincentivar su uso.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tiene un pro, es que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compatible con versiones viejas de Python.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 toca trabajar con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código legado (legacy)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quizás tengas que usarlo.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9" name="Google Shape;439;p61"/>
          <p:cNvSpPr txBox="1"/>
          <p:nvPr/>
        </p:nvSpPr>
        <p:spPr>
          <a:xfrm>
            <a:off x="441600" y="3482375"/>
            <a:ext cx="819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 método format de los objetos str, que veremos más adelante,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compatible con Python 2.6 y 2.7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podrías usar ese método a menos que te toque trabajar con versiones anteriores a python 2.6.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2"/>
          <p:cNvSpPr txBox="1"/>
          <p:nvPr/>
        </p:nvSpPr>
        <p:spPr>
          <a:xfrm>
            <a:off x="758316" y="4844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Desventajas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6" name="Google Shape;446;p62"/>
          <p:cNvSpPr txBox="1"/>
          <p:nvPr/>
        </p:nvSpPr>
        <p:spPr>
          <a:xfrm>
            <a:off x="642775" y="1702100"/>
            <a:ext cx="79713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 llevar a errores.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Tienes que respetar el orden de inserción (*).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puedes formatear fechas, no puedes usar la clave o valor de diccionarios.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 confundirse con el operador módulo para números. Aunque esto puede suceder con el operador suma y multiplicación con los strings por lo que este argumento no tiene tanto peso.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7" name="Google Shape;44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50" y="26200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3"/>
          <p:cNvSpPr txBox="1"/>
          <p:nvPr/>
        </p:nvSpPr>
        <p:spPr>
          <a:xfrm>
            <a:off x="758316" y="4844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se usa?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4" name="Google Shape;454;p63"/>
          <p:cNvSpPr txBox="1"/>
          <p:nvPr/>
        </p:nvSpPr>
        <p:spPr>
          <a:xfrm>
            <a:off x="339375" y="944475"/>
            <a:ext cx="8598000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4299" lvl="0" marL="17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declarar nuestras variables, y al imprimir, debemos indicar nuestras referencias con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uno de estos % sería una variable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4299" lvl="0" marL="17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 de terminar nuestra cadena debemos poner un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indicando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ahora pasaremos nuestras variables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próximamente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formateadas,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4299" lvl="0" marL="17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AutoNum type="arabicPeriod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ntre paréntesis pasaremos las variables.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tener una sola variable,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pasarla como (variable, 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5" name="Google Shape;455;p63"/>
          <p:cNvSpPr txBox="1"/>
          <p:nvPr/>
        </p:nvSpPr>
        <p:spPr>
          <a:xfrm>
            <a:off x="1479925" y="3803375"/>
            <a:ext cx="5825400" cy="1012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 = “Una cadena”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b = “Otra cadena”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</a:t>
            </a:r>
            <a:r>
              <a:rPr b="1" lang="es-419" sz="1600">
                <a:solidFill>
                  <a:schemeClr val="lt1"/>
                </a:solidFill>
                <a:highlight>
                  <a:srgbClr val="3CEFAB"/>
                </a:highlight>
                <a:latin typeface="Roboto Mono"/>
                <a:ea typeface="Roboto Mono"/>
                <a:cs typeface="Roboto Mono"/>
                <a:sym typeface="Roboto Mono"/>
              </a:rPr>
              <a:t>%s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y </a:t>
            </a:r>
            <a:r>
              <a:rPr b="1" lang="es-419" sz="1600">
                <a:solidFill>
                  <a:srgbClr val="EEFF4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%s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” % (</a:t>
            </a:r>
            <a:r>
              <a:rPr b="1" lang="es-419" sz="1600">
                <a:solidFill>
                  <a:schemeClr val="lt1"/>
                </a:solidFill>
                <a:highlight>
                  <a:srgbClr val="3CEFAB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s-419" sz="1600">
                <a:solidFill>
                  <a:schemeClr val="lt1"/>
                </a:solidFill>
                <a:highlight>
                  <a:srgbClr val="EEFF41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6" name="Google Shape;45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FORMAT 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2" name="Google Shape;46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Entrada y salida de datos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Métodos de colecciones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7" name="Google Shape;177;p2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¡APROBEMOS!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SALIDA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9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COLECCIONES 1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9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1817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COLECCIONES 2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61233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40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PAR O IMPAR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6525125" y="29929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AÑO BISIESTO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0429" y="2967527"/>
            <a:ext cx="364121" cy="3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5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9" name="Google Shape;469;p65"/>
          <p:cNvSpPr txBox="1"/>
          <p:nvPr/>
        </p:nvSpPr>
        <p:spPr>
          <a:xfrm>
            <a:off x="482375" y="1532825"/>
            <a:ext cx="81057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 mejoras a la forma anterior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Existe un mini lenguaje que ayuda a representar cierta información que se puede usar tanto con este método, con los f-strings como con la función format.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mini lenguaje lo estaremos viendo más adelante, primero, centrémonos en cómo formatear con este método.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0" name="Google Shape;470;p65"/>
          <p:cNvSpPr txBox="1"/>
          <p:nvPr/>
        </p:nvSpPr>
        <p:spPr>
          <a:xfrm>
            <a:off x="4173525" y="4063075"/>
            <a:ext cx="83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Calibri"/>
                <a:ea typeface="Calibri"/>
                <a:cs typeface="Calibri"/>
                <a:sym typeface="Calibri"/>
              </a:rPr>
              <a:t>😉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6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Método Format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7" name="Google Shape;477;p66"/>
          <p:cNvSpPr txBox="1"/>
          <p:nvPr/>
        </p:nvSpPr>
        <p:spPr>
          <a:xfrm>
            <a:off x="398475" y="1349600"/>
            <a:ext cx="8294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declarar nuestras variables, y al imprimir debemos indicar nuestras referencias con llaves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{}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uno de estas llaves {} sería una variable. 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 de terminar nuestra cadena debemos poner un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.format()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ésto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indicará que nuestras variables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serán formateadas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AutoNum type="arabicPeriod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ntre paréntesis pasaremos las variables.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66"/>
          <p:cNvSpPr txBox="1"/>
          <p:nvPr/>
        </p:nvSpPr>
        <p:spPr>
          <a:xfrm>
            <a:off x="725450" y="3528975"/>
            <a:ext cx="6362400" cy="1006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 = “Una cadena”</a:t>
            </a:r>
            <a:endParaRPr b="1" sz="12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b = “Otra cadena”</a:t>
            </a:r>
            <a:endParaRPr b="1" sz="12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print(“Un texto {} y otro texto {}”.format(a,b))</a:t>
            </a:r>
            <a:endParaRPr b="1" sz="12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print(“Un texto {} y otro texto {}”.format(b,a))</a:t>
            </a:r>
            <a:endParaRPr b="1" sz="12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9" name="Google Shape;47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7"/>
          <p:cNvSpPr txBox="1"/>
          <p:nvPr/>
        </p:nvSpPr>
        <p:spPr>
          <a:xfrm>
            <a:off x="388000" y="2250900"/>
            <a:ext cx="83994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 forma no se diferencia mucho de la anterior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¿Verdad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 ¿Entonces, por qué es mejor?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 método nos permite hacer muchas más cosas, las cuales iremos viendo paso a paso.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6" name="Google Shape;48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7148" y="887275"/>
            <a:ext cx="1029700" cy="10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8"/>
          <p:cNvSpPr txBox="1"/>
          <p:nvPr/>
        </p:nvSpPr>
        <p:spPr>
          <a:xfrm>
            <a:off x="8964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Orden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 de las variables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3" name="Google Shape;493;p68"/>
          <p:cNvSpPr txBox="1"/>
          <p:nvPr/>
        </p:nvSpPr>
        <p:spPr>
          <a:xfrm>
            <a:off x="380300" y="2385725"/>
            <a:ext cx="85359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Pero, también podemos ordenarlo de la forma que queramos nosotros, es decir, si quiero que el 1 se muestre antes: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4" name="Google Shape;494;p68"/>
          <p:cNvSpPr txBox="1"/>
          <p:nvPr/>
        </p:nvSpPr>
        <p:spPr>
          <a:xfrm>
            <a:off x="3806500" y="2980200"/>
            <a:ext cx="4886700" cy="6150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print(“Un texto {1} y otro texto {0}”.format(a,b))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5" name="Google Shape;495;p68"/>
          <p:cNvSpPr txBox="1"/>
          <p:nvPr/>
        </p:nvSpPr>
        <p:spPr>
          <a:xfrm>
            <a:off x="450900" y="3514075"/>
            <a:ext cx="59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de esta forma puedo reordenar como quiera las variables:</a:t>
            </a:r>
            <a:endParaRPr sz="1700"/>
          </a:p>
        </p:txBody>
      </p:sp>
      <p:sp>
        <p:nvSpPr>
          <p:cNvPr id="496" name="Google Shape;496;p68"/>
          <p:cNvSpPr txBox="1"/>
          <p:nvPr/>
        </p:nvSpPr>
        <p:spPr>
          <a:xfrm>
            <a:off x="475668" y="3999450"/>
            <a:ext cx="6836100" cy="895800"/>
          </a:xfrm>
          <a:prstGeom prst="rect">
            <a:avLst/>
          </a:prstGeom>
          <a:noFill/>
          <a:ln cap="flat" cmpd="sng" w="1905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c = “una cadena aparte”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print(“Un texto {2} y otro texto {0} y ahora {1}”.format(a,b,c))</a:t>
            </a:r>
            <a:endParaRPr b="1" sz="11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7" name="Google Shape;497;p68"/>
          <p:cNvSpPr txBox="1"/>
          <p:nvPr/>
        </p:nvSpPr>
        <p:spPr>
          <a:xfrm>
            <a:off x="374700" y="1307175"/>
            <a:ext cx="8412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Vemos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cada llave está ordenada, es decir, la primera sería un 0, la segunda un 1, y así sucesivamente.</a:t>
            </a:r>
            <a:endParaRPr sz="1800"/>
          </a:p>
        </p:txBody>
      </p:sp>
      <p:sp>
        <p:nvSpPr>
          <p:cNvPr id="498" name="Google Shape;498;p68"/>
          <p:cNvSpPr txBox="1"/>
          <p:nvPr/>
        </p:nvSpPr>
        <p:spPr>
          <a:xfrm>
            <a:off x="3882500" y="1917975"/>
            <a:ext cx="4886700" cy="581700"/>
          </a:xfrm>
          <a:prstGeom prst="rect">
            <a:avLst/>
          </a:prstGeom>
          <a:noFill/>
          <a:ln cap="flat" cmpd="sng" w="1905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print(“Un texto {0} y otro texto {1}”.format(a,b))</a:t>
            </a:r>
            <a:endParaRPr b="1" sz="12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9" name="Google Shape;49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9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Método Format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6" name="Google Shape;506;p69"/>
          <p:cNvSpPr txBox="1"/>
          <p:nvPr/>
        </p:nvSpPr>
        <p:spPr>
          <a:xfrm>
            <a:off x="1415650" y="3994025"/>
            <a:ext cx="74997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cambiamos las variables de lugar, se imprimirá como le dijimos igualmente debido a que son referenciadas por clave y no por índice.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7" name="Google Shape;507;p69"/>
          <p:cNvSpPr txBox="1"/>
          <p:nvPr/>
        </p:nvSpPr>
        <p:spPr>
          <a:xfrm>
            <a:off x="381000" y="1295400"/>
            <a:ext cx="8336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También, tenemos otra forma para referenciar las variables con un “código”, que actúa como las Claves en los diccionarios:</a:t>
            </a:r>
            <a:endParaRPr sz="1800"/>
          </a:p>
        </p:txBody>
      </p:sp>
      <p:sp>
        <p:nvSpPr>
          <p:cNvPr id="508" name="Google Shape;508;p69"/>
          <p:cNvSpPr txBox="1"/>
          <p:nvPr/>
        </p:nvSpPr>
        <p:spPr>
          <a:xfrm>
            <a:off x="685800" y="2286000"/>
            <a:ext cx="8001000" cy="1743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 = “cadena de texto”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b = 123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print(“Un texto {cadena} y otro texto {numero}”.format(cadena=a,numero=b))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print(“Un texto {cadena} y otro texto {numero}”.format(numero=b, cadena=a))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9" name="Google Shape;509;p69"/>
          <p:cNvSpPr txBox="1"/>
          <p:nvPr/>
        </p:nvSpPr>
        <p:spPr>
          <a:xfrm>
            <a:off x="685800" y="4163025"/>
            <a:ext cx="6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70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Simplificando Variables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7" name="Google Shape;517;p70"/>
          <p:cNvSpPr txBox="1"/>
          <p:nvPr/>
        </p:nvSpPr>
        <p:spPr>
          <a:xfrm>
            <a:off x="1304700" y="2538125"/>
            <a:ext cx="7023600" cy="906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500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 = “</a:t>
            </a: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--&gt;5</a:t>
            </a:r>
            <a:r>
              <a:rPr b="1" i="0" lang="es-419" sz="1500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b="1" i="0" sz="150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500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print(“{t} y {t} y {t} y {t}”.format(t=a))</a:t>
            </a:r>
            <a:endParaRPr b="1" i="0" sz="150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609600" y="1600200"/>
            <a:ext cx="792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Sabiendo esto, ahora podemos crear muchos textos o formats con un sólo valor o variable.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515" y="2020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0"/>
          <p:cNvSpPr txBox="1"/>
          <p:nvPr/>
        </p:nvSpPr>
        <p:spPr>
          <a:xfrm>
            <a:off x="1003550" y="3657600"/>
            <a:ext cx="7511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esto no es todo lo que format tiene para ofrecernos: Otra de las cosas que nos permite hacer es m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odificar la forma de mostrar los valores o variables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/>
          </a:p>
        </p:txBody>
      </p:sp>
      <p:sp>
        <p:nvSpPr>
          <p:cNvPr id="521" name="Google Shape;521;p70"/>
          <p:cNvSpPr txBox="1"/>
          <p:nvPr/>
        </p:nvSpPr>
        <p:spPr>
          <a:xfrm>
            <a:off x="377875" y="3945450"/>
            <a:ext cx="5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🤩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MINI LENGUAJE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2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Mini lenguaje de 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Format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509050" y="1532825"/>
            <a:ext cx="81978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É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usa después de la clave entre llaves {...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...} y va seguido de alguna opción del mini lenguaje.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bien 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 mini lenguaje es complejo y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cubre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aspectos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estaremos centrándonos en sólo 2 especificaciones, las de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alineación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las de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 de tipo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3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Alineación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1" name="Google Shape;541;p73"/>
          <p:cNvSpPr txBox="1"/>
          <p:nvPr/>
        </p:nvSpPr>
        <p:spPr>
          <a:xfrm>
            <a:off x="392400" y="1578200"/>
            <a:ext cx="83463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formateos de alineación nos son útiles cuando deseamos mostrar un valor o variable en determinada posición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P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 suerte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ython nos brinda opciones para poder alinear nuestras variables.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tenemos un cuadro de las opciones que utilizaremos y sus significado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4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Opciones de 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Alineación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548" name="Google Shape;548;p74"/>
          <p:cNvGraphicFramePr/>
          <p:nvPr/>
        </p:nvGraphicFramePr>
        <p:xfrm>
          <a:off x="952500" y="13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{313EB5CC-80F7-44E4-9896-25F2DEF9A7DC}</a:tableStyleId>
              </a:tblPr>
              <a:tblGrid>
                <a:gridCol w="1670625"/>
                <a:gridCol w="3155375"/>
                <a:gridCol w="2413000"/>
              </a:tblGrid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Opción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Significado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Ejemplo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&lt;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Fuerza a que se alinee a la izquierda con el espacio que se indique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{:&lt;20} se alinea a 20 caracteres a la izquierda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Fuerza a que se alinee a la derecha con el espacio que se indique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{:&gt;20} se alinea a 20 caracteres a la derecha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^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Fuerza a que se centre dividiendo el espacio indicado entre derecha e izquierda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{:^20} se centra y asigna 10 caracteres a la izquierda y 10 a la derecha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ENTRADA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5"/>
          <p:cNvSpPr txBox="1"/>
          <p:nvPr/>
        </p:nvSpPr>
        <p:spPr>
          <a:xfrm>
            <a:off x="746900" y="4126575"/>
            <a:ext cx="151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centrado: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" name="Google Shape;555;p75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Opciones de 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Alineación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533400" y="1447800"/>
            <a:ext cx="8229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quisiéramos alinear una cadena a unos 20 caracteres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la derecha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hacemos lo siguiente:</a:t>
            </a:r>
            <a:endParaRPr sz="1800"/>
          </a:p>
        </p:txBody>
      </p:sp>
      <p:sp>
        <p:nvSpPr>
          <p:cNvPr id="557" name="Google Shape;557;p75"/>
          <p:cNvSpPr txBox="1"/>
          <p:nvPr/>
        </p:nvSpPr>
        <p:spPr>
          <a:xfrm>
            <a:off x="3029150" y="2173825"/>
            <a:ext cx="3849600" cy="384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print(“{:&gt;20}”.format(“cadena”))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75"/>
          <p:cNvSpPr txBox="1"/>
          <p:nvPr/>
        </p:nvSpPr>
        <p:spPr>
          <a:xfrm>
            <a:off x="689350" y="3166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la izquierda:</a:t>
            </a:r>
            <a:endParaRPr sz="1800"/>
          </a:p>
        </p:txBody>
      </p:sp>
      <p:sp>
        <p:nvSpPr>
          <p:cNvPr id="559" name="Google Shape;559;p75"/>
          <p:cNvSpPr txBox="1"/>
          <p:nvPr/>
        </p:nvSpPr>
        <p:spPr>
          <a:xfrm>
            <a:off x="3011850" y="3166225"/>
            <a:ext cx="3934500" cy="384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print(“{:&lt;20}”.format(“cadena”))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0" name="Google Shape;560;p75"/>
          <p:cNvSpPr txBox="1"/>
          <p:nvPr/>
        </p:nvSpPr>
        <p:spPr>
          <a:xfrm>
            <a:off x="3011850" y="4158625"/>
            <a:ext cx="3849600" cy="384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print(“{:^20}”.format(“cadena”))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6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Truncamiento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7" name="Google Shape;567;p76"/>
          <p:cNvSpPr txBox="1"/>
          <p:nvPr/>
        </p:nvSpPr>
        <p:spPr>
          <a:xfrm>
            <a:off x="439525" y="1676400"/>
            <a:ext cx="828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ásicamente implica recortar la palabra o número que le indiquemos. Este se escribe como un punto seguido de un número entero, el cual indicará cuántos caracteres queremos mostrar de la cadena: {: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.entero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sz="1800"/>
          </a:p>
        </p:txBody>
      </p:sp>
      <p:sp>
        <p:nvSpPr>
          <p:cNvPr id="568" name="Google Shape;568;p76"/>
          <p:cNvSpPr txBox="1"/>
          <p:nvPr/>
        </p:nvSpPr>
        <p:spPr>
          <a:xfrm>
            <a:off x="969600" y="3252275"/>
            <a:ext cx="7204800" cy="1369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print(“{:.5}”.format(“cadena”)) # Mostrará los primeros 5 caracteres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print(“{:.2}”.format(“cadena”)) # Mostrará los primeros 2 caracteres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PRESENTACIÓN DE TIPO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4" name="Google Shape;57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8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Presentación de tipo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1" name="Google Shape;581;p78"/>
          <p:cNvSpPr txBox="1"/>
          <p:nvPr/>
        </p:nvSpPr>
        <p:spPr>
          <a:xfrm>
            <a:off x="519650" y="1578200"/>
            <a:ext cx="82296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tipo de formateo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es útil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cuando deseamos mostrar un valor o variable numéric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otro tipo de dato del cual tenemos la variable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ython nos brinda varias opciones para poder alinear nuestras variables.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tenemos un cuadro de las opciones y significado de cada una de las opciones: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606150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7" name="Google Shape;587;p79"/>
          <p:cNvGraphicFramePr/>
          <p:nvPr/>
        </p:nvGraphicFramePr>
        <p:xfrm>
          <a:off x="399075" y="47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{313EB5CC-80F7-44E4-9896-25F2DEF9A7DC}</a:tableStyleId>
              </a:tblPr>
              <a:tblGrid>
                <a:gridCol w="1204125"/>
                <a:gridCol w="4008725"/>
                <a:gridCol w="3220225"/>
              </a:tblGrid>
              <a:tr h="50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Opción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Significado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Ejemplo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Formato binario (base 2)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{:b}.format(120) &gt;&gt;&gt; 1111000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Formatea a unicode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{:c}.format(120) &gt;&gt;&gt; x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Formatea a Decimal (base 10)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{:d}.format(120) &gt;&gt;&gt; 120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Formatea a Octal (base 8)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{:o}.format(120) &gt;&gt;&gt; 170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x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Formatea a Hexadecimal (base 16) usando minúsculas para las letras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{:x}.format(120897212786316723) &gt;&gt;&gt; 1ad835fde7695b3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X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Formatea a Hexadecimal (base 16) usando mayúsculas para las letras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{:X}.format(120897212786316723) &gt;&gt;&gt; 1AD835FDE7695B3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Formatea a números, excepto que si deja usar flotantes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{:n}.format(120.123534) &gt;&gt;&gt; 120</a:t>
                      </a:r>
                      <a:endParaRPr sz="14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SALIDA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probar en casa ♥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1"/>
          <p:cNvSpPr txBox="1"/>
          <p:nvPr/>
        </p:nvSpPr>
        <p:spPr>
          <a:xfrm>
            <a:off x="704175" y="1305750"/>
            <a:ext cx="78483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Formatea los siguientes valores para mostrar el resultado indicado: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"Hola Mundo" → Alineado a la izquierda en 30 caracteres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"Hola Mundo" → Truncamiento en el sexto carácter (índice 5)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"Hola Mundo" → Alineamiento al centro en 10 caracteres con truncamiento en el tercer carácter (índice 2)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231875 → Formateo a hexadecimal en minúsculas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7887 → Formateo a binario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1" name="Google Shape;601;p81"/>
          <p:cNvSpPr txBox="1"/>
          <p:nvPr/>
        </p:nvSpPr>
        <p:spPr>
          <a:xfrm>
            <a:off x="2183550" y="433800"/>
            <a:ext cx="4776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SALIDA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2" name="Google Shape;602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08" name="Google Shape;608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4" name="Google Shape;61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Entrada y Salida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Format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Mini Lenguaje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1" name="Google Shape;621;p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4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84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26368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Entrada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3453500" y="1742725"/>
            <a:ext cx="54375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menudo tenemos la necesidad de interactuar con los usuarios, ya sea para obtener datos o para proporcionar algún tipo de resultado.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mayoría de los programas de hoy en día utilizan un cuadro de diálogo como una forma de pedir al usuario que proporcione algún tipo de entrada.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00200"/>
            <a:ext cx="2928175" cy="30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5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1" name="Google Shape;631;p85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Anidación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37" name="Google Shape;637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3" name="Google Shape;64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24844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Entrada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77600" y="1514125"/>
            <a:ext cx="4932300" cy="2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tiene una forma de crear cuadros de diálogo, y nos brinda una función que nos permite pedirle a un usuario que introduzca algunos datos y devuelve una referencia a ellos en forma de cadena.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función se llama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825" y="1862125"/>
            <a:ext cx="3199250" cy="18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1662450" y="2359925"/>
            <a:ext cx="6818100" cy="1911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decimal = float(input(“ingrese un número decimal”))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entero = int(input(“ingrese un número entero”))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valores = []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for valor in range(3):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valores.append(input(“Ingrese un valor”))</a:t>
            </a:r>
            <a:endParaRPr b="1" i="0" u="none" cap="none" strike="noStrike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2649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3205" y="156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228600" y="1371600"/>
            <a:ext cx="8771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ya hemos visto esta función y sabemos para qué funciona, veamos varias formas de usarlo: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SCRIPTS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