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5"/>
    <p:sldMasterId id="2147483683" r:id="rId6"/>
    <p:sldMasterId id="214748368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</p:sldIdLst>
  <p:sldSz cy="5143500" cx="9144000"/>
  <p:notesSz cx="6858000" cy="9144000"/>
  <p:embeddedFontLst>
    <p:embeddedFont>
      <p:font typeface="Anton"/>
      <p:regular r:id="rId50"/>
    </p:embeddedFont>
    <p:embeddedFont>
      <p:font typeface="Lato"/>
      <p:regular r:id="rId51"/>
      <p:bold r:id="rId52"/>
      <p:italic r:id="rId53"/>
      <p:boldItalic r:id="rId54"/>
    </p:embeddedFont>
    <p:embeddedFont>
      <p:font typeface="Didact Gothic"/>
      <p:regular r:id="rId55"/>
    </p:embeddedFont>
    <p:embeddedFont>
      <p:font typeface="Helvetica Neue"/>
      <p:regular r:id="rId56"/>
      <p:bold r:id="rId57"/>
      <p:italic r:id="rId58"/>
      <p:boldItalic r:id="rId59"/>
    </p:embeddedFont>
    <p:embeddedFont>
      <p:font typeface="Helvetica Neue Light"/>
      <p:regular r:id="rId60"/>
      <p:bold r:id="rId61"/>
      <p:italic r:id="rId62"/>
      <p:boldItalic r:id="rId63"/>
    </p:embeddedFont>
    <p:embeddedFont>
      <p:font typeface="Roboto Mono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E2FFFB-2746-4E36-819E-D637F5B5B7B4}">
  <a:tblStyle styleId="{B8E2FFFB-2746-4E36-819E-D637F5B5B7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HelveticaNeueLight-italic.fntdata"/><Relationship Id="rId61" Type="http://schemas.openxmlformats.org/officeDocument/2006/relationships/font" Target="fonts/HelveticaNeueLight-bold.fntdata"/><Relationship Id="rId20" Type="http://schemas.openxmlformats.org/officeDocument/2006/relationships/slide" Target="slides/slide12.xml"/><Relationship Id="rId64" Type="http://schemas.openxmlformats.org/officeDocument/2006/relationships/font" Target="fonts/RobotoMono-regular.fntdata"/><Relationship Id="rId63" Type="http://schemas.openxmlformats.org/officeDocument/2006/relationships/font" Target="fonts/HelveticaNeueLight-boldItalic.fntdata"/><Relationship Id="rId22" Type="http://schemas.openxmlformats.org/officeDocument/2006/relationships/slide" Target="slides/slide14.xml"/><Relationship Id="rId66" Type="http://schemas.openxmlformats.org/officeDocument/2006/relationships/font" Target="fonts/RobotoMono-italic.fntdata"/><Relationship Id="rId21" Type="http://schemas.openxmlformats.org/officeDocument/2006/relationships/slide" Target="slides/slide13.xml"/><Relationship Id="rId65" Type="http://schemas.openxmlformats.org/officeDocument/2006/relationships/font" Target="fonts/RobotoMono-bold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7" Type="http://schemas.openxmlformats.org/officeDocument/2006/relationships/font" Target="fonts/RobotoMono-boldItalic.fntdata"/><Relationship Id="rId60" Type="http://schemas.openxmlformats.org/officeDocument/2006/relationships/font" Target="fonts/HelveticaNeueLight-regular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Lato-regular.fntdata"/><Relationship Id="rId50" Type="http://schemas.openxmlformats.org/officeDocument/2006/relationships/font" Target="fonts/Anton-regular.fntdata"/><Relationship Id="rId53" Type="http://schemas.openxmlformats.org/officeDocument/2006/relationships/font" Target="fonts/Lato-italic.fntdata"/><Relationship Id="rId52" Type="http://schemas.openxmlformats.org/officeDocument/2006/relationships/font" Target="fonts/Lato-bold.fntdata"/><Relationship Id="rId11" Type="http://schemas.openxmlformats.org/officeDocument/2006/relationships/slide" Target="slides/slide3.xml"/><Relationship Id="rId55" Type="http://schemas.openxmlformats.org/officeDocument/2006/relationships/font" Target="fonts/DidactGothic-regular.fntdata"/><Relationship Id="rId10" Type="http://schemas.openxmlformats.org/officeDocument/2006/relationships/slide" Target="slides/slide2.xml"/><Relationship Id="rId54" Type="http://schemas.openxmlformats.org/officeDocument/2006/relationships/font" Target="fonts/Lato-boldItalic.fntdata"/><Relationship Id="rId13" Type="http://schemas.openxmlformats.org/officeDocument/2006/relationships/slide" Target="slides/slide5.xml"/><Relationship Id="rId57" Type="http://schemas.openxmlformats.org/officeDocument/2006/relationships/font" Target="fonts/HelveticaNeue-bold.fntdata"/><Relationship Id="rId12" Type="http://schemas.openxmlformats.org/officeDocument/2006/relationships/slide" Target="slides/slide4.xml"/><Relationship Id="rId56" Type="http://schemas.openxmlformats.org/officeDocument/2006/relationships/font" Target="fonts/HelveticaNeue-regular.fntdata"/><Relationship Id="rId15" Type="http://schemas.openxmlformats.org/officeDocument/2006/relationships/slide" Target="slides/slide7.xml"/><Relationship Id="rId59" Type="http://schemas.openxmlformats.org/officeDocument/2006/relationships/font" Target="fonts/HelveticaNeue-boldItalic.fntdata"/><Relationship Id="rId14" Type="http://schemas.openxmlformats.org/officeDocument/2006/relationships/slide" Target="slides/slide6.xml"/><Relationship Id="rId58" Type="http://schemas.openxmlformats.org/officeDocument/2006/relationships/font" Target="fonts/HelveticaNeue-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b46aa5e16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eb46aa5e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c795f4f8e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ec795f4f8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b46aa5e16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eb46aa5e1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como instalar cada ide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b46aa5e16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eb46aa5e1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como instalar cada ide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c795f4f8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ec795f4f8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estar declarado por encima de la función, la variable_test abarca todo lo que haya abajo, y se puede utilizar en la función. Si se declara abajo dará error.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b46aa5e16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eb46aa5e1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como instalar cada ide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c795f4f8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c795f4f8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87f5c459b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e87f5c459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87f5c459b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e87f5c459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87f5c459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e87f5c459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87f5c459b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e87f5c459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ec795f4f8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ec795f4f8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e87f5c459b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e87f5c459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ec4f1461a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ec4f1461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ec4f1461a3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ec4f1461a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c795f4f8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c795f4f8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c4f1461a3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gec4f1461a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ec4f1461a3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ec4f1461a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c4f1461a3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ec4f1461a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ed1c8e7111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ed1c8e7111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ed1c8e7111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ed1c8e7111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d1c8e7111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ed1c8e7111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c795f4f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c795f4f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c795f4f8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c795f4f8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5" name="Google Shape;135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" name="Google Shape;154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8" name="Google Shape;15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2" name="Google Shape;162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3" name="Google Shape;163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4" name="Google Shape;16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7" name="Google Shape;16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0" name="Google Shape;170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1" name="Google Shape;17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Relationship Id="rId4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Relationship Id="rId4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/>
          <p:nvPr/>
        </p:nvSpPr>
        <p:spPr>
          <a:xfrm>
            <a:off x="1734975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Funciones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9" name="Google Shape;179;p38"/>
          <p:cNvSpPr txBox="1"/>
          <p:nvPr/>
        </p:nvSpPr>
        <p:spPr>
          <a:xfrm>
            <a:off x="1774425" y="1633175"/>
            <a:ext cx="548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9.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Python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0" name="Google Shape;180;p38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7"/>
          <p:cNvSpPr txBox="1"/>
          <p:nvPr/>
        </p:nvSpPr>
        <p:spPr>
          <a:xfrm>
            <a:off x="758326" y="484400"/>
            <a:ext cx="7798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Sintaxis para una definición de función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2" name="Google Shape;282;p47"/>
          <p:cNvSpPr txBox="1"/>
          <p:nvPr/>
        </p:nvSpPr>
        <p:spPr>
          <a:xfrm>
            <a:off x="492850" y="3330325"/>
            <a:ext cx="8189700" cy="15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rgbClr val="3CEF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NOMBRE: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el nombre de la función.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rgbClr val="3CEF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PARÁMETROS: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Como vimos en la clase 8 hay scripts con argumentos, en las funciones, cuando recibe argumentos se les denominan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parámetros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rgbClr val="0D904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3" name="Google Shape;283;p47"/>
          <p:cNvSpPr txBox="1"/>
          <p:nvPr/>
        </p:nvSpPr>
        <p:spPr>
          <a:xfrm>
            <a:off x="3150050" y="1473500"/>
            <a:ext cx="3982200" cy="10482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>
                <a:solidFill>
                  <a:srgbClr val="0D90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 </a:t>
            </a:r>
            <a:r>
              <a:rPr lang="es-419" sz="1700">
                <a:solidFill>
                  <a:srgbClr val="303F9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NOMBRE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(PARÁMETROS):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SENTENCIAS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</a:t>
            </a:r>
            <a:r>
              <a:rPr lang="es-419" sz="1700">
                <a:solidFill>
                  <a:srgbClr val="0D90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RETURN 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[EXPRESIÓN]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8"/>
          <p:cNvSpPr txBox="1"/>
          <p:nvPr/>
        </p:nvSpPr>
        <p:spPr>
          <a:xfrm>
            <a:off x="758326" y="484400"/>
            <a:ext cx="7798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Sintaxis para una definición de función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0" name="Google Shape;290;p48"/>
          <p:cNvSpPr txBox="1"/>
          <p:nvPr/>
        </p:nvSpPr>
        <p:spPr>
          <a:xfrm>
            <a:off x="492850" y="1882525"/>
            <a:ext cx="8189700" cy="20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rgbClr val="3CEF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SENTENCIAS: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el bloque de código.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rgbClr val="3CEF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RETURN: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una sentencia de Python, le indica a la función que devolver cuando llamemos a la función.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rgbClr val="3CEF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EXPRESIÓN: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lo que devuelve la sentencia </a:t>
            </a:r>
            <a:r>
              <a:rPr lang="es-419" sz="1800">
                <a:solidFill>
                  <a:srgbClr val="0D90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return</a:t>
            </a:r>
            <a:endParaRPr sz="1800">
              <a:solidFill>
                <a:srgbClr val="0D904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9"/>
          <p:cNvSpPr txBox="1"/>
          <p:nvPr/>
        </p:nvSpPr>
        <p:spPr>
          <a:xfrm>
            <a:off x="1245166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1" lang="es-419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Definir funciones básicas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7" name="Google Shape;297;p49"/>
          <p:cNvSpPr txBox="1"/>
          <p:nvPr/>
        </p:nvSpPr>
        <p:spPr>
          <a:xfrm>
            <a:off x="2083375" y="1762950"/>
            <a:ext cx="5296800" cy="989100"/>
          </a:xfrm>
          <a:prstGeom prst="rect">
            <a:avLst/>
          </a:prstGeom>
          <a:noFill/>
          <a:ln cap="flat" cmpd="sng" w="1905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def saludar():</a:t>
            </a:r>
            <a:endParaRPr b="1" sz="16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print(“Estoy saludando desde la función”)</a:t>
            </a:r>
            <a:endParaRPr b="1" sz="16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8" name="Google Shape;29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9965" y="20972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9"/>
          <p:cNvSpPr txBox="1"/>
          <p:nvPr/>
        </p:nvSpPr>
        <p:spPr>
          <a:xfrm>
            <a:off x="2023825" y="32717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llamamos usando:</a:t>
            </a:r>
            <a:endParaRPr/>
          </a:p>
        </p:txBody>
      </p:sp>
      <p:sp>
        <p:nvSpPr>
          <p:cNvPr id="300" name="Google Shape;300;p49"/>
          <p:cNvSpPr txBox="1"/>
          <p:nvPr/>
        </p:nvSpPr>
        <p:spPr>
          <a:xfrm>
            <a:off x="4886575" y="3271700"/>
            <a:ext cx="1604400" cy="4002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saludar()</a:t>
            </a:r>
            <a:endParaRPr b="1" sz="10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0"/>
          <p:cNvSpPr txBox="1"/>
          <p:nvPr/>
        </p:nvSpPr>
        <p:spPr>
          <a:xfrm>
            <a:off x="1092766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1" lang="es-419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Definir funciones más avanzadas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7" name="Google Shape;307;p50"/>
          <p:cNvSpPr txBox="1"/>
          <p:nvPr/>
        </p:nvSpPr>
        <p:spPr>
          <a:xfrm>
            <a:off x="864175" y="1610550"/>
            <a:ext cx="7480200" cy="12264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def </a:t>
            </a:r>
            <a:r>
              <a:rPr b="1" lang="es-419" sz="16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saludar_con_nombre</a:t>
            </a:r>
            <a:r>
              <a:rPr b="1" lang="es-419" sz="16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(nombre):</a:t>
            </a:r>
            <a:endParaRPr b="1" sz="16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saludando = print(“Hola {}! ¿</a:t>
            </a:r>
            <a:r>
              <a:rPr b="1" lang="es-419" sz="16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Cómo</a:t>
            </a:r>
            <a:r>
              <a:rPr b="1" lang="es-419" sz="16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 estás?”.format(nombre))</a:t>
            </a:r>
            <a:endParaRPr b="1" sz="16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return saludando</a:t>
            </a:r>
            <a:endParaRPr b="1" sz="16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8" name="Google Shape;30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8040" y="28312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50"/>
          <p:cNvSpPr txBox="1"/>
          <p:nvPr/>
        </p:nvSpPr>
        <p:spPr>
          <a:xfrm>
            <a:off x="922800" y="34849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la llamamos usando: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0" name="Google Shape;310;p50"/>
          <p:cNvSpPr txBox="1"/>
          <p:nvPr/>
        </p:nvSpPr>
        <p:spPr>
          <a:xfrm>
            <a:off x="3461250" y="3484925"/>
            <a:ext cx="3984900" cy="4311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saludar_con_nombre(“Juan”)</a:t>
            </a:r>
            <a:endParaRPr b="1" sz="16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1"/>
          <p:cNvSpPr txBox="1"/>
          <p:nvPr/>
        </p:nvSpPr>
        <p:spPr>
          <a:xfrm>
            <a:off x="711776" y="469050"/>
            <a:ext cx="7866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Recomendaciones 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7" name="Google Shape;317;p51"/>
          <p:cNvSpPr txBox="1"/>
          <p:nvPr/>
        </p:nvSpPr>
        <p:spPr>
          <a:xfrm>
            <a:off x="864175" y="1839150"/>
            <a:ext cx="7480200" cy="21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 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minúsculas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Las palabras se separan con guiones bajos _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 nombres 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autoexplicativos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No usar nombres que no definan lo que hace la función (ejemplo letras simples o palabras sin sentido con lo que haga la función)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2"/>
          <p:cNvSpPr txBox="1"/>
          <p:nvPr/>
        </p:nvSpPr>
        <p:spPr>
          <a:xfrm>
            <a:off x="1168966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Variables y </a:t>
            </a: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Funciones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4" name="Google Shape;324;p52"/>
          <p:cNvSpPr txBox="1"/>
          <p:nvPr/>
        </p:nvSpPr>
        <p:spPr>
          <a:xfrm>
            <a:off x="711775" y="1398925"/>
            <a:ext cx="5129100" cy="33147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def test():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variable_test = 10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print(variable_test)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print(variable_test)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NameError Traceback (most recent call last)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&lt;ipython-input-4-667d7c7a2c02&gt; in &lt;module&gt;()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----&gt; 1 print(variable_test)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A212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rgbClr val="BA212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NameError: name 'variable_test' is not defined</a:t>
            </a:r>
            <a:endParaRPr sz="1800">
              <a:solidFill>
                <a:srgbClr val="BA212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5" name="Google Shape;325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1790" y="2286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2"/>
          <p:cNvSpPr txBox="1"/>
          <p:nvPr/>
        </p:nvSpPr>
        <p:spPr>
          <a:xfrm>
            <a:off x="5959100" y="1761700"/>
            <a:ext cx="3000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Hay que tener en cuenta que las variables creadas en una función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existen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fuera de la misma.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3"/>
          <p:cNvSpPr txBox="1"/>
          <p:nvPr/>
        </p:nvSpPr>
        <p:spPr>
          <a:xfrm>
            <a:off x="852200" y="1175400"/>
            <a:ext cx="71460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i="1" sz="3000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-419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las variables creadas en una función, sólo existen dentro de esa función ¿Cómo explicarías esto?</a:t>
            </a:r>
            <a:endParaRPr sz="2000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2" name="Google Shape;332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3"/>
          <p:cNvSpPr txBox="1"/>
          <p:nvPr/>
        </p:nvSpPr>
        <p:spPr>
          <a:xfrm>
            <a:off x="2380350" y="4540525"/>
            <a:ext cx="438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u="sng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CONTESTA EN EL CHAT DE ZOOM</a:t>
            </a:r>
            <a:endParaRPr/>
          </a:p>
        </p:txBody>
      </p:sp>
      <p:sp>
        <p:nvSpPr>
          <p:cNvPr id="334" name="Google Shape;334;p53"/>
          <p:cNvSpPr txBox="1"/>
          <p:nvPr/>
        </p:nvSpPr>
        <p:spPr>
          <a:xfrm>
            <a:off x="2458850" y="3091975"/>
            <a:ext cx="39327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0000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600">
                <a:solidFill>
                  <a:schemeClr val="lt1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variable_test = 10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0000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600">
                <a:solidFill>
                  <a:srgbClr val="0D904F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def </a:t>
            </a:r>
            <a:r>
              <a:rPr lang="es-419" sz="1600">
                <a:solidFill>
                  <a:srgbClr val="00FFFF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test</a:t>
            </a:r>
            <a:r>
              <a:rPr lang="es-419" sz="1600">
                <a:solidFill>
                  <a:schemeClr val="lt1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():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</a:t>
            </a:r>
            <a:r>
              <a:rPr lang="es-419" sz="1600">
                <a:solidFill>
                  <a:srgbClr val="0D904F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print</a:t>
            </a:r>
            <a:r>
              <a:rPr lang="es-419" sz="1600">
                <a:solidFill>
                  <a:schemeClr val="lt1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(variable_test)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0000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600">
                <a:solidFill>
                  <a:srgbClr val="00FFFF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test</a:t>
            </a:r>
            <a:r>
              <a:rPr lang="es-419" sz="1600">
                <a:solidFill>
                  <a:schemeClr val="lt1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8975" y="45705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4"/>
          <p:cNvSpPr txBox="1"/>
          <p:nvPr/>
        </p:nvSpPr>
        <p:spPr>
          <a:xfrm>
            <a:off x="1016575" y="3921825"/>
            <a:ext cx="74802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El print le da prioridad a la variable dentro de la función antes que a la de afuera.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1" name="Google Shape;34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040" y="13072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4"/>
          <p:cNvSpPr txBox="1"/>
          <p:nvPr/>
        </p:nvSpPr>
        <p:spPr>
          <a:xfrm>
            <a:off x="1168966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Variables y Funciones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3" name="Google Shape;343;p54"/>
          <p:cNvSpPr txBox="1"/>
          <p:nvPr/>
        </p:nvSpPr>
        <p:spPr>
          <a:xfrm>
            <a:off x="508225" y="1859300"/>
            <a:ext cx="44148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hay que tener cuidado con las variables fuera de las funciones al usarlas en una función, ya que no puede llegar a funcionar como queremos:</a:t>
            </a:r>
            <a:endParaRPr sz="1800"/>
          </a:p>
        </p:txBody>
      </p:sp>
      <p:sp>
        <p:nvSpPr>
          <p:cNvPr id="344" name="Google Shape;344;p54"/>
          <p:cNvSpPr txBox="1"/>
          <p:nvPr/>
        </p:nvSpPr>
        <p:spPr>
          <a:xfrm>
            <a:off x="4999150" y="1713600"/>
            <a:ext cx="3356400" cy="20088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variable_test = 10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def test():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variable_test = 155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print(variable_test)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test()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5" name="Google Shape;345;p54"/>
          <p:cNvSpPr txBox="1"/>
          <p:nvPr/>
        </p:nvSpPr>
        <p:spPr>
          <a:xfrm>
            <a:off x="539700" y="4042800"/>
            <a:ext cx="47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latin typeface="Calibri"/>
                <a:ea typeface="Calibri"/>
                <a:cs typeface="Calibri"/>
                <a:sym typeface="Calibri"/>
              </a:rPr>
              <a:t>👁‍🗨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5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RETORNANDO VALORES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1" name="Google Shape;35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6"/>
          <p:cNvSpPr txBox="1"/>
          <p:nvPr/>
        </p:nvSpPr>
        <p:spPr>
          <a:xfrm>
            <a:off x="896491" y="3166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Return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8" name="Google Shape;358;p56"/>
          <p:cNvSpPr txBox="1"/>
          <p:nvPr/>
        </p:nvSpPr>
        <p:spPr>
          <a:xfrm>
            <a:off x="1672900" y="4373638"/>
            <a:ext cx="5490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Nota: 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defecto, las funciones retorna el valor None.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9" name="Google Shape;359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465" y="146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6"/>
          <p:cNvSpPr txBox="1"/>
          <p:nvPr/>
        </p:nvSpPr>
        <p:spPr>
          <a:xfrm>
            <a:off x="228600" y="1219200"/>
            <a:ext cx="8632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funciones pueden comunicarse con el exterior de las mismas, al proceso principal del programa usando la sentencia return. La comunicación con el exterior se hace devolviendo valores. </a:t>
            </a:r>
            <a:endParaRPr/>
          </a:p>
        </p:txBody>
      </p:sp>
      <p:sp>
        <p:nvSpPr>
          <p:cNvPr id="361" name="Google Shape;361;p56"/>
          <p:cNvSpPr txBox="1"/>
          <p:nvPr/>
        </p:nvSpPr>
        <p:spPr>
          <a:xfrm>
            <a:off x="377500" y="2818950"/>
            <a:ext cx="4142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continuación, un ejemplo de función usando return:</a:t>
            </a:r>
            <a:endParaRPr/>
          </a:p>
        </p:txBody>
      </p:sp>
      <p:sp>
        <p:nvSpPr>
          <p:cNvPr id="362" name="Google Shape;362;p56"/>
          <p:cNvSpPr txBox="1"/>
          <p:nvPr/>
        </p:nvSpPr>
        <p:spPr>
          <a:xfrm>
            <a:off x="4634900" y="2740800"/>
            <a:ext cx="4142100" cy="11436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def saludar_con_nombre(nombre):</a:t>
            </a:r>
            <a:endParaRPr b="1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saludando = print(“Hola {}! ¿Cómo estás?”.format(nombre))</a:t>
            </a:r>
            <a:endParaRPr b="1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return saludando</a:t>
            </a:r>
            <a:endParaRPr b="1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6" name="Google Shape;18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7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Return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9" name="Google Shape;369;p57"/>
          <p:cNvSpPr txBox="1"/>
          <p:nvPr/>
        </p:nvSpPr>
        <p:spPr>
          <a:xfrm>
            <a:off x="3584250" y="4149575"/>
            <a:ext cx="25851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similar a un break!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0" name="Google Shape;370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9965" y="17827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7"/>
          <p:cNvSpPr txBox="1"/>
          <p:nvPr/>
        </p:nvSpPr>
        <p:spPr>
          <a:xfrm>
            <a:off x="304800" y="1447800"/>
            <a:ext cx="8347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 hay que tener en cuenta que la función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al devolver un valor, es decir, lo que escribamos después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ejecutará:</a:t>
            </a:r>
            <a:endParaRPr sz="1800"/>
          </a:p>
        </p:txBody>
      </p:sp>
      <p:sp>
        <p:nvSpPr>
          <p:cNvPr id="372" name="Google Shape;372;p57"/>
          <p:cNvSpPr txBox="1"/>
          <p:nvPr/>
        </p:nvSpPr>
        <p:spPr>
          <a:xfrm>
            <a:off x="1549175" y="2571750"/>
            <a:ext cx="6375600" cy="14775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def saludar_con_nombre(nombre):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saludando = print(“Hola {}! ¿Cómo estás?”.format(nombre))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return saludando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print(“Hola mundo!”)</a:t>
            </a:r>
            <a:endParaRPr b="1" sz="13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3" name="Google Shape;373;p57"/>
          <p:cNvSpPr txBox="1"/>
          <p:nvPr/>
        </p:nvSpPr>
        <p:spPr>
          <a:xfrm>
            <a:off x="3157750" y="4068650"/>
            <a:ext cx="492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latin typeface="Calibri"/>
                <a:ea typeface="Calibri"/>
                <a:cs typeface="Calibri"/>
                <a:sym typeface="Calibri"/>
              </a:rPr>
              <a:t>👆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8"/>
          <p:cNvSpPr txBox="1"/>
          <p:nvPr/>
        </p:nvSpPr>
        <p:spPr>
          <a:xfrm>
            <a:off x="10488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Return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0" name="Google Shape;380;p58"/>
          <p:cNvSpPr txBox="1"/>
          <p:nvPr/>
        </p:nvSpPr>
        <p:spPr>
          <a:xfrm>
            <a:off x="602575" y="1760900"/>
            <a:ext cx="2753100" cy="26838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def </a:t>
            </a: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numero</a:t>
            </a: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():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return </a:t>
            </a: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s = numero() + 5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s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11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a = numero() * 2 + 5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a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17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1" name="Google Shape;381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8990" y="24117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8"/>
          <p:cNvSpPr txBox="1"/>
          <p:nvPr/>
        </p:nvSpPr>
        <p:spPr>
          <a:xfrm>
            <a:off x="3565300" y="1760900"/>
            <a:ext cx="4980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valores o variables retornados van a seguir siendo de un tipo de valor, por lo que podremos trabajarlo con lo que ya hemos visto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9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Return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9" name="Google Shape;389;p59"/>
          <p:cNvSpPr txBox="1"/>
          <p:nvPr/>
        </p:nvSpPr>
        <p:spPr>
          <a:xfrm>
            <a:off x="817200" y="2952925"/>
            <a:ext cx="5752800" cy="13416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3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a = numero() + “hola”</a:t>
            </a:r>
            <a:endParaRPr b="1" sz="13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3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Traceback (most recent call last):</a:t>
            </a:r>
            <a:endParaRPr b="1" sz="13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3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  File "&lt;stdin&gt;", line 1, in &lt;module&gt;</a:t>
            </a:r>
            <a:endParaRPr b="1" sz="13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3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TypeError: unsupported operand type(s) for +: 'int' and 'str'</a:t>
            </a:r>
            <a:endParaRPr b="1" sz="13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90" name="Google Shape;390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8990" y="2936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9"/>
          <p:cNvSpPr txBox="1"/>
          <p:nvPr/>
        </p:nvSpPr>
        <p:spPr>
          <a:xfrm>
            <a:off x="839175" y="1725550"/>
            <a:ext cx="36021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vemos el tipo de dato de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número,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nos indicará que es un int:</a:t>
            </a:r>
            <a:endParaRPr sz="1800"/>
          </a:p>
        </p:txBody>
      </p:sp>
      <p:sp>
        <p:nvSpPr>
          <p:cNvPr id="392" name="Google Shape;392;p59"/>
          <p:cNvSpPr txBox="1"/>
          <p:nvPr/>
        </p:nvSpPr>
        <p:spPr>
          <a:xfrm>
            <a:off x="4242000" y="1535425"/>
            <a:ext cx="2328000" cy="11436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def numero():</a:t>
            </a:r>
            <a:endParaRPr b="1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return 6</a:t>
            </a:r>
            <a:endParaRPr b="1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type(numero())</a:t>
            </a:r>
            <a:endParaRPr b="1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&lt;class ‘int’&gt;</a:t>
            </a:r>
            <a:endParaRPr b="1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3" name="Google Shape;393;p59"/>
          <p:cNvSpPr txBox="1"/>
          <p:nvPr/>
        </p:nvSpPr>
        <p:spPr>
          <a:xfrm>
            <a:off x="6753150" y="2272725"/>
            <a:ext cx="19227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lo que no podremos sumar int a str aunque sea una función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60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Return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0" name="Google Shape;400;p60"/>
          <p:cNvSpPr txBox="1"/>
          <p:nvPr/>
        </p:nvSpPr>
        <p:spPr>
          <a:xfrm>
            <a:off x="6113600" y="3507975"/>
            <a:ext cx="2522400" cy="7956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3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variable = lista()</a:t>
            </a:r>
            <a:endParaRPr b="1" sz="13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3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variable[1:4]</a:t>
            </a:r>
            <a:endParaRPr b="1" sz="13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01" name="Google Shape;401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7515" y="17825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60"/>
          <p:cNvSpPr txBox="1"/>
          <p:nvPr/>
        </p:nvSpPr>
        <p:spPr>
          <a:xfrm>
            <a:off x="457200" y="1447800"/>
            <a:ext cx="5111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Algo interesante que pasa si devolvemos una colección es que </a:t>
            </a:r>
            <a:r>
              <a:rPr b="1"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podemos utilizarla directamente desde la función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hacer uso de las funciones internas de las colecciones: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3" name="Google Shape;403;p60"/>
          <p:cNvSpPr txBox="1"/>
          <p:nvPr/>
        </p:nvSpPr>
        <p:spPr>
          <a:xfrm>
            <a:off x="5788400" y="1701450"/>
            <a:ext cx="3584400" cy="9465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def lista():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return [1,2,3,4,5]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pint(lista()[1:3])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4" name="Google Shape;404;p60"/>
          <p:cNvSpPr txBox="1"/>
          <p:nvPr/>
        </p:nvSpPr>
        <p:spPr>
          <a:xfrm>
            <a:off x="457200" y="3326950"/>
            <a:ext cx="5631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cada vez que hagamos un </a:t>
            </a:r>
            <a:r>
              <a:rPr lang="es-419" sz="1800">
                <a:solidFill>
                  <a:srgbClr val="0D904F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print 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una función la estaremos llamando, por lo que</a:t>
            </a:r>
            <a:r>
              <a:rPr b="1"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lo ideal es asignarlo a una variable y trabajarlo desde ahí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61"/>
          <p:cNvSpPr txBox="1"/>
          <p:nvPr/>
        </p:nvSpPr>
        <p:spPr>
          <a:xfrm>
            <a:off x="9726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Return multiple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1" name="Google Shape;411;p61"/>
          <p:cNvSpPr txBox="1"/>
          <p:nvPr/>
        </p:nvSpPr>
        <p:spPr>
          <a:xfrm>
            <a:off x="3975500" y="1977175"/>
            <a:ext cx="4947900" cy="19485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def test():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return "Python", 20, [1,2,3]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test()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292100" rtl="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('Python', 20, [1, 2, 3])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292100" rtl="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2" name="Google Shape;412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9965" y="18875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61"/>
          <p:cNvSpPr txBox="1"/>
          <p:nvPr/>
        </p:nvSpPr>
        <p:spPr>
          <a:xfrm>
            <a:off x="158600" y="2108250"/>
            <a:ext cx="3526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característica interesante, es la posibilidad de devolver valores múltiples separados por comas: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2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ENVIANDO</a:t>
            </a: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 VALORES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9" name="Google Shape;41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63"/>
          <p:cNvSpPr txBox="1"/>
          <p:nvPr/>
        </p:nvSpPr>
        <p:spPr>
          <a:xfrm>
            <a:off x="10488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Enviando Valores a una función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6" name="Google Shape;426;p63"/>
          <p:cNvSpPr txBox="1"/>
          <p:nvPr/>
        </p:nvSpPr>
        <p:spPr>
          <a:xfrm>
            <a:off x="503350" y="1503200"/>
            <a:ext cx="81294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Vimos como devolver valores y así comunicar una función con el exterior, ahora enviar información desde el exterior a la función.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entender los conceptos más fácilmente vamos a trabajar alrededor de un caso de estudio típico: Crear una función que sume dos números y retorne uno en su resultado.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4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Enviando Valores a una función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3" name="Google Shape;433;p64"/>
          <p:cNvSpPr txBox="1"/>
          <p:nvPr/>
        </p:nvSpPr>
        <p:spPr>
          <a:xfrm>
            <a:off x="2592600" y="3422175"/>
            <a:ext cx="3958800" cy="8562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def suma(numero1, numero2):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return numero1 + numero2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4" name="Google Shape;434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8515" y="18875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64"/>
          <p:cNvSpPr txBox="1"/>
          <p:nvPr/>
        </p:nvSpPr>
        <p:spPr>
          <a:xfrm>
            <a:off x="381000" y="1752600"/>
            <a:ext cx="8179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 primero será definir una función la cual denominaremos como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suma 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recibirá 2 números con dos nombres como si fueran dos variables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numero1 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numero2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luego retornamos la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suma 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entre ambos números.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65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Enviando Valores a una función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42" name="Google Shape;442;p65"/>
          <p:cNvSpPr txBox="1"/>
          <p:nvPr/>
        </p:nvSpPr>
        <p:spPr>
          <a:xfrm>
            <a:off x="3345100" y="3408025"/>
            <a:ext cx="48294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caso 7 será la variable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numero1 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5 será la variable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numero2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3" name="Google Shape;443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7540" y="25167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65"/>
          <p:cNvSpPr txBox="1"/>
          <p:nvPr/>
        </p:nvSpPr>
        <p:spPr>
          <a:xfrm>
            <a:off x="228600" y="1447800"/>
            <a:ext cx="8464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 que hacemos para indicar que se reciben valores es </a:t>
            </a:r>
            <a:r>
              <a:rPr b="1"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crear dos variables separadas por una coma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Cuando nosotros llamemos a la función, automáticamente, se le asignarán a estas variables los números que enviemos, siguiendo el mismo orden: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5" name="Google Shape;445;p65"/>
          <p:cNvSpPr txBox="1"/>
          <p:nvPr/>
        </p:nvSpPr>
        <p:spPr>
          <a:xfrm>
            <a:off x="802300" y="3586275"/>
            <a:ext cx="2202900" cy="400200"/>
          </a:xfrm>
          <a:prstGeom prst="rect">
            <a:avLst/>
          </a:prstGeom>
          <a:noFill/>
          <a:ln cap="flat" cmpd="sng" w="952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r = suma(7, 5)</a:t>
            </a:r>
            <a:endParaRPr b="1" sz="10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6"/>
          <p:cNvSpPr txBox="1"/>
          <p:nvPr/>
        </p:nvSpPr>
        <p:spPr>
          <a:xfrm>
            <a:off x="852200" y="1175400"/>
            <a:ext cx="71460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i="1" sz="3000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-419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ocurriría si lo hiciéramos al revés?</a:t>
            </a:r>
            <a:endParaRPr sz="2000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51" name="Google Shape;451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66"/>
          <p:cNvSpPr txBox="1"/>
          <p:nvPr/>
        </p:nvSpPr>
        <p:spPr>
          <a:xfrm>
            <a:off x="2380350" y="4159525"/>
            <a:ext cx="438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u="sng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CONTESTA EN EL CHAT DE ZOOM</a:t>
            </a:r>
            <a:endParaRPr/>
          </a:p>
        </p:txBody>
      </p:sp>
      <p:sp>
        <p:nvSpPr>
          <p:cNvPr id="453" name="Google Shape;453;p66"/>
          <p:cNvSpPr txBox="1"/>
          <p:nvPr/>
        </p:nvSpPr>
        <p:spPr>
          <a:xfrm>
            <a:off x="2458850" y="3091975"/>
            <a:ext cx="393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770000"/>
                </a:solidFill>
                <a:highlight>
                  <a:schemeClr val="dk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>
                <a:solidFill>
                  <a:schemeClr val="lt1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r = suma(5, 7)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/>
          <p:nvPr/>
        </p:nvSpPr>
        <p:spPr>
          <a:xfrm>
            <a:off x="3979775" y="598400"/>
            <a:ext cx="46248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rear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funciones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R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etornar valores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nviar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valores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3" name="Google Shape;19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40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5" name="Google Shape;19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7"/>
          <p:cNvSpPr txBox="1"/>
          <p:nvPr/>
        </p:nvSpPr>
        <p:spPr>
          <a:xfrm>
            <a:off x="634050" y="1686750"/>
            <a:ext cx="7755000" cy="22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caso 5 será la variable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numero1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7 será la variable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numero2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Hay que tener cuidado por como se pasan estos valores a la función, ya que si fuera otra operación matemática podría dar resultados muy distintos, como en una división o potencia.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60" name="Google Shape;460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68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Momentos de</a:t>
            </a: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 una función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7" name="Google Shape;467;p68"/>
          <p:cNvSpPr txBox="1"/>
          <p:nvPr/>
        </p:nvSpPr>
        <p:spPr>
          <a:xfrm>
            <a:off x="5531100" y="2092750"/>
            <a:ext cx="22707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la </a:t>
            </a:r>
            <a:r>
              <a:rPr b="1"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llamada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8" name="Google Shape;468;p68"/>
          <p:cNvSpPr txBox="1"/>
          <p:nvPr/>
        </p:nvSpPr>
        <p:spPr>
          <a:xfrm>
            <a:off x="703275" y="2758575"/>
            <a:ext cx="3837900" cy="6480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def suma(numero1, numero2):</a:t>
            </a:r>
            <a:endParaRPr b="1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return numero1 + numero2</a:t>
            </a:r>
            <a:endParaRPr b="1" sz="10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9" name="Google Shape;469;p68"/>
          <p:cNvSpPr txBox="1"/>
          <p:nvPr/>
        </p:nvSpPr>
        <p:spPr>
          <a:xfrm>
            <a:off x="1160475" y="2123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Tenemos la </a:t>
            </a:r>
            <a:r>
              <a:rPr b="1"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definición</a:t>
            </a:r>
            <a:endParaRPr b="1"/>
          </a:p>
        </p:txBody>
      </p:sp>
      <p:sp>
        <p:nvSpPr>
          <p:cNvPr id="470" name="Google Shape;470;p68"/>
          <p:cNvSpPr txBox="1"/>
          <p:nvPr/>
        </p:nvSpPr>
        <p:spPr>
          <a:xfrm>
            <a:off x="5612550" y="2758575"/>
            <a:ext cx="2107800" cy="4002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r = suma(7, 5)</a:t>
            </a:r>
            <a:endParaRPr b="1" sz="10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1" name="Google Shape;471;p68"/>
          <p:cNvSpPr txBox="1"/>
          <p:nvPr/>
        </p:nvSpPr>
        <p:spPr>
          <a:xfrm>
            <a:off x="2138475" y="3983000"/>
            <a:ext cx="377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¿Por qué es importante diferenciar?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2" name="Google Shape;472;p68"/>
          <p:cNvSpPr txBox="1"/>
          <p:nvPr/>
        </p:nvSpPr>
        <p:spPr>
          <a:xfrm>
            <a:off x="5936600" y="3874325"/>
            <a:ext cx="108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latin typeface="Calibri"/>
                <a:ea typeface="Calibri"/>
                <a:cs typeface="Calibri"/>
                <a:sym typeface="Calibri"/>
              </a:rPr>
              <a:t>👉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3" name="Google Shape;473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7540" y="251675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69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Momentos de </a:t>
            </a: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una función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80" name="Google Shape;480;p69"/>
          <p:cNvSpPr txBox="1"/>
          <p:nvPr/>
        </p:nvSpPr>
        <p:spPr>
          <a:xfrm>
            <a:off x="5956175" y="3284525"/>
            <a:ext cx="2065800" cy="5445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3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r = suma(7, 5)</a:t>
            </a:r>
            <a:endParaRPr b="1" sz="13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1" name="Google Shape;481;p69"/>
          <p:cNvSpPr txBox="1"/>
          <p:nvPr/>
        </p:nvSpPr>
        <p:spPr>
          <a:xfrm>
            <a:off x="293625" y="1991550"/>
            <a:ext cx="4404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Durante la definición de la función, las variables o valores se denominan </a:t>
            </a:r>
            <a:r>
              <a:rPr b="1"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parámetros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2" name="Google Shape;482;p69"/>
          <p:cNvSpPr txBox="1"/>
          <p:nvPr/>
        </p:nvSpPr>
        <p:spPr>
          <a:xfrm>
            <a:off x="487725" y="3284525"/>
            <a:ext cx="4016100" cy="6810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def suma(numero1, numero2):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return numero1 + numero2 </a:t>
            </a:r>
            <a:endParaRPr b="1" sz="11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3" name="Google Shape;483;p69"/>
          <p:cNvSpPr txBox="1"/>
          <p:nvPr/>
        </p:nvSpPr>
        <p:spPr>
          <a:xfrm>
            <a:off x="5021975" y="2011275"/>
            <a:ext cx="3744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durante la llamada se le denominan </a:t>
            </a:r>
            <a:r>
              <a:rPr b="1"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argumentos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como los argumentos de los scripts.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84" name="Google Shape;484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7540" y="251675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0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PAR O IMPAR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 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minutos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90" name="Google Shape;490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71"/>
          <p:cNvSpPr txBox="1"/>
          <p:nvPr/>
        </p:nvSpPr>
        <p:spPr>
          <a:xfrm>
            <a:off x="932775" y="1458150"/>
            <a:ext cx="74070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una función llamada par_o_impar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Helvetica Neue"/>
              <a:buAutoNum type="arabicPeriod"/>
            </a:pPr>
            <a:r>
              <a:rPr b="1" lang="es-419" sz="1800">
                <a:solidFill>
                  <a:srgbClr val="FF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Recibirá un número por </a:t>
            </a:r>
            <a:r>
              <a:rPr b="1" lang="es-419" sz="1800">
                <a:solidFill>
                  <a:srgbClr val="FF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parámetro</a:t>
            </a:r>
            <a:endParaRPr b="1" sz="1800">
              <a:solidFill>
                <a:srgbClr val="FF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Helvetica Neue"/>
              <a:buAutoNum type="arabicPeriod"/>
            </a:pPr>
            <a:r>
              <a:rPr b="1" lang="es-419" sz="1800">
                <a:solidFill>
                  <a:srgbClr val="FF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Imprimirá Par si el número es par</a:t>
            </a:r>
            <a:endParaRPr b="1" sz="1800">
              <a:solidFill>
                <a:srgbClr val="FF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Helvetica Neue"/>
              <a:buAutoNum type="arabicPeriod"/>
            </a:pPr>
            <a:r>
              <a:rPr b="1" lang="es-419" sz="1800">
                <a:solidFill>
                  <a:srgbClr val="FF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Imprimirá Impar si el número es impar</a:t>
            </a:r>
            <a:endParaRPr b="1" sz="1800">
              <a:solidFill>
                <a:srgbClr val="FF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se ingresa algo que no sea número debe indicar que se ingrese un número.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8" name="Google Shape;498;p71"/>
          <p:cNvSpPr txBox="1"/>
          <p:nvPr/>
        </p:nvSpPr>
        <p:spPr>
          <a:xfrm>
            <a:off x="2183550" y="433800"/>
            <a:ext cx="5172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DE </a:t>
            </a: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FUNCIONES CON </a:t>
            </a: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PARÁMETROS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99" name="Google Shape;499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2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FUNCIÓN AÑO BISIESTO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05" name="Google Shape;505;p72"/>
          <p:cNvSpPr txBox="1"/>
          <p:nvPr/>
        </p:nvSpPr>
        <p:spPr>
          <a:xfrm>
            <a:off x="938100" y="3509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una función con parámetros.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06" name="Google Shape;50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72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" name="Google Shape;513;p73"/>
          <p:cNvGraphicFramePr/>
          <p:nvPr/>
        </p:nvGraphicFramePr>
        <p:xfrm>
          <a:off x="153263" y="3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{B8E2FFFB-2746-4E36-819E-D637F5B5B7B4}</a:tableStyleId>
              </a:tblPr>
              <a:tblGrid>
                <a:gridCol w="2945825"/>
                <a:gridCol w="3822275"/>
                <a:gridCol w="2069375"/>
              </a:tblGrid>
              <a:tr h="8620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419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FUNCIÓN AÑO BISIESTO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11572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documento debe presentarse en Google Docs o mejor aún en </a:t>
                      </a:r>
                      <a:r>
                        <a:rPr b="1" lang="es-419" sz="1600">
                          <a:solidFill>
                            <a:srgbClr val="EF89D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Colabs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 bajo el siguiente formato: </a:t>
                      </a:r>
                      <a:r>
                        <a:rPr lang="es-419" sz="1500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“FunciónAñoBisiesto+Apellido”</a:t>
                      </a:r>
                      <a:r>
                        <a:rPr lang="es-419" sz="15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15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 el formulario debe estar el print de pantalla de la consola con el ejercicio resuelto, como así también el código tipeado. 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7639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/>
                        <a:t>&gt;&gt;</a:t>
                      </a:r>
                      <a:r>
                        <a:rPr b="1" lang="es-419" sz="16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s-419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s-419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Realizar una función llamada año_bisiesto: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EFAB"/>
                        </a:buClr>
                        <a:buSzPts val="1600"/>
                        <a:buFont typeface="Helvetica Neue Light"/>
                        <a:buAutoNum type="arabicPeriod"/>
                      </a:pP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Recibirá un año por parámetro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EFAB"/>
                        </a:buClr>
                        <a:buSzPts val="1600"/>
                        <a:buFont typeface="Helvetica Neue Light"/>
                        <a:buAutoNum type="arabicPeriod"/>
                      </a:pP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Imprimirá “El año </a:t>
                      </a:r>
                      <a:r>
                        <a:rPr b="1" lang="es-419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año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es bisiesto” si el año es bisiesto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EFAB"/>
                        </a:buClr>
                        <a:buSzPts val="1600"/>
                        <a:buFont typeface="Helvetica Neue Light"/>
                        <a:buAutoNum type="arabicPeriod"/>
                      </a:pP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Imprimirá “El año </a:t>
                      </a:r>
                      <a:r>
                        <a:rPr b="1" lang="es-419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año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no es bisiesto” si el año no es bisiesto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EFAB"/>
                        </a:buClr>
                        <a:buSzPts val="1600"/>
                        <a:buFont typeface="Helvetica Neue Light"/>
                        <a:buAutoNum type="arabicPeriod"/>
                      </a:pP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Si se ingresa algo que no sea número debe indicar que se ingrese un número.</a:t>
                      </a:r>
                      <a:endParaRPr sz="16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514" name="Google Shape;51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2590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73"/>
          <p:cNvSpPr/>
          <p:nvPr/>
        </p:nvSpPr>
        <p:spPr>
          <a:xfrm>
            <a:off x="8511150" y="1259000"/>
            <a:ext cx="243300" cy="243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sz="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1" name="Google Shape;521;p74"/>
          <p:cNvGraphicFramePr/>
          <p:nvPr/>
        </p:nvGraphicFramePr>
        <p:xfrm>
          <a:off x="153263" y="3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{B8E2FFFB-2746-4E36-819E-D637F5B5B7B4}</a:tableStyleId>
              </a:tblPr>
              <a:tblGrid>
                <a:gridCol w="2945825"/>
                <a:gridCol w="3822275"/>
                <a:gridCol w="2069375"/>
              </a:tblGrid>
              <a:tr h="7347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419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FUNCIÓN AÑO BISIESTO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253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documento debe presentarse en Google Docs bajo el siguiente formato: </a:t>
                      </a:r>
                      <a:r>
                        <a:rPr lang="es-419" sz="1500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“FunciónAñoBisiesto+Apellido”</a:t>
                      </a:r>
                      <a:r>
                        <a:rPr lang="es-419" sz="15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r>
                        <a:rPr b="1" lang="es-419" sz="1600">
                          <a:solidFill>
                            <a:srgbClr val="EF89D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Colabs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</a:t>
                      </a:r>
                      <a:endParaRPr sz="15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 el formulario debe estar el print de pantalla de la consola con el ejercicio resuelto, como así también el código tipeado.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4117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700"/>
                        <a:t>&gt;&gt;</a:t>
                      </a:r>
                      <a:r>
                        <a:rPr b="1" lang="es-419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Información a tener en cuenta al realizar el</a:t>
                      </a:r>
                      <a:r>
                        <a:rPr b="1" lang="es-419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entregable:</a:t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6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Se recuerda que los años bisiestos son múltiplos de 4, pero los múltiplos de 100 no lo son, aunque los múltiplos de 400 sí.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Estos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son algunos ejemplos de posibles respuestas: 2012 es bisiesto, 2010 no es bisiesto, 2000 es bisiesto, 1900 no es bisiesto.</a:t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522" name="Google Shape;52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2590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74"/>
          <p:cNvSpPr/>
          <p:nvPr/>
        </p:nvSpPr>
        <p:spPr>
          <a:xfrm>
            <a:off x="8511150" y="1259000"/>
            <a:ext cx="243300" cy="243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sz="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5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530" name="Google Shape;530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6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36" name="Google Shape;536;p76"/>
          <p:cNvSpPr txBox="1"/>
          <p:nvPr/>
        </p:nvSpPr>
        <p:spPr>
          <a:xfrm>
            <a:off x="1444487" y="2623175"/>
            <a:ext cx="6467100" cy="1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Arial"/>
              <a:buChar char="-"/>
            </a:pPr>
            <a:r>
              <a:rPr lang="es-419" sz="20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Funciones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lang="es-419" sz="20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Retorno de valores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lang="es-419" sz="20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Envío de valores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1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1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s-419"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41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5" name="Google Shape;205;p41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41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41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41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9" name="Google Shape;20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1"/>
          <p:cNvSpPr/>
          <p:nvPr/>
        </p:nvSpPr>
        <p:spPr>
          <a:xfrm>
            <a:off x="1243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1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1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s-419"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41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419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Entrada y salida de datos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4" name="Google Shape;214;p41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41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41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41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8" name="Google Shape;21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1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1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1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s-419"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Google Shape;222;p41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419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 II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3" name="Google Shape;223;p41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41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41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41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7" name="Google Shape;22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1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9" name="Google Shape;229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1875" y="2540000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1"/>
          <p:cNvSpPr txBox="1"/>
          <p:nvPr/>
        </p:nvSpPr>
        <p:spPr>
          <a:xfrm>
            <a:off x="41502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PAR O IMPAR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1" name="Google Shape;23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5175" y="300832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1"/>
          <p:cNvSpPr txBox="1"/>
          <p:nvPr/>
        </p:nvSpPr>
        <p:spPr>
          <a:xfrm>
            <a:off x="1733525" y="299295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SALIDA</a:t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41"/>
          <p:cNvSpPr txBox="1"/>
          <p:nvPr/>
        </p:nvSpPr>
        <p:spPr>
          <a:xfrm>
            <a:off x="4162925" y="299295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FUNCIÓN AÑO BISIESTO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4" name="Google Shape;234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96855" y="2563380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1"/>
          <p:cNvSpPr txBox="1"/>
          <p:nvPr/>
        </p:nvSpPr>
        <p:spPr>
          <a:xfrm>
            <a:off x="17118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¡APROBEMOS!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6" name="Google Shape;236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78229" y="2967527"/>
            <a:ext cx="364121" cy="3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74075" y="251835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1"/>
          <p:cNvSpPr txBox="1"/>
          <p:nvPr/>
        </p:nvSpPr>
        <p:spPr>
          <a:xfrm>
            <a:off x="6512425" y="253242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RELOJ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41"/>
          <p:cNvSpPr txBox="1"/>
          <p:nvPr/>
        </p:nvSpPr>
        <p:spPr>
          <a:xfrm>
            <a:off x="6526280" y="3020793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FUNCIONES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0" name="Google Shape;240;p4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74087" y="3001175"/>
            <a:ext cx="307150" cy="3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7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542" name="Google Shape;542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8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48" name="Google Shape;548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FUNCIONES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6" name="Google Shape;2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3"/>
          <p:cNvSpPr txBox="1"/>
          <p:nvPr/>
        </p:nvSpPr>
        <p:spPr>
          <a:xfrm>
            <a:off x="263684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Funciones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3" name="Google Shape;253;p43"/>
          <p:cNvSpPr txBox="1"/>
          <p:nvPr/>
        </p:nvSpPr>
        <p:spPr>
          <a:xfrm>
            <a:off x="461400" y="1361725"/>
            <a:ext cx="8294700" cy="29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 creamos nuestros propios programas nos damos cuenta de que muchas de las tareas que implementamos se repite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n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presentan de forma similar pero con algunos cambios.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Entonces aparece la necesidad de agrupar este código repetido o similar, a las agrupaciones de código se les denominan </a:t>
            </a:r>
            <a:r>
              <a:rPr b="1" lang="es-419" sz="1800">
                <a:latin typeface="Helvetica Neue"/>
                <a:ea typeface="Helvetica Neue"/>
                <a:cs typeface="Helvetica Neue"/>
                <a:sym typeface="Helvetica Neue"/>
              </a:rPr>
              <a:t>funciones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las cuales se pueden ejecutar múltiples veces gracias a un nombre único que las identifica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4"/>
          <p:cNvSpPr txBox="1"/>
          <p:nvPr/>
        </p:nvSpPr>
        <p:spPr>
          <a:xfrm>
            <a:off x="6734550" y="3324500"/>
            <a:ext cx="1934700" cy="8091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len(“Hola”)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0" name="Google Shape;260;p44"/>
          <p:cNvSpPr txBox="1"/>
          <p:nvPr/>
        </p:nvSpPr>
        <p:spPr>
          <a:xfrm>
            <a:off x="264909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Funciones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1" name="Google Shape;261;p44"/>
          <p:cNvSpPr txBox="1"/>
          <p:nvPr/>
        </p:nvSpPr>
        <p:spPr>
          <a:xfrm>
            <a:off x="228600" y="1447800"/>
            <a:ext cx="8632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comunicarse con nuestro proceso principal las funciones pueden recibir y devolver datos manipulados. Un ejemplo de una función que conocemos es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len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() que nos permite saber la cantidad de elementos de una colección. </a:t>
            </a:r>
            <a:endParaRPr/>
          </a:p>
        </p:txBody>
      </p:sp>
      <p:sp>
        <p:nvSpPr>
          <p:cNvPr id="262" name="Google Shape;262;p44"/>
          <p:cNvSpPr txBox="1"/>
          <p:nvPr/>
        </p:nvSpPr>
        <p:spPr>
          <a:xfrm>
            <a:off x="314575" y="3164025"/>
            <a:ext cx="6312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Recordemos que a esta función hay que pasarle el elemento del cual queremos saber la longitud y devuelve un valor entero con la longitud, a este valor se le denomina </a:t>
            </a:r>
            <a:r>
              <a:rPr b="1" i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 de retorno</a:t>
            </a:r>
            <a:r>
              <a:rPr i="1"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DEF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8" name="Google Shape;2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6"/>
          <p:cNvSpPr txBox="1"/>
          <p:nvPr/>
        </p:nvSpPr>
        <p:spPr>
          <a:xfrm>
            <a:off x="1063116" y="48440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¿De qué se trata?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5" name="Google Shape;275;p46"/>
          <p:cNvSpPr txBox="1"/>
          <p:nvPr/>
        </p:nvSpPr>
        <p:spPr>
          <a:xfrm>
            <a:off x="482375" y="1854500"/>
            <a:ext cx="8294700" cy="2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sentencia </a:t>
            </a:r>
            <a:r>
              <a:rPr lang="es-419" sz="1800">
                <a:solidFill>
                  <a:srgbClr val="0D90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sirve para crear funciones definidas por el usuario.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definición de función es una sentencia ejecutable.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