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4"/>
  </p:notesMasterIdLst>
  <p:handoutMasterIdLst>
    <p:handoutMasterId r:id="rId35"/>
  </p:handoutMasterIdLst>
  <p:sldIdLst>
    <p:sldId id="444" r:id="rId2"/>
    <p:sldId id="445" r:id="rId3"/>
    <p:sldId id="491" r:id="rId4"/>
    <p:sldId id="501" r:id="rId5"/>
    <p:sldId id="490" r:id="rId6"/>
    <p:sldId id="502" r:id="rId7"/>
    <p:sldId id="504" r:id="rId8"/>
    <p:sldId id="503" r:id="rId9"/>
    <p:sldId id="449" r:id="rId10"/>
    <p:sldId id="505" r:id="rId11"/>
    <p:sldId id="460" r:id="rId12"/>
    <p:sldId id="506" r:id="rId13"/>
    <p:sldId id="410" r:id="rId14"/>
    <p:sldId id="507" r:id="rId15"/>
    <p:sldId id="403" r:id="rId16"/>
    <p:sldId id="508" r:id="rId17"/>
    <p:sldId id="361" r:id="rId18"/>
    <p:sldId id="424" r:id="rId19"/>
    <p:sldId id="509" r:id="rId20"/>
    <p:sldId id="510" r:id="rId21"/>
    <p:sldId id="511" r:id="rId22"/>
    <p:sldId id="477" r:id="rId23"/>
    <p:sldId id="492" r:id="rId24"/>
    <p:sldId id="494" r:id="rId25"/>
    <p:sldId id="495" r:id="rId26"/>
    <p:sldId id="496" r:id="rId27"/>
    <p:sldId id="512" r:id="rId28"/>
    <p:sldId id="513" r:id="rId29"/>
    <p:sldId id="514" r:id="rId30"/>
    <p:sldId id="498" r:id="rId31"/>
    <p:sldId id="515" r:id="rId32"/>
    <p:sldId id="499" r:id="rId33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66"/>
    <a:srgbClr val="0033CC"/>
    <a:srgbClr val="660066"/>
    <a:srgbClr val="666699"/>
    <a:srgbClr val="00B888"/>
    <a:srgbClr val="FFCCCC"/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1554" autoAdjust="0"/>
  </p:normalViewPr>
  <p:slideViewPr>
    <p:cSldViewPr>
      <p:cViewPr varScale="1">
        <p:scale>
          <a:sx n="66" d="100"/>
          <a:sy n="66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 Ding" userId="7ac81093e9d13b5c" providerId="LiveId" clId="{E0C944D1-291F-4578-8990-A7E8AC263AB1}"/>
    <pc:docChg chg="modSld">
      <pc:chgData name="Yan Ding" userId="7ac81093e9d13b5c" providerId="LiveId" clId="{E0C944D1-291F-4578-8990-A7E8AC263AB1}" dt="2020-05-25T16:21:12.127" v="45" actId="20577"/>
      <pc:docMkLst>
        <pc:docMk/>
      </pc:docMkLst>
      <pc:sldChg chg="modSp mod">
        <pc:chgData name="Yan Ding" userId="7ac81093e9d13b5c" providerId="LiveId" clId="{E0C944D1-291F-4578-8990-A7E8AC263AB1}" dt="2020-05-25T16:21:12.127" v="45" actId="20577"/>
        <pc:sldMkLst>
          <pc:docMk/>
          <pc:sldMk cId="950659800" sldId="499"/>
        </pc:sldMkLst>
        <pc:spChg chg="mod">
          <ac:chgData name="Yan Ding" userId="7ac81093e9d13b5c" providerId="LiveId" clId="{E0C944D1-291F-4578-8990-A7E8AC263AB1}" dt="2020-05-25T16:21:12.127" v="45" actId="20577"/>
          <ac:spMkLst>
            <pc:docMk/>
            <pc:sldMk cId="950659800" sldId="499"/>
            <ac:spMk id="2" creationId="{00000000-0000-0000-0000-000000000000}"/>
          </ac:spMkLst>
        </pc:spChg>
      </pc:sldChg>
      <pc:sldChg chg="modSp mod">
        <pc:chgData name="Yan Ding" userId="7ac81093e9d13b5c" providerId="LiveId" clId="{E0C944D1-291F-4578-8990-A7E8AC263AB1}" dt="2020-05-25T16:20:52.793" v="40" actId="20577"/>
        <pc:sldMkLst>
          <pc:docMk/>
          <pc:sldMk cId="3916049561" sldId="515"/>
        </pc:sldMkLst>
        <pc:spChg chg="mod">
          <ac:chgData name="Yan Ding" userId="7ac81093e9d13b5c" providerId="LiveId" clId="{E0C944D1-291F-4578-8990-A7E8AC263AB1}" dt="2020-05-25T16:20:52.793" v="40" actId="20577"/>
          <ac:spMkLst>
            <pc:docMk/>
            <pc:sldMk cId="3916049561" sldId="515"/>
            <ac:spMk id="410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fld id="{125DB064-D555-4DDD-9932-96024D6CCD5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1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fld id="{EDB97B41-AA29-4779-8BB5-9E3C6D3E61B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56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92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C62528-F14C-481D-BAFE-0C36C6FB4BAA}" type="slidenum">
              <a:rPr lang="ar-SA" smtClean="0"/>
              <a:pPr/>
              <a:t>11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07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D7A3ACDD-D55B-4959-B84F-35DB29C9BF86}" type="slidenum">
              <a:rPr lang="ar-SA" sz="1200">
                <a:latin typeface="Arial" charset="0"/>
              </a:rPr>
              <a:pPr algn="l"/>
              <a:t>12</a:t>
            </a:fld>
            <a:endParaRPr lang="en-US" sz="120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61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CB744A-549C-4384-8668-7FAD2F67464D}" type="slidenum">
              <a:rPr lang="ar-SA" smtClean="0"/>
              <a:pPr/>
              <a:t>13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83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CB744A-549C-4384-8668-7FAD2F67464D}" type="slidenum">
              <a:rPr lang="ar-SA" smtClean="0"/>
              <a:pPr/>
              <a:t>14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22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CB744A-549C-4384-8668-7FAD2F67464D}" type="slidenum">
              <a:rPr lang="ar-SA" smtClean="0"/>
              <a:pPr/>
              <a:t>16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34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35854-043B-42C3-B178-CEA243A0C644}" type="slidenum">
              <a:rPr lang="ar-SA" smtClean="0"/>
              <a:pPr/>
              <a:t>17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28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F71629-CCB0-4B59-AD42-F5FE06EDD24B}" type="slidenum">
              <a:rPr lang="ar-SA" smtClean="0"/>
              <a:pPr/>
              <a:t>18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F71629-CCB0-4B59-AD42-F5FE06EDD24B}" type="slidenum">
              <a:rPr lang="ar-SA" smtClean="0"/>
              <a:pPr/>
              <a:t>19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2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21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9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AA640CFE-32A6-4631-A346-B56DD0DA95FB}" type="slidenum">
              <a:rPr lang="ar-SA" sz="1200">
                <a:latin typeface="Arial" charset="0"/>
              </a:rPr>
              <a:pPr algn="l"/>
              <a:t>22</a:t>
            </a:fld>
            <a:endParaRPr lang="en-US" sz="120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18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24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36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25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83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26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27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64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28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6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29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2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37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67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6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0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9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08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99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D7A3ACDD-D55B-4959-B84F-35DB29C9BF86}" type="slidenum">
              <a:rPr lang="ar-SA" sz="1200">
                <a:latin typeface="Arial" charset="0"/>
              </a:rPr>
              <a:pPr algn="l"/>
              <a:t>10</a:t>
            </a:fld>
            <a:endParaRPr lang="en-US" sz="120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2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D8D5FD-348C-48AF-8517-A9F9D5BDA73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5266B-4928-4189-84CF-152260783B2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7213" y="214313"/>
            <a:ext cx="204787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14313"/>
            <a:ext cx="5992813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47F05-4398-4FC9-ADDA-F427EE69853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055B4-D094-42D2-BFBE-C6BBB6C0F38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D9A75-48A2-4041-B3EE-582820369D6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506B0-C651-4C15-BFD7-38DEAFB9F6D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B6D57-29FB-475A-A7B0-81899EE3117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F5B2B-0FF7-4998-9D54-DFE0EFE479F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5D54D-E09C-4108-A72A-49E220CB4B0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A66F9-F5B5-4AA0-A153-CCBA36D5F60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99B99-84E2-45B0-818F-9B3B1773AB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14313"/>
            <a:ext cx="7793038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pPr>
              <a:defRPr/>
            </a:pPr>
            <a:fld id="{8A7E6C06-DB0C-4462-B051-800E8970DEF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81200"/>
            <a:ext cx="7772400" cy="1981200"/>
          </a:xfrm>
        </p:spPr>
        <p:txBody>
          <a:bodyPr/>
          <a:lstStyle/>
          <a:p>
            <a:pPr algn="ctr"/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Private-Key Encryption Part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44ABD7C-91D2-475C-B7AC-E3DC4AE16D72}" type="slidenum">
              <a:rPr lang="ar-SA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39CD7EBE-7CB2-4B00-8420-D800F143DD4F}" type="slidenum">
              <a:rPr lang="ar-SA" sz="1400"/>
              <a:pPr algn="l" rtl="0"/>
              <a:t>10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14313"/>
            <a:ext cx="7793038" cy="1157287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The Security of One-time Pad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57400"/>
            <a:ext cx="8305800" cy="411480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5000"/>
              </a:spcBef>
            </a:pPr>
            <a:r>
              <a:rPr lang="en-US" sz="2400" dirty="0"/>
              <a:t>One-time Pad encryption satisfies perfect secrecy </a:t>
            </a:r>
            <a:r>
              <a:rPr lang="en-US" sz="2400" i="1" dirty="0">
                <a:solidFill>
                  <a:srgbClr val="C00000"/>
                </a:solidFill>
              </a:rPr>
              <a:t>if the one-time pad is randomly generated and </a:t>
            </a:r>
            <a:r>
              <a:rPr lang="en-US" sz="2400" b="1" i="1" dirty="0">
                <a:solidFill>
                  <a:srgbClr val="008A66"/>
                </a:solidFill>
              </a:rPr>
              <a:t>used once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For any ciphertext, every message of the same length is equally likely to be its plaintext</a:t>
            </a:r>
          </a:p>
        </p:txBody>
      </p:sp>
    </p:spTree>
    <p:extLst>
      <p:ext uri="{BB962C8B-B14F-4D97-AF65-F5344CB8AC3E}">
        <p14:creationId xmlns:p14="http://schemas.microsoft.com/office/powerpoint/2010/main" val="275064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095235-2249-40B5-9A15-31C7F8B76BEE}" type="slidenum">
              <a:rPr lang="ar-SA" smtClean="0"/>
              <a:pPr/>
              <a:t>11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93038" cy="1462087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Example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77200" cy="411480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5000"/>
              </a:spcBef>
            </a:pPr>
            <a:r>
              <a:rPr lang="en-US" sz="2600" dirty="0">
                <a:sym typeface="Symbol" pitchFamily="18" charset="2"/>
              </a:rPr>
              <a:t>Suppose that 01 is the </a:t>
            </a:r>
            <a:r>
              <a:rPr lang="en-US" sz="2600" dirty="0" err="1">
                <a:sym typeface="Symbol" pitchFamily="18" charset="2"/>
              </a:rPr>
              <a:t>ciphertext</a:t>
            </a:r>
            <a:r>
              <a:rPr lang="en-US" sz="2600" dirty="0">
                <a:sym typeface="Symbol" pitchFamily="18" charset="2"/>
              </a:rPr>
              <a:t>. What can its plaintext be?</a:t>
            </a:r>
            <a:endParaRPr lang="en-US" sz="2600" dirty="0"/>
          </a:p>
          <a:p>
            <a:pPr eaLnBrk="1" hangingPunct="1">
              <a:spcBef>
                <a:spcPts val="2400"/>
              </a:spcBef>
            </a:pPr>
            <a:r>
              <a:rPr lang="en-US" sz="2600" dirty="0">
                <a:sym typeface="Symbol" pitchFamily="18" charset="2"/>
              </a:rPr>
              <a:t>The plaintext can be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200" dirty="0">
                <a:sym typeface="Symbol" pitchFamily="18" charset="2"/>
              </a:rPr>
              <a:t>00  if K = 01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200" dirty="0">
                <a:sym typeface="Symbol" pitchFamily="18" charset="2"/>
              </a:rPr>
              <a:t>01  if K = 00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200" dirty="0">
                <a:sym typeface="Symbol" pitchFamily="18" charset="2"/>
              </a:rPr>
              <a:t>10  if K = 11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200" dirty="0">
                <a:sym typeface="Symbol" pitchFamily="18" charset="2"/>
              </a:rPr>
              <a:t>11  if K = 10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200" dirty="0">
                <a:sym typeface="Symbol" pitchFamily="18" charset="2"/>
              </a:rPr>
              <a:t>Each of the 4 possibilities occurs with probability ¼ </a:t>
            </a:r>
          </a:p>
          <a:p>
            <a:pPr lvl="1" eaLnBrk="1" hangingPunct="1">
              <a:spcBef>
                <a:spcPts val="1200"/>
              </a:spcBef>
            </a:pPr>
            <a:endParaRPr lang="en-US" sz="24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037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39CD7EBE-7CB2-4B00-8420-D800F143DD4F}" type="slidenum">
              <a:rPr lang="ar-SA" sz="1400"/>
              <a:pPr algn="l" rtl="0"/>
              <a:t>12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90513"/>
            <a:ext cx="7793038" cy="1157287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The Security of One-time Pad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2057400"/>
                <a:ext cx="8305800" cy="4114800"/>
              </a:xfrm>
              <a:noFill/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  <a:spcBef>
                    <a:spcPts val="3600"/>
                  </a:spcBef>
                </a:pPr>
                <a:r>
                  <a:rPr lang="en-US" sz="2400" dirty="0"/>
                  <a:t>In general, for any ciphertext that’s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bits long,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-bit strings is equally likely to be its plaintext</a:t>
                </a:r>
              </a:p>
              <a:p>
                <a:pPr lvl="1" eaLnBrk="1" hangingPunct="1">
                  <a:lnSpc>
                    <a:spcPct val="11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Some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-bit strings may not be valid messages in a context</a:t>
                </a:r>
              </a:p>
              <a:p>
                <a:pPr lvl="1" eaLnBrk="1" hangingPunct="1">
                  <a:lnSpc>
                    <a:spcPct val="11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Still every valid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-bit message is equally likely to be the plaintext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3600"/>
                  </a:spcBef>
                </a:pPr>
                <a:r>
                  <a:rPr lang="en-US" sz="2400" dirty="0">
                    <a:sym typeface="Symbol" pitchFamily="18" charset="2"/>
                  </a:rPr>
                  <a:t>Therefore, one-time pad encryption hides all information of the plaintext, except for its length,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if the one-time pad is randomly generated and used once</a:t>
                </a:r>
                <a:endParaRPr lang="en-US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55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2057400"/>
                <a:ext cx="8305800" cy="4114800"/>
              </a:xfrm>
              <a:blipFill>
                <a:blip r:embed="rId3"/>
                <a:stretch>
                  <a:fillRect l="-147" t="-1185" r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47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94E03C-B510-408E-88CF-782979CD30A0}" type="slidenum">
              <a:rPr lang="ar-SA" smtClean="0"/>
              <a:pPr/>
              <a:t>13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Limitations of One-Time Pad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1038"/>
            <a:ext cx="8229600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/>
              <a:t>One-time pad can be used </a:t>
            </a:r>
            <a:r>
              <a:rPr lang="en-US" sz="2400" b="1" i="1" dirty="0">
                <a:solidFill>
                  <a:srgbClr val="C00000"/>
                </a:solidFill>
              </a:rPr>
              <a:t>only once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Perfect secrecy no longer holds if the one-time pad is used twice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Re-using the one-time pad a few times leads to total break</a:t>
            </a:r>
            <a:endParaRPr lang="en-US" sz="2000" dirty="0"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ym typeface="Symbol" pitchFamily="18" charset="2"/>
              </a:rPr>
              <a:t>Thus need to establish a new key for each message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>
                <a:sym typeface="Symbol" pitchFamily="18" charset="2"/>
              </a:rPr>
              <a:t>Key is long                                                            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ym typeface="Symbol" pitchFamily="18" charset="2"/>
              </a:rPr>
              <a:t>Size of </a:t>
            </a:r>
            <a:r>
              <a:rPr lang="en-US" sz="2000" dirty="0"/>
              <a:t>One-time Pad  </a:t>
            </a:r>
            <a:r>
              <a:rPr lang="en-US" sz="2000" dirty="0">
                <a:sym typeface="Symbol" pitchFamily="18" charset="2"/>
              </a:rPr>
              <a:t>  Size of Message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94E03C-B510-408E-88CF-782979CD30A0}" type="slidenum">
              <a:rPr lang="ar-SA" smtClean="0"/>
              <a:pPr/>
              <a:t>14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Remark One-Time Pad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1038"/>
            <a:ext cx="8229600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/>
              <a:t>Despite the limitations, one-time pad remains a fundamental building block in the constructions of modern encryption schemes</a:t>
            </a:r>
            <a:endParaRPr lang="en-US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12721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84F67C-4EE4-45C9-86D1-5880545CBF51}" type="slidenum">
              <a:rPr lang="ar-SA" smtClean="0"/>
              <a:pPr/>
              <a:t>15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81200"/>
            <a:ext cx="7772400" cy="1905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Question: Can we construct a private-key encryption scheme with a short, reusable key that satisfies Shannon’s perfect secrecy?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94E03C-B510-408E-88CF-782979CD30A0}" type="slidenum">
              <a:rPr lang="ar-SA" smtClean="0"/>
              <a:pPr/>
              <a:t>16</a:t>
            </a:fld>
            <a:endParaRPr lang="en-US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1038"/>
            <a:ext cx="8229600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/>
              <a:t>To achieve perfect secrecy, the </a:t>
            </a:r>
            <a:r>
              <a:rPr lang="en-US" sz="2400" i="1" dirty="0">
                <a:solidFill>
                  <a:srgbClr val="008A66"/>
                </a:solidFill>
              </a:rPr>
              <a:t>entropy</a:t>
            </a:r>
            <a:r>
              <a:rPr lang="en-US" sz="2400" dirty="0"/>
              <a:t> of the key must be at least as large as that of the plaintext, i.e.</a:t>
            </a:r>
          </a:p>
          <a:p>
            <a:pPr lvl="1" eaLnBrk="1" hangingPunct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ym typeface="Symbol" pitchFamily="18" charset="2"/>
              </a:rPr>
              <a:t>The number of random bits in the key must be at least as large as the number of plaintext bits encrypted</a:t>
            </a:r>
          </a:p>
          <a:p>
            <a:pPr lvl="1" eaLnBrk="1" hangingPunct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ym typeface="Symbol" pitchFamily="18" charset="2"/>
              </a:rPr>
              <a:t>In particular, the key must be at least as long as the message</a:t>
            </a:r>
          </a:p>
          <a:p>
            <a:pPr lvl="1" eaLnBrk="1" hangingPunct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ym typeface="Symbol" pitchFamily="18" charset="2"/>
              </a:rPr>
              <a:t>Key is not reusable</a:t>
            </a:r>
          </a:p>
          <a:p>
            <a:pPr lvl="1" eaLnBrk="1" hangingPunct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ym typeface="Symbol" pitchFamily="18" charset="2"/>
              </a:rPr>
              <a:t>Thus One-Time Pad is the best possible</a:t>
            </a:r>
            <a:endParaRPr lang="en-US" sz="2000" dirty="0"/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172BD4-B5AE-4B0B-9A81-543CBBDB7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14288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Shannon</a:t>
            </a:r>
            <a:r>
              <a:rPr lang="en-US" sz="3600" b="1" dirty="0">
                <a:latin typeface="Arial" charset="0"/>
              </a:rPr>
              <a:t>’</a:t>
            </a:r>
            <a:r>
              <a:rPr lang="en-US" sz="3600" b="1" dirty="0"/>
              <a:t>s Impossibility Result</a:t>
            </a:r>
          </a:p>
        </p:txBody>
      </p:sp>
    </p:spTree>
    <p:extLst>
      <p:ext uri="{BB962C8B-B14F-4D97-AF65-F5344CB8AC3E}">
        <p14:creationId xmlns:p14="http://schemas.microsoft.com/office/powerpoint/2010/main" val="212069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89B69F-A33D-472C-94C4-1E054110F68F}" type="slidenum">
              <a:rPr lang="ar-SA" smtClean="0"/>
              <a:pPr/>
              <a:t>17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Implications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800" dirty="0"/>
              <a:t>Perfect secrecy is unrealistic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800" dirty="0"/>
              <a:t>Security can be practically achieved </a:t>
            </a:r>
            <a:r>
              <a:rPr lang="en-US" sz="2800" i="1" dirty="0">
                <a:solidFill>
                  <a:srgbClr val="C00000"/>
                </a:solidFill>
              </a:rPr>
              <a:t>only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the attacker is </a:t>
            </a:r>
            <a:r>
              <a:rPr lang="en-US" sz="2800" i="1" dirty="0">
                <a:solidFill>
                  <a:srgbClr val="C00000"/>
                </a:solidFill>
              </a:rPr>
              <a:t>limited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>
                <a:solidFill>
                  <a:srgbClr val="C00000"/>
                </a:solidFill>
              </a:rPr>
              <a:t>in some way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8F47D8-47DA-4529-A46F-2CD71FBA5AFB}" type="slidenum">
              <a:rPr lang="ar-SA" smtClean="0"/>
              <a:pPr/>
              <a:t>18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Modern Approach to Security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Choose a hard puzzle that no one knows how to solve using the state-of-the-art technology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Build a system based on the hard puzzle, so that to break the system one must solve the puzzle</a:t>
            </a:r>
            <a:endParaRPr lang="en-US" dirty="0"/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The system remains secure relative to an attacker as long as the attacker cannot solve the puzzle</a:t>
            </a:r>
          </a:p>
        </p:txBody>
      </p:sp>
    </p:spTree>
    <p:extLst>
      <p:ext uri="{BB962C8B-B14F-4D97-AF65-F5344CB8AC3E}">
        <p14:creationId xmlns:p14="http://schemas.microsoft.com/office/powerpoint/2010/main" val="3469098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8F47D8-47DA-4529-A46F-2CD71FBA5AFB}" type="slidenum">
              <a:rPr lang="ar-SA" smtClean="0"/>
              <a:pPr/>
              <a:t>19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Modern Private-Key Encryption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90000"/>
              </a:spcBef>
            </a:pPr>
            <a:r>
              <a:rPr lang="en-US" sz="2800" dirty="0"/>
              <a:t>Goals: 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A </a:t>
            </a:r>
            <a:r>
              <a:rPr lang="en-US" sz="2400" i="1" dirty="0">
                <a:solidFill>
                  <a:srgbClr val="008A66"/>
                </a:solidFill>
              </a:rPr>
              <a:t>short</a:t>
            </a:r>
            <a:r>
              <a:rPr lang="en-US" sz="2400" dirty="0"/>
              <a:t> (say 256-bit) key </a:t>
            </a:r>
            <a:r>
              <a:rPr lang="en-US" sz="2400" i="1" dirty="0">
                <a:solidFill>
                  <a:srgbClr val="008A66"/>
                </a:solidFill>
              </a:rPr>
              <a:t>re-usable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for encrypting many </a:t>
            </a:r>
            <a:r>
              <a:rPr lang="en-US" sz="2400" i="1" dirty="0">
                <a:solidFill>
                  <a:srgbClr val="008A66"/>
                </a:solidFill>
              </a:rPr>
              <a:t>long</a:t>
            </a:r>
            <a:r>
              <a:rPr lang="en-US" sz="2400" dirty="0">
                <a:solidFill>
                  <a:srgbClr val="008A66"/>
                </a:solidFill>
              </a:rPr>
              <a:t> </a:t>
            </a:r>
            <a:r>
              <a:rPr lang="en-US" sz="2400" dirty="0"/>
              <a:t>messages (say gigabytes long)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i="1" dirty="0">
                <a:solidFill>
                  <a:srgbClr val="008A66"/>
                </a:solidFill>
              </a:rPr>
              <a:t>Hard  </a:t>
            </a:r>
            <a:r>
              <a:rPr lang="en-US" sz="2400" dirty="0"/>
              <a:t>for an attacker to learn information about the encrypted messages</a:t>
            </a:r>
          </a:p>
          <a:p>
            <a:pPr lvl="2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Hard means breaking the encryption requires an inordinate amount of resources, or a technology that’s not yet available</a:t>
            </a:r>
          </a:p>
        </p:txBody>
      </p:sp>
    </p:spTree>
    <p:extLst>
      <p:ext uri="{BB962C8B-B14F-4D97-AF65-F5344CB8AC3E}">
        <p14:creationId xmlns:p14="http://schemas.microsoft.com/office/powerpoint/2010/main" val="385640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Last Time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2400"/>
              </a:spcBef>
            </a:pPr>
            <a:r>
              <a:rPr lang="en-US" sz="2400" dirty="0"/>
              <a:t>Encryption as a tool for confidentiality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Private-Key Encryption</a:t>
            </a:r>
          </a:p>
          <a:p>
            <a:pPr lvl="1" eaLnBrk="1" hangingPunct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Also known as Symmetric-Key Encryption</a:t>
            </a:r>
          </a:p>
          <a:p>
            <a:pPr lvl="1" eaLnBrk="1" hangingPunct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Same key for both encryption &amp; decryption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marL="0" indent="0" eaLnBrk="1" hangingPunct="1">
              <a:lnSpc>
                <a:spcPct val="125000"/>
              </a:lnSpc>
              <a:buNone/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179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84F67C-4EE4-45C9-86D1-5880545CBF51}" type="slidenum">
              <a:rPr lang="ar-SA" smtClean="0"/>
              <a:pPr/>
              <a:t>20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7772400" cy="1905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3600" b="1" dirty="0">
                <a:solidFill>
                  <a:srgbClr val="C00000"/>
                </a:solidFill>
              </a:rPr>
              <a:t>Overview of Modern Private-Key Encryption</a:t>
            </a:r>
          </a:p>
        </p:txBody>
      </p:sp>
    </p:spTree>
    <p:extLst>
      <p:ext uri="{BB962C8B-B14F-4D97-AF65-F5344CB8AC3E}">
        <p14:creationId xmlns:p14="http://schemas.microsoft.com/office/powerpoint/2010/main" val="4076541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21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Types of Modern Cipher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sz="2800" dirty="0"/>
              <a:t>Stream Cipher (e.g. RC4, </a:t>
            </a:r>
            <a:r>
              <a:rPr lang="en-US" sz="2800" dirty="0" err="1"/>
              <a:t>ChaCha</a:t>
            </a:r>
            <a:r>
              <a:rPr lang="en-US" sz="2800" dirty="0"/>
              <a:t>)</a:t>
            </a:r>
          </a:p>
          <a:p>
            <a:pPr eaLnBrk="1" hangingPunct="1">
              <a:spcBef>
                <a:spcPts val="3600"/>
              </a:spcBef>
            </a:pPr>
            <a:r>
              <a:rPr lang="en-US" sz="2800" dirty="0"/>
              <a:t>Block Cipher (e.g. AES)</a:t>
            </a:r>
            <a:endParaRPr lang="en-US" sz="22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3507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B1E251D5-6492-46EA-9923-AD4C24E0C52B}" type="slidenum">
              <a:rPr lang="ar-SA" sz="1400"/>
              <a:pPr algn="l" rtl="0"/>
              <a:t>22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829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Block Cipher vs. Stream Cipher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057400"/>
            <a:ext cx="77724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800" dirty="0"/>
              <a:t>Stream ciphers are faster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800" dirty="0"/>
              <a:t>But block ciphers are usually more secure, and therefore more often used</a:t>
            </a:r>
          </a:p>
          <a:p>
            <a:pPr lvl="1" eaLnBrk="1" hangingPunct="1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5D54D-E09C-4108-A72A-49E220CB4B04}" type="slidenum">
              <a:rPr lang="ar-SA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84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43112"/>
            <a:ext cx="7772400" cy="1462088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Stream Cipher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44ABD7C-91D2-475C-B7AC-E3DC4AE16D72}" type="slidenum">
              <a:rPr lang="ar-SA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79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24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Stream Cipher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sz="2800" dirty="0"/>
              <a:t>Based on </a:t>
            </a:r>
            <a:r>
              <a:rPr lang="en-US" sz="2800" i="1" dirty="0"/>
              <a:t>one-time pad </a:t>
            </a:r>
            <a:r>
              <a:rPr lang="en-US" sz="2800" dirty="0"/>
              <a:t>encryption</a:t>
            </a:r>
          </a:p>
          <a:p>
            <a:pPr eaLnBrk="1" hangingPunct="1">
              <a:spcBef>
                <a:spcPts val="3000"/>
              </a:spcBef>
            </a:pPr>
            <a:r>
              <a:rPr lang="en-US" sz="2800" dirty="0"/>
              <a:t>Uses a </a:t>
            </a:r>
            <a:r>
              <a:rPr lang="en-US" sz="2800" i="1" dirty="0">
                <a:solidFill>
                  <a:srgbClr val="C00000"/>
                </a:solidFill>
              </a:rPr>
              <a:t>pseudorandom generator</a:t>
            </a:r>
            <a:r>
              <a:rPr lang="en-US" sz="2800" dirty="0"/>
              <a:t> (PRG) to generate a one-time pad for every message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400" dirty="0"/>
              <a:t>The output by the PRG, also known as the keystream, is </a:t>
            </a:r>
            <a:r>
              <a:rPr lang="en-US" sz="2400" dirty="0" err="1"/>
              <a:t>XORed</a:t>
            </a:r>
            <a:r>
              <a:rPr lang="en-US" sz="2400" dirty="0"/>
              <a:t> with the message</a:t>
            </a:r>
            <a:endParaRPr lang="en-US" sz="22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4777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25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Stream Cipher Overview </a:t>
            </a:r>
            <a:br>
              <a:rPr lang="en-US" sz="3600" b="1" dirty="0"/>
            </a:br>
            <a:r>
              <a:rPr lang="en-US" sz="2800" b="1" dirty="0"/>
              <a:t>(Figure from Katz &amp; Lindell)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571625"/>
            <a:ext cx="55245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31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26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Pseudorandom Generator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A PRG is a function that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Takes a short random seed (key) as input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Outputs as many bits as needed on demand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At the core of a stream cipher &amp; where its complexity is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Different stream ciphers differ only in how PRG is constructed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Construction complicated &amp; omitted</a:t>
            </a:r>
          </a:p>
          <a:p>
            <a:pPr marL="0" indent="0" eaLnBrk="1" hangingPunct="1">
              <a:lnSpc>
                <a:spcPct val="110000"/>
              </a:lnSpc>
              <a:spcBef>
                <a:spcPts val="1800"/>
              </a:spcBef>
              <a:buNone/>
            </a:pPr>
            <a:endParaRPr lang="en-US" sz="2400" dirty="0"/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endParaRPr lang="en-US" sz="2400" dirty="0"/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endParaRPr lang="en-US" sz="2400" dirty="0"/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endParaRPr lang="en-US" sz="28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9647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27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A Note on Security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sz="2600" dirty="0"/>
              <a:t>The keystream output by PRG is </a:t>
            </a:r>
            <a:r>
              <a:rPr lang="en-US" sz="2600" i="1" dirty="0"/>
              <a:t>pseudorandom</a:t>
            </a:r>
            <a:r>
              <a:rPr lang="en-US" sz="2600" dirty="0"/>
              <a:t> but </a:t>
            </a:r>
            <a:r>
              <a:rPr lang="en-US" sz="2600" b="1" i="1" dirty="0">
                <a:solidFill>
                  <a:srgbClr val="C00000"/>
                </a:solidFill>
              </a:rPr>
              <a:t>not</a:t>
            </a:r>
            <a:r>
              <a:rPr lang="en-US" sz="2600" b="1" dirty="0"/>
              <a:t> </a:t>
            </a:r>
            <a:r>
              <a:rPr lang="en-US" sz="2600" dirty="0"/>
              <a:t> truly random</a:t>
            </a:r>
          </a:p>
          <a:p>
            <a:pPr lvl="1" eaLnBrk="1" hangingPunct="1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200" dirty="0"/>
              <a:t>Key length  &lt;&lt;  keystream length  =  message length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800" dirty="0"/>
              <a:t>Thus key space is </a:t>
            </a:r>
            <a:r>
              <a:rPr lang="en-US" sz="2800" i="1" dirty="0">
                <a:solidFill>
                  <a:srgbClr val="C00000"/>
                </a:solidFill>
              </a:rPr>
              <a:t>negligibly small </a:t>
            </a:r>
            <a:r>
              <a:rPr lang="en-US" sz="2800" dirty="0"/>
              <a:t>compared to the message space</a:t>
            </a:r>
          </a:p>
          <a:p>
            <a:pPr eaLnBrk="1" hangingPunct="1">
              <a:spcBef>
                <a:spcPts val="3000"/>
              </a:spcBef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212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28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A Note on Security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sz="2400" dirty="0"/>
              <a:t>An </a:t>
            </a:r>
            <a:r>
              <a:rPr lang="en-US" sz="2400" i="1" dirty="0"/>
              <a:t>unbounded</a:t>
            </a:r>
            <a:r>
              <a:rPr lang="en-US" sz="2400" dirty="0"/>
              <a:t> attacker can break the scheme by brute force (as one breaks shift cipher):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200" dirty="0"/>
              <a:t>Try all possible keys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200" dirty="0"/>
              <a:t>For each key, use the resulting keystream to decrypt the captured ciphertext into a plaintext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200" dirty="0"/>
              <a:t>Pick the plaintext that is the most relevant in the context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This attack however requires an </a:t>
            </a:r>
            <a:r>
              <a:rPr lang="en-US" sz="2400" i="1" dirty="0"/>
              <a:t>infeasible</a:t>
            </a:r>
            <a:r>
              <a:rPr lang="en-US" sz="2400" dirty="0"/>
              <a:t> amount of resources even for a small key (say 128 bits)</a:t>
            </a:r>
          </a:p>
          <a:p>
            <a:pPr eaLnBrk="1" hangingPunct="1">
              <a:spcBef>
                <a:spcPts val="3000"/>
              </a:spcBef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7948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29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Some Practical Attacks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Reused-key attack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Cause the same keystream (one-time pad) to be generated and reused to encrypt multiple messages 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E.g. Birthday Attack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Details omitted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Bit-flipping attack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Will address this when we discuss </a:t>
            </a:r>
            <a:r>
              <a:rPr lang="en-US" sz="2000" i="1" dirty="0"/>
              <a:t>integrity</a:t>
            </a:r>
          </a:p>
          <a:p>
            <a:pPr eaLnBrk="1" hangingPunct="1">
              <a:spcBef>
                <a:spcPts val="3000"/>
              </a:spcBef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758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</a:t>
            </a:fld>
            <a:endParaRPr 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200" dirty="0"/>
              <a:t>Encryption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sz="2400" dirty="0"/>
          </a:p>
          <a:p>
            <a:pPr eaLnBrk="1" hangingPunct="1">
              <a:spcBef>
                <a:spcPts val="1800"/>
              </a:spcBef>
            </a:pPr>
            <a:endParaRPr lang="en-US" sz="2400" dirty="0"/>
          </a:p>
          <a:p>
            <a:pPr marL="0" indent="0" eaLnBrk="1" hangingPunct="1">
              <a:spcBef>
                <a:spcPts val="3000"/>
              </a:spcBef>
              <a:buNone/>
            </a:pPr>
            <a:endParaRPr lang="en-US" sz="2400" dirty="0"/>
          </a:p>
          <a:p>
            <a:pPr eaLnBrk="1" hangingPunct="1">
              <a:spcBef>
                <a:spcPts val="0"/>
              </a:spcBef>
            </a:pPr>
            <a:r>
              <a:rPr lang="en-US" sz="2200" dirty="0"/>
              <a:t>Decryption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6F32-A1D7-4AB6-9F4B-1D883BE1AA99}"/>
              </a:ext>
            </a:extLst>
          </p:cNvPr>
          <p:cNvSpPr/>
          <p:nvPr/>
        </p:nvSpPr>
        <p:spPr bwMode="auto">
          <a:xfrm>
            <a:off x="3962400" y="2888755"/>
            <a:ext cx="914400" cy="83337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6A236-A3E8-473D-9986-041EE909C537}"/>
              </a:ext>
            </a:extLst>
          </p:cNvPr>
          <p:cNvSpPr txBox="1"/>
          <p:nvPr/>
        </p:nvSpPr>
        <p:spPr>
          <a:xfrm>
            <a:off x="4023360" y="311735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4D9C0-7E5B-468B-AAF2-7C6BE3A3F797}"/>
              </a:ext>
            </a:extLst>
          </p:cNvPr>
          <p:cNvSpPr txBox="1"/>
          <p:nvPr/>
        </p:nvSpPr>
        <p:spPr>
          <a:xfrm>
            <a:off x="1965960" y="310538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8B6318-B32B-485B-87D5-F5D9BDCD884A}"/>
              </a:ext>
            </a:extLst>
          </p:cNvPr>
          <p:cNvCxnSpPr>
            <a:cxnSpLocks/>
          </p:cNvCxnSpPr>
          <p:nvPr/>
        </p:nvCxnSpPr>
        <p:spPr bwMode="auto">
          <a:xfrm flipV="1">
            <a:off x="4876800" y="3305443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8C2F7D-B85B-4376-B58A-01E20D3D0A37}"/>
              </a:ext>
            </a:extLst>
          </p:cNvPr>
          <p:cNvSpPr txBox="1"/>
          <p:nvPr/>
        </p:nvSpPr>
        <p:spPr>
          <a:xfrm>
            <a:off x="5562600" y="3105388"/>
            <a:ext cx="14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Ciphertext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F0B4F5-9626-4527-AC8F-49B78AEC3D6B}"/>
              </a:ext>
            </a:extLst>
          </p:cNvPr>
          <p:cNvCxnSpPr>
            <a:cxnSpLocks/>
          </p:cNvCxnSpPr>
          <p:nvPr/>
        </p:nvCxnSpPr>
        <p:spPr bwMode="auto">
          <a:xfrm flipV="1">
            <a:off x="3322320" y="3309379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8E245-3138-499D-B470-3E823D34D160}"/>
              </a:ext>
            </a:extLst>
          </p:cNvPr>
          <p:cNvSpPr/>
          <p:nvPr/>
        </p:nvSpPr>
        <p:spPr bwMode="auto">
          <a:xfrm>
            <a:off x="3977640" y="5179578"/>
            <a:ext cx="914400" cy="83337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9B464-39E7-4784-970C-D6A71636B59A}"/>
              </a:ext>
            </a:extLst>
          </p:cNvPr>
          <p:cNvSpPr txBox="1"/>
          <p:nvPr/>
        </p:nvSpPr>
        <p:spPr>
          <a:xfrm>
            <a:off x="4038600" y="540817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318DC5-586F-410A-B494-F39E0DD30575}"/>
              </a:ext>
            </a:extLst>
          </p:cNvPr>
          <p:cNvSpPr txBox="1"/>
          <p:nvPr/>
        </p:nvSpPr>
        <p:spPr>
          <a:xfrm>
            <a:off x="1981200" y="539621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Plaintext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562784-4BAA-4765-830D-FAE7A083C9E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92040" y="5596266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40CC65-B46E-4CA6-90C6-E54BF6D84962}"/>
              </a:ext>
            </a:extLst>
          </p:cNvPr>
          <p:cNvSpPr txBox="1"/>
          <p:nvPr/>
        </p:nvSpPr>
        <p:spPr>
          <a:xfrm>
            <a:off x="5577840" y="5396211"/>
            <a:ext cx="147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Ciphertext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20922-8B1B-4008-8B73-FCFE3AC24AD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328416" y="5600202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31B1BA-73A5-4AF4-B8B7-65827C850FB6}"/>
              </a:ext>
            </a:extLst>
          </p:cNvPr>
          <p:cNvCxnSpPr/>
          <p:nvPr/>
        </p:nvCxnSpPr>
        <p:spPr bwMode="auto">
          <a:xfrm>
            <a:off x="4419600" y="2426732"/>
            <a:ext cx="0" cy="462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A68638-E651-4A31-BBCD-8DD320B65691}"/>
              </a:ext>
            </a:extLst>
          </p:cNvPr>
          <p:cNvSpPr txBox="1"/>
          <p:nvPr/>
        </p:nvSpPr>
        <p:spPr>
          <a:xfrm>
            <a:off x="3581400" y="2057400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B76254-071F-40C1-90AE-EE1C186CDDCF}"/>
              </a:ext>
            </a:extLst>
          </p:cNvPr>
          <p:cNvCxnSpPr/>
          <p:nvPr/>
        </p:nvCxnSpPr>
        <p:spPr bwMode="auto">
          <a:xfrm>
            <a:off x="4419600" y="4712732"/>
            <a:ext cx="0" cy="462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B44D0F-A370-42ED-B186-E0AA4D51E191}"/>
              </a:ext>
            </a:extLst>
          </p:cNvPr>
          <p:cNvSpPr txBox="1"/>
          <p:nvPr/>
        </p:nvSpPr>
        <p:spPr>
          <a:xfrm>
            <a:off x="3581400" y="4343400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7ED78BAA-821F-4510-B105-CECE882EA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Recap: Private-Key Encryption</a:t>
            </a:r>
          </a:p>
        </p:txBody>
      </p:sp>
    </p:spTree>
    <p:extLst>
      <p:ext uri="{BB962C8B-B14F-4D97-AF65-F5344CB8AC3E}">
        <p14:creationId xmlns:p14="http://schemas.microsoft.com/office/powerpoint/2010/main" val="3348650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30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Some Popular Stream Ciphers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RC4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Was used in SSL/TLS (to protect Internet traffic) and in WEP &amp; WPA (to secure wireless networks)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Many insecure versions were broken &amp; led to insecure protocols, such as WEP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A5/1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Used for GSM cellphone encryption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Not secure – has been routinely decrypted by NSA</a:t>
            </a:r>
          </a:p>
          <a:p>
            <a:pPr lvl="1" eaLnBrk="1" hangingPunct="1">
              <a:spcBef>
                <a:spcPts val="1200"/>
              </a:spcBef>
            </a:pPr>
            <a:endParaRPr lang="en-US" sz="22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164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31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Some Popular Stream Ciphers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 err="1"/>
              <a:t>ChaCha</a:t>
            </a:r>
            <a:endParaRPr lang="en-US" sz="2400" dirty="0"/>
          </a:p>
          <a:p>
            <a:pPr lvl="1" eaLnBrk="1" hangingPunct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Becoming the most widely used stream cipher</a:t>
            </a:r>
          </a:p>
          <a:p>
            <a:pPr lvl="1" eaLnBrk="1" hangingPunct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ChaCha20 used in TLS </a:t>
            </a:r>
          </a:p>
          <a:p>
            <a:pPr lvl="1" eaLnBrk="1" hangingPunct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Google uses ChaCha20 to secure the communication between Chrome browsers on Android and Google’s websites</a:t>
            </a:r>
          </a:p>
          <a:p>
            <a:pPr lvl="1" eaLnBrk="1" hangingPunct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ChaCha20 now also used in OpenSSH &amp; many other systems</a:t>
            </a:r>
          </a:p>
          <a:p>
            <a:pPr lvl="1" eaLnBrk="1" hangingPunct="1">
              <a:spcBef>
                <a:spcPts val="1200"/>
              </a:spcBef>
            </a:pPr>
            <a:endParaRPr lang="en-US" sz="22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16049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43112"/>
            <a:ext cx="7772400" cy="1462088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Next: Block Cipher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44ABD7C-91D2-475C-B7AC-E3DC4AE16D72}" type="slidenum">
              <a:rPr lang="ar-SA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5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4</a:t>
            </a:fld>
            <a:endParaRPr 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200" dirty="0"/>
              <a:t>Encryption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sz="2400" dirty="0"/>
          </a:p>
          <a:p>
            <a:pPr eaLnBrk="1" hangingPunct="1">
              <a:spcBef>
                <a:spcPts val="1800"/>
              </a:spcBef>
            </a:pPr>
            <a:endParaRPr lang="en-US" sz="2400" dirty="0"/>
          </a:p>
          <a:p>
            <a:pPr marL="0" indent="0" eaLnBrk="1" hangingPunct="1">
              <a:spcBef>
                <a:spcPts val="3000"/>
              </a:spcBef>
              <a:buNone/>
            </a:pPr>
            <a:endParaRPr lang="en-US" sz="2400" dirty="0"/>
          </a:p>
          <a:p>
            <a:pPr eaLnBrk="1" hangingPunct="1">
              <a:spcBef>
                <a:spcPts val="0"/>
              </a:spcBef>
            </a:pPr>
            <a:r>
              <a:rPr lang="en-US" sz="2200" dirty="0"/>
              <a:t>Decryption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6F32-A1D7-4AB6-9F4B-1D883BE1AA99}"/>
              </a:ext>
            </a:extLst>
          </p:cNvPr>
          <p:cNvSpPr/>
          <p:nvPr/>
        </p:nvSpPr>
        <p:spPr bwMode="auto">
          <a:xfrm>
            <a:off x="3962400" y="2888755"/>
            <a:ext cx="914400" cy="83337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6A236-A3E8-473D-9986-041EE909C537}"/>
              </a:ext>
            </a:extLst>
          </p:cNvPr>
          <p:cNvSpPr txBox="1"/>
          <p:nvPr/>
        </p:nvSpPr>
        <p:spPr>
          <a:xfrm>
            <a:off x="4023360" y="311735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4D9C0-7E5B-468B-AAF2-7C6BE3A3F797}"/>
              </a:ext>
            </a:extLst>
          </p:cNvPr>
          <p:cNvSpPr txBox="1"/>
          <p:nvPr/>
        </p:nvSpPr>
        <p:spPr>
          <a:xfrm>
            <a:off x="1965960" y="310538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8B6318-B32B-485B-87D5-F5D9BDCD884A}"/>
              </a:ext>
            </a:extLst>
          </p:cNvPr>
          <p:cNvCxnSpPr>
            <a:cxnSpLocks/>
          </p:cNvCxnSpPr>
          <p:nvPr/>
        </p:nvCxnSpPr>
        <p:spPr bwMode="auto">
          <a:xfrm flipV="1">
            <a:off x="4876800" y="3305443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8C2F7D-B85B-4376-B58A-01E20D3D0A37}"/>
              </a:ext>
            </a:extLst>
          </p:cNvPr>
          <p:cNvSpPr txBox="1"/>
          <p:nvPr/>
        </p:nvSpPr>
        <p:spPr>
          <a:xfrm>
            <a:off x="5562600" y="3105388"/>
            <a:ext cx="14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 = E</a:t>
            </a:r>
            <a:r>
              <a:rPr lang="en-US" baseline="-25000" dirty="0"/>
              <a:t>K</a:t>
            </a:r>
            <a:r>
              <a:rPr lang="en-US" dirty="0"/>
              <a:t>(M)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F0B4F5-9626-4527-AC8F-49B78AEC3D6B}"/>
              </a:ext>
            </a:extLst>
          </p:cNvPr>
          <p:cNvCxnSpPr>
            <a:cxnSpLocks/>
          </p:cNvCxnSpPr>
          <p:nvPr/>
        </p:nvCxnSpPr>
        <p:spPr bwMode="auto">
          <a:xfrm flipV="1">
            <a:off x="3322320" y="3309379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8E245-3138-499D-B470-3E823D34D160}"/>
              </a:ext>
            </a:extLst>
          </p:cNvPr>
          <p:cNvSpPr/>
          <p:nvPr/>
        </p:nvSpPr>
        <p:spPr bwMode="auto">
          <a:xfrm>
            <a:off x="3977640" y="5179578"/>
            <a:ext cx="914400" cy="83337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9B464-39E7-4784-970C-D6A71636B59A}"/>
              </a:ext>
            </a:extLst>
          </p:cNvPr>
          <p:cNvSpPr txBox="1"/>
          <p:nvPr/>
        </p:nvSpPr>
        <p:spPr>
          <a:xfrm>
            <a:off x="4038600" y="540817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562784-4BAA-4765-830D-FAE7A083C9E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92040" y="5596266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40CC65-B46E-4CA6-90C6-E54BF6D84962}"/>
              </a:ext>
            </a:extLst>
          </p:cNvPr>
          <p:cNvSpPr txBox="1"/>
          <p:nvPr/>
        </p:nvSpPr>
        <p:spPr>
          <a:xfrm>
            <a:off x="5577840" y="5396211"/>
            <a:ext cx="147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20922-8B1B-4008-8B73-FCFE3AC24AD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328416" y="5600202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31B1BA-73A5-4AF4-B8B7-65827C850FB6}"/>
              </a:ext>
            </a:extLst>
          </p:cNvPr>
          <p:cNvCxnSpPr/>
          <p:nvPr/>
        </p:nvCxnSpPr>
        <p:spPr bwMode="auto">
          <a:xfrm>
            <a:off x="4419600" y="2426732"/>
            <a:ext cx="0" cy="462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A68638-E651-4A31-BBCD-8DD320B65691}"/>
              </a:ext>
            </a:extLst>
          </p:cNvPr>
          <p:cNvSpPr txBox="1"/>
          <p:nvPr/>
        </p:nvSpPr>
        <p:spPr>
          <a:xfrm>
            <a:off x="3581400" y="2057400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B76254-071F-40C1-90AE-EE1C186CDDCF}"/>
              </a:ext>
            </a:extLst>
          </p:cNvPr>
          <p:cNvCxnSpPr/>
          <p:nvPr/>
        </p:nvCxnSpPr>
        <p:spPr bwMode="auto">
          <a:xfrm>
            <a:off x="4419600" y="4712732"/>
            <a:ext cx="0" cy="462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B44D0F-A370-42ED-B186-E0AA4D51E191}"/>
              </a:ext>
            </a:extLst>
          </p:cNvPr>
          <p:cNvSpPr txBox="1"/>
          <p:nvPr/>
        </p:nvSpPr>
        <p:spPr>
          <a:xfrm>
            <a:off x="3581400" y="4343400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7ED78BAA-821F-4510-B105-CECE882EA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Recap: Private-Key Encryption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9718E1-A206-4DBB-A9EF-8101AD827138}"/>
              </a:ext>
            </a:extLst>
          </p:cNvPr>
          <p:cNvSpPr txBox="1"/>
          <p:nvPr/>
        </p:nvSpPr>
        <p:spPr>
          <a:xfrm>
            <a:off x="1797050" y="5421868"/>
            <a:ext cx="14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D</a:t>
            </a:r>
            <a:r>
              <a:rPr lang="en-US" baseline="-25000" dirty="0"/>
              <a:t>K</a:t>
            </a:r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86041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5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Last Time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400" dirty="0"/>
              <a:t>Insecure ciphers</a:t>
            </a:r>
          </a:p>
          <a:p>
            <a:pPr lvl="1" eaLnBrk="1" hangingPunct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Shift (Caesar) cipher</a:t>
            </a:r>
          </a:p>
          <a:p>
            <a:pPr lvl="1" eaLnBrk="1" hangingPunct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Substitution cipher</a:t>
            </a:r>
          </a:p>
          <a:p>
            <a:pPr eaLnBrk="1" hangingPunct="1">
              <a:spcBef>
                <a:spcPts val="3600"/>
              </a:spcBef>
            </a:pPr>
            <a:r>
              <a:rPr lang="en-US" sz="2400" dirty="0"/>
              <a:t>Ciphertext yields lots of patterns of the plaintext</a:t>
            </a:r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4472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6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Last Time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sz="2400" dirty="0"/>
              <a:t>Shannon’s of perfect secrecy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2000" dirty="0"/>
              <a:t>The ciphertext E</a:t>
            </a:r>
            <a:r>
              <a:rPr lang="en-US" sz="2000" baseline="-25000" dirty="0"/>
              <a:t>K</a:t>
            </a:r>
            <a:r>
              <a:rPr lang="en-US" sz="2000" dirty="0"/>
              <a:t>(M) has </a:t>
            </a:r>
            <a:r>
              <a:rPr lang="en-US" sz="2000" i="1" dirty="0">
                <a:solidFill>
                  <a:srgbClr val="C00000"/>
                </a:solidFill>
              </a:rPr>
              <a:t>no statistical correlation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with the plaintext M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2000" dirty="0"/>
              <a:t>I.e. for any ciphertext, its plaintext is</a:t>
            </a:r>
            <a:r>
              <a:rPr lang="en-US" sz="2000" i="1" dirty="0">
                <a:solidFill>
                  <a:srgbClr val="0033CC"/>
                </a:solidFill>
              </a:rPr>
              <a:t> </a:t>
            </a:r>
            <a:r>
              <a:rPr lang="en-US" sz="2000" i="1" dirty="0">
                <a:solidFill>
                  <a:srgbClr val="C00000"/>
                </a:solidFill>
              </a:rPr>
              <a:t>equally likely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to be any possible message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2000" dirty="0"/>
              <a:t>Thus the ciphertext contains</a:t>
            </a:r>
            <a:r>
              <a:rPr lang="en-US" sz="2000" dirty="0">
                <a:solidFill>
                  <a:srgbClr val="003399"/>
                </a:solidFill>
              </a:rPr>
              <a:t> </a:t>
            </a:r>
            <a:r>
              <a:rPr lang="en-US" sz="2000" i="1" dirty="0">
                <a:solidFill>
                  <a:srgbClr val="C00000"/>
                </a:solidFill>
              </a:rPr>
              <a:t>no information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dirty="0"/>
              <a:t>about the plaintext 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5189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7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Last Time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2400"/>
              </a:spcBef>
              <a:buClr>
                <a:srgbClr val="003399"/>
              </a:buClr>
              <a:buSzTx/>
              <a:buFont typeface="Wingdings" pitchFamily="2" charset="2"/>
              <a:buChar char="§"/>
            </a:pPr>
            <a:r>
              <a:rPr lang="en-US" sz="2400" dirty="0"/>
              <a:t>Perfect secrecy implies security against </a:t>
            </a:r>
            <a:r>
              <a:rPr lang="en-US" sz="2400" i="1" dirty="0">
                <a:solidFill>
                  <a:srgbClr val="C00000"/>
                </a:solidFill>
              </a:rPr>
              <a:t>unbounded</a:t>
            </a:r>
            <a:r>
              <a:rPr lang="en-US" sz="2400" dirty="0"/>
              <a:t> attackers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2000" dirty="0"/>
              <a:t>Since the ciphertext contains</a:t>
            </a:r>
            <a:r>
              <a:rPr lang="en-US" sz="2000" dirty="0">
                <a:solidFill>
                  <a:srgbClr val="003399"/>
                </a:solidFill>
              </a:rPr>
              <a:t> </a:t>
            </a:r>
            <a:r>
              <a:rPr lang="en-US" sz="2000" i="1" dirty="0">
                <a:solidFill>
                  <a:srgbClr val="C00000"/>
                </a:solidFill>
              </a:rPr>
              <a:t>no information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dirty="0"/>
              <a:t>about the plaintext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2000" dirty="0"/>
              <a:t>Even exhausting all possible keys does not help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174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8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Last Time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400" dirty="0"/>
              <a:t>One-time pad encryption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Based on XOR of message &amp; one-time pad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Message &amp; one-time pad are of equal length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933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9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Today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eaLnBrk="1" hangingPunct="1">
              <a:spcBef>
                <a:spcPts val="3600"/>
              </a:spcBef>
            </a:pPr>
            <a:r>
              <a:rPr lang="en-US" sz="2400" dirty="0"/>
              <a:t>The security &amp; limitations of one-time pad</a:t>
            </a:r>
          </a:p>
          <a:p>
            <a:pPr eaLnBrk="1" hangingPunct="1">
              <a:spcBef>
                <a:spcPts val="3600"/>
              </a:spcBef>
            </a:pPr>
            <a:r>
              <a:rPr lang="en-US" sz="2400" dirty="0"/>
              <a:t>Shannon’s impossibility result &amp; implications</a:t>
            </a:r>
          </a:p>
          <a:p>
            <a:pPr eaLnBrk="1" hangingPunct="1">
              <a:spcBef>
                <a:spcPts val="3600"/>
              </a:spcBef>
            </a:pPr>
            <a:r>
              <a:rPr lang="en-US" sz="2400" dirty="0"/>
              <a:t>Overview of modern private-key encryption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306244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18959</TotalTime>
  <Words>1128</Words>
  <Application>Microsoft Office PowerPoint</Application>
  <PresentationFormat>On-screen Show (4:3)</PresentationFormat>
  <Paragraphs>240</Paragraphs>
  <Slides>32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Cambria Math</vt:lpstr>
      <vt:lpstr>Tahoma</vt:lpstr>
      <vt:lpstr>Wingdings</vt:lpstr>
      <vt:lpstr>Blends</vt:lpstr>
      <vt:lpstr> Private-Key Encryption Part 2</vt:lpstr>
      <vt:lpstr>Last Time</vt:lpstr>
      <vt:lpstr>Recap: Private-Key Encryption</vt:lpstr>
      <vt:lpstr>Recap: Private-Key Encryption</vt:lpstr>
      <vt:lpstr>Last Time</vt:lpstr>
      <vt:lpstr>Last Time</vt:lpstr>
      <vt:lpstr>Last Time</vt:lpstr>
      <vt:lpstr>Last Time</vt:lpstr>
      <vt:lpstr>Today</vt:lpstr>
      <vt:lpstr>The Security of One-time Pad</vt:lpstr>
      <vt:lpstr>Example</vt:lpstr>
      <vt:lpstr>The Security of One-time Pad</vt:lpstr>
      <vt:lpstr>Limitations of One-Time Pad</vt:lpstr>
      <vt:lpstr>Remark One-Time Pad</vt:lpstr>
      <vt:lpstr>Question: Can we construct a private-key encryption scheme with a short, reusable key that satisfies Shannon’s perfect secrecy?</vt:lpstr>
      <vt:lpstr>Shannon’s Impossibility Result</vt:lpstr>
      <vt:lpstr>Implications</vt:lpstr>
      <vt:lpstr>Modern Approach to Security</vt:lpstr>
      <vt:lpstr>Modern Private-Key Encryption</vt:lpstr>
      <vt:lpstr>Overview of Modern Private-Key Encryption</vt:lpstr>
      <vt:lpstr>Types of Modern Cipher</vt:lpstr>
      <vt:lpstr>Block Cipher vs. Stream Cipher</vt:lpstr>
      <vt:lpstr>Stream Cipher</vt:lpstr>
      <vt:lpstr>Stream Cipher</vt:lpstr>
      <vt:lpstr>Stream Cipher Overview  (Figure from Katz &amp; Lindell)</vt:lpstr>
      <vt:lpstr>Pseudorandom Generator</vt:lpstr>
      <vt:lpstr>A Note on Security</vt:lpstr>
      <vt:lpstr>A Note on Security</vt:lpstr>
      <vt:lpstr>Some Practical Attacks</vt:lpstr>
      <vt:lpstr>Some Popular Stream Ciphers</vt:lpstr>
      <vt:lpstr>Some Popular Stream Ciphers</vt:lpstr>
      <vt:lpstr>Next: Block Cipher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Yan Zong Ding</dc:creator>
  <cp:lastModifiedBy>Ding, David K</cp:lastModifiedBy>
  <cp:revision>1767</cp:revision>
  <cp:lastPrinted>1601-01-01T00:00:00Z</cp:lastPrinted>
  <dcterms:created xsi:type="dcterms:W3CDTF">2003-12-16T09:49:00Z</dcterms:created>
  <dcterms:modified xsi:type="dcterms:W3CDTF">2020-05-25T16:21:16Z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