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9"/>
  </p:notesMasterIdLst>
  <p:handoutMasterIdLst>
    <p:handoutMasterId r:id="rId40"/>
  </p:handoutMasterIdLst>
  <p:sldIdLst>
    <p:sldId id="444" r:id="rId2"/>
    <p:sldId id="445" r:id="rId3"/>
    <p:sldId id="449" r:id="rId4"/>
    <p:sldId id="467" r:id="rId5"/>
    <p:sldId id="500" r:id="rId6"/>
    <p:sldId id="503" r:id="rId7"/>
    <p:sldId id="501" r:id="rId8"/>
    <p:sldId id="504" r:id="rId9"/>
    <p:sldId id="480" r:id="rId10"/>
    <p:sldId id="509" r:id="rId11"/>
    <p:sldId id="507" r:id="rId12"/>
    <p:sldId id="510" r:id="rId13"/>
    <p:sldId id="505" r:id="rId14"/>
    <p:sldId id="470" r:id="rId15"/>
    <p:sldId id="471" r:id="rId16"/>
    <p:sldId id="472" r:id="rId17"/>
    <p:sldId id="473" r:id="rId18"/>
    <p:sldId id="474" r:id="rId19"/>
    <p:sldId id="511" r:id="rId20"/>
    <p:sldId id="512" r:id="rId21"/>
    <p:sldId id="513" r:id="rId22"/>
    <p:sldId id="475" r:id="rId23"/>
    <p:sldId id="476" r:id="rId24"/>
    <p:sldId id="515" r:id="rId25"/>
    <p:sldId id="479" r:id="rId26"/>
    <p:sldId id="482" r:id="rId27"/>
    <p:sldId id="484" r:id="rId28"/>
    <p:sldId id="468" r:id="rId29"/>
    <p:sldId id="516" r:id="rId30"/>
    <p:sldId id="517" r:id="rId31"/>
    <p:sldId id="518" r:id="rId32"/>
    <p:sldId id="488" r:id="rId33"/>
    <p:sldId id="486" r:id="rId34"/>
    <p:sldId id="519" r:id="rId35"/>
    <p:sldId id="520" r:id="rId36"/>
    <p:sldId id="521" r:id="rId37"/>
    <p:sldId id="478" r:id="rId38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66"/>
    <a:srgbClr val="0033CC"/>
    <a:srgbClr val="660066"/>
    <a:srgbClr val="666699"/>
    <a:srgbClr val="00B888"/>
    <a:srgbClr val="FFCCCC"/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1554" autoAdjust="0"/>
  </p:normalViewPr>
  <p:slideViewPr>
    <p:cSldViewPr>
      <p:cViewPr varScale="1">
        <p:scale>
          <a:sx n="66" d="100"/>
          <a:sy n="66" d="100"/>
        </p:scale>
        <p:origin x="15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0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fld id="{125DB064-D555-4DDD-9932-96024D6CCD5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1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fld id="{EDB97B41-AA29-4779-8BB5-9E3C6D3E61B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56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92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11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8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12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76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13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EEA91B1C-A18D-4091-B9CB-C826D29A20F6}" type="slidenum">
              <a:rPr lang="ar-SA" sz="1200">
                <a:latin typeface="Arial" charset="0"/>
              </a:rPr>
              <a:pPr algn="l"/>
              <a:t>14</a:t>
            </a:fld>
            <a:endParaRPr lang="en-US" sz="120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57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45B49F93-17CF-46E1-B918-81026EE89BFC}" type="slidenum">
              <a:rPr lang="ar-SA" sz="1200">
                <a:latin typeface="Arial" charset="0"/>
              </a:rPr>
              <a:pPr algn="l"/>
              <a:t>15</a:t>
            </a:fld>
            <a:endParaRPr lang="en-US" sz="1200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26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50D7638E-280E-4FA3-8F74-A095E9FB0824}" type="slidenum">
              <a:rPr lang="ar-SA" sz="1200">
                <a:latin typeface="Arial" charset="0"/>
              </a:rPr>
              <a:pPr algn="l"/>
              <a:t>16</a:t>
            </a:fld>
            <a:endParaRPr lang="en-US" sz="1200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57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50D7638E-280E-4FA3-8F74-A095E9FB0824}" type="slidenum">
              <a:rPr lang="ar-SA" sz="1200">
                <a:latin typeface="Arial" charset="0"/>
              </a:rPr>
              <a:pPr algn="l"/>
              <a:t>17</a:t>
            </a:fld>
            <a:endParaRPr lang="en-US" sz="1200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51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50D7638E-280E-4FA3-8F74-A095E9FB0824}" type="slidenum">
              <a:rPr lang="ar-SA" sz="1200">
                <a:latin typeface="Arial" charset="0"/>
              </a:rPr>
              <a:pPr algn="l"/>
              <a:t>18</a:t>
            </a:fld>
            <a:endParaRPr lang="en-US" sz="1200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36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851FDFDA-CAAF-4497-99AA-695C478238AA}" type="slidenum">
              <a:rPr lang="ar-SA" sz="1200">
                <a:latin typeface="Arial" charset="0"/>
              </a:rPr>
              <a:pPr algn="l"/>
              <a:t>19</a:t>
            </a:fld>
            <a:endParaRPr lang="en-US" sz="120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77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851FDFDA-CAAF-4497-99AA-695C478238AA}" type="slidenum">
              <a:rPr lang="ar-SA" sz="1200">
                <a:latin typeface="Arial" charset="0"/>
              </a:rPr>
              <a:pPr algn="l"/>
              <a:t>20</a:t>
            </a:fld>
            <a:endParaRPr lang="en-US" sz="120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7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99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851FDFDA-CAAF-4497-99AA-695C478238AA}" type="slidenum">
              <a:rPr lang="ar-SA" sz="1200">
                <a:latin typeface="Arial" charset="0"/>
              </a:rPr>
              <a:pPr algn="l"/>
              <a:t>21</a:t>
            </a:fld>
            <a:endParaRPr lang="en-US" sz="120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95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851FDFDA-CAAF-4497-99AA-695C478238AA}" type="slidenum">
              <a:rPr lang="ar-SA" sz="1200">
                <a:latin typeface="Arial" charset="0"/>
              </a:rPr>
              <a:pPr algn="l"/>
              <a:t>22</a:t>
            </a:fld>
            <a:endParaRPr lang="en-US" sz="120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50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fld id="{AA640CFE-32A6-4631-A346-B56DD0DA95FB}" type="slidenum">
              <a:rPr lang="ar-SA" sz="1200">
                <a:latin typeface="Arial" charset="0"/>
              </a:rPr>
              <a:pPr algn="l"/>
              <a:t>23</a:t>
            </a:fld>
            <a:endParaRPr lang="en-US" sz="120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56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24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55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25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74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26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21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27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081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28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31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29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793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30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8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2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31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14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32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344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33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77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34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77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35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19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36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82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12389E-085F-4525-9298-F54C3C30FDF4}" type="slidenum">
              <a:rPr lang="ar-SA" smtClean="0"/>
              <a:pPr/>
              <a:t>37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5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31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95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4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CF58C-6268-410A-B3EF-2EC53CF712F6}" type="slidenum">
              <a:rPr lang="ar-SA" smtClean="0"/>
              <a:pPr/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5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D8D5FD-348C-48AF-8517-A9F9D5BDA73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5266B-4928-4189-84CF-152260783B2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7213" y="214313"/>
            <a:ext cx="204787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14313"/>
            <a:ext cx="5992813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47F05-4398-4FC9-ADDA-F427EE69853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055B4-D094-42D2-BFBE-C6BBB6C0F38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D9A75-48A2-4041-B3EE-582820369D6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506B0-C651-4C15-BFD7-38DEAFB9F6D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B6D57-29FB-475A-A7B0-81899EE3117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F5B2B-0FF7-4998-9D54-DFE0EFE479F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5D54D-E09C-4108-A72A-49E220CB4B0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A66F9-F5B5-4AA0-A153-CCBA36D5F60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99B99-84E2-45B0-818F-9B3B1773AB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14313"/>
            <a:ext cx="7793038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pPr>
              <a:defRPr/>
            </a:pPr>
            <a:fld id="{8A7E6C06-DB0C-4462-B051-800E8970DEF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bstitution%E2%80%93permutation_networ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dvanced_Encryption_Standar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3des-overall-view.p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ock_cipher_mode_of_operatio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81200"/>
            <a:ext cx="7772400" cy="1981200"/>
          </a:xfrm>
        </p:spPr>
        <p:txBody>
          <a:bodyPr/>
          <a:lstStyle/>
          <a:p>
            <a:pPr algn="ctr"/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Private-Key Encryption Part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44ABD7C-91D2-475C-B7AC-E3DC4AE16D72}" type="slidenum">
              <a:rPr lang="ar-SA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10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A Few Words on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057400"/>
                <a:ext cx="8229600" cy="4191000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  <a:spcBef>
                    <a:spcPts val="3000"/>
                  </a:spcBef>
                </a:pPr>
                <a:r>
                  <a:rPr lang="en-US" sz="2400" dirty="0"/>
                  <a:t>Input to the first round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ym typeface="Symbol" pitchFamily="18" charset="2"/>
                      </a:rPr>
                      <m:t></m:t>
                    </m:r>
                    <m:r>
                      <m:rPr>
                        <m:nor/>
                      </m:rPr>
                      <a:rPr lang="en-US" sz="2400" b="0" i="0" dirty="0" smtClean="0">
                        <a:sym typeface="Symbol" pitchFamily="18" charset="2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eaLnBrk="1" hangingPunct="1">
                  <a:lnSpc>
                    <a:spcPct val="110000"/>
                  </a:lnSpc>
                  <a:spcBef>
                    <a:spcPts val="3000"/>
                  </a:spcBef>
                </a:pPr>
                <a:r>
                  <a:rPr lang="en-US" sz="2400" dirty="0"/>
                  <a:t>Except for the last round, the output of each round is the input to the next round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3000"/>
                  </a:spcBef>
                </a:pPr>
                <a:r>
                  <a:rPr lang="en-US" sz="2400" dirty="0"/>
                  <a:t>Output of the last round is the ciphertext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dirty="0"/>
              </a:p>
              <a:p>
                <a:pPr eaLnBrk="1" hangingPunct="1">
                  <a:lnSpc>
                    <a:spcPct val="110000"/>
                  </a:lnSpc>
                  <a:spcBef>
                    <a:spcPts val="3000"/>
                  </a:spcBef>
                </a:pPr>
                <a:endParaRPr lang="en-US" sz="2400" dirty="0"/>
              </a:p>
              <a:p>
                <a:pPr lvl="1" eaLnBrk="1" hangingPunct="1">
                  <a:buFont typeface="Wingdings" pitchFamily="2" charset="2"/>
                  <a:buNone/>
                </a:pPr>
                <a:endParaRPr lang="en-US" sz="1800" b="1" dirty="0">
                  <a:solidFill>
                    <a:srgbClr val="003399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057400"/>
                <a:ext cx="8229600" cy="4191000"/>
              </a:xfrm>
              <a:blipFill>
                <a:blip r:embed="rId3"/>
                <a:stretch>
                  <a:fillRect l="-148" t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0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11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A Few Words on Construction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Each round applies sophisticated operations, including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Substitutions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Permutations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Other invertible transformations</a:t>
            </a:r>
          </a:p>
          <a:p>
            <a:pPr lvl="1" eaLnBrk="1" hangingPunct="1">
              <a:lnSpc>
                <a:spcPct val="110000"/>
              </a:lnSpc>
              <a:spcBef>
                <a:spcPts val="3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XOR of the result with the round key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620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12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A Few Words on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057400"/>
                <a:ext cx="8229600" cy="4191000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  <a:spcBef>
                    <a:spcPts val="3000"/>
                  </a:spcBef>
                </a:pPr>
                <a:r>
                  <a:rPr lang="en-US" sz="2400" dirty="0"/>
                  <a:t>With the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, one can easily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, i.e. recover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 eaLnBrk="1" hangingPunct="1">
                  <a:lnSpc>
                    <a:spcPct val="11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Use the key schedule</a:t>
                </a:r>
                <a:r>
                  <a:rPr lang="en-US" sz="2000" i="1" dirty="0"/>
                  <a:t> </a:t>
                </a:r>
                <a:r>
                  <a:rPr lang="en-US" sz="2000" dirty="0"/>
                  <a:t>derives round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000" dirty="0"/>
              </a:p>
              <a:p>
                <a:pPr lvl="1" eaLnBrk="1" hangingPunct="1">
                  <a:lnSpc>
                    <a:spcPct val="11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Reverse the rounds &amp; steps to recover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eaLnBrk="1" hangingPunct="1">
                  <a:lnSpc>
                    <a:spcPct val="110000"/>
                  </a:lnSpc>
                  <a:spcBef>
                    <a:spcPts val="3000"/>
                  </a:spcBef>
                </a:pPr>
                <a:r>
                  <a:rPr lang="en-US" sz="2400" dirty="0"/>
                  <a:t>However without the key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, it should be hard for an attack to reverse the rounds &amp; steps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 eaLnBrk="1" hangingPunct="1">
                  <a:buFont typeface="Wingdings" pitchFamily="2" charset="2"/>
                  <a:buNone/>
                </a:pPr>
                <a:endParaRPr lang="en-US" sz="1800" b="1" dirty="0">
                  <a:solidFill>
                    <a:srgbClr val="003399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057400"/>
                <a:ext cx="8229600" cy="4191000"/>
              </a:xfrm>
              <a:blipFill>
                <a:blip r:embed="rId3"/>
                <a:stretch>
                  <a:fillRect l="-148" t="-1164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2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13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A Few Words on Construction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Follow </a:t>
            </a:r>
            <a:r>
              <a:rPr lang="en-US" sz="2400" dirty="0">
                <a:hlinkClick r:id="rId3"/>
              </a:rPr>
              <a:t>this link </a:t>
            </a:r>
            <a:r>
              <a:rPr lang="en-US" sz="2400" dirty="0"/>
              <a:t>and </a:t>
            </a:r>
            <a:r>
              <a:rPr lang="en-US" sz="2400" dirty="0">
                <a:hlinkClick r:id="rId4"/>
              </a:rPr>
              <a:t>that link </a:t>
            </a:r>
            <a:r>
              <a:rPr lang="en-US" sz="2400" dirty="0"/>
              <a:t>for an illustration of the construction for AES</a:t>
            </a:r>
            <a:endParaRPr lang="en-US" sz="2000" dirty="0"/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Details of the construction are sophisticated &amp; omitted</a:t>
            </a:r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32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74AB9781-FA20-4DCF-BC0C-C5957D769F2F}" type="slidenum">
              <a:rPr lang="ar-SA" sz="1400"/>
              <a:pPr algn="l" rtl="0"/>
              <a:t>14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-90488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Standards for Block Ciphers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33600"/>
            <a:ext cx="77724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4800"/>
              </a:spcBef>
            </a:pPr>
            <a:r>
              <a:rPr lang="en-US" dirty="0"/>
              <a:t>Data Encryption Standard (DES)</a:t>
            </a:r>
          </a:p>
          <a:p>
            <a:pPr eaLnBrk="1" hangingPunct="1">
              <a:lnSpc>
                <a:spcPct val="110000"/>
              </a:lnSpc>
              <a:spcBef>
                <a:spcPts val="4800"/>
              </a:spcBef>
            </a:pPr>
            <a:r>
              <a:rPr lang="en-US" dirty="0"/>
              <a:t>Advanced Encryption Standard (AES)</a:t>
            </a:r>
          </a:p>
          <a:p>
            <a:pPr lvl="1" eaLnBrk="1" hangingPunct="1">
              <a:lnSpc>
                <a:spcPct val="110000"/>
              </a:lnSpc>
              <a:spcBef>
                <a:spcPct val="90000"/>
              </a:spcBef>
            </a:pPr>
            <a:endParaRPr lang="en-US" dirty="0"/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</a:pPr>
            <a:endParaRPr lang="en-US" sz="3200" dirty="0"/>
          </a:p>
          <a:p>
            <a:pPr lvl="1" eaLnBrk="1" hangingPunct="1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5D54D-E09C-4108-A72A-49E220CB4B04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08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9ADC005F-BA46-4CC0-8D5C-5F00BB334CB9}" type="slidenum">
              <a:rPr lang="ar-SA" sz="1400"/>
              <a:pPr algn="l" rtl="0"/>
              <a:t>15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76200"/>
            <a:ext cx="7793038" cy="11572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DES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828800"/>
            <a:ext cx="84582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Developed </a:t>
            </a:r>
            <a:r>
              <a:rPr lang="en-US" sz="2400" dirty="0">
                <a:sym typeface="Symbol" pitchFamily="18" charset="2"/>
              </a:rPr>
              <a:t>in 1975 by IBM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>
                <a:sym typeface="Symbol" pitchFamily="18" charset="2"/>
              </a:rPr>
              <a:t>In 1976 became the standard for over 2 decades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>
                <a:sym typeface="Symbol" pitchFamily="18" charset="2"/>
              </a:rPr>
              <a:t>Key size = 56 bits, block size = 64 bits</a:t>
            </a:r>
          </a:p>
          <a:p>
            <a:pPr lvl="1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ym typeface="Symbol" pitchFamily="18" charset="2"/>
              </a:rPr>
              <a:t>Key too short! A major problem</a:t>
            </a:r>
          </a:p>
          <a:p>
            <a:pPr eaLnBrk="1" hangingPunct="1">
              <a:spcBef>
                <a:spcPts val="3600"/>
              </a:spcBef>
            </a:pPr>
            <a:r>
              <a:rPr lang="en-US" sz="2400" dirty="0">
                <a:sym typeface="Symbol" pitchFamily="18" charset="2"/>
              </a:rPr>
              <a:t>Triple DES often used to enhance security</a:t>
            </a:r>
          </a:p>
          <a:p>
            <a:pPr eaLnBrk="1" hangingPunct="1">
              <a:spcBef>
                <a:spcPct val="50000"/>
              </a:spcBef>
            </a:pPr>
            <a:endParaRPr lang="en-US" sz="2800" dirty="0">
              <a:sym typeface="Symbol" pitchFamily="18" charset="2"/>
            </a:endParaRPr>
          </a:p>
          <a:p>
            <a:pPr eaLnBrk="1" hangingPunct="1"/>
            <a:endParaRPr lang="en-US" sz="2800" dirty="0"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</a:pPr>
            <a:endParaRPr lang="en-US" sz="2400" dirty="0"/>
          </a:p>
          <a:p>
            <a:pPr lvl="1" eaLnBrk="1" hangingPunct="1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5D54D-E09C-4108-A72A-49E220CB4B04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0E78D63E-1A28-4447-AF01-86ADF1A012F0}" type="slidenum">
              <a:rPr lang="ar-SA" sz="1400"/>
              <a:pPr algn="l" rtl="0"/>
              <a:t>16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-1524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Triple DES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914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90000"/>
              </a:spcBef>
            </a:pPr>
            <a:r>
              <a:rPr lang="en-US" sz="2400" dirty="0">
                <a:sym typeface="Symbol" pitchFamily="18" charset="2"/>
              </a:rPr>
              <a:t>Triple DES: Apply DES 3 times, each time with an independently chosen key</a:t>
            </a:r>
          </a:p>
          <a:p>
            <a:pPr eaLnBrk="1" hangingPunct="1"/>
            <a:endParaRPr lang="en-US" dirty="0">
              <a:sym typeface="Symbol" pitchFamily="18" charset="2"/>
            </a:endParaRP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 lvl="1" eaLnBrk="1" hangingPunct="1"/>
            <a:endParaRPr lang="en-US" dirty="0"/>
          </a:p>
        </p:txBody>
      </p:sp>
      <p:pic>
        <p:nvPicPr>
          <p:cNvPr id="5" name="Picture 6" descr="280px-3des-overall-view">
            <a:hlinkClick r:id="rId3" tooltip="3des-overall-view.png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2476" y="2819400"/>
            <a:ext cx="339272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6340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0E78D63E-1A28-4447-AF01-86ADF1A012F0}" type="slidenum">
              <a:rPr lang="ar-SA" sz="1400"/>
              <a:pPr algn="l" rtl="0"/>
              <a:t>17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-1524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/>
              <a:t>The Break of DES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772400" cy="4572000"/>
          </a:xfrm>
        </p:spPr>
        <p:txBody>
          <a:bodyPr/>
          <a:lstStyle/>
          <a:p>
            <a:pPr eaLnBrk="1" hangingPunct="1"/>
            <a:r>
              <a:rPr lang="en-US" sz="2400" dirty="0"/>
              <a:t>In 1998, </a:t>
            </a:r>
            <a:r>
              <a:rPr lang="en-US" sz="2400" b="1" dirty="0">
                <a:solidFill>
                  <a:srgbClr val="FF0000"/>
                </a:solidFill>
              </a:rPr>
              <a:t>DES was </a:t>
            </a:r>
            <a:r>
              <a:rPr lang="en-US" sz="2400" b="1" dirty="0">
                <a:solidFill>
                  <a:schemeClr val="hlink"/>
                </a:solidFill>
              </a:rPr>
              <a:t>broken!</a:t>
            </a:r>
          </a:p>
          <a:p>
            <a:pPr lvl="1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ym typeface="Symbol" pitchFamily="18" charset="2"/>
              </a:rPr>
              <a:t>By Electronic Frontier Foundation (EFF)</a:t>
            </a:r>
          </a:p>
          <a:p>
            <a:pPr lvl="1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ym typeface="Symbol" pitchFamily="18" charset="2"/>
              </a:rPr>
              <a:t>EFF cracker cost  $250K &amp; broke DES in 56 hours</a:t>
            </a:r>
          </a:p>
          <a:p>
            <a:pPr lvl="1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ym typeface="Symbol" pitchFamily="18" charset="2"/>
              </a:rPr>
              <a:t>Time reduced to </a:t>
            </a:r>
            <a:r>
              <a:rPr lang="en-US" sz="2000" dirty="0">
                <a:solidFill>
                  <a:schemeClr val="hlink"/>
                </a:solidFill>
                <a:sym typeface="Symbol" pitchFamily="18" charset="2"/>
              </a:rPr>
              <a:t>22 hours</a:t>
            </a:r>
            <a:r>
              <a:rPr lang="en-US" sz="2000" dirty="0">
                <a:sym typeface="Symbol" pitchFamily="18" charset="2"/>
              </a:rPr>
              <a:t> 6 months later</a:t>
            </a:r>
          </a:p>
          <a:p>
            <a:pPr eaLnBrk="1" hangingPunct="1">
              <a:spcBef>
                <a:spcPts val="3600"/>
              </a:spcBef>
            </a:pPr>
            <a:r>
              <a:rPr lang="en-US" sz="2400" dirty="0">
                <a:sym typeface="Symbol" pitchFamily="18" charset="2"/>
              </a:rPr>
              <a:t>Today better DES crackers are available</a:t>
            </a:r>
          </a:p>
          <a:p>
            <a:pPr lvl="1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ym typeface="Symbol" pitchFamily="18" charset="2"/>
              </a:rPr>
              <a:t>Less time</a:t>
            </a:r>
          </a:p>
          <a:p>
            <a:pPr lvl="1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ym typeface="Symbol" pitchFamily="18" charset="2"/>
              </a:rPr>
              <a:t>Lower cost (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$10K</a:t>
            </a:r>
            <a:r>
              <a:rPr lang="en-US" sz="2000" dirty="0">
                <a:sym typeface="Symbol" pitchFamily="18" charset="2"/>
              </a:rPr>
              <a:t>)</a:t>
            </a:r>
            <a:endParaRPr lang="en-US" sz="2000" dirty="0"/>
          </a:p>
          <a:p>
            <a:pPr eaLnBrk="1" hangingPunct="1"/>
            <a:endParaRPr lang="en-US" dirty="0"/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5D54D-E09C-4108-A72A-49E220CB4B04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6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0E78D63E-1A28-4447-AF01-86ADF1A012F0}" type="slidenum">
              <a:rPr lang="ar-SA" sz="1400"/>
              <a:pPr algn="l" rtl="0"/>
              <a:t>18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-1524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/>
              <a:t>The Break of DES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772400" cy="4572000"/>
          </a:xfrm>
        </p:spPr>
        <p:txBody>
          <a:bodyPr/>
          <a:lstStyle/>
          <a:p>
            <a:pPr eaLnBrk="1" hangingPunct="1"/>
            <a:r>
              <a:rPr lang="en-US" sz="2400" dirty="0"/>
              <a:t>Lesson learned:</a:t>
            </a:r>
            <a:endParaRPr lang="en-US" sz="2400" dirty="0">
              <a:solidFill>
                <a:schemeClr val="hlink"/>
              </a:solidFill>
            </a:endParaRPr>
          </a:p>
          <a:p>
            <a:pPr lvl="1" eaLnBrk="1" hangingPunct="1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ym typeface="Symbol" pitchFamily="18" charset="2"/>
              </a:rPr>
              <a:t>Advances in technology &amp; algorithms give attackers increasingly more power</a:t>
            </a:r>
          </a:p>
          <a:p>
            <a:pPr lvl="1" eaLnBrk="1" hangingPunct="1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ym typeface="Symbol" pitchFamily="18" charset="2"/>
              </a:rPr>
              <a:t>A system that was secure may be rendered insecure in the future by new technologies &amp; new methods of attack </a:t>
            </a:r>
          </a:p>
          <a:p>
            <a:pPr eaLnBrk="1" hangingPunct="1">
              <a:spcBef>
                <a:spcPts val="3600"/>
              </a:spcBef>
            </a:pPr>
            <a:r>
              <a:rPr lang="en-US" sz="2400" dirty="0">
                <a:sym typeface="Symbol" pitchFamily="18" charset="2"/>
              </a:rPr>
              <a:t>A new standard was called for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5D54D-E09C-4108-A72A-49E220CB4B04}" type="slidenum">
              <a:rPr lang="ar-SA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91F67A74-16C0-474D-925C-49AA9032105B}" type="slidenum">
              <a:rPr lang="ar-SA" sz="1400"/>
              <a:pPr algn="l" rtl="0"/>
              <a:t>19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-1524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/>
              <a:t>AES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7724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Developed by Daemen &amp; </a:t>
            </a:r>
            <a:r>
              <a:rPr lang="en-US" sz="2400" dirty="0" err="1"/>
              <a:t>Rijmen</a:t>
            </a:r>
            <a:r>
              <a:rPr lang="en-US" sz="2400" dirty="0"/>
              <a:t> in 2001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Became the standard in 2002, replacing DES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By far today’s most used private-key encryption</a:t>
            </a:r>
          </a:p>
          <a:p>
            <a:pPr lvl="1" eaLnBrk="1" hangingPunct="1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5D54D-E09C-4108-A72A-49E220CB4B04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Last Time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2400"/>
              </a:spcBef>
            </a:pPr>
            <a:r>
              <a:rPr lang="en-US" sz="2400" dirty="0"/>
              <a:t>Started an overview of modern private-key encryption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Stream Cipher</a:t>
            </a:r>
          </a:p>
          <a:p>
            <a:pPr lvl="1" eaLnBrk="1" hangingPunct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Use a </a:t>
            </a:r>
            <a:r>
              <a:rPr lang="en-US" sz="2000" i="1" dirty="0">
                <a:solidFill>
                  <a:srgbClr val="008A66"/>
                </a:solidFill>
              </a:rPr>
              <a:t>pseudorandom generator </a:t>
            </a:r>
            <a:r>
              <a:rPr lang="en-US" sz="2000" dirty="0"/>
              <a:t>to generate a </a:t>
            </a:r>
            <a:r>
              <a:rPr lang="en-US" sz="2000" i="1" dirty="0"/>
              <a:t>keystream</a:t>
            </a:r>
            <a:r>
              <a:rPr lang="en-US" sz="2000" dirty="0"/>
              <a:t> to be used as a </a:t>
            </a:r>
            <a:r>
              <a:rPr lang="en-US" sz="2000" i="1" dirty="0"/>
              <a:t>one-time pad</a:t>
            </a:r>
          </a:p>
          <a:p>
            <a:pPr lvl="1" eaLnBrk="1" hangingPunct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XOR the plaintext with the keystream to produce the ciphertext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endParaRPr lang="en-US" sz="2000" dirty="0"/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marL="0" indent="0" eaLnBrk="1" hangingPunct="1">
              <a:lnSpc>
                <a:spcPct val="125000"/>
              </a:lnSpc>
              <a:buNone/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179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91F67A74-16C0-474D-925C-49AA9032105B}" type="slidenum">
              <a:rPr lang="ar-SA" sz="1400"/>
              <a:pPr algn="l" rtl="0"/>
              <a:t>20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-1524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Ubiquity of AES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7724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Used in</a:t>
            </a:r>
          </a:p>
          <a:p>
            <a:pPr lvl="1" eaLnBrk="1" hangingPunct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TLS (to protect client-server communication on the Internet)</a:t>
            </a:r>
          </a:p>
          <a:p>
            <a:pPr lvl="1" eaLnBrk="1" hangingPunct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WPA2 (for Wi-Fi security)</a:t>
            </a:r>
          </a:p>
          <a:p>
            <a:pPr lvl="1" eaLnBrk="1" hangingPunct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000" dirty="0" err="1"/>
              <a:t>IPSec</a:t>
            </a:r>
            <a:r>
              <a:rPr lang="en-US" sz="2000" dirty="0"/>
              <a:t> (to protect Internet traffic at the packet level)</a:t>
            </a:r>
          </a:p>
          <a:p>
            <a:pPr lvl="1" eaLnBrk="1" hangingPunct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Disk encryption systems, e.g. BitLocker, </a:t>
            </a:r>
            <a:r>
              <a:rPr lang="en-US" sz="2000" dirty="0" err="1"/>
              <a:t>FileVault</a:t>
            </a:r>
            <a:endParaRPr lang="en-US" sz="2000" dirty="0"/>
          </a:p>
          <a:p>
            <a:pPr lvl="1" eaLnBrk="1" hangingPunct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Messaging programs, e.g. Facebook Messenger</a:t>
            </a:r>
          </a:p>
          <a:p>
            <a:pPr lvl="1" eaLnBrk="1" hangingPunct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5D54D-E09C-4108-A72A-49E220CB4B04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17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91F67A74-16C0-474D-925C-49AA9032105B}" type="slidenum">
              <a:rPr lang="ar-SA" sz="1400"/>
              <a:pPr algn="l" rtl="0"/>
              <a:t>21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-1524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Ubiquity of AES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7724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800" dirty="0"/>
              <a:t>Implemented in</a:t>
            </a:r>
          </a:p>
          <a:p>
            <a:pPr lvl="1" eaLnBrk="1" hangingPunct="1">
              <a:lnSpc>
                <a:spcPct val="110000"/>
              </a:lnSpc>
              <a:spcBef>
                <a:spcPts val="36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C, C++, Java, </a:t>
            </a:r>
            <a:r>
              <a:rPr lang="en-US" sz="2400" dirty="0" err="1"/>
              <a:t>Javascript</a:t>
            </a:r>
            <a:r>
              <a:rPr lang="en-US" sz="2400" dirty="0"/>
              <a:t>, Python</a:t>
            </a:r>
          </a:p>
          <a:p>
            <a:pPr lvl="1" eaLnBrk="1" hangingPunct="1">
              <a:lnSpc>
                <a:spcPct val="110000"/>
              </a:lnSpc>
              <a:spcBef>
                <a:spcPts val="36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Intel &amp; AMD processors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5D54D-E09C-4108-A72A-49E220CB4B04}" type="slidenum">
              <a:rPr lang="ar-SA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9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91F67A74-16C0-474D-925C-49AA9032105B}" type="slidenum">
              <a:rPr lang="ar-SA" sz="1400"/>
              <a:pPr algn="l" rtl="0"/>
              <a:t>22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-1524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Basic Properties of AES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7724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Block Size = 128 bits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Key Size = 128, 192 or 256 bits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Number of Rounds = 10, 12 or 14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</a:pPr>
            <a:endParaRPr lang="en-US" sz="2400" dirty="0"/>
          </a:p>
          <a:p>
            <a:pPr lvl="1" eaLnBrk="1" hangingPunct="1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5D54D-E09C-4108-A72A-49E220CB4B04}" type="slidenum">
              <a:rPr lang="ar-SA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/>
            <a:fld id="{B1E251D5-6492-46EA-9923-AD4C24E0C52B}" type="slidenum">
              <a:rPr lang="ar-SA" sz="1400"/>
              <a:pPr algn="l" rtl="0"/>
              <a:t>23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-1524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/>
              <a:t>Security of AES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057400"/>
            <a:ext cx="77724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Security of AES is still not rigorously established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However AES remains unbroken to date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The best-known attacks are not much better than the brute-force approach of trying all possible keys</a:t>
            </a:r>
          </a:p>
          <a:p>
            <a:pPr lvl="1" eaLnBrk="1" hangingPunct="1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5D54D-E09C-4108-A72A-49E220CB4B04}" type="slidenum">
              <a:rPr lang="ar-SA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2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24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Block Cipher Mode of Operation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A block cipher is an encryption scheme for a message </a:t>
            </a:r>
            <a:r>
              <a:rPr lang="en-US" sz="2400" i="1" dirty="0">
                <a:solidFill>
                  <a:srgbClr val="C00000"/>
                </a:solidFill>
              </a:rPr>
              <a:t>block</a:t>
            </a:r>
            <a:r>
              <a:rPr lang="en-US" sz="2400" dirty="0"/>
              <a:t> of a </a:t>
            </a:r>
            <a:r>
              <a:rPr lang="en-US" sz="2400" i="1" dirty="0">
                <a:solidFill>
                  <a:srgbClr val="C00000"/>
                </a:solidFill>
              </a:rPr>
              <a:t>fixed size</a:t>
            </a:r>
            <a:r>
              <a:rPr lang="en-US" sz="2400" dirty="0"/>
              <a:t>, e.g. 128 bits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How to encrypt a message larger than the block size?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Answer: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Divide the message into blocks, padding the last one as needed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Repeatedly apply the block cipher to encrypt the blocks – a method of doing so is called a </a:t>
            </a:r>
            <a:r>
              <a:rPr lang="en-US" sz="2000" b="1" i="1" dirty="0">
                <a:solidFill>
                  <a:srgbClr val="008A66"/>
                </a:solidFill>
              </a:rPr>
              <a:t>mode of operation</a:t>
            </a:r>
          </a:p>
          <a:p>
            <a:pPr marL="457200" lvl="1" indent="0" eaLnBrk="1" hangingPunct="1">
              <a:spcBef>
                <a:spcPts val="1800"/>
              </a:spcBef>
              <a:buNone/>
            </a:pPr>
            <a:endParaRPr lang="en-US" sz="2000" dirty="0"/>
          </a:p>
          <a:p>
            <a:pPr marL="0" indent="0" eaLnBrk="1" hangingPunct="1">
              <a:lnSpc>
                <a:spcPct val="125000"/>
              </a:lnSpc>
              <a:buNone/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7378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25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Many Modes of Operation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Electronic Codebook (ECB) – </a:t>
            </a:r>
            <a:r>
              <a:rPr lang="en-US" sz="2400" dirty="0">
                <a:solidFill>
                  <a:srgbClr val="FF0000"/>
                </a:solidFill>
              </a:rPr>
              <a:t>Insecure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Cipher Block Chaining (CBC) – </a:t>
            </a:r>
            <a:r>
              <a:rPr lang="en-US" sz="2400" dirty="0">
                <a:solidFill>
                  <a:srgbClr val="00B050"/>
                </a:solidFill>
              </a:rPr>
              <a:t>Secure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Counter with CBC-MAC (CCM) – </a:t>
            </a:r>
            <a:r>
              <a:rPr lang="en-US" sz="2400" dirty="0">
                <a:solidFill>
                  <a:srgbClr val="00B050"/>
                </a:solidFill>
              </a:rPr>
              <a:t>Secure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Galois Counter Mode (GCM) – </a:t>
            </a:r>
            <a:r>
              <a:rPr lang="en-US" sz="2400" dirty="0">
                <a:solidFill>
                  <a:srgbClr val="00B050"/>
                </a:solidFill>
              </a:rPr>
              <a:t>Secure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Many other modes…</a:t>
            </a:r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211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26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Electronic Codebook (ECB)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057400"/>
                <a:ext cx="8229600" cy="4191000"/>
              </a:xfrm>
            </p:spPr>
            <p:txBody>
              <a:bodyPr/>
              <a:lstStyle/>
              <a:p>
                <a:pPr eaLnBrk="1" hangingPunct="1">
                  <a:spcBef>
                    <a:spcPts val="3000"/>
                  </a:spcBef>
                </a:pPr>
                <a:r>
                  <a:rPr lang="en-US" sz="2400" dirty="0"/>
                  <a:t>Simply encrypt each block separately</a:t>
                </a:r>
              </a:p>
              <a:p>
                <a:pPr eaLnBrk="1" hangingPunct="1">
                  <a:spcBef>
                    <a:spcPts val="30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dirty="0"/>
              </a:p>
              <a:p>
                <a:pPr eaLnBrk="1" hangingPunct="1">
                  <a:spcBef>
                    <a:spcPts val="3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pPr eaLnBrk="1" hangingPunct="1">
                  <a:spcBef>
                    <a:spcPts val="30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dirty="0"/>
              </a:p>
              <a:p>
                <a:pPr eaLnBrk="1" hangingPunct="1">
                  <a:spcBef>
                    <a:spcPts val="3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pPr lvl="1" eaLnBrk="1" hangingPunct="1">
                  <a:buFont typeface="Wingdings" pitchFamily="2" charset="2"/>
                  <a:buNone/>
                </a:pPr>
                <a:endParaRPr lang="en-US" sz="1800" b="1" dirty="0">
                  <a:solidFill>
                    <a:srgbClr val="003399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057400"/>
                <a:ext cx="8229600" cy="4191000"/>
              </a:xfrm>
              <a:blipFill>
                <a:blip r:embed="rId3"/>
                <a:stretch>
                  <a:fillRect l="-148" t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995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27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Electronic Codebook </a:t>
            </a:r>
            <a:br>
              <a:rPr lang="en-US" sz="3600" b="1" dirty="0"/>
            </a:br>
            <a:r>
              <a:rPr lang="en-US" sz="2800" b="1" dirty="0"/>
              <a:t>(Figure from Katz &amp; </a:t>
            </a:r>
            <a:r>
              <a:rPr lang="en-US" sz="2800" b="1" dirty="0" err="1"/>
              <a:t>Lindel</a:t>
            </a:r>
            <a:r>
              <a:rPr lang="en-US" sz="2800" b="1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3" y="2000250"/>
            <a:ext cx="57435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37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28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ECB is Insecure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057400"/>
                <a:ext cx="8229600" cy="4191000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  <a:spcBef>
                    <a:spcPts val="3000"/>
                  </a:spcBef>
                </a:pPr>
                <a:r>
                  <a:rPr lang="en-US" sz="2400" dirty="0"/>
                  <a:t>A block cipher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sz="2400" dirty="0"/>
                  <a:t> is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deterministic</a:t>
                </a:r>
              </a:p>
              <a:p>
                <a:pPr lvl="1" eaLnBrk="1" hangingPunct="1">
                  <a:lnSpc>
                    <a:spcPct val="110000"/>
                  </a:lnSpc>
                  <a:spcBef>
                    <a:spcPts val="3000"/>
                  </a:spcBef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For a fixed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, each block has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unique</a:t>
                </a:r>
                <a:r>
                  <a:rPr lang="en-US" sz="2000" dirty="0"/>
                  <a:t> ciphertext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 eaLnBrk="1" hangingPunct="1">
                  <a:lnSpc>
                    <a:spcPct val="110000"/>
                  </a:lnSpc>
                  <a:spcBef>
                    <a:spcPts val="3000"/>
                  </a:spcBef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I.e. every time the same block is encrypted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sz="2000" dirty="0"/>
                  <a:t>, the result is the same</a:t>
                </a:r>
              </a:p>
              <a:p>
                <a:pPr lvl="1" eaLnBrk="1" hangingPunct="1">
                  <a:lnSpc>
                    <a:spcPct val="110000"/>
                  </a:lnSpc>
                  <a:spcBef>
                    <a:spcPts val="3000"/>
                  </a:spcBef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Thus if two blocks are identical, then so are their encryptions</a:t>
                </a:r>
              </a:p>
              <a:p>
                <a:pPr eaLnBrk="1" hangingPunct="1">
                  <a:lnSpc>
                    <a:spcPct val="125000"/>
                  </a:lnSpc>
                </a:pPr>
                <a:endParaRPr lang="en-US" sz="2600" dirty="0"/>
              </a:p>
              <a:p>
                <a:pPr lvl="1" eaLnBrk="1" hangingPunct="1">
                  <a:buFont typeface="Wingdings" pitchFamily="2" charset="2"/>
                  <a:buNone/>
                </a:pPr>
                <a:endParaRPr lang="en-US" sz="2600" dirty="0">
                  <a:solidFill>
                    <a:schemeClr val="hlink"/>
                  </a:solidFill>
                </a:endParaRPr>
              </a:p>
              <a:p>
                <a:pPr lvl="1" eaLnBrk="1" hangingPunct="1">
                  <a:buFont typeface="Wingdings" pitchFamily="2" charset="2"/>
                  <a:buNone/>
                </a:pPr>
                <a:endParaRPr lang="en-US" sz="1800" b="1" dirty="0">
                  <a:solidFill>
                    <a:srgbClr val="003399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057400"/>
                <a:ext cx="8229600" cy="4191000"/>
              </a:xfrm>
              <a:blipFill>
                <a:blip r:embed="rId3"/>
                <a:stretch>
                  <a:fillRect l="-148" t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30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29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ECB is Insecure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057400"/>
                <a:ext cx="8229600" cy="4191000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  <a:spcBef>
                    <a:spcPts val="3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sz="2400" dirty="0"/>
                  <a:t> is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deterministic</a:t>
                </a:r>
              </a:p>
              <a:p>
                <a:pPr lvl="1" eaLnBrk="1" hangingPunct="1">
                  <a:lnSpc>
                    <a:spcPct val="110000"/>
                  </a:lnSpc>
                  <a:spcBef>
                    <a:spcPts val="3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lvl="1" eaLnBrk="1" hangingPunct="1">
                  <a:lnSpc>
                    <a:spcPct val="110000"/>
                  </a:lnSpc>
                  <a:spcBef>
                    <a:spcPts val="3000"/>
                  </a:spcBef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1" eaLnBrk="1" hangingPunct="1">
                  <a:lnSpc>
                    <a:spcPct val="110000"/>
                  </a:lnSpc>
                  <a:spcBef>
                    <a:spcPts val="3000"/>
                  </a:spcBef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A repeated block in the message results in a repeated block in the ciphertext in the same positions</a:t>
                </a:r>
              </a:p>
              <a:p>
                <a:pPr eaLnBrk="1" hangingPunct="1">
                  <a:lnSpc>
                    <a:spcPct val="125000"/>
                  </a:lnSpc>
                </a:pPr>
                <a:endParaRPr lang="en-US" sz="2600" dirty="0"/>
              </a:p>
              <a:p>
                <a:pPr lvl="1" eaLnBrk="1" hangingPunct="1">
                  <a:buFont typeface="Wingdings" pitchFamily="2" charset="2"/>
                  <a:buNone/>
                </a:pPr>
                <a:endParaRPr lang="en-US" sz="2600" dirty="0">
                  <a:solidFill>
                    <a:schemeClr val="hlink"/>
                  </a:solidFill>
                </a:endParaRPr>
              </a:p>
              <a:p>
                <a:pPr lvl="1" eaLnBrk="1" hangingPunct="1">
                  <a:buFont typeface="Wingdings" pitchFamily="2" charset="2"/>
                  <a:buNone/>
                </a:pPr>
                <a:endParaRPr lang="en-US" sz="1800" b="1" dirty="0">
                  <a:solidFill>
                    <a:srgbClr val="003399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057400"/>
                <a:ext cx="8229600" cy="4191000"/>
              </a:xfrm>
              <a:blipFill>
                <a:blip r:embed="rId3"/>
                <a:stretch>
                  <a:fillRect l="-148" t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30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Today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800" dirty="0"/>
              <a:t>Block Cipher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800" dirty="0"/>
              <a:t>Drawbacks of private-key encryption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3062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30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ECB is Insecure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800" dirty="0"/>
              <a:t>Follow </a:t>
            </a:r>
            <a:r>
              <a:rPr lang="en-US" sz="2800" dirty="0">
                <a:hlinkClick r:id="rId3"/>
              </a:rPr>
              <a:t>this link</a:t>
            </a:r>
            <a:r>
              <a:rPr lang="en-US" sz="2800" dirty="0"/>
              <a:t> to see an amazing illustration of how insecure ECB is</a:t>
            </a:r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412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31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Cipher Block Chaining (CBC)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057400"/>
                <a:ext cx="8229600" cy="4191000"/>
              </a:xfrm>
            </p:spPr>
            <p:txBody>
              <a:bodyPr/>
              <a:lstStyle/>
              <a:p>
                <a:pPr eaLnBrk="1" hangingPunct="1">
                  <a:spcBef>
                    <a:spcPts val="3600"/>
                  </a:spcBef>
                </a:pPr>
                <a:r>
                  <a:rPr lang="en-US" sz="2400" dirty="0"/>
                  <a:t>To add randomness to encryption, generate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random initialization vector</a:t>
                </a:r>
                <a:r>
                  <a:rPr lang="en-US" sz="2400" dirty="0"/>
                  <a:t> (</a:t>
                </a:r>
                <a:r>
                  <a:rPr lang="en-US" sz="2400" dirty="0">
                    <a:solidFill>
                      <a:srgbClr val="008A66"/>
                    </a:solidFill>
                  </a:rPr>
                  <a:t>IV</a:t>
                </a:r>
                <a:r>
                  <a:rPr lang="en-US" sz="2400" dirty="0"/>
                  <a:t>) and XOR the first plaintext block with the IV before 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eaLnBrk="1" hangingPunct="1">
                  <a:spcBef>
                    <a:spcPts val="3600"/>
                  </a:spcBef>
                </a:pPr>
                <a:r>
                  <a:rPr lang="en-US" sz="2400" dirty="0"/>
                  <a:t>Afterwards, each plaintext block is XORed with the previous ciphertext block before 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eaLnBrk="1" hangingPunct="1">
                  <a:spcBef>
                    <a:spcPts val="3600"/>
                  </a:spcBef>
                </a:pPr>
                <a:r>
                  <a:rPr lang="en-US" sz="2400" dirty="0"/>
                  <a:t>So each ciphertext block depends on all the previous plaintext blocks and the IV</a:t>
                </a:r>
              </a:p>
              <a:p>
                <a:pPr eaLnBrk="1" hangingPunct="1">
                  <a:spcBef>
                    <a:spcPts val="2400"/>
                  </a:spcBef>
                </a:pPr>
                <a:endParaRPr lang="en-US" sz="2400" i="1" dirty="0">
                  <a:solidFill>
                    <a:srgbClr val="C00000"/>
                  </a:solidFill>
                </a:endParaRPr>
              </a:p>
              <a:p>
                <a:pPr lvl="1" eaLnBrk="1" hangingPunct="1">
                  <a:spcBef>
                    <a:spcPts val="2000"/>
                  </a:spcBef>
                </a:pPr>
                <a:endParaRPr lang="en-US" sz="2400" dirty="0"/>
              </a:p>
              <a:p>
                <a:pPr lvl="1" eaLnBrk="1" hangingPunct="1">
                  <a:buFont typeface="Wingdings" pitchFamily="2" charset="2"/>
                  <a:buNone/>
                </a:pPr>
                <a:endParaRPr lang="en-US" sz="2600" dirty="0">
                  <a:solidFill>
                    <a:schemeClr val="hlink"/>
                  </a:solidFill>
                </a:endParaRPr>
              </a:p>
              <a:p>
                <a:pPr lvl="1" eaLnBrk="1" hangingPunct="1">
                  <a:buFont typeface="Wingdings" pitchFamily="2" charset="2"/>
                  <a:buNone/>
                </a:pPr>
                <a:endParaRPr lang="en-US" sz="1800" b="1" dirty="0">
                  <a:solidFill>
                    <a:srgbClr val="003399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057400"/>
                <a:ext cx="8229600" cy="4191000"/>
              </a:xfrm>
              <a:blipFill>
                <a:blip r:embed="rId3"/>
                <a:stretch>
                  <a:fillRect l="-148" t="-116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11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32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Cipher Block Chaining</a:t>
            </a:r>
            <a:br>
              <a:rPr lang="en-US" sz="3600" b="1" dirty="0"/>
            </a:br>
            <a:r>
              <a:rPr lang="en-US" sz="2800" b="1" dirty="0"/>
              <a:t>(Figure from Katz &amp; </a:t>
            </a:r>
            <a:r>
              <a:rPr lang="en-US" sz="2800" b="1" dirty="0" err="1"/>
              <a:t>Lindel</a:t>
            </a:r>
            <a:r>
              <a:rPr lang="en-US" sz="2800" b="1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2085975"/>
            <a:ext cx="59817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44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33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Cipher Block Chaining (CBC)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057400"/>
                <a:ext cx="8229600" cy="4191000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  <a:spcBef>
                    <a:spcPts val="2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lvl="1" eaLnBrk="1" hangingPunct="1">
                  <a:lnSpc>
                    <a:spcPct val="110000"/>
                  </a:lnSpc>
                  <a:spcBef>
                    <a:spcPts val="3000"/>
                  </a:spcBef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Choose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random</a:t>
                </a:r>
                <a:r>
                  <a:rPr lang="en-US" sz="2000" dirty="0"/>
                  <a:t> initialization vector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sz="2000" dirty="0"/>
              </a:p>
              <a:p>
                <a:pPr lvl="1" eaLnBrk="1" hangingPunct="1">
                  <a:lnSpc>
                    <a:spcPct val="110000"/>
                  </a:lnSpc>
                  <a:spcBef>
                    <a:spcPts val="3000"/>
                  </a:spcBef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Set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sz="2000" i="1" dirty="0"/>
              </a:p>
              <a:p>
                <a:pPr lvl="1" eaLnBrk="1" hangingPunct="1">
                  <a:lnSpc>
                    <a:spcPct val="110000"/>
                  </a:lnSpc>
                  <a:spcBef>
                    <a:spcPts val="3000"/>
                  </a:spcBef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endParaRPr lang="en-US" sz="2000" dirty="0"/>
              </a:p>
              <a:p>
                <a:pPr lvl="2" eaLnBrk="1" hangingPunct="1">
                  <a:lnSpc>
                    <a:spcPct val="11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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ym typeface="Symbol" panose="05050102010706020507" pitchFamily="18" charset="2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 eaLnBrk="1" hangingPunct="1">
                  <a:lnSpc>
                    <a:spcPct val="110000"/>
                  </a:lnSpc>
                  <a:spcBef>
                    <a:spcPts val="3000"/>
                  </a:spcBef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 eaLnBrk="1" hangingPunct="1">
                  <a:buFont typeface="Wingdings" pitchFamily="2" charset="2"/>
                  <a:buNone/>
                </a:pPr>
                <a:endParaRPr lang="en-US" sz="2600" dirty="0">
                  <a:solidFill>
                    <a:schemeClr val="hlink"/>
                  </a:solidFill>
                </a:endParaRPr>
              </a:p>
              <a:p>
                <a:pPr lvl="1" eaLnBrk="1" hangingPunct="1">
                  <a:buFont typeface="Wingdings" pitchFamily="2" charset="2"/>
                  <a:buNone/>
                </a:pPr>
                <a:endParaRPr lang="en-US" sz="1800" b="1" dirty="0">
                  <a:solidFill>
                    <a:srgbClr val="003399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057400"/>
                <a:ext cx="8229600" cy="4191000"/>
              </a:xfrm>
              <a:blipFill>
                <a:blip r:embed="rId3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710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34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Cipher Block Chaining (CBC)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057400"/>
                <a:ext cx="8229600" cy="4191000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  <a:spcBef>
                    <a:spcPts val="2400"/>
                  </a:spcBef>
                </a:pPr>
                <a:r>
                  <a:rPr lang="en-US" sz="2400" dirty="0"/>
                  <a:t>Exercise: Describe the CBC decryption algorithm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lvl="1" eaLnBrk="1" hangingPunct="1">
                  <a:lnSpc>
                    <a:spcPct val="110000"/>
                  </a:lnSpc>
                  <a:spcBef>
                    <a:spcPts val="3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is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sz="2000" dirty="0"/>
              </a:p>
              <a:p>
                <a:pPr lvl="1" eaLnBrk="1" hangingPunct="1">
                  <a:lnSpc>
                    <a:spcPct val="110000"/>
                  </a:lnSpc>
                  <a:spcBef>
                    <a:spcPts val="3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hlink"/>
                    </a:solidFill>
                  </a:rPr>
                  <a:t> </a:t>
                </a:r>
                <a:r>
                  <a:rPr lang="en-US" sz="2000" dirty="0"/>
                  <a:t>are the ciphertext blocks produced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schemeClr val="hlink"/>
                  </a:solidFill>
                </a:endParaRPr>
              </a:p>
              <a:p>
                <a:pPr lvl="1" eaLnBrk="1" hangingPunct="1">
                  <a:buFont typeface="Wingdings" pitchFamily="2" charset="2"/>
                  <a:buNone/>
                </a:pPr>
                <a:endParaRPr lang="en-US" sz="1800" b="1" dirty="0">
                  <a:solidFill>
                    <a:srgbClr val="003399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057400"/>
                <a:ext cx="8229600" cy="4191000"/>
              </a:xfrm>
              <a:blipFill>
                <a:blip r:embed="rId3"/>
                <a:stretch>
                  <a:fillRect l="-148" t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345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35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Security of CBC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057400"/>
                <a:ext cx="8229600" cy="4191000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  <a:spcBef>
                    <a:spcPts val="3600"/>
                  </a:spcBef>
                </a:pPr>
                <a:r>
                  <a:rPr lang="en-US" sz="2400" dirty="0"/>
                  <a:t>CBC provides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confidentiality</a:t>
                </a:r>
                <a:endParaRPr lang="en-US" sz="2400" dirty="0"/>
              </a:p>
              <a:p>
                <a:pPr eaLnBrk="1" hangingPunct="1">
                  <a:lnSpc>
                    <a:spcPct val="110000"/>
                  </a:lnSpc>
                  <a:spcBef>
                    <a:spcPts val="3600"/>
                  </a:spcBef>
                </a:pPr>
                <a:r>
                  <a:rPr lang="en-US" sz="2400" dirty="0"/>
                  <a:t>Without the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, it’s hard for an attacker to learn information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eaLnBrk="1" hangingPunct="1">
                  <a:lnSpc>
                    <a:spcPct val="110000"/>
                  </a:lnSpc>
                  <a:spcBef>
                    <a:spcPts val="3600"/>
                  </a:spcBef>
                </a:pPr>
                <a:r>
                  <a:rPr lang="en-US" sz="2400" dirty="0"/>
                  <a:t>Analysis complicated &amp; omitted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3600"/>
                  </a:spcBef>
                </a:pPr>
                <a:r>
                  <a:rPr lang="en-US" sz="2400" dirty="0"/>
                  <a:t>However CBC does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not</a:t>
                </a:r>
                <a:r>
                  <a:rPr lang="en-US" sz="2400" dirty="0"/>
                  <a:t>  provide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integrity</a:t>
                </a:r>
              </a:p>
              <a:p>
                <a:pPr lvl="1" eaLnBrk="1" hangingPunct="1">
                  <a:buFont typeface="Wingdings" pitchFamily="2" charset="2"/>
                  <a:buNone/>
                </a:pPr>
                <a:endParaRPr lang="en-US" sz="1800" b="1" dirty="0">
                  <a:solidFill>
                    <a:srgbClr val="003399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057400"/>
                <a:ext cx="8229600" cy="4191000"/>
              </a:xfrm>
              <a:blipFill>
                <a:blip r:embed="rId3"/>
                <a:stretch>
                  <a:fillRect l="-148" t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438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36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38112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200" b="1" dirty="0"/>
              <a:t>Two Other Secure Modes of Operation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Counter with CBC-MAC (CCM)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Galois Counter Mode (GCM)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Each provides </a:t>
            </a:r>
            <a:r>
              <a:rPr lang="en-US" sz="2400" i="1" dirty="0">
                <a:solidFill>
                  <a:srgbClr val="C00000"/>
                </a:solidFill>
              </a:rPr>
              <a:t>both confidentiality &amp; integrity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19978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6BA00B-5274-461B-B8FD-AECEDE679AB6}" type="slidenum">
              <a:rPr lang="ar-SA" smtClean="0"/>
              <a:pPr/>
              <a:t>37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/>
              <a:t>Drawbacks of Private-Key Encryption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55838"/>
            <a:ext cx="8229600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>
                <a:sym typeface="Symbol" pitchFamily="18" charset="2"/>
              </a:rPr>
              <a:t>Sharing a private key securely is nontrivial</a:t>
            </a:r>
            <a:endParaRPr lang="en-US" sz="2400" dirty="0"/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Non-Scalability: Need to establish a key with each party to communicate with</a:t>
            </a:r>
          </a:p>
          <a:p>
            <a:pPr eaLnBrk="1" hangingPunct="1">
              <a:lnSpc>
                <a:spcPct val="110000"/>
              </a:lnSpc>
              <a:spcBef>
                <a:spcPts val="3600"/>
              </a:spcBef>
            </a:pPr>
            <a:r>
              <a:rPr lang="en-US" sz="2400" dirty="0"/>
              <a:t>Next: </a:t>
            </a:r>
            <a:r>
              <a:rPr lang="en-US" sz="2400" dirty="0">
                <a:solidFill>
                  <a:srgbClr val="C00000"/>
                </a:solidFill>
              </a:rPr>
              <a:t>Public-Key Encryption</a:t>
            </a:r>
          </a:p>
          <a:p>
            <a:pPr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sz="2000" dirty="0">
              <a:sym typeface="Symbol" pitchFamily="18" charset="2"/>
            </a:endParaRPr>
          </a:p>
          <a:p>
            <a:pPr eaLnBrk="1" hangingPunct="1"/>
            <a:endParaRPr lang="en-US" sz="2400" dirty="0">
              <a:sym typeface="Symbol" pitchFamily="18" charset="2"/>
            </a:endParaRPr>
          </a:p>
          <a:p>
            <a:pPr eaLnBrk="1" hangingPunct="1"/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pPr eaLnBrk="1" hangingPunct="1"/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pPr eaLnBrk="1" hangingPunct="1"/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pPr eaLnBrk="1" hangingPunct="1"/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928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4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Block Cipher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A block cipher is an encryption scheme for a message </a:t>
            </a:r>
            <a:r>
              <a:rPr lang="en-US" sz="2400" i="1" dirty="0">
                <a:solidFill>
                  <a:srgbClr val="C00000"/>
                </a:solidFill>
              </a:rPr>
              <a:t>block</a:t>
            </a:r>
            <a:r>
              <a:rPr lang="en-US" sz="2400" dirty="0"/>
              <a:t> of a </a:t>
            </a:r>
            <a:r>
              <a:rPr lang="en-US" sz="2400" i="1" dirty="0">
                <a:solidFill>
                  <a:srgbClr val="C00000"/>
                </a:solidFill>
              </a:rPr>
              <a:t>fixed size</a:t>
            </a:r>
            <a:r>
              <a:rPr lang="en-US" sz="2400" dirty="0"/>
              <a:t>, e.g. 128 bits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How to encrypt a message larger than the block size?</a:t>
            </a:r>
          </a:p>
          <a:p>
            <a:pPr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sz="2400" dirty="0"/>
              <a:t>Answer: Mode of Operation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Divide the message into blocks, padding the last one as needed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Repeatedly apply the block cipher to encrypt the blocks</a:t>
            </a:r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8A66"/>
                </a:solidFill>
              </a:rPr>
              <a:t>Nontrivial</a:t>
            </a:r>
            <a:r>
              <a:rPr lang="en-US" sz="2000" dirty="0"/>
              <a:t>! Will discuss this later in the lecture</a:t>
            </a:r>
          </a:p>
          <a:p>
            <a:pPr lvl="1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 eaLnBrk="1" hangingPunct="1">
              <a:lnSpc>
                <a:spcPct val="125000"/>
              </a:lnSpc>
              <a:buNone/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882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5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981200"/>
                <a:ext cx="8229600" cy="4191000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  <a:spcBef>
                    <a:spcPts val="3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: the private key that’s randomly chosen &amp; then fixed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3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400" dirty="0"/>
                  <a:t> : the block encryption function with the key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fixed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36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 : the block decryption function with the key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fixed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3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: a message block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3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: the ciphertext of a block</a:t>
                </a:r>
              </a:p>
              <a:p>
                <a:pPr marL="0" indent="0" eaLnBrk="1" hangingPunct="1">
                  <a:lnSpc>
                    <a:spcPct val="110000"/>
                  </a:lnSpc>
                  <a:spcBef>
                    <a:spcPts val="3600"/>
                  </a:spcBef>
                  <a:buNone/>
                </a:pPr>
                <a:endParaRPr lang="en-US" sz="2200" dirty="0"/>
              </a:p>
              <a:p>
                <a:pPr lvl="1" eaLnBrk="1" hangingPunct="1">
                  <a:buFont typeface="Wingdings" pitchFamily="2" charset="2"/>
                  <a:buNone/>
                </a:pPr>
                <a:endParaRPr lang="en-US" sz="2600" dirty="0">
                  <a:solidFill>
                    <a:schemeClr val="hlink"/>
                  </a:solidFill>
                </a:endParaRPr>
              </a:p>
              <a:p>
                <a:pPr lvl="1" eaLnBrk="1" hangingPunct="1">
                  <a:buFont typeface="Wingdings" pitchFamily="2" charset="2"/>
                  <a:buNone/>
                </a:pPr>
                <a:endParaRPr lang="en-US" sz="1800" b="1" dirty="0">
                  <a:solidFill>
                    <a:srgbClr val="003399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81200"/>
                <a:ext cx="8229600" cy="4191000"/>
              </a:xfrm>
              <a:blipFill>
                <a:blip r:embed="rId3"/>
                <a:stretch>
                  <a:fillRect l="-148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66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6</a:t>
            </a:fld>
            <a:endParaRPr 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25962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200" dirty="0"/>
              <a:t>Encryption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sz="2400" dirty="0"/>
          </a:p>
          <a:p>
            <a:pPr marL="0" indent="0" eaLnBrk="1" hangingPunct="1">
              <a:spcBef>
                <a:spcPts val="3000"/>
              </a:spcBef>
              <a:buNone/>
            </a:pPr>
            <a:endParaRPr lang="en-US" sz="2400" dirty="0"/>
          </a:p>
          <a:p>
            <a:pPr eaLnBrk="1" hangingPunct="1">
              <a:spcBef>
                <a:spcPts val="3600"/>
              </a:spcBef>
            </a:pPr>
            <a:r>
              <a:rPr lang="en-US" sz="2200" dirty="0"/>
              <a:t>Decryption</a:t>
            </a:r>
          </a:p>
          <a:p>
            <a:pPr eaLnBrk="1" hangingPunct="1">
              <a:spcBef>
                <a:spcPts val="1800"/>
              </a:spcBef>
              <a:buNone/>
            </a:pPr>
            <a:endParaRPr lang="en-US" sz="2600" dirty="0"/>
          </a:p>
          <a:p>
            <a:pPr eaLnBrk="1" hangingPunct="1">
              <a:lnSpc>
                <a:spcPct val="125000"/>
              </a:lnSpc>
            </a:pPr>
            <a:endParaRPr lang="en-US" sz="2600" dirty="0"/>
          </a:p>
          <a:p>
            <a:pPr lvl="1" eaLnBrk="1" hangingPunct="1">
              <a:buFont typeface="Wingdings" pitchFamily="2" charset="2"/>
              <a:buNone/>
            </a:pPr>
            <a:endParaRPr lang="en-US" sz="2600" dirty="0">
              <a:solidFill>
                <a:schemeClr val="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dirty="0">
              <a:solidFill>
                <a:srgbClr val="003399"/>
              </a:solidFill>
              <a:sym typeface="Symbol" pitchFamily="18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6F32-A1D7-4AB6-9F4B-1D883BE1AA99}"/>
              </a:ext>
            </a:extLst>
          </p:cNvPr>
          <p:cNvSpPr/>
          <p:nvPr/>
        </p:nvSpPr>
        <p:spPr bwMode="auto">
          <a:xfrm>
            <a:off x="3962400" y="2667000"/>
            <a:ext cx="914400" cy="83337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F6A236-A3E8-473D-9986-041EE909C537}"/>
                  </a:ext>
                </a:extLst>
              </p:cNvPr>
              <p:cNvSpPr txBox="1"/>
              <p:nvPr/>
            </p:nvSpPr>
            <p:spPr>
              <a:xfrm>
                <a:off x="4041648" y="2876490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F6A236-A3E8-473D-9986-041EE909C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648" y="2876490"/>
                <a:ext cx="838200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14D9C0-7E5B-468B-AAF2-7C6BE3A3F797}"/>
                  </a:ext>
                </a:extLst>
              </p:cNvPr>
              <p:cNvSpPr txBox="1"/>
              <p:nvPr/>
            </p:nvSpPr>
            <p:spPr>
              <a:xfrm>
                <a:off x="1965960" y="287649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14D9C0-7E5B-468B-AAF2-7C6BE3A3F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960" y="2876490"/>
                <a:ext cx="12954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8B6318-B32B-485B-87D5-F5D9BDCD884A}"/>
              </a:ext>
            </a:extLst>
          </p:cNvPr>
          <p:cNvCxnSpPr>
            <a:cxnSpLocks/>
          </p:cNvCxnSpPr>
          <p:nvPr/>
        </p:nvCxnSpPr>
        <p:spPr bwMode="auto">
          <a:xfrm flipV="1">
            <a:off x="4876800" y="3083688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8C2F7D-B85B-4376-B58A-01E20D3D0A37}"/>
                  </a:ext>
                </a:extLst>
              </p:cNvPr>
              <p:cNvSpPr txBox="1"/>
              <p:nvPr/>
            </p:nvSpPr>
            <p:spPr>
              <a:xfrm>
                <a:off x="5562600" y="2876490"/>
                <a:ext cx="147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8C2F7D-B85B-4376-B58A-01E20D3D0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876490"/>
                <a:ext cx="1479550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F0B4F5-9626-4527-AC8F-49B78AEC3D6B}"/>
              </a:ext>
            </a:extLst>
          </p:cNvPr>
          <p:cNvCxnSpPr>
            <a:cxnSpLocks/>
          </p:cNvCxnSpPr>
          <p:nvPr/>
        </p:nvCxnSpPr>
        <p:spPr bwMode="auto">
          <a:xfrm flipV="1">
            <a:off x="3322320" y="3087624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8E245-3138-499D-B470-3E823D34D160}"/>
              </a:ext>
            </a:extLst>
          </p:cNvPr>
          <p:cNvSpPr/>
          <p:nvPr/>
        </p:nvSpPr>
        <p:spPr bwMode="auto">
          <a:xfrm>
            <a:off x="3977640" y="4800600"/>
            <a:ext cx="914400" cy="83337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59B464-39E7-4784-970C-D6A71636B59A}"/>
                  </a:ext>
                </a:extLst>
              </p:cNvPr>
              <p:cNvSpPr txBox="1"/>
              <p:nvPr/>
            </p:nvSpPr>
            <p:spPr>
              <a:xfrm>
                <a:off x="4038600" y="5029200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59B464-39E7-4784-970C-D6A71636B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029200"/>
                <a:ext cx="838200" cy="40011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562784-4BAA-4765-830D-FAE7A083C9E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92040" y="5217288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40CC65-B46E-4CA6-90C6-E54BF6D84962}"/>
                  </a:ext>
                </a:extLst>
              </p:cNvPr>
              <p:cNvSpPr txBox="1"/>
              <p:nvPr/>
            </p:nvSpPr>
            <p:spPr>
              <a:xfrm>
                <a:off x="5577840" y="5010090"/>
                <a:ext cx="147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40CC65-B46E-4CA6-90C6-E54BF6D84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5010090"/>
                <a:ext cx="147955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20922-8B1B-4008-8B73-FCFE3AC24AD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328416" y="5221224"/>
            <a:ext cx="64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">
            <a:extLst>
              <a:ext uri="{FF2B5EF4-FFF2-40B4-BE49-F238E27FC236}">
                <a16:creationId xmlns:a16="http://schemas.microsoft.com/office/drawing/2014/main" id="{7ED78BAA-821F-4510-B105-CECE882EA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Block Encryption &amp; Decryption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9718E1-A206-4DBB-A9EF-8101AD827138}"/>
                  </a:ext>
                </a:extLst>
              </p:cNvPr>
              <p:cNvSpPr txBox="1"/>
              <p:nvPr/>
            </p:nvSpPr>
            <p:spPr>
              <a:xfrm>
                <a:off x="1797050" y="5006435"/>
                <a:ext cx="1479550" cy="403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9718E1-A206-4DBB-A9EF-8101AD827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050" y="5006435"/>
                <a:ext cx="1479550" cy="403765"/>
              </a:xfrm>
              <a:prstGeom prst="rect">
                <a:avLst/>
              </a:prstGeom>
              <a:blipFill>
                <a:blip r:embed="rId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41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7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Basic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981200"/>
                <a:ext cx="8229600" cy="4191000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  <a:spcBef>
                    <a:spcPts val="3000"/>
                  </a:spcBef>
                </a:pPr>
                <a:r>
                  <a:rPr lang="en-US" sz="2400" dirty="0"/>
                  <a:t>The output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400" dirty="0"/>
                  <a:t> equals the block length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3600"/>
                  </a:spcBef>
                </a:pPr>
                <a:r>
                  <a:rPr lang="en-US" sz="2400" dirty="0"/>
                  <a:t>Block encryption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400" dirty="0"/>
                  <a:t> &amp; block decryption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 are inverses of each other when the key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is fixed</a:t>
                </a:r>
              </a:p>
              <a:p>
                <a:pPr lvl="1" eaLnBrk="1" hangingPunct="1">
                  <a:lnSpc>
                    <a:spcPct val="11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every block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eaLnBrk="1" hangingPunct="1">
                  <a:lnSpc>
                    <a:spcPct val="110000"/>
                  </a:lnSpc>
                  <a:spcBef>
                    <a:spcPts val="3600"/>
                  </a:spcBef>
                </a:pPr>
                <a:r>
                  <a:rPr lang="en-US" sz="2400" dirty="0"/>
                  <a:t>With the key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, one can easily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400" dirty="0"/>
                  <a:t> &amp;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 to encrypt &amp; decrypt </a:t>
                </a:r>
              </a:p>
              <a:p>
                <a:pPr marL="0" indent="0" eaLnBrk="1" hangingPunct="1">
                  <a:lnSpc>
                    <a:spcPct val="110000"/>
                  </a:lnSpc>
                  <a:spcBef>
                    <a:spcPts val="1800"/>
                  </a:spcBef>
                  <a:buNone/>
                </a:pPr>
                <a:endParaRPr lang="en-US" sz="3000" dirty="0">
                  <a:solidFill>
                    <a:schemeClr val="hlink"/>
                  </a:solidFill>
                </a:endParaRPr>
              </a:p>
              <a:p>
                <a:pPr lvl="1" eaLnBrk="1" hangingPunct="1">
                  <a:buFont typeface="Wingdings" pitchFamily="2" charset="2"/>
                  <a:buNone/>
                </a:pPr>
                <a:endParaRPr lang="en-US" sz="1800" b="1" dirty="0">
                  <a:solidFill>
                    <a:srgbClr val="003399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81200"/>
                <a:ext cx="8229600" cy="4191000"/>
              </a:xfrm>
              <a:blipFill>
                <a:blip r:embed="rId3"/>
                <a:stretch>
                  <a:fillRect l="-148" t="-1163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18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8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Security of Block Cipher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981200"/>
                <a:ext cx="8229600" cy="4191000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  <a:spcBef>
                    <a:spcPts val="3600"/>
                  </a:spcBef>
                </a:pPr>
                <a:r>
                  <a:rPr lang="en-US" sz="2400" dirty="0"/>
                  <a:t>Without the key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, it should be hard for an attacker to learn information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dirty="0"/>
              </a:p>
              <a:p>
                <a:pPr eaLnBrk="1" hangingPunct="1">
                  <a:lnSpc>
                    <a:spcPct val="110000"/>
                  </a:lnSpc>
                  <a:spcBef>
                    <a:spcPts val="3600"/>
                  </a:spcBef>
                </a:pPr>
                <a:r>
                  <a:rPr lang="en-US" sz="2400" dirty="0"/>
                  <a:t>In fact, encryption of a single block can possibly satisfy Shannon’s perfect secrecy</a:t>
                </a:r>
              </a:p>
              <a:p>
                <a:pPr lvl="1" eaLnBrk="1" hangingPunct="1">
                  <a:lnSpc>
                    <a:spcPct val="11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Typically the key is at least as large as the block size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3600"/>
                  </a:spcBef>
                </a:pPr>
                <a:r>
                  <a:rPr lang="en-US" sz="2400" dirty="0"/>
                  <a:t>However, perfect secrecy is impossible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400" dirty="0"/>
                  <a:t> is repeated used to encrypt multiple blocks</a:t>
                </a:r>
              </a:p>
              <a:p>
                <a:pPr marL="0" indent="0" eaLnBrk="1" hangingPunct="1">
                  <a:lnSpc>
                    <a:spcPct val="110000"/>
                  </a:lnSpc>
                  <a:spcBef>
                    <a:spcPts val="1800"/>
                  </a:spcBef>
                  <a:buNone/>
                </a:pPr>
                <a:endParaRPr lang="en-US" sz="3000" dirty="0">
                  <a:solidFill>
                    <a:schemeClr val="hlink"/>
                  </a:solidFill>
                </a:endParaRPr>
              </a:p>
              <a:p>
                <a:pPr lvl="1" eaLnBrk="1" hangingPunct="1">
                  <a:buFont typeface="Wingdings" pitchFamily="2" charset="2"/>
                  <a:buNone/>
                </a:pPr>
                <a:endParaRPr lang="en-US" sz="1800" b="1" dirty="0">
                  <a:solidFill>
                    <a:srgbClr val="003399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81200"/>
                <a:ext cx="8229600" cy="4191000"/>
              </a:xfrm>
              <a:blipFill>
                <a:blip r:embed="rId3"/>
                <a:stretch>
                  <a:fillRect l="-148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18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8466E-8920-4A6D-AB0E-C8BC00A82953}" type="slidenum">
              <a:rPr lang="ar-SA" smtClean="0"/>
              <a:pPr/>
              <a:t>9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A Few Words on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057400"/>
                <a:ext cx="8229600" cy="4191000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  <a:spcBef>
                    <a:spcPts val="3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400" dirty="0"/>
                  <a:t> works in multiple rounds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3600"/>
                  </a:spcBef>
                </a:pPr>
                <a:r>
                  <a:rPr lang="en-US" sz="2400" dirty="0"/>
                  <a:t>A </a:t>
                </a:r>
                <a:r>
                  <a:rPr lang="en-US" sz="2400" i="1" dirty="0"/>
                  <a:t>key schedule </a:t>
                </a:r>
                <a:r>
                  <a:rPr lang="en-US" sz="2400" dirty="0"/>
                  <a:t>derives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round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400" dirty="0"/>
              </a:p>
              <a:p>
                <a:pPr lvl="1" eaLnBrk="1" hangingPunct="1">
                  <a:lnSpc>
                    <a:spcPct val="110000"/>
                  </a:lnSpc>
                  <a:spcBef>
                    <a:spcPts val="24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the number rounds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lvl="1" eaLnBrk="1" hangingPunct="1">
                  <a:lnSpc>
                    <a:spcPct val="110000"/>
                  </a:lnSpc>
                  <a:spcBef>
                    <a:spcPts val="24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the key (typically a </a:t>
                </a:r>
                <a:r>
                  <a:rPr lang="en-US" sz="2000" i="1" dirty="0"/>
                  <a:t>one-time pad</a:t>
                </a:r>
                <a:r>
                  <a:rPr lang="en-US" sz="2000" dirty="0"/>
                  <a:t>) for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round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3000"/>
                  </a:spcBef>
                </a:pPr>
                <a:endParaRPr lang="en-US" sz="2400" dirty="0"/>
              </a:p>
              <a:p>
                <a:pPr lvl="1" eaLnBrk="1" hangingPunct="1">
                  <a:buFont typeface="Wingdings" pitchFamily="2" charset="2"/>
                  <a:buNone/>
                </a:pPr>
                <a:endParaRPr lang="en-US" sz="1800" b="1" dirty="0">
                  <a:solidFill>
                    <a:srgbClr val="003399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057400"/>
                <a:ext cx="8229600" cy="4191000"/>
              </a:xfrm>
              <a:blipFill>
                <a:blip r:embed="rId3"/>
                <a:stretch>
                  <a:fillRect l="-148" t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277631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19634</TotalTime>
  <Words>1389</Words>
  <Application>Microsoft Office PowerPoint</Application>
  <PresentationFormat>On-screen Show (4:3)</PresentationFormat>
  <Paragraphs>290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Cambria Math</vt:lpstr>
      <vt:lpstr>Tahoma</vt:lpstr>
      <vt:lpstr>Wingdings</vt:lpstr>
      <vt:lpstr>Blends</vt:lpstr>
      <vt:lpstr> Private-Key Encryption Part 3</vt:lpstr>
      <vt:lpstr>Last Time</vt:lpstr>
      <vt:lpstr>Today</vt:lpstr>
      <vt:lpstr>Block Cipher</vt:lpstr>
      <vt:lpstr>Notations</vt:lpstr>
      <vt:lpstr>Block Encryption &amp; Decryption</vt:lpstr>
      <vt:lpstr>Basic Properties</vt:lpstr>
      <vt:lpstr>Security of Block Cipher</vt:lpstr>
      <vt:lpstr>A Few Words on Construction</vt:lpstr>
      <vt:lpstr>A Few Words on Construction</vt:lpstr>
      <vt:lpstr>A Few Words on Construction</vt:lpstr>
      <vt:lpstr>A Few Words on Construction</vt:lpstr>
      <vt:lpstr>A Few Words on Construction</vt:lpstr>
      <vt:lpstr>Standards for Block Ciphers</vt:lpstr>
      <vt:lpstr>DES</vt:lpstr>
      <vt:lpstr>Triple DES</vt:lpstr>
      <vt:lpstr>The Break of DES</vt:lpstr>
      <vt:lpstr>The Break of DES</vt:lpstr>
      <vt:lpstr>AES</vt:lpstr>
      <vt:lpstr>Ubiquity of AES</vt:lpstr>
      <vt:lpstr>Ubiquity of AES</vt:lpstr>
      <vt:lpstr>Basic Properties of AES</vt:lpstr>
      <vt:lpstr>Security of AES</vt:lpstr>
      <vt:lpstr>Block Cipher Mode of Operation</vt:lpstr>
      <vt:lpstr>Many Modes of Operation</vt:lpstr>
      <vt:lpstr>Electronic Codebook (ECB)</vt:lpstr>
      <vt:lpstr>Electronic Codebook  (Figure from Katz &amp; Lindel)</vt:lpstr>
      <vt:lpstr>ECB is Insecure</vt:lpstr>
      <vt:lpstr>ECB is Insecure</vt:lpstr>
      <vt:lpstr>ECB is Insecure</vt:lpstr>
      <vt:lpstr>Cipher Block Chaining (CBC)</vt:lpstr>
      <vt:lpstr>Cipher Block Chaining (Figure from Katz &amp; Lindel)</vt:lpstr>
      <vt:lpstr>Cipher Block Chaining (CBC)</vt:lpstr>
      <vt:lpstr>Cipher Block Chaining (CBC)</vt:lpstr>
      <vt:lpstr>Security of CBC</vt:lpstr>
      <vt:lpstr>Two Other Secure Modes of Operation</vt:lpstr>
      <vt:lpstr>Drawbacks of Private-Key Encryption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Yan Zong Ding</dc:creator>
  <cp:lastModifiedBy>Ding, David K</cp:lastModifiedBy>
  <cp:revision>1893</cp:revision>
  <cp:lastPrinted>1601-01-01T00:00:00Z</cp:lastPrinted>
  <dcterms:created xsi:type="dcterms:W3CDTF">2003-12-16T09:49:00Z</dcterms:created>
  <dcterms:modified xsi:type="dcterms:W3CDTF">2020-05-25T19:20:38Z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